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5" r:id="rId3"/>
    <p:sldId id="326" r:id="rId4"/>
    <p:sldId id="327" r:id="rId5"/>
    <p:sldId id="328" r:id="rId6"/>
    <p:sldId id="329" r:id="rId7"/>
    <p:sldId id="330" r:id="rId8"/>
    <p:sldId id="331" r:id="rId9"/>
    <p:sldId id="332" r:id="rId10"/>
    <p:sldId id="333" r:id="rId11"/>
    <p:sldId id="334" r:id="rId12"/>
    <p:sldId id="335" r:id="rId13"/>
    <p:sldId id="336" r:id="rId14"/>
    <p:sldId id="337" r:id="rId15"/>
    <p:sldId id="338" r:id="rId1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7" d="100"/>
          <a:sy n="57" d="100"/>
        </p:scale>
        <p:origin x="36"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BC55912A-A138-476A-ABB1-AAEED21AE4C4}"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EFEBCFE0-62D2-478F-8FB5-B591E57141AD}">
      <dgm:prSet/>
      <dgm:spPr/>
      <dgm:t>
        <a:bodyPr/>
        <a:lstStyle/>
        <a:p>
          <a:r>
            <a:rPr lang="cs-CZ"/>
            <a:t>Trh, stát a OS mají tendenci působit simultánně, pro analytické účely je zde budeme oddělovat</a:t>
          </a:r>
          <a:endParaRPr lang="en-US"/>
        </a:p>
      </dgm:t>
    </dgm:pt>
    <dgm:pt modelId="{F41CCD7F-0D1D-4E04-B330-2027D37D020B}" type="parTrans" cxnId="{64F80320-64C2-49E0-A44D-9FC82630D017}">
      <dgm:prSet/>
      <dgm:spPr/>
      <dgm:t>
        <a:bodyPr/>
        <a:lstStyle/>
        <a:p>
          <a:endParaRPr lang="en-US"/>
        </a:p>
      </dgm:t>
    </dgm:pt>
    <dgm:pt modelId="{A51F2475-6CD6-456B-BA7A-70B8A221B9C9}" type="sibTrans" cxnId="{64F80320-64C2-49E0-A44D-9FC82630D017}">
      <dgm:prSet/>
      <dgm:spPr/>
      <dgm:t>
        <a:bodyPr/>
        <a:lstStyle/>
        <a:p>
          <a:endParaRPr lang="en-US"/>
        </a:p>
      </dgm:t>
    </dgm:pt>
    <dgm:pt modelId="{EB6A807B-740F-4971-963E-2DF40027D17D}">
      <dgm:prSet/>
      <dgm:spPr/>
      <dgm:t>
        <a:bodyPr/>
        <a:lstStyle/>
        <a:p>
          <a:r>
            <a:rPr lang="cs-CZ"/>
            <a:t>4 prameny prostoru mezi trhem a státem, dle Salamona a Anheiera (2006): 1. charitativní, dobrovolnický, neziskový 2. ziskový, ale zisk nerozděluje dle vloženého kapitálu, ale dle členství – sociální ekonomika 3. nevládní organizace v konfliktu s dominancí moci politické a ekonomické 4. koncept občanské společnosti, nejen formální organizace, ale každá aktivita občanů kritická k státu, trhu, ale i nevládním organizacím</a:t>
          </a:r>
          <a:endParaRPr lang="en-US"/>
        </a:p>
      </dgm:t>
    </dgm:pt>
    <dgm:pt modelId="{BCFED2AE-E2E0-48E2-839F-1D7574256D87}" type="parTrans" cxnId="{97EC72C2-47E5-4794-8536-300BD7254206}">
      <dgm:prSet/>
      <dgm:spPr/>
      <dgm:t>
        <a:bodyPr/>
        <a:lstStyle/>
        <a:p>
          <a:endParaRPr lang="en-US"/>
        </a:p>
      </dgm:t>
    </dgm:pt>
    <dgm:pt modelId="{086254B4-3739-42C6-BF98-32354F0D3326}" type="sibTrans" cxnId="{97EC72C2-47E5-4794-8536-300BD7254206}">
      <dgm:prSet/>
      <dgm:spPr/>
      <dgm:t>
        <a:bodyPr/>
        <a:lstStyle/>
        <a:p>
          <a:endParaRPr lang="en-US"/>
        </a:p>
      </dgm:t>
    </dgm:pt>
    <dgm:pt modelId="{A3650866-EE89-45D6-80F1-03F05B194371}" type="pres">
      <dgm:prSet presAssocID="{BC55912A-A138-476A-ABB1-AAEED21AE4C4}" presName="Name0" presStyleCnt="0">
        <dgm:presLayoutVars>
          <dgm:dir/>
          <dgm:animLvl val="lvl"/>
          <dgm:resizeHandles val="exact"/>
        </dgm:presLayoutVars>
      </dgm:prSet>
      <dgm:spPr/>
    </dgm:pt>
    <dgm:pt modelId="{30301F68-3C72-4B9F-B84A-F2E411E229CC}" type="pres">
      <dgm:prSet presAssocID="{EB6A807B-740F-4971-963E-2DF40027D17D}" presName="boxAndChildren" presStyleCnt="0"/>
      <dgm:spPr/>
    </dgm:pt>
    <dgm:pt modelId="{A73351D3-4665-44C3-BED2-8B97134A38D3}" type="pres">
      <dgm:prSet presAssocID="{EB6A807B-740F-4971-963E-2DF40027D17D}" presName="parentTextBox" presStyleLbl="node1" presStyleIdx="0" presStyleCnt="2"/>
      <dgm:spPr/>
    </dgm:pt>
    <dgm:pt modelId="{5DAFC37B-182C-4CBF-BC27-83B19D2AFAD0}" type="pres">
      <dgm:prSet presAssocID="{A51F2475-6CD6-456B-BA7A-70B8A221B9C9}" presName="sp" presStyleCnt="0"/>
      <dgm:spPr/>
    </dgm:pt>
    <dgm:pt modelId="{E37A72A5-102E-4EED-B8B3-4B89717F58DE}" type="pres">
      <dgm:prSet presAssocID="{EFEBCFE0-62D2-478F-8FB5-B591E57141AD}" presName="arrowAndChildren" presStyleCnt="0"/>
      <dgm:spPr/>
    </dgm:pt>
    <dgm:pt modelId="{A7709A24-7615-46A7-BD3F-40B22A825504}" type="pres">
      <dgm:prSet presAssocID="{EFEBCFE0-62D2-478F-8FB5-B591E57141AD}" presName="parentTextArrow" presStyleLbl="node1" presStyleIdx="1" presStyleCnt="2"/>
      <dgm:spPr/>
    </dgm:pt>
  </dgm:ptLst>
  <dgm:cxnLst>
    <dgm:cxn modelId="{64F80320-64C2-49E0-A44D-9FC82630D017}" srcId="{BC55912A-A138-476A-ABB1-AAEED21AE4C4}" destId="{EFEBCFE0-62D2-478F-8FB5-B591E57141AD}" srcOrd="0" destOrd="0" parTransId="{F41CCD7F-0D1D-4E04-B330-2027D37D020B}" sibTransId="{A51F2475-6CD6-456B-BA7A-70B8A221B9C9}"/>
    <dgm:cxn modelId="{E4E0E24D-E3F7-43F2-9AA1-79914F016DE6}" type="presOf" srcId="{EB6A807B-740F-4971-963E-2DF40027D17D}" destId="{A73351D3-4665-44C3-BED2-8B97134A38D3}" srcOrd="0" destOrd="0" presId="urn:microsoft.com/office/officeart/2005/8/layout/process4"/>
    <dgm:cxn modelId="{60DF59A9-F062-4085-AB96-0F4EE2E8D7E5}" type="presOf" srcId="{EFEBCFE0-62D2-478F-8FB5-B591E57141AD}" destId="{A7709A24-7615-46A7-BD3F-40B22A825504}" srcOrd="0" destOrd="0" presId="urn:microsoft.com/office/officeart/2005/8/layout/process4"/>
    <dgm:cxn modelId="{46A596BC-5946-4F3A-BB85-5ED50A4BB32E}" type="presOf" srcId="{BC55912A-A138-476A-ABB1-AAEED21AE4C4}" destId="{A3650866-EE89-45D6-80F1-03F05B194371}" srcOrd="0" destOrd="0" presId="urn:microsoft.com/office/officeart/2005/8/layout/process4"/>
    <dgm:cxn modelId="{97EC72C2-47E5-4794-8536-300BD7254206}" srcId="{BC55912A-A138-476A-ABB1-AAEED21AE4C4}" destId="{EB6A807B-740F-4971-963E-2DF40027D17D}" srcOrd="1" destOrd="0" parTransId="{BCFED2AE-E2E0-48E2-839F-1D7574256D87}" sibTransId="{086254B4-3739-42C6-BF98-32354F0D3326}"/>
    <dgm:cxn modelId="{18260B42-7403-42F8-A544-336ED4120283}" type="presParOf" srcId="{A3650866-EE89-45D6-80F1-03F05B194371}" destId="{30301F68-3C72-4B9F-B84A-F2E411E229CC}" srcOrd="0" destOrd="0" presId="urn:microsoft.com/office/officeart/2005/8/layout/process4"/>
    <dgm:cxn modelId="{0C011B12-CA46-40C9-B403-E11D59FFC1CE}" type="presParOf" srcId="{30301F68-3C72-4B9F-B84A-F2E411E229CC}" destId="{A73351D3-4665-44C3-BED2-8B97134A38D3}" srcOrd="0" destOrd="0" presId="urn:microsoft.com/office/officeart/2005/8/layout/process4"/>
    <dgm:cxn modelId="{06E46887-91EB-4CB1-90CF-A0E59D0AE278}" type="presParOf" srcId="{A3650866-EE89-45D6-80F1-03F05B194371}" destId="{5DAFC37B-182C-4CBF-BC27-83B19D2AFAD0}" srcOrd="1" destOrd="0" presId="urn:microsoft.com/office/officeart/2005/8/layout/process4"/>
    <dgm:cxn modelId="{3E4CC3AC-2C81-4319-938E-59B306489003}" type="presParOf" srcId="{A3650866-EE89-45D6-80F1-03F05B194371}" destId="{E37A72A5-102E-4EED-B8B3-4B89717F58DE}" srcOrd="2" destOrd="0" presId="urn:microsoft.com/office/officeart/2005/8/layout/process4"/>
    <dgm:cxn modelId="{033AE76D-A149-4424-8E0F-98BEDEEBB9B3}" type="presParOf" srcId="{E37A72A5-102E-4EED-B8B3-4B89717F58DE}" destId="{A7709A24-7615-46A7-BD3F-40B22A82550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330AF9-E8A0-44A8-A352-C1475B216AED}"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540D02BE-8D70-4AC3-B7AD-D6212DC81851}">
      <dgm:prSet/>
      <dgm:spPr/>
      <dgm:t>
        <a:bodyPr/>
        <a:lstStyle/>
        <a:p>
          <a:r>
            <a:rPr lang="cs-CZ"/>
            <a:t>Občanský sektor je organizovanou součástí občanské společnosti. Občanská společnost, jako širší koncept, obsahuje hodnotové a jiné zdroje pro institucionalizaci, kterou najdeme v občanském sektoru.</a:t>
          </a:r>
          <a:endParaRPr lang="en-US"/>
        </a:p>
      </dgm:t>
    </dgm:pt>
    <dgm:pt modelId="{B337EA2A-32FD-48B9-A327-1B817D3690FA}" type="parTrans" cxnId="{6FD3A8F6-1F04-4BA8-B83C-2172D137ED07}">
      <dgm:prSet/>
      <dgm:spPr/>
      <dgm:t>
        <a:bodyPr/>
        <a:lstStyle/>
        <a:p>
          <a:endParaRPr lang="en-US"/>
        </a:p>
      </dgm:t>
    </dgm:pt>
    <dgm:pt modelId="{604BCEEE-5DAF-4803-9983-8EC0C8984B3B}" type="sibTrans" cxnId="{6FD3A8F6-1F04-4BA8-B83C-2172D137ED07}">
      <dgm:prSet/>
      <dgm:spPr/>
      <dgm:t>
        <a:bodyPr/>
        <a:lstStyle/>
        <a:p>
          <a:endParaRPr lang="en-US"/>
        </a:p>
      </dgm:t>
    </dgm:pt>
    <dgm:pt modelId="{6366A47B-4496-4F5C-A9B2-902928C5D667}">
      <dgm:prSet/>
      <dgm:spPr/>
      <dgm:t>
        <a:bodyPr/>
        <a:lstStyle/>
        <a:p>
          <a:r>
            <a:rPr lang="cs-CZ"/>
            <a:t>Trh – samoregulující mechanizmus, který na základě principu poptávky a nabídky alokuje vzácné zdroje v rámci zisku a ztrát. Volný trh je jeden z pilířů členství v EU (další jsou právní stát a akceptování norem EU). Při sledování svých egoistických cílů, za respektu systému poptávky a nabídky, trh vytváří bohatství v společnosti.</a:t>
          </a:r>
          <a:endParaRPr lang="en-US"/>
        </a:p>
      </dgm:t>
    </dgm:pt>
    <dgm:pt modelId="{26F5FE84-6F10-4AFF-A7AC-3A4A5DC35864}" type="parTrans" cxnId="{386ADF24-4A8A-4E23-9472-175FBC9CA894}">
      <dgm:prSet/>
      <dgm:spPr/>
      <dgm:t>
        <a:bodyPr/>
        <a:lstStyle/>
        <a:p>
          <a:endParaRPr lang="en-US"/>
        </a:p>
      </dgm:t>
    </dgm:pt>
    <dgm:pt modelId="{7591652A-47DE-4C75-B66F-B04D842199FC}" type="sibTrans" cxnId="{386ADF24-4A8A-4E23-9472-175FBC9CA894}">
      <dgm:prSet/>
      <dgm:spPr/>
      <dgm:t>
        <a:bodyPr/>
        <a:lstStyle/>
        <a:p>
          <a:endParaRPr lang="en-US"/>
        </a:p>
      </dgm:t>
    </dgm:pt>
    <dgm:pt modelId="{03B3BCFE-8180-4069-83C0-C699054A1D90}" type="pres">
      <dgm:prSet presAssocID="{89330AF9-E8A0-44A8-A352-C1475B216AED}" presName="linear" presStyleCnt="0">
        <dgm:presLayoutVars>
          <dgm:animLvl val="lvl"/>
          <dgm:resizeHandles val="exact"/>
        </dgm:presLayoutVars>
      </dgm:prSet>
      <dgm:spPr/>
    </dgm:pt>
    <dgm:pt modelId="{44E18D82-227C-473F-913E-D13B19B8C27C}" type="pres">
      <dgm:prSet presAssocID="{540D02BE-8D70-4AC3-B7AD-D6212DC81851}" presName="parentText" presStyleLbl="node1" presStyleIdx="0" presStyleCnt="2">
        <dgm:presLayoutVars>
          <dgm:chMax val="0"/>
          <dgm:bulletEnabled val="1"/>
        </dgm:presLayoutVars>
      </dgm:prSet>
      <dgm:spPr/>
    </dgm:pt>
    <dgm:pt modelId="{9C9E48CB-13F9-43BF-81EF-43AB2E283208}" type="pres">
      <dgm:prSet presAssocID="{604BCEEE-5DAF-4803-9983-8EC0C8984B3B}" presName="spacer" presStyleCnt="0"/>
      <dgm:spPr/>
    </dgm:pt>
    <dgm:pt modelId="{C4638943-0198-4B25-AC72-F039AA5168F0}" type="pres">
      <dgm:prSet presAssocID="{6366A47B-4496-4F5C-A9B2-902928C5D667}" presName="parentText" presStyleLbl="node1" presStyleIdx="1" presStyleCnt="2">
        <dgm:presLayoutVars>
          <dgm:chMax val="0"/>
          <dgm:bulletEnabled val="1"/>
        </dgm:presLayoutVars>
      </dgm:prSet>
      <dgm:spPr/>
    </dgm:pt>
  </dgm:ptLst>
  <dgm:cxnLst>
    <dgm:cxn modelId="{386ADF24-4A8A-4E23-9472-175FBC9CA894}" srcId="{89330AF9-E8A0-44A8-A352-C1475B216AED}" destId="{6366A47B-4496-4F5C-A9B2-902928C5D667}" srcOrd="1" destOrd="0" parTransId="{26F5FE84-6F10-4AFF-A7AC-3A4A5DC35864}" sibTransId="{7591652A-47DE-4C75-B66F-B04D842199FC}"/>
    <dgm:cxn modelId="{D5B69753-B06D-4DEA-B397-D4097B0AA170}" type="presOf" srcId="{540D02BE-8D70-4AC3-B7AD-D6212DC81851}" destId="{44E18D82-227C-473F-913E-D13B19B8C27C}" srcOrd="0" destOrd="0" presId="urn:microsoft.com/office/officeart/2005/8/layout/vList2"/>
    <dgm:cxn modelId="{4C129C81-0064-44F8-A093-52DC798CFA02}" type="presOf" srcId="{6366A47B-4496-4F5C-A9B2-902928C5D667}" destId="{C4638943-0198-4B25-AC72-F039AA5168F0}" srcOrd="0" destOrd="0" presId="urn:microsoft.com/office/officeart/2005/8/layout/vList2"/>
    <dgm:cxn modelId="{6FD3A8F6-1F04-4BA8-B83C-2172D137ED07}" srcId="{89330AF9-E8A0-44A8-A352-C1475B216AED}" destId="{540D02BE-8D70-4AC3-B7AD-D6212DC81851}" srcOrd="0" destOrd="0" parTransId="{B337EA2A-32FD-48B9-A327-1B817D3690FA}" sibTransId="{604BCEEE-5DAF-4803-9983-8EC0C8984B3B}"/>
    <dgm:cxn modelId="{0C7EDEF6-08DE-4A18-B8E1-B7CFDC2FD3AB}" type="presOf" srcId="{89330AF9-E8A0-44A8-A352-C1475B216AED}" destId="{03B3BCFE-8180-4069-83C0-C699054A1D90}" srcOrd="0" destOrd="0" presId="urn:microsoft.com/office/officeart/2005/8/layout/vList2"/>
    <dgm:cxn modelId="{EEB11F83-D63F-4D90-96F0-AD559FF957BC}" type="presParOf" srcId="{03B3BCFE-8180-4069-83C0-C699054A1D90}" destId="{44E18D82-227C-473F-913E-D13B19B8C27C}" srcOrd="0" destOrd="0" presId="urn:microsoft.com/office/officeart/2005/8/layout/vList2"/>
    <dgm:cxn modelId="{B33798C5-8821-43C5-9967-DC39D73822A3}" type="presParOf" srcId="{03B3BCFE-8180-4069-83C0-C699054A1D90}" destId="{9C9E48CB-13F9-43BF-81EF-43AB2E283208}" srcOrd="1" destOrd="0" presId="urn:microsoft.com/office/officeart/2005/8/layout/vList2"/>
    <dgm:cxn modelId="{70D075DE-9E12-438C-94D7-88F69090D63C}" type="presParOf" srcId="{03B3BCFE-8180-4069-83C0-C699054A1D90}" destId="{C4638943-0198-4B25-AC72-F039AA5168F0}"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4CABA4-8835-4A1A-80EF-518E520E205F}"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05B05A68-B72B-4D17-B14D-A8008A0308CC}">
      <dgm:prSet/>
      <dgm:spPr/>
      <dgm:t>
        <a:bodyPr/>
        <a:lstStyle/>
        <a:p>
          <a:r>
            <a:rPr lang="cs-CZ"/>
            <a:t>Míra volnosti trhu, Hayek extrémní příklad: možná už samotná otázka, co drží moderní společnost pohromadě, zní nesmyslně. Hayek si naopak myslí, že je jednou z největších výhod moderní společnosti právě to, že jednotlivci jsou schopni mírového soužití a být si navzájem užiteční, přesto nebo právě proto, že nemají společné cíle. Nejen, že žádný takový cíl nepotřebujeme, ale už samotné jeho určení by bylo nežádoucí, jelikož předem omezuje něco, co má být výsledkem spontánní soutěže, kdy jen trh může být arbitrem toho, jestli je něco pro společnost dobré či nikoliv. </a:t>
          </a:r>
          <a:endParaRPr lang="en-US"/>
        </a:p>
      </dgm:t>
    </dgm:pt>
    <dgm:pt modelId="{0241AA60-A246-43CC-96B0-7131F668CBD5}" type="parTrans" cxnId="{BED97A8E-2B29-49F5-AB2B-2189B220D694}">
      <dgm:prSet/>
      <dgm:spPr/>
      <dgm:t>
        <a:bodyPr/>
        <a:lstStyle/>
        <a:p>
          <a:endParaRPr lang="en-US"/>
        </a:p>
      </dgm:t>
    </dgm:pt>
    <dgm:pt modelId="{854D520D-0336-4AC4-B925-4AB015B42EE7}" type="sibTrans" cxnId="{BED97A8E-2B29-49F5-AB2B-2189B220D694}">
      <dgm:prSet/>
      <dgm:spPr/>
      <dgm:t>
        <a:bodyPr/>
        <a:lstStyle/>
        <a:p>
          <a:endParaRPr lang="en-US"/>
        </a:p>
      </dgm:t>
    </dgm:pt>
    <dgm:pt modelId="{7C5D724A-9395-490A-A790-622AF748D3D8}">
      <dgm:prSet/>
      <dgm:spPr/>
      <dgm:t>
        <a:bodyPr/>
        <a:lstStyle/>
        <a:p>
          <a:r>
            <a:rPr lang="cs-CZ"/>
            <a:t>Hayek tedy nejen že přisuzuje státu minimální roli, ale zároveň odsuzuje jakoukoliv loajalitu k partikulárním identitám (např. národ, náboženství, třída), které vnímá jako výraz solidarity. Ta byla v pre-moderních časech instinktem důležitým pro přežití, v moderní době však představuje nebezpečí porušující spontánní řád trhu (Hayek, 1991, II., s. 107). </a:t>
          </a:r>
          <a:endParaRPr lang="en-US"/>
        </a:p>
      </dgm:t>
    </dgm:pt>
    <dgm:pt modelId="{F6D8B6CC-2479-4866-AB58-73B0759DCB7F}" type="parTrans" cxnId="{3B763CDE-E1ED-43A0-9814-065439318487}">
      <dgm:prSet/>
      <dgm:spPr/>
      <dgm:t>
        <a:bodyPr/>
        <a:lstStyle/>
        <a:p>
          <a:endParaRPr lang="en-US"/>
        </a:p>
      </dgm:t>
    </dgm:pt>
    <dgm:pt modelId="{0DB4217B-59E7-4A3D-9174-4D286F89E166}" type="sibTrans" cxnId="{3B763CDE-E1ED-43A0-9814-065439318487}">
      <dgm:prSet/>
      <dgm:spPr/>
      <dgm:t>
        <a:bodyPr/>
        <a:lstStyle/>
        <a:p>
          <a:endParaRPr lang="en-US"/>
        </a:p>
      </dgm:t>
    </dgm:pt>
    <dgm:pt modelId="{3A316F3C-A7CF-4949-9DA9-580421CCEE9C}">
      <dgm:prSet/>
      <dgm:spPr/>
      <dgm:t>
        <a:bodyPr/>
        <a:lstStyle/>
        <a:p>
          <a:r>
            <a:rPr lang="cs-CZ"/>
            <a:t>Tato a jí podobné teorie odmítají distributivní pojetí spravedlnosti, které usiluje o zabezpečení určitého minima životního standardu pro všechny členy společnosti. Pro zastánce trhu spravedlnost spočívá v absenci překážek svobodnému fungování trhu, kde všichni závodí na základě abstraktních pravidel, která nikoho nepoškozují ani nezvýhodňují.</a:t>
          </a:r>
          <a:endParaRPr lang="en-US"/>
        </a:p>
      </dgm:t>
    </dgm:pt>
    <dgm:pt modelId="{C5DBAD01-5AB5-48A4-B286-EC5FF073557E}" type="parTrans" cxnId="{A0C69B72-0B5A-4149-BDC0-E4F71A34716A}">
      <dgm:prSet/>
      <dgm:spPr/>
      <dgm:t>
        <a:bodyPr/>
        <a:lstStyle/>
        <a:p>
          <a:endParaRPr lang="en-US"/>
        </a:p>
      </dgm:t>
    </dgm:pt>
    <dgm:pt modelId="{6FBAC012-7BFF-4527-9DDB-49E341230443}" type="sibTrans" cxnId="{A0C69B72-0B5A-4149-BDC0-E4F71A34716A}">
      <dgm:prSet/>
      <dgm:spPr/>
      <dgm:t>
        <a:bodyPr/>
        <a:lstStyle/>
        <a:p>
          <a:endParaRPr lang="en-US"/>
        </a:p>
      </dgm:t>
    </dgm:pt>
    <dgm:pt modelId="{219AAE23-1880-4958-8E2F-CF158C068771}" type="pres">
      <dgm:prSet presAssocID="{1F4CABA4-8835-4A1A-80EF-518E520E205F}" presName="linear" presStyleCnt="0">
        <dgm:presLayoutVars>
          <dgm:animLvl val="lvl"/>
          <dgm:resizeHandles val="exact"/>
        </dgm:presLayoutVars>
      </dgm:prSet>
      <dgm:spPr/>
    </dgm:pt>
    <dgm:pt modelId="{630E1974-2D78-4328-AF13-BCBCBD5EE0B3}" type="pres">
      <dgm:prSet presAssocID="{05B05A68-B72B-4D17-B14D-A8008A0308CC}" presName="parentText" presStyleLbl="node1" presStyleIdx="0" presStyleCnt="3">
        <dgm:presLayoutVars>
          <dgm:chMax val="0"/>
          <dgm:bulletEnabled val="1"/>
        </dgm:presLayoutVars>
      </dgm:prSet>
      <dgm:spPr/>
    </dgm:pt>
    <dgm:pt modelId="{DC685F77-CC27-4702-AFA8-93DD96624E29}" type="pres">
      <dgm:prSet presAssocID="{854D520D-0336-4AC4-B925-4AB015B42EE7}" presName="spacer" presStyleCnt="0"/>
      <dgm:spPr/>
    </dgm:pt>
    <dgm:pt modelId="{FA4EAE95-0D0D-4650-986A-67470C88F039}" type="pres">
      <dgm:prSet presAssocID="{7C5D724A-9395-490A-A790-622AF748D3D8}" presName="parentText" presStyleLbl="node1" presStyleIdx="1" presStyleCnt="3">
        <dgm:presLayoutVars>
          <dgm:chMax val="0"/>
          <dgm:bulletEnabled val="1"/>
        </dgm:presLayoutVars>
      </dgm:prSet>
      <dgm:spPr/>
    </dgm:pt>
    <dgm:pt modelId="{A0070F9D-7BCB-48A1-A458-1E9890A5CA40}" type="pres">
      <dgm:prSet presAssocID="{0DB4217B-59E7-4A3D-9174-4D286F89E166}" presName="spacer" presStyleCnt="0"/>
      <dgm:spPr/>
    </dgm:pt>
    <dgm:pt modelId="{3817189E-696B-4CF1-B20A-7C31AA93FD35}" type="pres">
      <dgm:prSet presAssocID="{3A316F3C-A7CF-4949-9DA9-580421CCEE9C}" presName="parentText" presStyleLbl="node1" presStyleIdx="2" presStyleCnt="3">
        <dgm:presLayoutVars>
          <dgm:chMax val="0"/>
          <dgm:bulletEnabled val="1"/>
        </dgm:presLayoutVars>
      </dgm:prSet>
      <dgm:spPr/>
    </dgm:pt>
  </dgm:ptLst>
  <dgm:cxnLst>
    <dgm:cxn modelId="{57DA6268-CF2E-4BA9-86DC-5614983D6AA4}" type="presOf" srcId="{1F4CABA4-8835-4A1A-80EF-518E520E205F}" destId="{219AAE23-1880-4958-8E2F-CF158C068771}" srcOrd="0" destOrd="0" presId="urn:microsoft.com/office/officeart/2005/8/layout/vList2"/>
    <dgm:cxn modelId="{A0C69B72-0B5A-4149-BDC0-E4F71A34716A}" srcId="{1F4CABA4-8835-4A1A-80EF-518E520E205F}" destId="{3A316F3C-A7CF-4949-9DA9-580421CCEE9C}" srcOrd="2" destOrd="0" parTransId="{C5DBAD01-5AB5-48A4-B286-EC5FF073557E}" sibTransId="{6FBAC012-7BFF-4527-9DDB-49E341230443}"/>
    <dgm:cxn modelId="{BED97A8E-2B29-49F5-AB2B-2189B220D694}" srcId="{1F4CABA4-8835-4A1A-80EF-518E520E205F}" destId="{05B05A68-B72B-4D17-B14D-A8008A0308CC}" srcOrd="0" destOrd="0" parTransId="{0241AA60-A246-43CC-96B0-7131F668CBD5}" sibTransId="{854D520D-0336-4AC4-B925-4AB015B42EE7}"/>
    <dgm:cxn modelId="{4EEAEA97-E579-41B4-BD5D-8A9B468A4CFB}" type="presOf" srcId="{7C5D724A-9395-490A-A790-622AF748D3D8}" destId="{FA4EAE95-0D0D-4650-986A-67470C88F039}" srcOrd="0" destOrd="0" presId="urn:microsoft.com/office/officeart/2005/8/layout/vList2"/>
    <dgm:cxn modelId="{05EF3DA4-D8C2-4926-9D64-E404E3136B4A}" type="presOf" srcId="{3A316F3C-A7CF-4949-9DA9-580421CCEE9C}" destId="{3817189E-696B-4CF1-B20A-7C31AA93FD35}" srcOrd="0" destOrd="0" presId="urn:microsoft.com/office/officeart/2005/8/layout/vList2"/>
    <dgm:cxn modelId="{6B8583B9-031A-4F22-842F-83156FB02CEE}" type="presOf" srcId="{05B05A68-B72B-4D17-B14D-A8008A0308CC}" destId="{630E1974-2D78-4328-AF13-BCBCBD5EE0B3}" srcOrd="0" destOrd="0" presId="urn:microsoft.com/office/officeart/2005/8/layout/vList2"/>
    <dgm:cxn modelId="{3B763CDE-E1ED-43A0-9814-065439318487}" srcId="{1F4CABA4-8835-4A1A-80EF-518E520E205F}" destId="{7C5D724A-9395-490A-A790-622AF748D3D8}" srcOrd="1" destOrd="0" parTransId="{F6D8B6CC-2479-4866-AB58-73B0759DCB7F}" sibTransId="{0DB4217B-59E7-4A3D-9174-4D286F89E166}"/>
    <dgm:cxn modelId="{31B98023-6DA1-40F6-AD2C-CB2D26340609}" type="presParOf" srcId="{219AAE23-1880-4958-8E2F-CF158C068771}" destId="{630E1974-2D78-4328-AF13-BCBCBD5EE0B3}" srcOrd="0" destOrd="0" presId="urn:microsoft.com/office/officeart/2005/8/layout/vList2"/>
    <dgm:cxn modelId="{70496B0C-ED44-4BC7-AC7D-C1501FF4083C}" type="presParOf" srcId="{219AAE23-1880-4958-8E2F-CF158C068771}" destId="{DC685F77-CC27-4702-AFA8-93DD96624E29}" srcOrd="1" destOrd="0" presId="urn:microsoft.com/office/officeart/2005/8/layout/vList2"/>
    <dgm:cxn modelId="{0401A225-8838-410D-8479-F0E67CB6973D}" type="presParOf" srcId="{219AAE23-1880-4958-8E2F-CF158C068771}" destId="{FA4EAE95-0D0D-4650-986A-67470C88F039}" srcOrd="2" destOrd="0" presId="urn:microsoft.com/office/officeart/2005/8/layout/vList2"/>
    <dgm:cxn modelId="{8B313EC8-4742-4E44-BFEF-CAB67707827D}" type="presParOf" srcId="{219AAE23-1880-4958-8E2F-CF158C068771}" destId="{A0070F9D-7BCB-48A1-A458-1E9890A5CA40}" srcOrd="3" destOrd="0" presId="urn:microsoft.com/office/officeart/2005/8/layout/vList2"/>
    <dgm:cxn modelId="{AAC17103-328F-44EB-A15C-8D7F93CD6E1E}" type="presParOf" srcId="{219AAE23-1880-4958-8E2F-CF158C068771}" destId="{3817189E-696B-4CF1-B20A-7C31AA93FD3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284A29-769F-4561-9B25-EB13C4E86CC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ABD18F2-3E7A-4991-BE03-7331B1488575}">
      <dgm:prSet/>
      <dgm:spPr/>
      <dgm:t>
        <a:bodyPr/>
        <a:lstStyle/>
        <a:p>
          <a:r>
            <a:rPr lang="cs-CZ"/>
            <a:t>Sdružování je výrazem svobody, zdrojem vlivu a významu občanů.</a:t>
          </a:r>
          <a:endParaRPr lang="en-US"/>
        </a:p>
      </dgm:t>
    </dgm:pt>
    <dgm:pt modelId="{186C1AE8-CBB4-4CCF-B163-53C6A2DEC545}" type="parTrans" cxnId="{70FA0C92-4995-48F6-AC6B-218F63DCF830}">
      <dgm:prSet/>
      <dgm:spPr/>
      <dgm:t>
        <a:bodyPr/>
        <a:lstStyle/>
        <a:p>
          <a:endParaRPr lang="en-US"/>
        </a:p>
      </dgm:t>
    </dgm:pt>
    <dgm:pt modelId="{9FA3B89C-58C7-4AD1-99EA-0714AAD82473}" type="sibTrans" cxnId="{70FA0C92-4995-48F6-AC6B-218F63DCF830}">
      <dgm:prSet/>
      <dgm:spPr/>
      <dgm:t>
        <a:bodyPr/>
        <a:lstStyle/>
        <a:p>
          <a:endParaRPr lang="en-US"/>
        </a:p>
      </dgm:t>
    </dgm:pt>
    <dgm:pt modelId="{E46C773A-D74F-4CA0-9342-057623E3C939}">
      <dgm:prSet/>
      <dgm:spPr/>
      <dgm:t>
        <a:bodyPr/>
        <a:lstStyle/>
        <a:p>
          <a:r>
            <a:rPr lang="cs-CZ"/>
            <a:t>Přesto si musíme položit i otázky toho typu, zda na dobrovolném sdružování může být něco špatného, zda občanská společnost může zahrnovat též nedemokratické či neliberální skupiny nebo může být nebezpečná a nepřátelská k některým občanům. Co když je svobodné sdružování v konfliktu s principem nediskriminace (Gutmann, 1998, s. 6-11)? </a:t>
          </a:r>
          <a:endParaRPr lang="en-US"/>
        </a:p>
      </dgm:t>
    </dgm:pt>
    <dgm:pt modelId="{0F679AD9-1635-4A86-BCF2-9C684A5B7FE6}" type="parTrans" cxnId="{D020401E-F8BB-43F0-AD2C-F2A80C25E4AF}">
      <dgm:prSet/>
      <dgm:spPr/>
      <dgm:t>
        <a:bodyPr/>
        <a:lstStyle/>
        <a:p>
          <a:endParaRPr lang="en-US"/>
        </a:p>
      </dgm:t>
    </dgm:pt>
    <dgm:pt modelId="{DEA4C828-FE0F-4408-9EE4-1348BEF64FA8}" type="sibTrans" cxnId="{D020401E-F8BB-43F0-AD2C-F2A80C25E4AF}">
      <dgm:prSet/>
      <dgm:spPr/>
      <dgm:t>
        <a:bodyPr/>
        <a:lstStyle/>
        <a:p>
          <a:endParaRPr lang="en-US"/>
        </a:p>
      </dgm:t>
    </dgm:pt>
    <dgm:pt modelId="{35B34F98-B28B-448F-AA6D-82E1B79BC5AB}">
      <dgm:prSet/>
      <dgm:spPr/>
      <dgm:t>
        <a:bodyPr/>
        <a:lstStyle/>
        <a:p>
          <a:r>
            <a:rPr lang="cs-CZ"/>
            <a:t>Elisabeth Clemens říká, že dobrovolná sdružení „mohou sloužit jako prostředek pro kultivaci separatismu, nenávisti mezi skupinami nebo dokonce protidemokratických hodnot” (Clemens, 2006, s. 210). </a:t>
          </a:r>
          <a:endParaRPr lang="en-US"/>
        </a:p>
      </dgm:t>
    </dgm:pt>
    <dgm:pt modelId="{AB621782-56B5-405D-A99E-E7D4A1E02D9C}" type="parTrans" cxnId="{A0DCC178-CDCB-4512-932C-4280A79EB49F}">
      <dgm:prSet/>
      <dgm:spPr/>
      <dgm:t>
        <a:bodyPr/>
        <a:lstStyle/>
        <a:p>
          <a:endParaRPr lang="en-US"/>
        </a:p>
      </dgm:t>
    </dgm:pt>
    <dgm:pt modelId="{E68BF61D-6A43-484D-A80F-33F0DD22FFD9}" type="sibTrans" cxnId="{A0DCC178-CDCB-4512-932C-4280A79EB49F}">
      <dgm:prSet/>
      <dgm:spPr/>
      <dgm:t>
        <a:bodyPr/>
        <a:lstStyle/>
        <a:p>
          <a:endParaRPr lang="en-US"/>
        </a:p>
      </dgm:t>
    </dgm:pt>
    <dgm:pt modelId="{F699639E-579F-4BA1-B747-6EEE4F8A4721}">
      <dgm:prSet/>
      <dgm:spPr/>
      <dgm:t>
        <a:bodyPr/>
        <a:lstStyle/>
        <a:p>
          <a:r>
            <a:rPr lang="cs-CZ"/>
            <a:t>OOS mohou pěstovat netoleranci a izolaci od společnosti. Nelze proto položit rovnítko mezi občanskou organizací a občanskými ctnostmi. </a:t>
          </a:r>
          <a:endParaRPr lang="en-US"/>
        </a:p>
      </dgm:t>
    </dgm:pt>
    <dgm:pt modelId="{5BA6D332-C73B-42F2-9598-D4929E4B4435}" type="parTrans" cxnId="{D58AA222-E56F-4B19-9AA8-A3739A3DADC1}">
      <dgm:prSet/>
      <dgm:spPr/>
      <dgm:t>
        <a:bodyPr/>
        <a:lstStyle/>
        <a:p>
          <a:endParaRPr lang="en-US"/>
        </a:p>
      </dgm:t>
    </dgm:pt>
    <dgm:pt modelId="{4CAED79C-07D2-4267-8378-BD35AF81CCFC}" type="sibTrans" cxnId="{D58AA222-E56F-4B19-9AA8-A3739A3DADC1}">
      <dgm:prSet/>
      <dgm:spPr/>
      <dgm:t>
        <a:bodyPr/>
        <a:lstStyle/>
        <a:p>
          <a:endParaRPr lang="en-US"/>
        </a:p>
      </dgm:t>
    </dgm:pt>
    <dgm:pt modelId="{5E712F69-F1F5-41F9-BC2C-A9B6CEAA7633}" type="pres">
      <dgm:prSet presAssocID="{1F284A29-769F-4561-9B25-EB13C4E86CCF}" presName="root" presStyleCnt="0">
        <dgm:presLayoutVars>
          <dgm:dir/>
          <dgm:resizeHandles val="exact"/>
        </dgm:presLayoutVars>
      </dgm:prSet>
      <dgm:spPr/>
    </dgm:pt>
    <dgm:pt modelId="{A6F14270-F047-4F4A-80D4-50471FB4FA04}" type="pres">
      <dgm:prSet presAssocID="{6ABD18F2-3E7A-4991-BE03-7331B1488575}" presName="compNode" presStyleCnt="0"/>
      <dgm:spPr/>
    </dgm:pt>
    <dgm:pt modelId="{3828B2DA-8CA7-44C1-932F-7186CF5CC39C}" type="pres">
      <dgm:prSet presAssocID="{6ABD18F2-3E7A-4991-BE03-7331B1488575}" presName="bgRect" presStyleLbl="bgShp" presStyleIdx="0" presStyleCnt="4"/>
      <dgm:spPr/>
    </dgm:pt>
    <dgm:pt modelId="{BEAA33EC-2FD9-4996-B8CA-8909EC8BD34E}" type="pres">
      <dgm:prSet presAssocID="{6ABD18F2-3E7A-4991-BE03-7331B148857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ting"/>
        </a:ext>
      </dgm:extLst>
    </dgm:pt>
    <dgm:pt modelId="{8596BF60-8FE8-4472-AA4E-F1FA89E129E9}" type="pres">
      <dgm:prSet presAssocID="{6ABD18F2-3E7A-4991-BE03-7331B1488575}" presName="spaceRect" presStyleCnt="0"/>
      <dgm:spPr/>
    </dgm:pt>
    <dgm:pt modelId="{CEAEA1F2-E21E-4214-B4EF-35263C4264AC}" type="pres">
      <dgm:prSet presAssocID="{6ABD18F2-3E7A-4991-BE03-7331B1488575}" presName="parTx" presStyleLbl="revTx" presStyleIdx="0" presStyleCnt="4">
        <dgm:presLayoutVars>
          <dgm:chMax val="0"/>
          <dgm:chPref val="0"/>
        </dgm:presLayoutVars>
      </dgm:prSet>
      <dgm:spPr/>
    </dgm:pt>
    <dgm:pt modelId="{91B78E06-1494-4B6A-941B-4C520A32F7AB}" type="pres">
      <dgm:prSet presAssocID="{9FA3B89C-58C7-4AD1-99EA-0714AAD82473}" presName="sibTrans" presStyleCnt="0"/>
      <dgm:spPr/>
    </dgm:pt>
    <dgm:pt modelId="{536B9E39-73E8-4055-AE0B-72687030B6A4}" type="pres">
      <dgm:prSet presAssocID="{E46C773A-D74F-4CA0-9342-057623E3C939}" presName="compNode" presStyleCnt="0"/>
      <dgm:spPr/>
    </dgm:pt>
    <dgm:pt modelId="{3FB6DAB0-961F-4027-97FE-0BE30A09EA2F}" type="pres">
      <dgm:prSet presAssocID="{E46C773A-D74F-4CA0-9342-057623E3C939}" presName="bgRect" presStyleLbl="bgShp" presStyleIdx="1" presStyleCnt="4"/>
      <dgm:spPr/>
    </dgm:pt>
    <dgm:pt modelId="{7F01AFD0-A65A-4592-8CED-97022CBC5955}" type="pres">
      <dgm:prSet presAssocID="{E46C773A-D74F-4CA0-9342-057623E3C93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lp"/>
        </a:ext>
      </dgm:extLst>
    </dgm:pt>
    <dgm:pt modelId="{4C693618-0378-42CC-A072-AAD51ED27C7F}" type="pres">
      <dgm:prSet presAssocID="{E46C773A-D74F-4CA0-9342-057623E3C939}" presName="spaceRect" presStyleCnt="0"/>
      <dgm:spPr/>
    </dgm:pt>
    <dgm:pt modelId="{76FBC93B-0A19-4A11-8910-D3BD5EF1380C}" type="pres">
      <dgm:prSet presAssocID="{E46C773A-D74F-4CA0-9342-057623E3C939}" presName="parTx" presStyleLbl="revTx" presStyleIdx="1" presStyleCnt="4">
        <dgm:presLayoutVars>
          <dgm:chMax val="0"/>
          <dgm:chPref val="0"/>
        </dgm:presLayoutVars>
      </dgm:prSet>
      <dgm:spPr/>
    </dgm:pt>
    <dgm:pt modelId="{63CCF2F1-0B1A-452B-BC92-372D5649A4BD}" type="pres">
      <dgm:prSet presAssocID="{DEA4C828-FE0F-4408-9EE4-1348BEF64FA8}" presName="sibTrans" presStyleCnt="0"/>
      <dgm:spPr/>
    </dgm:pt>
    <dgm:pt modelId="{2A71E72F-6919-4EFA-B460-67C08C3E36C9}" type="pres">
      <dgm:prSet presAssocID="{35B34F98-B28B-448F-AA6D-82E1B79BC5AB}" presName="compNode" presStyleCnt="0"/>
      <dgm:spPr/>
    </dgm:pt>
    <dgm:pt modelId="{7911DA83-8A81-4E4E-B583-D816DB91AB9E}" type="pres">
      <dgm:prSet presAssocID="{35B34F98-B28B-448F-AA6D-82E1B79BC5AB}" presName="bgRect" presStyleLbl="bgShp" presStyleIdx="2" presStyleCnt="4"/>
      <dgm:spPr/>
    </dgm:pt>
    <dgm:pt modelId="{D852EED7-F363-43F4-A1E6-76917369001C}" type="pres">
      <dgm:prSet presAssocID="{35B34F98-B28B-448F-AA6D-82E1B79BC5A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Japanese Dolls"/>
        </a:ext>
      </dgm:extLst>
    </dgm:pt>
    <dgm:pt modelId="{CB3FFA58-ADC5-44CB-A52F-DF08597464EC}" type="pres">
      <dgm:prSet presAssocID="{35B34F98-B28B-448F-AA6D-82E1B79BC5AB}" presName="spaceRect" presStyleCnt="0"/>
      <dgm:spPr/>
    </dgm:pt>
    <dgm:pt modelId="{AD0B6272-A401-46CA-8D72-E1CB8BA302F8}" type="pres">
      <dgm:prSet presAssocID="{35B34F98-B28B-448F-AA6D-82E1B79BC5AB}" presName="parTx" presStyleLbl="revTx" presStyleIdx="2" presStyleCnt="4">
        <dgm:presLayoutVars>
          <dgm:chMax val="0"/>
          <dgm:chPref val="0"/>
        </dgm:presLayoutVars>
      </dgm:prSet>
      <dgm:spPr/>
    </dgm:pt>
    <dgm:pt modelId="{A05F09D1-DACE-4455-92C1-BC58B7243FC1}" type="pres">
      <dgm:prSet presAssocID="{E68BF61D-6A43-484D-A80F-33F0DD22FFD9}" presName="sibTrans" presStyleCnt="0"/>
      <dgm:spPr/>
    </dgm:pt>
    <dgm:pt modelId="{781E9DE6-0230-42D4-9A07-787081729E6F}" type="pres">
      <dgm:prSet presAssocID="{F699639E-579F-4BA1-B747-6EEE4F8A4721}" presName="compNode" presStyleCnt="0"/>
      <dgm:spPr/>
    </dgm:pt>
    <dgm:pt modelId="{93B86C61-7794-4867-A7BB-B40BEEC0A72D}" type="pres">
      <dgm:prSet presAssocID="{F699639E-579F-4BA1-B747-6EEE4F8A4721}" presName="bgRect" presStyleLbl="bgShp" presStyleIdx="3" presStyleCnt="4"/>
      <dgm:spPr/>
    </dgm:pt>
    <dgm:pt modelId="{CD9BBDF2-9D16-4F2A-820D-7533F6C9BFA0}" type="pres">
      <dgm:prSet presAssocID="{F699639E-579F-4BA1-B747-6EEE4F8A472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ráždivá látka"/>
        </a:ext>
      </dgm:extLst>
    </dgm:pt>
    <dgm:pt modelId="{0E72A7D8-BB6B-4186-AE0B-96A045089106}" type="pres">
      <dgm:prSet presAssocID="{F699639E-579F-4BA1-B747-6EEE4F8A4721}" presName="spaceRect" presStyleCnt="0"/>
      <dgm:spPr/>
    </dgm:pt>
    <dgm:pt modelId="{3BAB08B5-2C41-412D-8FD9-9B4F071E27B9}" type="pres">
      <dgm:prSet presAssocID="{F699639E-579F-4BA1-B747-6EEE4F8A4721}" presName="parTx" presStyleLbl="revTx" presStyleIdx="3" presStyleCnt="4">
        <dgm:presLayoutVars>
          <dgm:chMax val="0"/>
          <dgm:chPref val="0"/>
        </dgm:presLayoutVars>
      </dgm:prSet>
      <dgm:spPr/>
    </dgm:pt>
  </dgm:ptLst>
  <dgm:cxnLst>
    <dgm:cxn modelId="{D020401E-F8BB-43F0-AD2C-F2A80C25E4AF}" srcId="{1F284A29-769F-4561-9B25-EB13C4E86CCF}" destId="{E46C773A-D74F-4CA0-9342-057623E3C939}" srcOrd="1" destOrd="0" parTransId="{0F679AD9-1635-4A86-BCF2-9C684A5B7FE6}" sibTransId="{DEA4C828-FE0F-4408-9EE4-1348BEF64FA8}"/>
    <dgm:cxn modelId="{D58AA222-E56F-4B19-9AA8-A3739A3DADC1}" srcId="{1F284A29-769F-4561-9B25-EB13C4E86CCF}" destId="{F699639E-579F-4BA1-B747-6EEE4F8A4721}" srcOrd="3" destOrd="0" parTransId="{5BA6D332-C73B-42F2-9598-D4929E4B4435}" sibTransId="{4CAED79C-07D2-4267-8378-BD35AF81CCFC}"/>
    <dgm:cxn modelId="{E4BCE43B-8F6C-472F-9137-BB0FCE9D69D7}" type="presOf" srcId="{6ABD18F2-3E7A-4991-BE03-7331B1488575}" destId="{CEAEA1F2-E21E-4214-B4EF-35263C4264AC}" srcOrd="0" destOrd="0" presId="urn:microsoft.com/office/officeart/2018/2/layout/IconVerticalSolidList"/>
    <dgm:cxn modelId="{0D6AF041-C812-467F-89C2-0691381D92A9}" type="presOf" srcId="{35B34F98-B28B-448F-AA6D-82E1B79BC5AB}" destId="{AD0B6272-A401-46CA-8D72-E1CB8BA302F8}" srcOrd="0" destOrd="0" presId="urn:microsoft.com/office/officeart/2018/2/layout/IconVerticalSolidList"/>
    <dgm:cxn modelId="{C1D86C63-5F8E-470F-99B2-2A038D99F995}" type="presOf" srcId="{E46C773A-D74F-4CA0-9342-057623E3C939}" destId="{76FBC93B-0A19-4A11-8910-D3BD5EF1380C}" srcOrd="0" destOrd="0" presId="urn:microsoft.com/office/officeart/2018/2/layout/IconVerticalSolidList"/>
    <dgm:cxn modelId="{A0DCC178-CDCB-4512-932C-4280A79EB49F}" srcId="{1F284A29-769F-4561-9B25-EB13C4E86CCF}" destId="{35B34F98-B28B-448F-AA6D-82E1B79BC5AB}" srcOrd="2" destOrd="0" parTransId="{AB621782-56B5-405D-A99E-E7D4A1E02D9C}" sibTransId="{E68BF61D-6A43-484D-A80F-33F0DD22FFD9}"/>
    <dgm:cxn modelId="{4136AC5A-3B06-4D93-B4D8-C807D5A557DF}" type="presOf" srcId="{1F284A29-769F-4561-9B25-EB13C4E86CCF}" destId="{5E712F69-F1F5-41F9-BC2C-A9B6CEAA7633}" srcOrd="0" destOrd="0" presId="urn:microsoft.com/office/officeart/2018/2/layout/IconVerticalSolidList"/>
    <dgm:cxn modelId="{70FA0C92-4995-48F6-AC6B-218F63DCF830}" srcId="{1F284A29-769F-4561-9B25-EB13C4E86CCF}" destId="{6ABD18F2-3E7A-4991-BE03-7331B1488575}" srcOrd="0" destOrd="0" parTransId="{186C1AE8-CBB4-4CCF-B163-53C6A2DEC545}" sibTransId="{9FA3B89C-58C7-4AD1-99EA-0714AAD82473}"/>
    <dgm:cxn modelId="{36F769E1-537B-4A58-AECF-939FAF7CAB04}" type="presOf" srcId="{F699639E-579F-4BA1-B747-6EEE4F8A4721}" destId="{3BAB08B5-2C41-412D-8FD9-9B4F071E27B9}" srcOrd="0" destOrd="0" presId="urn:microsoft.com/office/officeart/2018/2/layout/IconVerticalSolidList"/>
    <dgm:cxn modelId="{B98648E1-F68B-40C8-BE3D-2AA42C06875E}" type="presParOf" srcId="{5E712F69-F1F5-41F9-BC2C-A9B6CEAA7633}" destId="{A6F14270-F047-4F4A-80D4-50471FB4FA04}" srcOrd="0" destOrd="0" presId="urn:microsoft.com/office/officeart/2018/2/layout/IconVerticalSolidList"/>
    <dgm:cxn modelId="{5C3C0C63-E774-4010-941A-6E0952FD1FEC}" type="presParOf" srcId="{A6F14270-F047-4F4A-80D4-50471FB4FA04}" destId="{3828B2DA-8CA7-44C1-932F-7186CF5CC39C}" srcOrd="0" destOrd="0" presId="urn:microsoft.com/office/officeart/2018/2/layout/IconVerticalSolidList"/>
    <dgm:cxn modelId="{5FBFD435-4A34-4276-BF28-64FBED742221}" type="presParOf" srcId="{A6F14270-F047-4F4A-80D4-50471FB4FA04}" destId="{BEAA33EC-2FD9-4996-B8CA-8909EC8BD34E}" srcOrd="1" destOrd="0" presId="urn:microsoft.com/office/officeart/2018/2/layout/IconVerticalSolidList"/>
    <dgm:cxn modelId="{90755999-852C-4389-9975-6370D5985075}" type="presParOf" srcId="{A6F14270-F047-4F4A-80D4-50471FB4FA04}" destId="{8596BF60-8FE8-4472-AA4E-F1FA89E129E9}" srcOrd="2" destOrd="0" presId="urn:microsoft.com/office/officeart/2018/2/layout/IconVerticalSolidList"/>
    <dgm:cxn modelId="{664A8300-1BB8-481D-9969-4BD90FF805C7}" type="presParOf" srcId="{A6F14270-F047-4F4A-80D4-50471FB4FA04}" destId="{CEAEA1F2-E21E-4214-B4EF-35263C4264AC}" srcOrd="3" destOrd="0" presId="urn:microsoft.com/office/officeart/2018/2/layout/IconVerticalSolidList"/>
    <dgm:cxn modelId="{1E02E392-C7C0-4D3B-B465-F8AD88E4708D}" type="presParOf" srcId="{5E712F69-F1F5-41F9-BC2C-A9B6CEAA7633}" destId="{91B78E06-1494-4B6A-941B-4C520A32F7AB}" srcOrd="1" destOrd="0" presId="urn:microsoft.com/office/officeart/2018/2/layout/IconVerticalSolidList"/>
    <dgm:cxn modelId="{50352043-7D85-49D2-9A61-5A1CD422A707}" type="presParOf" srcId="{5E712F69-F1F5-41F9-BC2C-A9B6CEAA7633}" destId="{536B9E39-73E8-4055-AE0B-72687030B6A4}" srcOrd="2" destOrd="0" presId="urn:microsoft.com/office/officeart/2018/2/layout/IconVerticalSolidList"/>
    <dgm:cxn modelId="{1D80A23F-0B34-4EF5-AE3B-E26B6AB95527}" type="presParOf" srcId="{536B9E39-73E8-4055-AE0B-72687030B6A4}" destId="{3FB6DAB0-961F-4027-97FE-0BE30A09EA2F}" srcOrd="0" destOrd="0" presId="urn:microsoft.com/office/officeart/2018/2/layout/IconVerticalSolidList"/>
    <dgm:cxn modelId="{9A2AE23D-0DCE-418A-B85E-8E2636EA7AF2}" type="presParOf" srcId="{536B9E39-73E8-4055-AE0B-72687030B6A4}" destId="{7F01AFD0-A65A-4592-8CED-97022CBC5955}" srcOrd="1" destOrd="0" presId="urn:microsoft.com/office/officeart/2018/2/layout/IconVerticalSolidList"/>
    <dgm:cxn modelId="{1A1ED4CB-F8B9-488B-948B-E314AF8C28B7}" type="presParOf" srcId="{536B9E39-73E8-4055-AE0B-72687030B6A4}" destId="{4C693618-0378-42CC-A072-AAD51ED27C7F}" srcOrd="2" destOrd="0" presId="urn:microsoft.com/office/officeart/2018/2/layout/IconVerticalSolidList"/>
    <dgm:cxn modelId="{9D0EABC9-7606-49DC-B4C0-B208E6797BB4}" type="presParOf" srcId="{536B9E39-73E8-4055-AE0B-72687030B6A4}" destId="{76FBC93B-0A19-4A11-8910-D3BD5EF1380C}" srcOrd="3" destOrd="0" presId="urn:microsoft.com/office/officeart/2018/2/layout/IconVerticalSolidList"/>
    <dgm:cxn modelId="{A2359FAF-D591-46C7-993C-D05D6FF689A1}" type="presParOf" srcId="{5E712F69-F1F5-41F9-BC2C-A9B6CEAA7633}" destId="{63CCF2F1-0B1A-452B-BC92-372D5649A4BD}" srcOrd="3" destOrd="0" presId="urn:microsoft.com/office/officeart/2018/2/layout/IconVerticalSolidList"/>
    <dgm:cxn modelId="{314DF043-B0AF-4289-A141-3922CFBBD506}" type="presParOf" srcId="{5E712F69-F1F5-41F9-BC2C-A9B6CEAA7633}" destId="{2A71E72F-6919-4EFA-B460-67C08C3E36C9}" srcOrd="4" destOrd="0" presId="urn:microsoft.com/office/officeart/2018/2/layout/IconVerticalSolidList"/>
    <dgm:cxn modelId="{77755EDF-20D9-48EE-A20D-4595A3657041}" type="presParOf" srcId="{2A71E72F-6919-4EFA-B460-67C08C3E36C9}" destId="{7911DA83-8A81-4E4E-B583-D816DB91AB9E}" srcOrd="0" destOrd="0" presId="urn:microsoft.com/office/officeart/2018/2/layout/IconVerticalSolidList"/>
    <dgm:cxn modelId="{23BC7FF3-BE9A-4E5A-B753-B925A952BAF5}" type="presParOf" srcId="{2A71E72F-6919-4EFA-B460-67C08C3E36C9}" destId="{D852EED7-F363-43F4-A1E6-76917369001C}" srcOrd="1" destOrd="0" presId="urn:microsoft.com/office/officeart/2018/2/layout/IconVerticalSolidList"/>
    <dgm:cxn modelId="{812C0FD6-5BAE-4DF1-818C-419FB1530A22}" type="presParOf" srcId="{2A71E72F-6919-4EFA-B460-67C08C3E36C9}" destId="{CB3FFA58-ADC5-44CB-A52F-DF08597464EC}" srcOrd="2" destOrd="0" presId="urn:microsoft.com/office/officeart/2018/2/layout/IconVerticalSolidList"/>
    <dgm:cxn modelId="{FD30D12C-6407-4263-A05F-8B0588C702AC}" type="presParOf" srcId="{2A71E72F-6919-4EFA-B460-67C08C3E36C9}" destId="{AD0B6272-A401-46CA-8D72-E1CB8BA302F8}" srcOrd="3" destOrd="0" presId="urn:microsoft.com/office/officeart/2018/2/layout/IconVerticalSolidList"/>
    <dgm:cxn modelId="{ACD59E98-D416-4ED0-B7F0-26C83C0D47BF}" type="presParOf" srcId="{5E712F69-F1F5-41F9-BC2C-A9B6CEAA7633}" destId="{A05F09D1-DACE-4455-92C1-BC58B7243FC1}" srcOrd="5" destOrd="0" presId="urn:microsoft.com/office/officeart/2018/2/layout/IconVerticalSolidList"/>
    <dgm:cxn modelId="{2F6D3C21-9203-4B59-A100-DD4B5892B29A}" type="presParOf" srcId="{5E712F69-F1F5-41F9-BC2C-A9B6CEAA7633}" destId="{781E9DE6-0230-42D4-9A07-787081729E6F}" srcOrd="6" destOrd="0" presId="urn:microsoft.com/office/officeart/2018/2/layout/IconVerticalSolidList"/>
    <dgm:cxn modelId="{AF846DC4-BC44-4099-8019-61099E8CD11F}" type="presParOf" srcId="{781E9DE6-0230-42D4-9A07-787081729E6F}" destId="{93B86C61-7794-4867-A7BB-B40BEEC0A72D}" srcOrd="0" destOrd="0" presId="urn:microsoft.com/office/officeart/2018/2/layout/IconVerticalSolidList"/>
    <dgm:cxn modelId="{0B884BA3-E87F-4B97-8C45-F431BC5415C1}" type="presParOf" srcId="{781E9DE6-0230-42D4-9A07-787081729E6F}" destId="{CD9BBDF2-9D16-4F2A-820D-7533F6C9BFA0}" srcOrd="1" destOrd="0" presId="urn:microsoft.com/office/officeart/2018/2/layout/IconVerticalSolidList"/>
    <dgm:cxn modelId="{DAC5479F-B6A4-4B30-AFCB-313EA6A0F42A}" type="presParOf" srcId="{781E9DE6-0230-42D4-9A07-787081729E6F}" destId="{0E72A7D8-BB6B-4186-AE0B-96A045089106}" srcOrd="2" destOrd="0" presId="urn:microsoft.com/office/officeart/2018/2/layout/IconVerticalSolidList"/>
    <dgm:cxn modelId="{1CF521A6-C413-4191-9467-991A493EC65B}" type="presParOf" srcId="{781E9DE6-0230-42D4-9A07-787081729E6F}" destId="{3BAB08B5-2C41-412D-8FD9-9B4F071E27B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351D3-4665-44C3-BED2-8B97134A38D3}">
      <dsp:nvSpPr>
        <dsp:cNvPr id="0" name=""/>
        <dsp:cNvSpPr/>
      </dsp:nvSpPr>
      <dsp:spPr>
        <a:xfrm>
          <a:off x="0" y="3291729"/>
          <a:ext cx="6666833" cy="215973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cs-CZ" sz="1800" kern="1200"/>
            <a:t>4 prameny prostoru mezi trhem a státem, dle Salamona a Anheiera (2006): 1. charitativní, dobrovolnický, neziskový 2. ziskový, ale zisk nerozděluje dle vloženého kapitálu, ale dle členství – sociální ekonomika 3. nevládní organizace v konfliktu s dominancí moci politické a ekonomické 4. koncept občanské společnosti, nejen formální organizace, ale každá aktivita občanů kritická k státu, trhu, ale i nevládním organizacím</a:t>
          </a:r>
          <a:endParaRPr lang="en-US" sz="1800" kern="1200"/>
        </a:p>
      </dsp:txBody>
      <dsp:txXfrm>
        <a:off x="0" y="3291729"/>
        <a:ext cx="6666833" cy="2159731"/>
      </dsp:txXfrm>
    </dsp:sp>
    <dsp:sp modelId="{A7709A24-7615-46A7-BD3F-40B22A825504}">
      <dsp:nvSpPr>
        <dsp:cNvPr id="0" name=""/>
        <dsp:cNvSpPr/>
      </dsp:nvSpPr>
      <dsp:spPr>
        <a:xfrm rot="10800000">
          <a:off x="0" y="2459"/>
          <a:ext cx="6666833" cy="3321666"/>
        </a:xfrm>
        <a:prstGeom prst="upArrowCallou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cs-CZ" sz="1800" kern="1200"/>
            <a:t>Trh, stát a OS mají tendenci působit simultánně, pro analytické účely je zde budeme oddělovat</a:t>
          </a:r>
          <a:endParaRPr lang="en-US" sz="1800" kern="1200"/>
        </a:p>
      </dsp:txBody>
      <dsp:txXfrm rot="10800000">
        <a:off x="0" y="2459"/>
        <a:ext cx="6666833" cy="21583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E18D82-227C-473F-913E-D13B19B8C27C}">
      <dsp:nvSpPr>
        <dsp:cNvPr id="0" name=""/>
        <dsp:cNvSpPr/>
      </dsp:nvSpPr>
      <dsp:spPr>
        <a:xfrm>
          <a:off x="0" y="76234"/>
          <a:ext cx="6666833" cy="261904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Občanský sektor je organizovanou součástí občanské společnosti. Občanská společnost, jako širší koncept, obsahuje hodnotové a jiné zdroje pro institucionalizaci, kterou najdeme v občanském sektoru.</a:t>
          </a:r>
          <a:endParaRPr lang="en-US" sz="2200" kern="1200"/>
        </a:p>
      </dsp:txBody>
      <dsp:txXfrm>
        <a:off x="127851" y="204085"/>
        <a:ext cx="6411131" cy="2363343"/>
      </dsp:txXfrm>
    </dsp:sp>
    <dsp:sp modelId="{C4638943-0198-4B25-AC72-F039AA5168F0}">
      <dsp:nvSpPr>
        <dsp:cNvPr id="0" name=""/>
        <dsp:cNvSpPr/>
      </dsp:nvSpPr>
      <dsp:spPr>
        <a:xfrm>
          <a:off x="0" y="2758639"/>
          <a:ext cx="6666833" cy="2619045"/>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Trh – samoregulující mechanizmus, který na základě principu poptávky a nabídky alokuje vzácné zdroje v rámci zisku a ztrát. Volný trh je jeden z pilířů členství v EU (další jsou právní stát a akceptování norem EU). Při sledování svých egoistických cílů, za respektu systému poptávky a nabídky, trh vytváří bohatství v společnosti.</a:t>
          </a:r>
          <a:endParaRPr lang="en-US" sz="2200" kern="1200"/>
        </a:p>
      </dsp:txBody>
      <dsp:txXfrm>
        <a:off x="127851" y="2886490"/>
        <a:ext cx="6411131" cy="23633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0E1974-2D78-4328-AF13-BCBCBD5EE0B3}">
      <dsp:nvSpPr>
        <dsp:cNvPr id="0" name=""/>
        <dsp:cNvSpPr/>
      </dsp:nvSpPr>
      <dsp:spPr>
        <a:xfrm>
          <a:off x="0" y="408020"/>
          <a:ext cx="6666833" cy="15210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cs-CZ" sz="1300" kern="1200"/>
            <a:t>Míra volnosti trhu, Hayek extrémní příklad: možná už samotná otázka, co drží moderní společnost pohromadě, zní nesmyslně. Hayek si naopak myslí, že je jednou z největších výhod moderní společnosti právě to, že jednotlivci jsou schopni mírového soužití a být si navzájem užiteční, přesto nebo právě proto, že nemají společné cíle. Nejen, že žádný takový cíl nepotřebujeme, ale už samotné jeho určení by bylo nežádoucí, jelikož předem omezuje něco, co má být výsledkem spontánní soutěže, kdy jen trh může být arbitrem toho, jestli je něco pro společnost dobré či nikoliv. </a:t>
          </a:r>
          <a:endParaRPr lang="en-US" sz="1300" kern="1200"/>
        </a:p>
      </dsp:txBody>
      <dsp:txXfrm>
        <a:off x="74249" y="482269"/>
        <a:ext cx="6518335" cy="1372502"/>
      </dsp:txXfrm>
    </dsp:sp>
    <dsp:sp modelId="{FA4EAE95-0D0D-4650-986A-67470C88F039}">
      <dsp:nvSpPr>
        <dsp:cNvPr id="0" name=""/>
        <dsp:cNvSpPr/>
      </dsp:nvSpPr>
      <dsp:spPr>
        <a:xfrm>
          <a:off x="0" y="1966460"/>
          <a:ext cx="6666833" cy="1521000"/>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cs-CZ" sz="1300" kern="1200"/>
            <a:t>Hayek tedy nejen že přisuzuje státu minimální roli, ale zároveň odsuzuje jakoukoliv loajalitu k partikulárním identitám (např. národ, náboženství, třída), které vnímá jako výraz solidarity. Ta byla v pre-moderních časech instinktem důležitým pro přežití, v moderní době však představuje nebezpečí porušující spontánní řád trhu (Hayek, 1991, II., s. 107). </a:t>
          </a:r>
          <a:endParaRPr lang="en-US" sz="1300" kern="1200"/>
        </a:p>
      </dsp:txBody>
      <dsp:txXfrm>
        <a:off x="74249" y="2040709"/>
        <a:ext cx="6518335" cy="1372502"/>
      </dsp:txXfrm>
    </dsp:sp>
    <dsp:sp modelId="{3817189E-696B-4CF1-B20A-7C31AA93FD35}">
      <dsp:nvSpPr>
        <dsp:cNvPr id="0" name=""/>
        <dsp:cNvSpPr/>
      </dsp:nvSpPr>
      <dsp:spPr>
        <a:xfrm>
          <a:off x="0" y="3524900"/>
          <a:ext cx="6666833" cy="152100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cs-CZ" sz="1300" kern="1200"/>
            <a:t>Tato a jí podobné teorie odmítají distributivní pojetí spravedlnosti, které usiluje o zabezpečení určitého minima životního standardu pro všechny členy společnosti. Pro zastánce trhu spravedlnost spočívá v absenci překážek svobodnému fungování trhu, kde všichni závodí na základě abstraktních pravidel, která nikoho nepoškozují ani nezvýhodňují.</a:t>
          </a:r>
          <a:endParaRPr lang="en-US" sz="1300" kern="1200"/>
        </a:p>
      </dsp:txBody>
      <dsp:txXfrm>
        <a:off x="74249" y="3599149"/>
        <a:ext cx="6518335" cy="13725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28B2DA-8CA7-44C1-932F-7186CF5CC39C}">
      <dsp:nvSpPr>
        <dsp:cNvPr id="0" name=""/>
        <dsp:cNvSpPr/>
      </dsp:nvSpPr>
      <dsp:spPr>
        <a:xfrm>
          <a:off x="0" y="1805"/>
          <a:ext cx="10515600" cy="91531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AA33EC-2FD9-4996-B8CA-8909EC8BD34E}">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AEA1F2-E21E-4214-B4EF-35263C4264AC}">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22300">
            <a:lnSpc>
              <a:spcPct val="90000"/>
            </a:lnSpc>
            <a:spcBef>
              <a:spcPct val="0"/>
            </a:spcBef>
            <a:spcAft>
              <a:spcPct val="35000"/>
            </a:spcAft>
            <a:buNone/>
          </a:pPr>
          <a:r>
            <a:rPr lang="cs-CZ" sz="1400" kern="1200"/>
            <a:t>Sdružování je výrazem svobody, zdrojem vlivu a významu občanů.</a:t>
          </a:r>
          <a:endParaRPr lang="en-US" sz="1400" kern="1200"/>
        </a:p>
      </dsp:txBody>
      <dsp:txXfrm>
        <a:off x="1057183" y="1805"/>
        <a:ext cx="9458416" cy="915310"/>
      </dsp:txXfrm>
    </dsp:sp>
    <dsp:sp modelId="{3FB6DAB0-961F-4027-97FE-0BE30A09EA2F}">
      <dsp:nvSpPr>
        <dsp:cNvPr id="0" name=""/>
        <dsp:cNvSpPr/>
      </dsp:nvSpPr>
      <dsp:spPr>
        <a:xfrm>
          <a:off x="0" y="1145944"/>
          <a:ext cx="10515600" cy="91531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01AFD0-A65A-4592-8CED-97022CBC5955}">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FBC93B-0A19-4A11-8910-D3BD5EF1380C}">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22300">
            <a:lnSpc>
              <a:spcPct val="90000"/>
            </a:lnSpc>
            <a:spcBef>
              <a:spcPct val="0"/>
            </a:spcBef>
            <a:spcAft>
              <a:spcPct val="35000"/>
            </a:spcAft>
            <a:buNone/>
          </a:pPr>
          <a:r>
            <a:rPr lang="cs-CZ" sz="1400" kern="1200"/>
            <a:t>Přesto si musíme položit i otázky toho typu, zda na dobrovolném sdružování může být něco špatného, zda občanská společnost může zahrnovat též nedemokratické či neliberální skupiny nebo může být nebezpečná a nepřátelská k některým občanům. Co když je svobodné sdružování v konfliktu s principem nediskriminace (Gutmann, 1998, s. 6-11)? </a:t>
          </a:r>
          <a:endParaRPr lang="en-US" sz="1400" kern="1200"/>
        </a:p>
      </dsp:txBody>
      <dsp:txXfrm>
        <a:off x="1057183" y="1145944"/>
        <a:ext cx="9458416" cy="915310"/>
      </dsp:txXfrm>
    </dsp:sp>
    <dsp:sp modelId="{7911DA83-8A81-4E4E-B583-D816DB91AB9E}">
      <dsp:nvSpPr>
        <dsp:cNvPr id="0" name=""/>
        <dsp:cNvSpPr/>
      </dsp:nvSpPr>
      <dsp:spPr>
        <a:xfrm>
          <a:off x="0" y="2290082"/>
          <a:ext cx="10515600" cy="91531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52EED7-F363-43F4-A1E6-76917369001C}">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0B6272-A401-46CA-8D72-E1CB8BA302F8}">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22300">
            <a:lnSpc>
              <a:spcPct val="90000"/>
            </a:lnSpc>
            <a:spcBef>
              <a:spcPct val="0"/>
            </a:spcBef>
            <a:spcAft>
              <a:spcPct val="35000"/>
            </a:spcAft>
            <a:buNone/>
          </a:pPr>
          <a:r>
            <a:rPr lang="cs-CZ" sz="1400" kern="1200"/>
            <a:t>Elisabeth Clemens říká, že dobrovolná sdružení „mohou sloužit jako prostředek pro kultivaci separatismu, nenávisti mezi skupinami nebo dokonce protidemokratických hodnot” (Clemens, 2006, s. 210). </a:t>
          </a:r>
          <a:endParaRPr lang="en-US" sz="1400" kern="1200"/>
        </a:p>
      </dsp:txBody>
      <dsp:txXfrm>
        <a:off x="1057183" y="2290082"/>
        <a:ext cx="9458416" cy="915310"/>
      </dsp:txXfrm>
    </dsp:sp>
    <dsp:sp modelId="{93B86C61-7794-4867-A7BB-B40BEEC0A72D}">
      <dsp:nvSpPr>
        <dsp:cNvPr id="0" name=""/>
        <dsp:cNvSpPr/>
      </dsp:nvSpPr>
      <dsp:spPr>
        <a:xfrm>
          <a:off x="0" y="3434221"/>
          <a:ext cx="10515600" cy="91531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9BBDF2-9D16-4F2A-820D-7533F6C9BFA0}">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AB08B5-2C41-412D-8FD9-9B4F071E27B9}">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22300">
            <a:lnSpc>
              <a:spcPct val="90000"/>
            </a:lnSpc>
            <a:spcBef>
              <a:spcPct val="0"/>
            </a:spcBef>
            <a:spcAft>
              <a:spcPct val="35000"/>
            </a:spcAft>
            <a:buNone/>
          </a:pPr>
          <a:r>
            <a:rPr lang="cs-CZ" sz="1400" kern="1200"/>
            <a:t>OOS mohou pěstovat netoleranci a izolaci od společnosti. Nelze proto položit rovnítko mezi občanskou organizací a občanskými ctnostmi. </a:t>
          </a:r>
          <a:endParaRPr lang="en-US" sz="1400" kern="1200"/>
        </a:p>
      </dsp:txBody>
      <dsp:txXfrm>
        <a:off x="1057183" y="3434221"/>
        <a:ext cx="9458416" cy="91531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58853F-12FE-1342-27AD-154F9A2629CE}"/>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13B0E393-0D7C-0C21-D4BA-855AF63C45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0F2A5352-D619-3267-9605-0F70AB50EAC7}"/>
              </a:ext>
            </a:extLst>
          </p:cNvPr>
          <p:cNvSpPr>
            <a:spLocks noGrp="1"/>
          </p:cNvSpPr>
          <p:nvPr>
            <p:ph type="dt" sz="half" idx="10"/>
          </p:nvPr>
        </p:nvSpPr>
        <p:spPr/>
        <p:txBody>
          <a:bodyPr/>
          <a:lstStyle/>
          <a:p>
            <a:fld id="{78E0B9BA-090C-4E61-AE93-82DD1D563B27}" type="datetimeFigureOut">
              <a:rPr lang="cs-CZ" smtClean="0"/>
              <a:t>03.01.2026</a:t>
            </a:fld>
            <a:endParaRPr lang="cs-CZ"/>
          </a:p>
        </p:txBody>
      </p:sp>
      <p:sp>
        <p:nvSpPr>
          <p:cNvPr id="5" name="Zástupný symbol pro zápatí 4">
            <a:extLst>
              <a:ext uri="{FF2B5EF4-FFF2-40B4-BE49-F238E27FC236}">
                <a16:creationId xmlns:a16="http://schemas.microsoft.com/office/drawing/2014/main" id="{0B78038A-742C-EEED-4E91-1EC3340B63B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B09B4EC-295A-1FB0-BE78-F5FBF24E950B}"/>
              </a:ext>
            </a:extLst>
          </p:cNvPr>
          <p:cNvSpPr>
            <a:spLocks noGrp="1"/>
          </p:cNvSpPr>
          <p:nvPr>
            <p:ph type="sldNum" sz="quarter" idx="12"/>
          </p:nvPr>
        </p:nvSpPr>
        <p:spPr/>
        <p:txBody>
          <a:bodyPr/>
          <a:lstStyle/>
          <a:p>
            <a:fld id="{EA6050BA-CC33-419D-A088-C7553B7ECA9F}" type="slidenum">
              <a:rPr lang="cs-CZ" smtClean="0"/>
              <a:t>‹#›</a:t>
            </a:fld>
            <a:endParaRPr lang="cs-CZ"/>
          </a:p>
        </p:txBody>
      </p:sp>
    </p:spTree>
    <p:extLst>
      <p:ext uri="{BB962C8B-B14F-4D97-AF65-F5344CB8AC3E}">
        <p14:creationId xmlns:p14="http://schemas.microsoft.com/office/powerpoint/2010/main" val="381618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BE9F50-0768-32D5-701F-30D5E07232C5}"/>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C40FE77C-1A4F-BE58-A720-748B0061DD32}"/>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5B3EBEF-4D7B-DE04-FDFF-912D4BD8AA45}"/>
              </a:ext>
            </a:extLst>
          </p:cNvPr>
          <p:cNvSpPr>
            <a:spLocks noGrp="1"/>
          </p:cNvSpPr>
          <p:nvPr>
            <p:ph type="dt" sz="half" idx="10"/>
          </p:nvPr>
        </p:nvSpPr>
        <p:spPr/>
        <p:txBody>
          <a:bodyPr/>
          <a:lstStyle/>
          <a:p>
            <a:fld id="{78E0B9BA-090C-4E61-AE93-82DD1D563B27}" type="datetimeFigureOut">
              <a:rPr lang="cs-CZ" smtClean="0"/>
              <a:t>03.01.2026</a:t>
            </a:fld>
            <a:endParaRPr lang="cs-CZ"/>
          </a:p>
        </p:txBody>
      </p:sp>
      <p:sp>
        <p:nvSpPr>
          <p:cNvPr id="5" name="Zástupný symbol pro zápatí 4">
            <a:extLst>
              <a:ext uri="{FF2B5EF4-FFF2-40B4-BE49-F238E27FC236}">
                <a16:creationId xmlns:a16="http://schemas.microsoft.com/office/drawing/2014/main" id="{88D7D409-2F8E-0EFD-A13E-D1D11AC1CBD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369CA29-69FF-9E00-B129-A0E0299A858D}"/>
              </a:ext>
            </a:extLst>
          </p:cNvPr>
          <p:cNvSpPr>
            <a:spLocks noGrp="1"/>
          </p:cNvSpPr>
          <p:nvPr>
            <p:ph type="sldNum" sz="quarter" idx="12"/>
          </p:nvPr>
        </p:nvSpPr>
        <p:spPr/>
        <p:txBody>
          <a:bodyPr/>
          <a:lstStyle/>
          <a:p>
            <a:fld id="{EA6050BA-CC33-419D-A088-C7553B7ECA9F}" type="slidenum">
              <a:rPr lang="cs-CZ" smtClean="0"/>
              <a:t>‹#›</a:t>
            </a:fld>
            <a:endParaRPr lang="cs-CZ"/>
          </a:p>
        </p:txBody>
      </p:sp>
    </p:spTree>
    <p:extLst>
      <p:ext uri="{BB962C8B-B14F-4D97-AF65-F5344CB8AC3E}">
        <p14:creationId xmlns:p14="http://schemas.microsoft.com/office/powerpoint/2010/main" val="4146771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30D0ED3-D28F-D10D-2F6B-C77FEA3D56E3}"/>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39877CBD-A430-9335-825B-1CB93C9B8B68}"/>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C903490-E9A2-80A1-2B70-F3ABDE75719C}"/>
              </a:ext>
            </a:extLst>
          </p:cNvPr>
          <p:cNvSpPr>
            <a:spLocks noGrp="1"/>
          </p:cNvSpPr>
          <p:nvPr>
            <p:ph type="dt" sz="half" idx="10"/>
          </p:nvPr>
        </p:nvSpPr>
        <p:spPr/>
        <p:txBody>
          <a:bodyPr/>
          <a:lstStyle/>
          <a:p>
            <a:fld id="{78E0B9BA-090C-4E61-AE93-82DD1D563B27}" type="datetimeFigureOut">
              <a:rPr lang="cs-CZ" smtClean="0"/>
              <a:t>03.01.2026</a:t>
            </a:fld>
            <a:endParaRPr lang="cs-CZ"/>
          </a:p>
        </p:txBody>
      </p:sp>
      <p:sp>
        <p:nvSpPr>
          <p:cNvPr id="5" name="Zástupný symbol pro zápatí 4">
            <a:extLst>
              <a:ext uri="{FF2B5EF4-FFF2-40B4-BE49-F238E27FC236}">
                <a16:creationId xmlns:a16="http://schemas.microsoft.com/office/drawing/2014/main" id="{65B3F991-5ABD-B979-6869-9DFA27DC87D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1E14809-00FD-8D97-72B1-7BDFBA416A34}"/>
              </a:ext>
            </a:extLst>
          </p:cNvPr>
          <p:cNvSpPr>
            <a:spLocks noGrp="1"/>
          </p:cNvSpPr>
          <p:nvPr>
            <p:ph type="sldNum" sz="quarter" idx="12"/>
          </p:nvPr>
        </p:nvSpPr>
        <p:spPr/>
        <p:txBody>
          <a:bodyPr/>
          <a:lstStyle/>
          <a:p>
            <a:fld id="{EA6050BA-CC33-419D-A088-C7553B7ECA9F}" type="slidenum">
              <a:rPr lang="cs-CZ" smtClean="0"/>
              <a:t>‹#›</a:t>
            </a:fld>
            <a:endParaRPr lang="cs-CZ"/>
          </a:p>
        </p:txBody>
      </p:sp>
    </p:spTree>
    <p:extLst>
      <p:ext uri="{BB962C8B-B14F-4D97-AF65-F5344CB8AC3E}">
        <p14:creationId xmlns:p14="http://schemas.microsoft.com/office/powerpoint/2010/main" val="84965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1996A0-29E0-81B8-4DFA-F4D820D8F866}"/>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63D209CA-52C0-D781-7B00-9BE7069937E9}"/>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7BBC77F-CF48-15B9-0641-C7D2C9753771}"/>
              </a:ext>
            </a:extLst>
          </p:cNvPr>
          <p:cNvSpPr>
            <a:spLocks noGrp="1"/>
          </p:cNvSpPr>
          <p:nvPr>
            <p:ph type="dt" sz="half" idx="10"/>
          </p:nvPr>
        </p:nvSpPr>
        <p:spPr/>
        <p:txBody>
          <a:bodyPr/>
          <a:lstStyle/>
          <a:p>
            <a:fld id="{78E0B9BA-090C-4E61-AE93-82DD1D563B27}" type="datetimeFigureOut">
              <a:rPr lang="cs-CZ" smtClean="0"/>
              <a:t>03.01.2026</a:t>
            </a:fld>
            <a:endParaRPr lang="cs-CZ"/>
          </a:p>
        </p:txBody>
      </p:sp>
      <p:sp>
        <p:nvSpPr>
          <p:cNvPr id="5" name="Zástupný symbol pro zápatí 4">
            <a:extLst>
              <a:ext uri="{FF2B5EF4-FFF2-40B4-BE49-F238E27FC236}">
                <a16:creationId xmlns:a16="http://schemas.microsoft.com/office/drawing/2014/main" id="{E055E6FA-B7E9-A8D4-ADC0-41DED44C1AF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2EED9BA-7BB6-44BC-11C6-B5341D891FEF}"/>
              </a:ext>
            </a:extLst>
          </p:cNvPr>
          <p:cNvSpPr>
            <a:spLocks noGrp="1"/>
          </p:cNvSpPr>
          <p:nvPr>
            <p:ph type="sldNum" sz="quarter" idx="12"/>
          </p:nvPr>
        </p:nvSpPr>
        <p:spPr/>
        <p:txBody>
          <a:bodyPr/>
          <a:lstStyle/>
          <a:p>
            <a:fld id="{EA6050BA-CC33-419D-A088-C7553B7ECA9F}" type="slidenum">
              <a:rPr lang="cs-CZ" smtClean="0"/>
              <a:t>‹#›</a:t>
            </a:fld>
            <a:endParaRPr lang="cs-CZ"/>
          </a:p>
        </p:txBody>
      </p:sp>
    </p:spTree>
    <p:extLst>
      <p:ext uri="{BB962C8B-B14F-4D97-AF65-F5344CB8AC3E}">
        <p14:creationId xmlns:p14="http://schemas.microsoft.com/office/powerpoint/2010/main" val="2816975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39AC37-E2B3-4676-6996-813C5E1C38D0}"/>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469C1FFC-3DA0-0CED-9CF4-F829AE4718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B0159ED6-34B9-A6EC-E6F6-AA853A1DCE33}"/>
              </a:ext>
            </a:extLst>
          </p:cNvPr>
          <p:cNvSpPr>
            <a:spLocks noGrp="1"/>
          </p:cNvSpPr>
          <p:nvPr>
            <p:ph type="dt" sz="half" idx="10"/>
          </p:nvPr>
        </p:nvSpPr>
        <p:spPr/>
        <p:txBody>
          <a:bodyPr/>
          <a:lstStyle/>
          <a:p>
            <a:fld id="{78E0B9BA-090C-4E61-AE93-82DD1D563B27}" type="datetimeFigureOut">
              <a:rPr lang="cs-CZ" smtClean="0"/>
              <a:t>03.01.2026</a:t>
            </a:fld>
            <a:endParaRPr lang="cs-CZ"/>
          </a:p>
        </p:txBody>
      </p:sp>
      <p:sp>
        <p:nvSpPr>
          <p:cNvPr id="5" name="Zástupný symbol pro zápatí 4">
            <a:extLst>
              <a:ext uri="{FF2B5EF4-FFF2-40B4-BE49-F238E27FC236}">
                <a16:creationId xmlns:a16="http://schemas.microsoft.com/office/drawing/2014/main" id="{CC234C4A-F585-67F4-2E31-8A539DFF3BD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FEF989A-6B02-9934-7088-1AF3986B556C}"/>
              </a:ext>
            </a:extLst>
          </p:cNvPr>
          <p:cNvSpPr>
            <a:spLocks noGrp="1"/>
          </p:cNvSpPr>
          <p:nvPr>
            <p:ph type="sldNum" sz="quarter" idx="12"/>
          </p:nvPr>
        </p:nvSpPr>
        <p:spPr/>
        <p:txBody>
          <a:bodyPr/>
          <a:lstStyle/>
          <a:p>
            <a:fld id="{EA6050BA-CC33-419D-A088-C7553B7ECA9F}" type="slidenum">
              <a:rPr lang="cs-CZ" smtClean="0"/>
              <a:t>‹#›</a:t>
            </a:fld>
            <a:endParaRPr lang="cs-CZ"/>
          </a:p>
        </p:txBody>
      </p:sp>
    </p:spTree>
    <p:extLst>
      <p:ext uri="{BB962C8B-B14F-4D97-AF65-F5344CB8AC3E}">
        <p14:creationId xmlns:p14="http://schemas.microsoft.com/office/powerpoint/2010/main" val="708600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CDAD3E-70B4-AA90-030B-B134931D49E6}"/>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8D02269-E61F-FD80-C1DD-79A5FD4E11E2}"/>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D2F7FDE6-7598-6629-4B74-06E6470101D9}"/>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CE1727D2-BBEA-8671-5E57-EBA963674B02}"/>
              </a:ext>
            </a:extLst>
          </p:cNvPr>
          <p:cNvSpPr>
            <a:spLocks noGrp="1"/>
          </p:cNvSpPr>
          <p:nvPr>
            <p:ph type="dt" sz="half" idx="10"/>
          </p:nvPr>
        </p:nvSpPr>
        <p:spPr/>
        <p:txBody>
          <a:bodyPr/>
          <a:lstStyle/>
          <a:p>
            <a:fld id="{78E0B9BA-090C-4E61-AE93-82DD1D563B27}" type="datetimeFigureOut">
              <a:rPr lang="cs-CZ" smtClean="0"/>
              <a:t>03.01.2026</a:t>
            </a:fld>
            <a:endParaRPr lang="cs-CZ"/>
          </a:p>
        </p:txBody>
      </p:sp>
      <p:sp>
        <p:nvSpPr>
          <p:cNvPr id="6" name="Zástupný symbol pro zápatí 5">
            <a:extLst>
              <a:ext uri="{FF2B5EF4-FFF2-40B4-BE49-F238E27FC236}">
                <a16:creationId xmlns:a16="http://schemas.microsoft.com/office/drawing/2014/main" id="{62E63433-A438-333E-460C-4DD821D4A83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C154BA7-14E7-FA43-2E4E-C9125870CE4E}"/>
              </a:ext>
            </a:extLst>
          </p:cNvPr>
          <p:cNvSpPr>
            <a:spLocks noGrp="1"/>
          </p:cNvSpPr>
          <p:nvPr>
            <p:ph type="sldNum" sz="quarter" idx="12"/>
          </p:nvPr>
        </p:nvSpPr>
        <p:spPr/>
        <p:txBody>
          <a:bodyPr/>
          <a:lstStyle/>
          <a:p>
            <a:fld id="{EA6050BA-CC33-419D-A088-C7553B7ECA9F}" type="slidenum">
              <a:rPr lang="cs-CZ" smtClean="0"/>
              <a:t>‹#›</a:t>
            </a:fld>
            <a:endParaRPr lang="cs-CZ"/>
          </a:p>
        </p:txBody>
      </p:sp>
    </p:spTree>
    <p:extLst>
      <p:ext uri="{BB962C8B-B14F-4D97-AF65-F5344CB8AC3E}">
        <p14:creationId xmlns:p14="http://schemas.microsoft.com/office/powerpoint/2010/main" val="709170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0FC9E1-FA09-5B64-F24C-AD4B83F8762C}"/>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1858BFF1-D723-FC31-612B-CCB3988C97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EAF1C2A6-74EF-EC98-0E79-93D4A84232B1}"/>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5611B730-9488-8F9D-AA0C-A3FC309619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E5067D04-27AC-688C-26B7-D13E6C5DBEE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0306A74D-EC2B-2D68-2D00-69EC1D497B05}"/>
              </a:ext>
            </a:extLst>
          </p:cNvPr>
          <p:cNvSpPr>
            <a:spLocks noGrp="1"/>
          </p:cNvSpPr>
          <p:nvPr>
            <p:ph type="dt" sz="half" idx="10"/>
          </p:nvPr>
        </p:nvSpPr>
        <p:spPr/>
        <p:txBody>
          <a:bodyPr/>
          <a:lstStyle/>
          <a:p>
            <a:fld id="{78E0B9BA-090C-4E61-AE93-82DD1D563B27}" type="datetimeFigureOut">
              <a:rPr lang="cs-CZ" smtClean="0"/>
              <a:t>03.01.2026</a:t>
            </a:fld>
            <a:endParaRPr lang="cs-CZ"/>
          </a:p>
        </p:txBody>
      </p:sp>
      <p:sp>
        <p:nvSpPr>
          <p:cNvPr id="8" name="Zástupný symbol pro zápatí 7">
            <a:extLst>
              <a:ext uri="{FF2B5EF4-FFF2-40B4-BE49-F238E27FC236}">
                <a16:creationId xmlns:a16="http://schemas.microsoft.com/office/drawing/2014/main" id="{1F941A8B-96DE-E5D4-0E1B-7010CD66D31C}"/>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9F2B7BD9-539B-0908-F930-AEC0AA127C63}"/>
              </a:ext>
            </a:extLst>
          </p:cNvPr>
          <p:cNvSpPr>
            <a:spLocks noGrp="1"/>
          </p:cNvSpPr>
          <p:nvPr>
            <p:ph type="sldNum" sz="quarter" idx="12"/>
          </p:nvPr>
        </p:nvSpPr>
        <p:spPr/>
        <p:txBody>
          <a:bodyPr/>
          <a:lstStyle/>
          <a:p>
            <a:fld id="{EA6050BA-CC33-419D-A088-C7553B7ECA9F}" type="slidenum">
              <a:rPr lang="cs-CZ" smtClean="0"/>
              <a:t>‹#›</a:t>
            </a:fld>
            <a:endParaRPr lang="cs-CZ"/>
          </a:p>
        </p:txBody>
      </p:sp>
    </p:spTree>
    <p:extLst>
      <p:ext uri="{BB962C8B-B14F-4D97-AF65-F5344CB8AC3E}">
        <p14:creationId xmlns:p14="http://schemas.microsoft.com/office/powerpoint/2010/main" val="3011207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FC18E2-B30F-2B21-78C0-7F068147543F}"/>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240188CE-19C4-7512-2789-B31DBD1BCA5C}"/>
              </a:ext>
            </a:extLst>
          </p:cNvPr>
          <p:cNvSpPr>
            <a:spLocks noGrp="1"/>
          </p:cNvSpPr>
          <p:nvPr>
            <p:ph type="dt" sz="half" idx="10"/>
          </p:nvPr>
        </p:nvSpPr>
        <p:spPr/>
        <p:txBody>
          <a:bodyPr/>
          <a:lstStyle/>
          <a:p>
            <a:fld id="{78E0B9BA-090C-4E61-AE93-82DD1D563B27}" type="datetimeFigureOut">
              <a:rPr lang="cs-CZ" smtClean="0"/>
              <a:t>03.01.2026</a:t>
            </a:fld>
            <a:endParaRPr lang="cs-CZ"/>
          </a:p>
        </p:txBody>
      </p:sp>
      <p:sp>
        <p:nvSpPr>
          <p:cNvPr id="4" name="Zástupný symbol pro zápatí 3">
            <a:extLst>
              <a:ext uri="{FF2B5EF4-FFF2-40B4-BE49-F238E27FC236}">
                <a16:creationId xmlns:a16="http://schemas.microsoft.com/office/drawing/2014/main" id="{59623BC7-B596-6E37-07DC-C9A197F59B15}"/>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A41B4AD5-BC8B-A0A7-E381-5D0F82A3E87A}"/>
              </a:ext>
            </a:extLst>
          </p:cNvPr>
          <p:cNvSpPr>
            <a:spLocks noGrp="1"/>
          </p:cNvSpPr>
          <p:nvPr>
            <p:ph type="sldNum" sz="quarter" idx="12"/>
          </p:nvPr>
        </p:nvSpPr>
        <p:spPr/>
        <p:txBody>
          <a:bodyPr/>
          <a:lstStyle/>
          <a:p>
            <a:fld id="{EA6050BA-CC33-419D-A088-C7553B7ECA9F}" type="slidenum">
              <a:rPr lang="cs-CZ" smtClean="0"/>
              <a:t>‹#›</a:t>
            </a:fld>
            <a:endParaRPr lang="cs-CZ"/>
          </a:p>
        </p:txBody>
      </p:sp>
    </p:spTree>
    <p:extLst>
      <p:ext uri="{BB962C8B-B14F-4D97-AF65-F5344CB8AC3E}">
        <p14:creationId xmlns:p14="http://schemas.microsoft.com/office/powerpoint/2010/main" val="2057323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ED9F3F7-BD2F-749B-03B8-3C135BF5195F}"/>
              </a:ext>
            </a:extLst>
          </p:cNvPr>
          <p:cNvSpPr>
            <a:spLocks noGrp="1"/>
          </p:cNvSpPr>
          <p:nvPr>
            <p:ph type="dt" sz="half" idx="10"/>
          </p:nvPr>
        </p:nvSpPr>
        <p:spPr/>
        <p:txBody>
          <a:bodyPr/>
          <a:lstStyle/>
          <a:p>
            <a:fld id="{78E0B9BA-090C-4E61-AE93-82DD1D563B27}" type="datetimeFigureOut">
              <a:rPr lang="cs-CZ" smtClean="0"/>
              <a:t>03.01.2026</a:t>
            </a:fld>
            <a:endParaRPr lang="cs-CZ"/>
          </a:p>
        </p:txBody>
      </p:sp>
      <p:sp>
        <p:nvSpPr>
          <p:cNvPr id="3" name="Zástupný symbol pro zápatí 2">
            <a:extLst>
              <a:ext uri="{FF2B5EF4-FFF2-40B4-BE49-F238E27FC236}">
                <a16:creationId xmlns:a16="http://schemas.microsoft.com/office/drawing/2014/main" id="{97FD67FC-1A1B-A4F5-8C59-C760E06F7DEE}"/>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7E4C7611-5EF0-5C47-D2AD-8A6316A629A7}"/>
              </a:ext>
            </a:extLst>
          </p:cNvPr>
          <p:cNvSpPr>
            <a:spLocks noGrp="1"/>
          </p:cNvSpPr>
          <p:nvPr>
            <p:ph type="sldNum" sz="quarter" idx="12"/>
          </p:nvPr>
        </p:nvSpPr>
        <p:spPr/>
        <p:txBody>
          <a:bodyPr/>
          <a:lstStyle/>
          <a:p>
            <a:fld id="{EA6050BA-CC33-419D-A088-C7553B7ECA9F}" type="slidenum">
              <a:rPr lang="cs-CZ" smtClean="0"/>
              <a:t>‹#›</a:t>
            </a:fld>
            <a:endParaRPr lang="cs-CZ"/>
          </a:p>
        </p:txBody>
      </p:sp>
    </p:spTree>
    <p:extLst>
      <p:ext uri="{BB962C8B-B14F-4D97-AF65-F5344CB8AC3E}">
        <p14:creationId xmlns:p14="http://schemas.microsoft.com/office/powerpoint/2010/main" val="2571879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E9CDE0-9762-B4E4-74EC-49FEE972817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99624026-733F-2F15-0D56-9B51F60590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BE3AE5D3-CAA2-F07F-5676-A585DBBEA7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959B8570-87E0-A686-A8D6-A9F256C96F2F}"/>
              </a:ext>
            </a:extLst>
          </p:cNvPr>
          <p:cNvSpPr>
            <a:spLocks noGrp="1"/>
          </p:cNvSpPr>
          <p:nvPr>
            <p:ph type="dt" sz="half" idx="10"/>
          </p:nvPr>
        </p:nvSpPr>
        <p:spPr/>
        <p:txBody>
          <a:bodyPr/>
          <a:lstStyle/>
          <a:p>
            <a:fld id="{78E0B9BA-090C-4E61-AE93-82DD1D563B27}" type="datetimeFigureOut">
              <a:rPr lang="cs-CZ" smtClean="0"/>
              <a:t>03.01.2026</a:t>
            </a:fld>
            <a:endParaRPr lang="cs-CZ"/>
          </a:p>
        </p:txBody>
      </p:sp>
      <p:sp>
        <p:nvSpPr>
          <p:cNvPr id="6" name="Zástupný symbol pro zápatí 5">
            <a:extLst>
              <a:ext uri="{FF2B5EF4-FFF2-40B4-BE49-F238E27FC236}">
                <a16:creationId xmlns:a16="http://schemas.microsoft.com/office/drawing/2014/main" id="{2F49AF35-7940-460D-0D1A-9700EE716A0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82E4195-7A5D-74D3-38BF-902589E50462}"/>
              </a:ext>
            </a:extLst>
          </p:cNvPr>
          <p:cNvSpPr>
            <a:spLocks noGrp="1"/>
          </p:cNvSpPr>
          <p:nvPr>
            <p:ph type="sldNum" sz="quarter" idx="12"/>
          </p:nvPr>
        </p:nvSpPr>
        <p:spPr/>
        <p:txBody>
          <a:bodyPr/>
          <a:lstStyle/>
          <a:p>
            <a:fld id="{EA6050BA-CC33-419D-A088-C7553B7ECA9F}" type="slidenum">
              <a:rPr lang="cs-CZ" smtClean="0"/>
              <a:t>‹#›</a:t>
            </a:fld>
            <a:endParaRPr lang="cs-CZ"/>
          </a:p>
        </p:txBody>
      </p:sp>
    </p:spTree>
    <p:extLst>
      <p:ext uri="{BB962C8B-B14F-4D97-AF65-F5344CB8AC3E}">
        <p14:creationId xmlns:p14="http://schemas.microsoft.com/office/powerpoint/2010/main" val="258799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8FCB9F-40E7-BD7D-F465-4129F695111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D8223FB-43A5-E0AE-4744-7CBE39487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385A654F-7D31-D658-2C9A-7A16006EE5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AF42208B-71B5-2310-458A-76745FD6F9C0}"/>
              </a:ext>
            </a:extLst>
          </p:cNvPr>
          <p:cNvSpPr>
            <a:spLocks noGrp="1"/>
          </p:cNvSpPr>
          <p:nvPr>
            <p:ph type="dt" sz="half" idx="10"/>
          </p:nvPr>
        </p:nvSpPr>
        <p:spPr/>
        <p:txBody>
          <a:bodyPr/>
          <a:lstStyle/>
          <a:p>
            <a:fld id="{78E0B9BA-090C-4E61-AE93-82DD1D563B27}" type="datetimeFigureOut">
              <a:rPr lang="cs-CZ" smtClean="0"/>
              <a:t>03.01.2026</a:t>
            </a:fld>
            <a:endParaRPr lang="cs-CZ"/>
          </a:p>
        </p:txBody>
      </p:sp>
      <p:sp>
        <p:nvSpPr>
          <p:cNvPr id="6" name="Zástupný symbol pro zápatí 5">
            <a:extLst>
              <a:ext uri="{FF2B5EF4-FFF2-40B4-BE49-F238E27FC236}">
                <a16:creationId xmlns:a16="http://schemas.microsoft.com/office/drawing/2014/main" id="{880674A8-0C15-B9DD-A8E9-3B4F266EE80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262B002-C7AE-1E1B-44A8-492E5B7D361D}"/>
              </a:ext>
            </a:extLst>
          </p:cNvPr>
          <p:cNvSpPr>
            <a:spLocks noGrp="1"/>
          </p:cNvSpPr>
          <p:nvPr>
            <p:ph type="sldNum" sz="quarter" idx="12"/>
          </p:nvPr>
        </p:nvSpPr>
        <p:spPr/>
        <p:txBody>
          <a:bodyPr/>
          <a:lstStyle/>
          <a:p>
            <a:fld id="{EA6050BA-CC33-419D-A088-C7553B7ECA9F}" type="slidenum">
              <a:rPr lang="cs-CZ" smtClean="0"/>
              <a:t>‹#›</a:t>
            </a:fld>
            <a:endParaRPr lang="cs-CZ"/>
          </a:p>
        </p:txBody>
      </p:sp>
    </p:spTree>
    <p:extLst>
      <p:ext uri="{BB962C8B-B14F-4D97-AF65-F5344CB8AC3E}">
        <p14:creationId xmlns:p14="http://schemas.microsoft.com/office/powerpoint/2010/main" val="1640333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DFA13C6D-E231-F29E-B648-C3CE95EF03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EBF36057-F876-0BE8-E19C-69632068EB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696E37F-41AF-6649-1718-BDB6EF455D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8E0B9BA-090C-4E61-AE93-82DD1D563B27}" type="datetimeFigureOut">
              <a:rPr lang="cs-CZ" smtClean="0"/>
              <a:t>03.01.2026</a:t>
            </a:fld>
            <a:endParaRPr lang="cs-CZ"/>
          </a:p>
        </p:txBody>
      </p:sp>
      <p:sp>
        <p:nvSpPr>
          <p:cNvPr id="5" name="Zástupný symbol pro zápatí 4">
            <a:extLst>
              <a:ext uri="{FF2B5EF4-FFF2-40B4-BE49-F238E27FC236}">
                <a16:creationId xmlns:a16="http://schemas.microsoft.com/office/drawing/2014/main" id="{7EE8B9FF-173C-F8B6-B136-1915A285C6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65474B04-26B7-FD9D-02AA-2B883557CD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6050BA-CC33-419D-A088-C7553B7ECA9F}" type="slidenum">
              <a:rPr lang="cs-CZ" smtClean="0"/>
              <a:t>‹#›</a:t>
            </a:fld>
            <a:endParaRPr lang="cs-CZ"/>
          </a:p>
        </p:txBody>
      </p:sp>
    </p:spTree>
    <p:extLst>
      <p:ext uri="{BB962C8B-B14F-4D97-AF65-F5344CB8AC3E}">
        <p14:creationId xmlns:p14="http://schemas.microsoft.com/office/powerpoint/2010/main" val="3567632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l1.cuni.cz/course/view.php?id=10069#section-5"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dl1.cuni.cz/course/view.php?id=10069#section-5"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dl1.cuni.cz/course/view.php?id=10069#section-5"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dl1.cuni.cz/course/view.php?id=10069#section-5"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dl1.cuni.cz/course/view.php?id=10069#section-5"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hyperlink" Target="https://dl1.cuni.cz/course/view.php?id=10069#section-5" TargetMode="Externa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dl1.cuni.cz/course/view.php?id=10069#section-5" TargetMode="Externa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hyperlink" Target="https://dl1.cuni.cz/course/view.php?id=10069#section-5" TargetMode="Externa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hyperlink" Target="https://dl1.cuni.cz/course/view.php?id=10069#section-5" TargetMode="Externa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dl1.cuni.cz/course/view.php?id=10069#section-5"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dl1.cuni.cz/course/view.php?id=10069#section-5"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dl1.cuni.cz/course/view.php?id=10069#section-5"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dl1.cuni.cz/course/view.php?id=10069#section-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dl1.cuni.cz/course/view.php?id=10069#section-5"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09FF9A-4FCE-468E-A86A-C9AB525EAE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021E12D4-3A88-428D-8E5E-AF1AFD923D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descr="Skupina žlutých obrázků a červená číslice na druhé straně">
            <a:extLst>
              <a:ext uri="{FF2B5EF4-FFF2-40B4-BE49-F238E27FC236}">
                <a16:creationId xmlns:a16="http://schemas.microsoft.com/office/drawing/2014/main" id="{B38C485B-E346-577A-82DA-D261782FA2A1}"/>
              </a:ext>
            </a:extLst>
          </p:cNvPr>
          <p:cNvPicPr>
            <a:picLocks noChangeAspect="1"/>
          </p:cNvPicPr>
          <p:nvPr/>
        </p:nvPicPr>
        <p:blipFill>
          <a:blip r:embed="rId2">
            <a:alphaModFix amt="60000"/>
          </a:blip>
          <a:srcRect t="15730"/>
          <a:stretch>
            <a:fillRect/>
          </a:stretch>
        </p:blipFill>
        <p:spPr>
          <a:xfrm>
            <a:off x="-1" y="10"/>
            <a:ext cx="12192001" cy="6857990"/>
          </a:xfrm>
          <a:prstGeom prst="rect">
            <a:avLst/>
          </a:prstGeom>
        </p:spPr>
      </p:pic>
      <p:sp>
        <p:nvSpPr>
          <p:cNvPr id="2" name="Nadpis 1">
            <a:extLst>
              <a:ext uri="{FF2B5EF4-FFF2-40B4-BE49-F238E27FC236}">
                <a16:creationId xmlns:a16="http://schemas.microsoft.com/office/drawing/2014/main" id="{B5AC4244-E78C-BDA0-382E-C10EA2BD005B}"/>
              </a:ext>
            </a:extLst>
          </p:cNvPr>
          <p:cNvSpPr>
            <a:spLocks noGrp="1"/>
          </p:cNvSpPr>
          <p:nvPr>
            <p:ph type="ctrTitle"/>
          </p:nvPr>
        </p:nvSpPr>
        <p:spPr>
          <a:xfrm>
            <a:off x="838200" y="914402"/>
            <a:ext cx="10515600" cy="2985923"/>
          </a:xfrm>
        </p:spPr>
        <p:txBody>
          <a:bodyPr>
            <a:normAutofit/>
          </a:bodyPr>
          <a:lstStyle/>
          <a:p>
            <a:r>
              <a:rPr lang="cs-CZ" sz="5200">
                <a:solidFill>
                  <a:srgbClr val="FFFFFF"/>
                </a:solidFill>
              </a:rPr>
              <a:t>Sociologie OS – Vztahy státu, trhu a občanského sektoru</a:t>
            </a:r>
          </a:p>
        </p:txBody>
      </p:sp>
      <p:sp>
        <p:nvSpPr>
          <p:cNvPr id="3" name="Podnadpis 2">
            <a:extLst>
              <a:ext uri="{FF2B5EF4-FFF2-40B4-BE49-F238E27FC236}">
                <a16:creationId xmlns:a16="http://schemas.microsoft.com/office/drawing/2014/main" id="{4959D974-45CF-AD4F-E304-E8F7C9327178}"/>
              </a:ext>
            </a:extLst>
          </p:cNvPr>
          <p:cNvSpPr>
            <a:spLocks noGrp="1"/>
          </p:cNvSpPr>
          <p:nvPr>
            <p:ph type="subTitle" idx="1"/>
          </p:nvPr>
        </p:nvSpPr>
        <p:spPr>
          <a:xfrm>
            <a:off x="838200" y="4072040"/>
            <a:ext cx="10515600" cy="1384310"/>
          </a:xfrm>
        </p:spPr>
        <p:txBody>
          <a:bodyPr>
            <a:normAutofit/>
          </a:bodyPr>
          <a:lstStyle/>
          <a:p>
            <a:r>
              <a:rPr lang="cs-CZ">
                <a:solidFill>
                  <a:srgbClr val="FFFFFF"/>
                </a:solidFill>
              </a:rPr>
              <a:t>Selma Muhič Dizdarevič</a:t>
            </a:r>
          </a:p>
        </p:txBody>
      </p:sp>
    </p:spTree>
    <p:extLst>
      <p:ext uri="{BB962C8B-B14F-4D97-AF65-F5344CB8AC3E}">
        <p14:creationId xmlns:p14="http://schemas.microsoft.com/office/powerpoint/2010/main" val="2909178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686834" y="1153572"/>
            <a:ext cx="3200400" cy="4461163"/>
          </a:xfrm>
        </p:spPr>
        <p:txBody>
          <a:bodyPr>
            <a:normAutofit/>
          </a:bodyPr>
          <a:lstStyle/>
          <a:p>
            <a:r>
              <a:rPr lang="cs-CZ" u="sng">
                <a:solidFill>
                  <a:srgbClr val="FFFFFF"/>
                </a:solidFill>
                <a:hlinkClick r:id="rId2"/>
              </a:rPr>
              <a:t>Selhání státu a trhu a teorie vzniku a vývoje občanské společnosti</a:t>
            </a:r>
            <a:endParaRPr lang="cs-CZ">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symbol pro obsah 2"/>
          <p:cNvSpPr>
            <a:spLocks noGrp="1"/>
          </p:cNvSpPr>
          <p:nvPr>
            <p:ph idx="1"/>
          </p:nvPr>
        </p:nvSpPr>
        <p:spPr>
          <a:xfrm>
            <a:off x="4447308" y="591344"/>
            <a:ext cx="6906491" cy="5585619"/>
          </a:xfrm>
        </p:spPr>
        <p:txBody>
          <a:bodyPr anchor="ctr">
            <a:normAutofit/>
          </a:bodyPr>
          <a:lstStyle/>
          <a:p>
            <a:r>
              <a:rPr lang="cs-CZ" sz="2400"/>
              <a:t>V oblasti vztahu trhu a občanského sektoru jsme se ptali, jak zabezpečit efektivitu a rovnost, zde se ptáme, jak zabezpečit </a:t>
            </a:r>
            <a:r>
              <a:rPr lang="cs-CZ" sz="2400" b="1"/>
              <a:t>svobodu a rovnost</a:t>
            </a:r>
            <a:r>
              <a:rPr lang="cs-CZ" sz="2400"/>
              <a:t>. </a:t>
            </a:r>
          </a:p>
          <a:p>
            <a:r>
              <a:rPr lang="cs-CZ" sz="2400"/>
              <a:t>Jak říká </a:t>
            </a:r>
            <a:r>
              <a:rPr lang="cs-CZ" sz="2400" err="1"/>
              <a:t>Will</a:t>
            </a:r>
            <a:r>
              <a:rPr lang="cs-CZ" sz="2400"/>
              <a:t> </a:t>
            </a:r>
            <a:r>
              <a:rPr lang="cs-CZ" sz="2400" err="1"/>
              <a:t>Kymlicka</a:t>
            </a:r>
            <a:r>
              <a:rPr lang="cs-CZ" sz="2400"/>
              <a:t>, slepá náhoda (</a:t>
            </a:r>
            <a:r>
              <a:rPr lang="cs-CZ" sz="2400" i="1" err="1"/>
              <a:t>brute</a:t>
            </a:r>
            <a:r>
              <a:rPr lang="cs-CZ" sz="2400" i="1"/>
              <a:t> </a:t>
            </a:r>
            <a:r>
              <a:rPr lang="cs-CZ" sz="2400" i="1" err="1"/>
              <a:t>luck</a:t>
            </a:r>
            <a:r>
              <a:rPr lang="cs-CZ" sz="2400"/>
              <a:t>) by neměla rozhodovat o sociálním postavení či umístění v „národní loterii“ (</a:t>
            </a:r>
            <a:r>
              <a:rPr lang="cs-CZ" sz="2400" err="1"/>
              <a:t>Kymlicka</a:t>
            </a:r>
            <a:r>
              <a:rPr lang="cs-CZ" sz="2400"/>
              <a:t>, 2002, s. 79). </a:t>
            </a:r>
          </a:p>
          <a:p>
            <a:r>
              <a:rPr lang="cs-CZ" sz="2400"/>
              <a:t>V </a:t>
            </a:r>
            <a:r>
              <a:rPr lang="cs-CZ" sz="2400" b="1"/>
              <a:t>liberálně </a:t>
            </a:r>
            <a:r>
              <a:rPr lang="cs-CZ" sz="2400" b="1" err="1"/>
              <a:t>egalitaristickém</a:t>
            </a:r>
            <a:r>
              <a:rPr lang="cs-CZ" sz="2400" b="1"/>
              <a:t> </a:t>
            </a:r>
            <a:r>
              <a:rPr lang="cs-CZ" sz="2400"/>
              <a:t>pojetí sociální spravedlnost zajišťuje stát, například skrze veřejné zdravotnictví, veřejné vzdělávání, </a:t>
            </a:r>
            <a:r>
              <a:rPr lang="cs-CZ" sz="2400" err="1"/>
              <a:t>redistributivní</a:t>
            </a:r>
            <a:r>
              <a:rPr lang="cs-CZ" sz="2400"/>
              <a:t> zdaňování a další aspekty státu blahobytu, zatímco individuální svobodu zajišťuje občanská společnost, kde se lidé mohou dobrovolně sdružovat a kde se uskutečňují dobrovolné tržní transakce.</a:t>
            </a:r>
          </a:p>
        </p:txBody>
      </p:sp>
    </p:spTree>
    <p:extLst>
      <p:ext uri="{BB962C8B-B14F-4D97-AF65-F5344CB8AC3E}">
        <p14:creationId xmlns:p14="http://schemas.microsoft.com/office/powerpoint/2010/main" val="1619214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686834" y="1153572"/>
            <a:ext cx="3200400" cy="4461163"/>
          </a:xfrm>
        </p:spPr>
        <p:txBody>
          <a:bodyPr>
            <a:normAutofit/>
          </a:bodyPr>
          <a:lstStyle/>
          <a:p>
            <a:r>
              <a:rPr lang="cs-CZ" u="sng">
                <a:solidFill>
                  <a:srgbClr val="FFFFFF"/>
                </a:solidFill>
                <a:hlinkClick r:id="rId2"/>
              </a:rPr>
              <a:t>Selhání státu a trhu a teorie vzniku a vývoje občanské společnosti</a:t>
            </a:r>
            <a:endParaRPr lang="cs-CZ">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symbol pro obsah 2"/>
          <p:cNvSpPr>
            <a:spLocks noGrp="1"/>
          </p:cNvSpPr>
          <p:nvPr>
            <p:ph idx="1"/>
          </p:nvPr>
        </p:nvSpPr>
        <p:spPr>
          <a:xfrm>
            <a:off x="4447308" y="591344"/>
            <a:ext cx="6906491" cy="5585619"/>
          </a:xfrm>
        </p:spPr>
        <p:txBody>
          <a:bodyPr anchor="ctr">
            <a:normAutofit/>
          </a:bodyPr>
          <a:lstStyle/>
          <a:p>
            <a:r>
              <a:rPr lang="cs-CZ" dirty="0"/>
              <a:t>Nelze však, jako tomu je u </a:t>
            </a:r>
            <a:r>
              <a:rPr lang="cs-CZ" dirty="0" err="1"/>
              <a:t>komunitaristů</a:t>
            </a:r>
            <a:r>
              <a:rPr lang="cs-CZ" dirty="0"/>
              <a:t>, idealizovat občanskou společnost jako inkubátor občanských ctností. Občanská společnost je rámec, kde se s velkou pravděpodobností setkáme s participací a solidaritou, ale stejně tak zaleží na obsahu tohoto rámce. </a:t>
            </a:r>
          </a:p>
          <a:p>
            <a:r>
              <a:rPr lang="cs-CZ" dirty="0"/>
              <a:t>Nemluvě o tom, že sdružení založená na etnickém či náboženském principu mohou učit netoleranci k jiným skupinám. Tak jako stát může být hrozbou pro občanskou společnost, může i občanská společnost být nebezpečná pro liberální stát.</a:t>
            </a:r>
          </a:p>
          <a:p>
            <a:endParaRPr lang="cs-CZ" dirty="0"/>
          </a:p>
        </p:txBody>
      </p:sp>
    </p:spTree>
    <p:extLst>
      <p:ext uri="{BB962C8B-B14F-4D97-AF65-F5344CB8AC3E}">
        <p14:creationId xmlns:p14="http://schemas.microsoft.com/office/powerpoint/2010/main" val="2888976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686834" y="1153572"/>
            <a:ext cx="3200400" cy="4461163"/>
          </a:xfrm>
        </p:spPr>
        <p:txBody>
          <a:bodyPr>
            <a:normAutofit/>
          </a:bodyPr>
          <a:lstStyle/>
          <a:p>
            <a:r>
              <a:rPr lang="cs-CZ" u="sng">
                <a:solidFill>
                  <a:srgbClr val="FFFFFF"/>
                </a:solidFill>
                <a:hlinkClick r:id="rId2"/>
              </a:rPr>
              <a:t>Selhání státu a trhu a teorie vzniku a vývoje občanské společnosti</a:t>
            </a:r>
            <a:endParaRPr lang="cs-CZ">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symbol pro obsah 2"/>
          <p:cNvSpPr>
            <a:spLocks noGrp="1"/>
          </p:cNvSpPr>
          <p:nvPr>
            <p:ph idx="1"/>
          </p:nvPr>
        </p:nvSpPr>
        <p:spPr>
          <a:xfrm>
            <a:off x="4447308" y="591344"/>
            <a:ext cx="6906491" cy="5585619"/>
          </a:xfrm>
        </p:spPr>
        <p:txBody>
          <a:bodyPr anchor="ctr">
            <a:normAutofit/>
          </a:bodyPr>
          <a:lstStyle/>
          <a:p>
            <a:r>
              <a:rPr lang="cs-CZ" sz="1800" b="1"/>
              <a:t>Selhání OS</a:t>
            </a:r>
          </a:p>
          <a:p>
            <a:r>
              <a:rPr lang="cs-CZ" sz="1800"/>
              <a:t>Stát je zde od toho, aby uspokojil požadavky většiny, občanský sektor má uspokojit požadavky těch, kteří nemají či nikdy nebudou mít většinovou podporu. </a:t>
            </a:r>
          </a:p>
          <a:p>
            <a:r>
              <a:rPr lang="cs-CZ" sz="1800" b="1"/>
              <a:t>Čtyři typy selhání občanského sektoru </a:t>
            </a:r>
            <a:r>
              <a:rPr lang="cs-CZ" sz="1800"/>
              <a:t>(</a:t>
            </a:r>
            <a:r>
              <a:rPr lang="cs-CZ" sz="1800" err="1"/>
              <a:t>Salamon</a:t>
            </a:r>
            <a:r>
              <a:rPr lang="cs-CZ" sz="1800"/>
              <a:t> (1987) </a:t>
            </a:r>
          </a:p>
          <a:p>
            <a:r>
              <a:rPr lang="cs-CZ" sz="1800"/>
              <a:t>a) </a:t>
            </a:r>
            <a:r>
              <a:rPr lang="cs-CZ" sz="1800" b="1"/>
              <a:t>Filantropická nedostatečnost</a:t>
            </a:r>
            <a:r>
              <a:rPr lang="cs-CZ" sz="1800"/>
              <a:t> – jedná se o identifikaci důvodů, proč občanský sektor neřeší nedostatečnou nabídku kolektivních statků, zvlášť v období recese, kdy je jejich potřeba největší. Nedostatek zdrojů.</a:t>
            </a:r>
          </a:p>
          <a:p>
            <a:r>
              <a:rPr lang="cs-CZ" sz="1800"/>
              <a:t>b) </a:t>
            </a:r>
            <a:r>
              <a:rPr lang="cs-CZ" sz="1800" b="1"/>
              <a:t>Filantropický partikularismus</a:t>
            </a:r>
            <a:r>
              <a:rPr lang="cs-CZ" sz="1800"/>
              <a:t> – odkazuje na tendenci občanského sektoru zaměřovat se na jednotlivé etnické, náboženské, geografické či ideologické skupiny, což vede k duplicitě v některých a mezerám v pokrytí v jiných oblastech.</a:t>
            </a:r>
          </a:p>
          <a:p>
            <a:r>
              <a:rPr lang="cs-CZ" sz="1800"/>
              <a:t>c) </a:t>
            </a:r>
            <a:r>
              <a:rPr lang="cs-CZ" sz="1800" b="1"/>
              <a:t>Filantropický paternalismus</a:t>
            </a:r>
            <a:r>
              <a:rPr lang="cs-CZ" sz="1800"/>
              <a:t> – jedná se o sklon pracovníků občanského sektoru dívat se na problémy na základě vlastní percepce a nikoliv na základě percepce svých klientů.</a:t>
            </a:r>
          </a:p>
          <a:p>
            <a:r>
              <a:rPr lang="cs-CZ" sz="1800"/>
              <a:t>d) </a:t>
            </a:r>
            <a:r>
              <a:rPr lang="cs-CZ" sz="1800" b="1"/>
              <a:t>Filantropický amatérismus</a:t>
            </a:r>
            <a:r>
              <a:rPr lang="cs-CZ" sz="1800"/>
              <a:t> – vystihuje skutečnost, že organizace občanského sektoru se mnohdy opírají o nedostatečně vzdělané pracovníky v daném oboru.</a:t>
            </a:r>
          </a:p>
          <a:p>
            <a:endParaRPr lang="cs-CZ" sz="1800"/>
          </a:p>
        </p:txBody>
      </p:sp>
    </p:spTree>
    <p:extLst>
      <p:ext uri="{BB962C8B-B14F-4D97-AF65-F5344CB8AC3E}">
        <p14:creationId xmlns:p14="http://schemas.microsoft.com/office/powerpoint/2010/main" val="159882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686834" y="1153572"/>
            <a:ext cx="3200400" cy="4461163"/>
          </a:xfrm>
        </p:spPr>
        <p:txBody>
          <a:bodyPr>
            <a:normAutofit/>
          </a:bodyPr>
          <a:lstStyle/>
          <a:p>
            <a:r>
              <a:rPr lang="cs-CZ" u="sng">
                <a:solidFill>
                  <a:srgbClr val="FFFFFF"/>
                </a:solidFill>
                <a:hlinkClick r:id="rId2"/>
              </a:rPr>
              <a:t>Selhání státu a trhu a teorie vzniku a vývoje občanské společnosti</a:t>
            </a:r>
            <a:endParaRPr lang="cs-CZ">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symbol pro obsah 2"/>
          <p:cNvSpPr>
            <a:spLocks noGrp="1"/>
          </p:cNvSpPr>
          <p:nvPr>
            <p:ph idx="1"/>
          </p:nvPr>
        </p:nvSpPr>
        <p:spPr>
          <a:xfrm>
            <a:off x="4447308" y="591344"/>
            <a:ext cx="6906491" cy="5585619"/>
          </a:xfrm>
        </p:spPr>
        <p:txBody>
          <a:bodyPr anchor="ctr">
            <a:normAutofit/>
          </a:bodyPr>
          <a:lstStyle/>
          <a:p>
            <a:r>
              <a:rPr lang="cs-CZ" sz="2400" b="1"/>
              <a:t>Selhání státu </a:t>
            </a:r>
            <a:r>
              <a:rPr lang="cs-CZ" sz="2400"/>
              <a:t>(nefunkčnost, odcizení se od občanů/voličů, byrokratizace, nízká míra flexibility, volební horizont, neuspokojení různorodosti poptávky občanů)</a:t>
            </a:r>
          </a:p>
          <a:p>
            <a:r>
              <a:rPr lang="cs-CZ" sz="2400"/>
              <a:t>Modely vztahu státu a OS (Smith a </a:t>
            </a:r>
            <a:r>
              <a:rPr lang="cs-CZ" sz="2400" err="1"/>
              <a:t>Grønbjerg</a:t>
            </a:r>
            <a:r>
              <a:rPr lang="cs-CZ" sz="2400"/>
              <a:t>, 2006)</a:t>
            </a:r>
          </a:p>
          <a:p>
            <a:pPr marL="514350" indent="-514350">
              <a:buAutoNum type="arabicPeriod"/>
            </a:pPr>
            <a:r>
              <a:rPr lang="cs-CZ" sz="2400" b="1"/>
              <a:t>Model poptávky a nabídky</a:t>
            </a:r>
            <a:r>
              <a:rPr lang="cs-CZ" sz="2400"/>
              <a:t>, v rámci kterého existují model tržního výklenku (</a:t>
            </a:r>
            <a:r>
              <a:rPr lang="cs-CZ" sz="2400" i="1" err="1"/>
              <a:t>niche</a:t>
            </a:r>
            <a:r>
              <a:rPr lang="cs-CZ" sz="2400"/>
              <a:t>) a transakční model</a:t>
            </a:r>
          </a:p>
          <a:p>
            <a:pPr marL="514350" indent="-514350">
              <a:buAutoNum type="arabicPeriod"/>
            </a:pPr>
            <a:r>
              <a:rPr lang="cs-CZ" sz="2400" b="1"/>
              <a:t>Model občanské společnosti a sociálních hnutí</a:t>
            </a:r>
            <a:r>
              <a:rPr lang="cs-CZ" sz="2400"/>
              <a:t> (zahrnuje dvě varianty: komunitarismus a teorii sociálního kapitálu)</a:t>
            </a:r>
          </a:p>
          <a:p>
            <a:pPr marL="514350" indent="-514350">
              <a:buAutoNum type="arabicPeriod"/>
            </a:pPr>
            <a:r>
              <a:rPr lang="cs-CZ" sz="2400" b="1"/>
              <a:t>Model režimů sociálního státu</a:t>
            </a:r>
            <a:r>
              <a:rPr lang="cs-CZ" sz="2400"/>
              <a:t>, teorie sociálního původu a </a:t>
            </a:r>
            <a:r>
              <a:rPr lang="cs-CZ" sz="2400" err="1"/>
              <a:t>neoinstitucionální</a:t>
            </a:r>
            <a:r>
              <a:rPr lang="cs-CZ" sz="2400"/>
              <a:t> model</a:t>
            </a:r>
          </a:p>
        </p:txBody>
      </p:sp>
    </p:spTree>
    <p:extLst>
      <p:ext uri="{BB962C8B-B14F-4D97-AF65-F5344CB8AC3E}">
        <p14:creationId xmlns:p14="http://schemas.microsoft.com/office/powerpoint/2010/main" val="3805949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686834" y="1153572"/>
            <a:ext cx="3200400" cy="4461163"/>
          </a:xfrm>
        </p:spPr>
        <p:txBody>
          <a:bodyPr>
            <a:normAutofit/>
          </a:bodyPr>
          <a:lstStyle/>
          <a:p>
            <a:r>
              <a:rPr lang="cs-CZ" u="sng">
                <a:solidFill>
                  <a:srgbClr val="FFFFFF"/>
                </a:solidFill>
                <a:hlinkClick r:id="rId2"/>
              </a:rPr>
              <a:t>Selhání státu a trhu a teorie vzniku a vývoje občanské společnosti</a:t>
            </a:r>
            <a:endParaRPr lang="cs-CZ">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symbol pro obsah 2"/>
          <p:cNvSpPr>
            <a:spLocks noGrp="1"/>
          </p:cNvSpPr>
          <p:nvPr>
            <p:ph idx="1"/>
          </p:nvPr>
        </p:nvSpPr>
        <p:spPr>
          <a:xfrm>
            <a:off x="4447308" y="591344"/>
            <a:ext cx="6906491" cy="5585619"/>
          </a:xfrm>
        </p:spPr>
        <p:txBody>
          <a:bodyPr anchor="ctr">
            <a:normAutofit/>
          </a:bodyPr>
          <a:lstStyle/>
          <a:p>
            <a:r>
              <a:rPr lang="cs-CZ" sz="2200" b="1"/>
              <a:t>Poslání OOS</a:t>
            </a:r>
          </a:p>
          <a:p>
            <a:r>
              <a:rPr lang="cs-CZ" sz="2200"/>
              <a:t>Poslání je to, co přitahuje dárce, zaměstnance, dobrovolníky a podnikatele; poslání je tím hlavním důvodem, proč OOS dostávají daňové úlevy či dary; a poslání je také trvale kontroverzním tématem pro samotné OOS (jak poslání konceptualizovat, aby byly splněny cíle OOS) (Brown a </a:t>
            </a:r>
            <a:r>
              <a:rPr lang="cs-CZ" sz="2200" err="1"/>
              <a:t>Slivniski</a:t>
            </a:r>
            <a:r>
              <a:rPr lang="cs-CZ" sz="2200"/>
              <a:t>, 2006, s. 140). </a:t>
            </a:r>
          </a:p>
          <a:p>
            <a:r>
              <a:rPr lang="cs-CZ" sz="2200"/>
              <a:t>Jeden z problémů, které OOS řeší v souvislosti s posláním, je rovnováha mezi věrností původnímu poslání organizace a rozsahem jejích aktivit. Jelikož jsou OOS závislé na donátorech, stát jako donátor může například ovlivnit či ohrozit poslání OOS tím, že financuje poskytování služeb jenom určitému typu klientely, která se nemusí shodovat s tou, kterou OOS vidí jako základní pro splnění své mise. </a:t>
            </a:r>
          </a:p>
          <a:p>
            <a:endParaRPr lang="cs-CZ" sz="2200" b="1"/>
          </a:p>
        </p:txBody>
      </p:sp>
    </p:spTree>
    <p:extLst>
      <p:ext uri="{BB962C8B-B14F-4D97-AF65-F5344CB8AC3E}">
        <p14:creationId xmlns:p14="http://schemas.microsoft.com/office/powerpoint/2010/main" val="3921644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c 10">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Nadpis 1"/>
          <p:cNvSpPr>
            <a:spLocks noGrp="1"/>
          </p:cNvSpPr>
          <p:nvPr>
            <p:ph type="title"/>
          </p:nvPr>
        </p:nvSpPr>
        <p:spPr>
          <a:xfrm>
            <a:off x="838200" y="365125"/>
            <a:ext cx="10515600" cy="1325563"/>
          </a:xfrm>
        </p:spPr>
        <p:txBody>
          <a:bodyPr>
            <a:normAutofit/>
          </a:bodyPr>
          <a:lstStyle/>
          <a:p>
            <a:pPr algn="ctr"/>
            <a:r>
              <a:rPr lang="cs-CZ" u="sng" dirty="0">
                <a:hlinkClick r:id="rId2"/>
              </a:rPr>
              <a:t>Selhání státu a trhu a teorie vzniku a vývoje občanské společnosti</a:t>
            </a:r>
            <a:endParaRPr lang="cs-CZ"/>
          </a:p>
        </p:txBody>
      </p:sp>
      <p:graphicFrame>
        <p:nvGraphicFramePr>
          <p:cNvPr id="5" name="Zástupný symbol pro obsah 2">
            <a:extLst>
              <a:ext uri="{FF2B5EF4-FFF2-40B4-BE49-F238E27FC236}">
                <a16:creationId xmlns:a16="http://schemas.microsoft.com/office/drawing/2014/main" id="{6F64D6C2-F5CE-B2D2-8909-E604EEC8F112}"/>
              </a:ext>
            </a:extLst>
          </p:cNvPr>
          <p:cNvGraphicFramePr>
            <a:graphicFrameLocks noGrp="1"/>
          </p:cNvGraphicFramePr>
          <p:nvPr>
            <p:ph idx="1"/>
            <p:extLst>
              <p:ext uri="{D42A27DB-BD31-4B8C-83A1-F6EECF244321}">
                <p14:modId xmlns:p14="http://schemas.microsoft.com/office/powerpoint/2010/main" val="340864329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7866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86478" y="1683756"/>
            <a:ext cx="3115265" cy="2396359"/>
          </a:xfrm>
        </p:spPr>
        <p:txBody>
          <a:bodyPr anchor="b">
            <a:normAutofit/>
          </a:bodyPr>
          <a:lstStyle/>
          <a:p>
            <a:pPr algn="r"/>
            <a:r>
              <a:rPr lang="cs-CZ" sz="3100" u="sng">
                <a:solidFill>
                  <a:srgbClr val="FFFFFF"/>
                </a:solidFill>
                <a:hlinkClick r:id="rId2"/>
              </a:rPr>
              <a:t>Selhání státu a trhu a teorie vzniku a vývoje občanské společnosti</a:t>
            </a:r>
            <a:endParaRPr lang="cs-CZ" sz="3100">
              <a:solidFill>
                <a:srgbClr val="FFFFFF"/>
              </a:solidFill>
            </a:endParaRPr>
          </a:p>
        </p:txBody>
      </p:sp>
      <p:graphicFrame>
        <p:nvGraphicFramePr>
          <p:cNvPr id="5" name="Zástupný symbol pro obsah 2">
            <a:extLst>
              <a:ext uri="{FF2B5EF4-FFF2-40B4-BE49-F238E27FC236}">
                <a16:creationId xmlns:a16="http://schemas.microsoft.com/office/drawing/2014/main" id="{E25F0A38-E0D0-C66D-F2CA-DDEBEA9E0F60}"/>
              </a:ext>
            </a:extLst>
          </p:cNvPr>
          <p:cNvGraphicFramePr>
            <a:graphicFrameLocks noGrp="1"/>
          </p:cNvGraphicFramePr>
          <p:nvPr>
            <p:ph idx="1"/>
            <p:extLst>
              <p:ext uri="{D42A27DB-BD31-4B8C-83A1-F6EECF244321}">
                <p14:modId xmlns:p14="http://schemas.microsoft.com/office/powerpoint/2010/main" val="386443117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9139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86478" y="1683756"/>
            <a:ext cx="3115265" cy="2396359"/>
          </a:xfrm>
        </p:spPr>
        <p:txBody>
          <a:bodyPr anchor="b">
            <a:normAutofit/>
          </a:bodyPr>
          <a:lstStyle/>
          <a:p>
            <a:pPr algn="r"/>
            <a:r>
              <a:rPr lang="cs-CZ" sz="3100" u="sng">
                <a:solidFill>
                  <a:srgbClr val="FFFFFF"/>
                </a:solidFill>
                <a:hlinkClick r:id="rId2"/>
              </a:rPr>
              <a:t> Selhání státu a trhu a teorie vzniku a vývoje občanské společnosti</a:t>
            </a:r>
            <a:endParaRPr lang="cs-CZ" sz="3100">
              <a:solidFill>
                <a:srgbClr val="FFFFFF"/>
              </a:solidFill>
            </a:endParaRPr>
          </a:p>
        </p:txBody>
      </p:sp>
      <p:graphicFrame>
        <p:nvGraphicFramePr>
          <p:cNvPr id="5" name="Zástupný symbol pro obsah 2">
            <a:extLst>
              <a:ext uri="{FF2B5EF4-FFF2-40B4-BE49-F238E27FC236}">
                <a16:creationId xmlns:a16="http://schemas.microsoft.com/office/drawing/2014/main" id="{3CDD28D5-F8E0-2AB7-AB82-CFAFB242BFD2}"/>
              </a:ext>
            </a:extLst>
          </p:cNvPr>
          <p:cNvGraphicFramePr>
            <a:graphicFrameLocks noGrp="1"/>
          </p:cNvGraphicFramePr>
          <p:nvPr>
            <p:ph idx="1"/>
            <p:extLst>
              <p:ext uri="{D42A27DB-BD31-4B8C-83A1-F6EECF244321}">
                <p14:modId xmlns:p14="http://schemas.microsoft.com/office/powerpoint/2010/main" val="405677125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93303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86478" y="1683756"/>
            <a:ext cx="3115265" cy="2396359"/>
          </a:xfrm>
        </p:spPr>
        <p:txBody>
          <a:bodyPr anchor="b">
            <a:normAutofit/>
          </a:bodyPr>
          <a:lstStyle/>
          <a:p>
            <a:pPr algn="r"/>
            <a:r>
              <a:rPr lang="cs-CZ" sz="3100" u="sng">
                <a:solidFill>
                  <a:srgbClr val="FFFFFF"/>
                </a:solidFill>
                <a:hlinkClick r:id="rId2"/>
              </a:rPr>
              <a:t>Selhání státu a trhu a teorie vzniku a vývoje občanské společnosti</a:t>
            </a:r>
            <a:endParaRPr lang="cs-CZ" sz="3100">
              <a:solidFill>
                <a:srgbClr val="FFFFFF"/>
              </a:solidFill>
            </a:endParaRPr>
          </a:p>
        </p:txBody>
      </p:sp>
      <p:graphicFrame>
        <p:nvGraphicFramePr>
          <p:cNvPr id="5" name="Zástupný symbol pro obsah 2">
            <a:extLst>
              <a:ext uri="{FF2B5EF4-FFF2-40B4-BE49-F238E27FC236}">
                <a16:creationId xmlns:a16="http://schemas.microsoft.com/office/drawing/2014/main" id="{64CB2821-A7FD-244D-F6D8-E942B148C0B2}"/>
              </a:ext>
            </a:extLst>
          </p:cNvPr>
          <p:cNvGraphicFramePr>
            <a:graphicFrameLocks noGrp="1"/>
          </p:cNvGraphicFramePr>
          <p:nvPr>
            <p:ph idx="1"/>
            <p:extLst>
              <p:ext uri="{D42A27DB-BD31-4B8C-83A1-F6EECF244321}">
                <p14:modId xmlns:p14="http://schemas.microsoft.com/office/powerpoint/2010/main" val="346500683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1465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686834" y="1153572"/>
            <a:ext cx="3200400" cy="4461163"/>
          </a:xfrm>
        </p:spPr>
        <p:txBody>
          <a:bodyPr>
            <a:normAutofit/>
          </a:bodyPr>
          <a:lstStyle/>
          <a:p>
            <a:r>
              <a:rPr lang="cs-CZ" u="sng">
                <a:solidFill>
                  <a:srgbClr val="FFFFFF"/>
                </a:solidFill>
                <a:hlinkClick r:id="rId2"/>
              </a:rPr>
              <a:t>Selhání státu a trhu a teorie vzniku a vývoje občanské společnosti</a:t>
            </a:r>
            <a:endParaRPr lang="cs-CZ">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symbol pro obsah 2"/>
          <p:cNvSpPr>
            <a:spLocks noGrp="1"/>
          </p:cNvSpPr>
          <p:nvPr>
            <p:ph idx="1"/>
          </p:nvPr>
        </p:nvSpPr>
        <p:spPr>
          <a:xfrm>
            <a:off x="4447308" y="591344"/>
            <a:ext cx="6906491" cy="5585619"/>
          </a:xfrm>
        </p:spPr>
        <p:txBody>
          <a:bodyPr anchor="ctr">
            <a:normAutofit/>
          </a:bodyPr>
          <a:lstStyle/>
          <a:p>
            <a:r>
              <a:rPr lang="cs-CZ" sz="2000"/>
              <a:t>Selhání trhu: ekonomické (nedokonalost konkurence, existence externalit, nezabezpečeni veřejných statků, krátkozrakost) a ne-ekonomické (ohrožování rovnosti). Hledáme rovnováhu mezi efektivitou a rovnosti. Trh nutně vyrábí nerovnosti, společnost může korigovat určité typy nerovnosti.</a:t>
            </a:r>
          </a:p>
          <a:p>
            <a:r>
              <a:rPr lang="cs-CZ" sz="2000"/>
              <a:t>Jak to, že na jedné straně naše společnosti proklamují rovnost před zákonem a rovnost v přístupu k politické moci a zároveň neustálý konkurenční boj v tržním prostředí mnohdy „umožňuje vítězům krmit své zvířecí mazlíčky jídlem lepším než to, kterým poražení krmí své děti”? </a:t>
            </a:r>
            <a:r>
              <a:rPr lang="cs-CZ" sz="2000" err="1"/>
              <a:t>Okun</a:t>
            </a:r>
            <a:r>
              <a:rPr lang="cs-CZ" sz="2000"/>
              <a:t> tomu říká dvojitý standard kapitalistické demokracie, kdy dochází k proklamování a implementací </a:t>
            </a:r>
            <a:r>
              <a:rPr lang="cs-CZ" sz="2000" err="1"/>
              <a:t>egalitaristických</a:t>
            </a:r>
            <a:r>
              <a:rPr lang="cs-CZ" sz="2000"/>
              <a:t> politik v sociálním systému, zatímco se zároveň zvětšuje disparita v ekonomickém blahobytu (</a:t>
            </a:r>
            <a:r>
              <a:rPr lang="cs-CZ" sz="2000" err="1"/>
              <a:t>Okun</a:t>
            </a:r>
            <a:r>
              <a:rPr lang="cs-CZ" sz="2000"/>
              <a:t>, 1975, s. 1). </a:t>
            </a:r>
          </a:p>
          <a:p>
            <a:r>
              <a:rPr lang="cs-CZ" sz="2000"/>
              <a:t>Otázky udržení a rozvoje společnosti jsou příliš důležité, aby je mohl spravovat pouze jeden mechanismus, a sice tržní, jak někteří autoři navrhují. </a:t>
            </a:r>
          </a:p>
        </p:txBody>
      </p:sp>
    </p:spTree>
    <p:extLst>
      <p:ext uri="{BB962C8B-B14F-4D97-AF65-F5344CB8AC3E}">
        <p14:creationId xmlns:p14="http://schemas.microsoft.com/office/powerpoint/2010/main" val="1054628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686834" y="1153572"/>
            <a:ext cx="3200400" cy="4461163"/>
          </a:xfrm>
        </p:spPr>
        <p:txBody>
          <a:bodyPr>
            <a:normAutofit/>
          </a:bodyPr>
          <a:lstStyle/>
          <a:p>
            <a:r>
              <a:rPr lang="cs-CZ" u="sng">
                <a:solidFill>
                  <a:srgbClr val="FFFFFF"/>
                </a:solidFill>
                <a:hlinkClick r:id="rId2"/>
              </a:rPr>
              <a:t>Selhání státu a trhu a teorie vzniku a vývoje občanské společnosti</a:t>
            </a:r>
            <a:endParaRPr lang="cs-CZ">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symbol pro obsah 2"/>
          <p:cNvSpPr>
            <a:spLocks noGrp="1"/>
          </p:cNvSpPr>
          <p:nvPr>
            <p:ph idx="1"/>
          </p:nvPr>
        </p:nvSpPr>
        <p:spPr>
          <a:xfrm>
            <a:off x="4447308" y="591344"/>
            <a:ext cx="6906491" cy="5585619"/>
          </a:xfrm>
        </p:spPr>
        <p:txBody>
          <a:bodyPr anchor="ctr">
            <a:normAutofit/>
          </a:bodyPr>
          <a:lstStyle/>
          <a:p>
            <a:r>
              <a:rPr lang="cs-CZ" sz="2000"/>
              <a:t>Dle Josepha </a:t>
            </a:r>
            <a:r>
              <a:rPr lang="cs-CZ" sz="2000" err="1"/>
              <a:t>Galaskiewicze</a:t>
            </a:r>
            <a:r>
              <a:rPr lang="cs-CZ" sz="2000"/>
              <a:t> a Michelle </a:t>
            </a:r>
            <a:r>
              <a:rPr lang="cs-CZ" sz="2000" err="1"/>
              <a:t>Sinclair</a:t>
            </a:r>
            <a:r>
              <a:rPr lang="cs-CZ" sz="2000"/>
              <a:t> </a:t>
            </a:r>
            <a:r>
              <a:rPr lang="cs-CZ" sz="2000" err="1"/>
              <a:t>Colman</a:t>
            </a:r>
            <a:r>
              <a:rPr lang="cs-CZ" sz="2000"/>
              <a:t> (</a:t>
            </a:r>
            <a:r>
              <a:rPr lang="cs-CZ" sz="2000" err="1"/>
              <a:t>Galaskiewicz</a:t>
            </a:r>
            <a:r>
              <a:rPr lang="cs-CZ" sz="2000"/>
              <a:t> a </a:t>
            </a:r>
            <a:r>
              <a:rPr lang="cs-CZ" sz="2000" err="1"/>
              <a:t>Sinclair</a:t>
            </a:r>
            <a:r>
              <a:rPr lang="cs-CZ" sz="2000"/>
              <a:t>, 2006) existují čtyři typy spolupráce mezi ziskovým a neziskovým sektorem:</a:t>
            </a:r>
          </a:p>
          <a:p>
            <a:r>
              <a:rPr lang="cs-CZ" sz="2000"/>
              <a:t>1</a:t>
            </a:r>
            <a:r>
              <a:rPr lang="cs-CZ" sz="2000" b="1"/>
              <a:t>. Filantropická spolupráce</a:t>
            </a:r>
            <a:r>
              <a:rPr lang="cs-CZ" sz="2000"/>
              <a:t> – firma jednostranně poskytuje finanční prostředky OOS za účelem splnění mise OOS vykonáváním aktivit, které jsou pro OOS běžné.</a:t>
            </a:r>
          </a:p>
          <a:p>
            <a:r>
              <a:rPr lang="cs-CZ" sz="2000"/>
              <a:t>2. </a:t>
            </a:r>
            <a:r>
              <a:rPr lang="cs-CZ" sz="2000" b="1"/>
              <a:t>Strategická spolupráce</a:t>
            </a:r>
            <a:r>
              <a:rPr lang="cs-CZ" sz="2000"/>
              <a:t> – používá se také název sociální investice. Firma usiluje o výdělek či nějakou jinou výhodu a zároveň o zvyšování obecného blaha podporou aktivit OOS. </a:t>
            </a:r>
            <a:r>
              <a:rPr lang="cs-CZ" sz="2000" err="1"/>
              <a:t>Event</a:t>
            </a:r>
            <a:r>
              <a:rPr lang="cs-CZ" sz="2000"/>
              <a:t> </a:t>
            </a:r>
            <a:r>
              <a:rPr lang="cs-CZ" sz="2000" err="1"/>
              <a:t>sponsoring</a:t>
            </a:r>
            <a:r>
              <a:rPr lang="cs-CZ" sz="2000"/>
              <a:t>.</a:t>
            </a:r>
          </a:p>
          <a:p>
            <a:r>
              <a:rPr lang="cs-CZ" sz="2000"/>
              <a:t>3. </a:t>
            </a:r>
            <a:r>
              <a:rPr lang="cs-CZ" sz="2000" b="1"/>
              <a:t>Komerční spolupráce</a:t>
            </a:r>
            <a:r>
              <a:rPr lang="cs-CZ" sz="2000"/>
              <a:t> – jedná se o zvýšení zisku, jak firmy, tak OOS. Cause-</a:t>
            </a:r>
            <a:r>
              <a:rPr lang="cs-CZ" sz="2000" err="1"/>
              <a:t>related</a:t>
            </a:r>
            <a:r>
              <a:rPr lang="cs-CZ" sz="2000"/>
              <a:t> marketing. </a:t>
            </a:r>
          </a:p>
          <a:p>
            <a:r>
              <a:rPr lang="cs-CZ" sz="2000"/>
              <a:t>4. </a:t>
            </a:r>
            <a:r>
              <a:rPr lang="cs-CZ" sz="2000" b="1"/>
              <a:t>Politická spolupráce</a:t>
            </a:r>
            <a:r>
              <a:rPr lang="cs-CZ" sz="2000"/>
              <a:t> – cílem je změnit či udržet určité institucionální uspořádání v oblastech zlepšení podmínek pro podnikání atd. Firmy zde nemají pouze finanční zisk, ale také do této spolupráce vstupují ze strachu z negativní publicity či nespokojenosti zákazníku či investorů. Politický marketing. Nadnárodní korporace.</a:t>
            </a:r>
          </a:p>
          <a:p>
            <a:endParaRPr lang="cs-CZ" sz="2000"/>
          </a:p>
        </p:txBody>
      </p:sp>
    </p:spTree>
    <p:extLst>
      <p:ext uri="{BB962C8B-B14F-4D97-AF65-F5344CB8AC3E}">
        <p14:creationId xmlns:p14="http://schemas.microsoft.com/office/powerpoint/2010/main" val="119479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686834" y="1153572"/>
            <a:ext cx="3200400" cy="4461163"/>
          </a:xfrm>
        </p:spPr>
        <p:txBody>
          <a:bodyPr>
            <a:normAutofit/>
          </a:bodyPr>
          <a:lstStyle/>
          <a:p>
            <a:r>
              <a:rPr lang="cs-CZ" u="sng">
                <a:solidFill>
                  <a:srgbClr val="FFFFFF"/>
                </a:solidFill>
                <a:hlinkClick r:id="rId2"/>
              </a:rPr>
              <a:t>Selhání státu a trhu a teorie vzniku a vývoje občanské společnosti</a:t>
            </a:r>
            <a:endParaRPr lang="cs-CZ">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symbol pro obsah 2"/>
          <p:cNvSpPr>
            <a:spLocks noGrp="1"/>
          </p:cNvSpPr>
          <p:nvPr>
            <p:ph idx="1"/>
          </p:nvPr>
        </p:nvSpPr>
        <p:spPr>
          <a:xfrm>
            <a:off x="4447308" y="591344"/>
            <a:ext cx="6906491" cy="5585619"/>
          </a:xfrm>
        </p:spPr>
        <p:txBody>
          <a:bodyPr anchor="ctr">
            <a:normAutofit/>
          </a:bodyPr>
          <a:lstStyle/>
          <a:p>
            <a:r>
              <a:rPr lang="cs-CZ" sz="1500"/>
              <a:t>Aliance neziskových organizací se ziskovými může ohrozit ty největší hodnoty, které neziskové organizace mají – integritu a reputaci, dobré jméno a důvěru, kterou lidé mají k těmto organizacím. </a:t>
            </a:r>
          </a:p>
          <a:p>
            <a:r>
              <a:rPr lang="cs-CZ" sz="1500" b="1"/>
              <a:t>Stát a OS</a:t>
            </a:r>
          </a:p>
          <a:p>
            <a:r>
              <a:rPr lang="cs-CZ" sz="1500"/>
              <a:t>Jak upozorňují Robert Post a Nancy </a:t>
            </a:r>
            <a:r>
              <a:rPr lang="cs-CZ" sz="1500" err="1"/>
              <a:t>Rosenblum</a:t>
            </a:r>
            <a:r>
              <a:rPr lang="cs-CZ" sz="1500"/>
              <a:t> (2002), občanskou společnost lze vnímat jako zdroj legitimity a stability státu, ale též jako zdroj odporu vůči arbitrární, represivní a arogantní státní moci. </a:t>
            </a:r>
          </a:p>
          <a:p>
            <a:r>
              <a:rPr lang="cs-CZ" sz="1500"/>
              <a:t>Stejně tak občanská společnost je někdy vnímaná jako spontánně vznikající a předcházející vzniku státní moci, ale též jako závislá na státu, od kterého vyžaduje uznání, zabezpečení právního rámce a finanční podporu. </a:t>
            </a:r>
          </a:p>
          <a:p>
            <a:r>
              <a:rPr lang="cs-CZ" sz="1500"/>
              <a:t>Z pohledu státu, který si nárokuje reprezentaci obecného zájmu, se v oblasti občanské společnosti vždy jedná o partikulární zájmy a pluralitu zájmů. Tento rozdíl je zohledněn v terminologickém rozlišení mezi občanem (obecné zájmy) a členem (partikulární zájmy). </a:t>
            </a:r>
          </a:p>
          <a:p>
            <a:r>
              <a:rPr lang="cs-CZ" sz="1500"/>
              <a:t>Mezi státem a občanskou společností existuje „produktivní napětí” (</a:t>
            </a:r>
            <a:r>
              <a:rPr lang="cs-CZ" sz="1500" err="1"/>
              <a:t>ibid</a:t>
            </a:r>
            <a:r>
              <a:rPr lang="cs-CZ" sz="1500"/>
              <a:t>., s. 10), rovnováha, jejíž narušení vede buď k zániku občanské společnosti (pokud dominuje stát) nebo anarchii (dominuje-li občanská společnost).</a:t>
            </a:r>
          </a:p>
          <a:p>
            <a:endParaRPr lang="cs-CZ" sz="1500"/>
          </a:p>
        </p:txBody>
      </p:sp>
    </p:spTree>
    <p:extLst>
      <p:ext uri="{BB962C8B-B14F-4D97-AF65-F5344CB8AC3E}">
        <p14:creationId xmlns:p14="http://schemas.microsoft.com/office/powerpoint/2010/main" val="3440817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686834" y="1153572"/>
            <a:ext cx="3200400" cy="4461163"/>
          </a:xfrm>
        </p:spPr>
        <p:txBody>
          <a:bodyPr>
            <a:normAutofit/>
          </a:bodyPr>
          <a:lstStyle/>
          <a:p>
            <a:r>
              <a:rPr lang="cs-CZ" u="sng">
                <a:solidFill>
                  <a:srgbClr val="FFFFFF"/>
                </a:solidFill>
                <a:hlinkClick r:id="rId2"/>
              </a:rPr>
              <a:t>Selhání státu a trhu a teorie vzniku a vývoje občanské společnosti</a:t>
            </a:r>
            <a:endParaRPr lang="cs-CZ">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symbol pro obsah 2"/>
          <p:cNvSpPr>
            <a:spLocks noGrp="1"/>
          </p:cNvSpPr>
          <p:nvPr>
            <p:ph idx="1"/>
          </p:nvPr>
        </p:nvSpPr>
        <p:spPr>
          <a:xfrm>
            <a:off x="4447308" y="591344"/>
            <a:ext cx="6906491" cy="5585619"/>
          </a:xfrm>
        </p:spPr>
        <p:txBody>
          <a:bodyPr anchor="ctr">
            <a:normAutofit/>
          </a:bodyPr>
          <a:lstStyle/>
          <a:p>
            <a:r>
              <a:rPr lang="cs-CZ" sz="2000"/>
              <a:t>Vztah občanské společnosti a státu v klasickém a </a:t>
            </a:r>
            <a:r>
              <a:rPr lang="cs-CZ" sz="2000" err="1"/>
              <a:t>egalitaristickém</a:t>
            </a:r>
            <a:r>
              <a:rPr lang="cs-CZ" sz="2000"/>
              <a:t> liberalismu</a:t>
            </a:r>
          </a:p>
          <a:p>
            <a:r>
              <a:rPr lang="cs-CZ" sz="2000"/>
              <a:t>Z pohledu klasického, tzn. </a:t>
            </a:r>
            <a:r>
              <a:rPr lang="cs-CZ" sz="2000" err="1"/>
              <a:t>lockeovského</a:t>
            </a:r>
            <a:r>
              <a:rPr lang="cs-CZ" sz="2000"/>
              <a:t> liberalismu občanská společnost poskytuje autoritu politické moci a ponechává si právo odvolat její držitele, které si najala, aby zajišťovali ochranu práv občanů. V tomto pojetí tvoří občanskou společnost vše kromě státní moci. </a:t>
            </a:r>
          </a:p>
          <a:p>
            <a:r>
              <a:rPr lang="cs-CZ" sz="2000"/>
              <a:t>Stát potřebuje občanskou společnost, aby mu připomínala, že není „lidem“, a aby mu stanovovala hranice (</a:t>
            </a:r>
            <a:r>
              <a:rPr lang="cs-CZ" sz="2000" err="1"/>
              <a:t>Scalet</a:t>
            </a:r>
            <a:r>
              <a:rPr lang="cs-CZ" sz="2000"/>
              <a:t> a </a:t>
            </a:r>
            <a:r>
              <a:rPr lang="cs-CZ" sz="2000" err="1"/>
              <a:t>Schmidtz</a:t>
            </a:r>
            <a:r>
              <a:rPr lang="cs-CZ" sz="2000"/>
              <a:t>, 2002, s. 33). Pokud však má být vláda omezena, což je každopádně myšlenka klasického liberalismu, implikuje to, že nemá finančně podporovat občanskou společnost, protože by tím ohrožovala její autonomii a vedlo by to k celkovému umrtvení občanské společnosti, což se, podle Stevena </a:t>
            </a:r>
            <a:r>
              <a:rPr lang="cs-CZ" sz="2000" err="1"/>
              <a:t>Scaleta</a:t>
            </a:r>
            <a:r>
              <a:rPr lang="cs-CZ" sz="2000"/>
              <a:t> a Davida </a:t>
            </a:r>
            <a:r>
              <a:rPr lang="cs-CZ" sz="2000" err="1"/>
              <a:t>Schmidtze</a:t>
            </a:r>
            <a:r>
              <a:rPr lang="cs-CZ" sz="2000"/>
              <a:t>, také stalo v případě státu blahobytu (</a:t>
            </a:r>
            <a:r>
              <a:rPr lang="cs-CZ" sz="2000" err="1"/>
              <a:t>ibid</a:t>
            </a:r>
            <a:r>
              <a:rPr lang="cs-CZ" sz="2000"/>
              <a:t>., s. 36). </a:t>
            </a:r>
          </a:p>
        </p:txBody>
      </p:sp>
    </p:spTree>
    <p:extLst>
      <p:ext uri="{BB962C8B-B14F-4D97-AF65-F5344CB8AC3E}">
        <p14:creationId xmlns:p14="http://schemas.microsoft.com/office/powerpoint/2010/main" val="3331769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686834" y="1153572"/>
            <a:ext cx="3200400" cy="4461163"/>
          </a:xfrm>
        </p:spPr>
        <p:txBody>
          <a:bodyPr>
            <a:normAutofit/>
          </a:bodyPr>
          <a:lstStyle/>
          <a:p>
            <a:r>
              <a:rPr lang="cs-CZ" u="sng">
                <a:solidFill>
                  <a:srgbClr val="FFFFFF"/>
                </a:solidFill>
                <a:hlinkClick r:id="rId2"/>
              </a:rPr>
              <a:t>Selhání státu a trhu a teorie vzniku a vývoje občanské společnosti</a:t>
            </a:r>
            <a:endParaRPr lang="cs-CZ">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symbol pro obsah 2"/>
          <p:cNvSpPr>
            <a:spLocks noGrp="1"/>
          </p:cNvSpPr>
          <p:nvPr>
            <p:ph idx="1"/>
          </p:nvPr>
        </p:nvSpPr>
        <p:spPr>
          <a:xfrm>
            <a:off x="4447308" y="591344"/>
            <a:ext cx="6906491" cy="5585619"/>
          </a:xfrm>
        </p:spPr>
        <p:txBody>
          <a:bodyPr anchor="ctr">
            <a:normAutofit/>
          </a:bodyPr>
          <a:lstStyle/>
          <a:p>
            <a:r>
              <a:rPr lang="cs-CZ" sz="2400"/>
              <a:t>Proto je například dle Toma G. </a:t>
            </a:r>
            <a:r>
              <a:rPr lang="cs-CZ" sz="2400" err="1"/>
              <a:t>Palmera</a:t>
            </a:r>
            <a:r>
              <a:rPr lang="cs-CZ" sz="2400"/>
              <a:t> z pohledu klasického liberalismu nesmysl mluvit o třetím sektoru, protože existují pouze dva: občanská společnost, která zahrnuje sdružování a ekonomiku, a stát (</a:t>
            </a:r>
            <a:r>
              <a:rPr lang="cs-CZ" sz="2400" err="1"/>
              <a:t>Palmer</a:t>
            </a:r>
            <a:r>
              <a:rPr lang="cs-CZ" sz="2400"/>
              <a:t>, 2002, s. 48). </a:t>
            </a:r>
          </a:p>
          <a:p>
            <a:r>
              <a:rPr lang="cs-CZ" sz="2400"/>
              <a:t>Klasický liberalismus však argumentuje tím, že se aktivitám sdružování daří lépe ve společnostech, kde je zasahování státu minimální a společnost se zakládá na individuálních právech. </a:t>
            </a:r>
          </a:p>
          <a:p>
            <a:r>
              <a:rPr lang="cs-CZ" sz="2400"/>
              <a:t>Poskytování služeb státem a OOS není totéž, jelikož za poskytování služeb státem se platí větší kontrolou a právem státu zasahovat do života společnosti.</a:t>
            </a:r>
          </a:p>
          <a:p>
            <a:endParaRPr lang="cs-CZ" sz="2400"/>
          </a:p>
        </p:txBody>
      </p:sp>
    </p:spTree>
    <p:extLst>
      <p:ext uri="{BB962C8B-B14F-4D97-AF65-F5344CB8AC3E}">
        <p14:creationId xmlns:p14="http://schemas.microsoft.com/office/powerpoint/2010/main" val="418902330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1985</Words>
  <Application>Microsoft Office PowerPoint</Application>
  <PresentationFormat>Širokoúhlá obrazovka</PresentationFormat>
  <Paragraphs>67</Paragraphs>
  <Slides>15</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15</vt:i4>
      </vt:variant>
    </vt:vector>
  </HeadingPairs>
  <TitlesOfParts>
    <vt:vector size="20" baseType="lpstr">
      <vt:lpstr>Aptos</vt:lpstr>
      <vt:lpstr>Aptos Display</vt:lpstr>
      <vt:lpstr>Arial</vt:lpstr>
      <vt:lpstr>Calibri</vt:lpstr>
      <vt:lpstr>Motiv Office</vt:lpstr>
      <vt:lpstr>Sociologie OS – Vztahy státu, trhu a občanského sektoru</vt:lpstr>
      <vt:lpstr>Selhání státu a trhu a teorie vzniku a vývoje občanské společnosti</vt:lpstr>
      <vt:lpstr> Selhání státu a trhu a teorie vzniku a vývoje občanské společnosti</vt:lpstr>
      <vt:lpstr>Selhání státu a trhu a teorie vzniku a vývoje občanské společnosti</vt:lpstr>
      <vt:lpstr>Selhání státu a trhu a teorie vzniku a vývoje občanské společnosti</vt:lpstr>
      <vt:lpstr>Selhání státu a trhu a teorie vzniku a vývoje občanské společnosti</vt:lpstr>
      <vt:lpstr>Selhání státu a trhu a teorie vzniku a vývoje občanské společnosti</vt:lpstr>
      <vt:lpstr>Selhání státu a trhu a teorie vzniku a vývoje občanské společnosti</vt:lpstr>
      <vt:lpstr>Selhání státu a trhu a teorie vzniku a vývoje občanské společnosti</vt:lpstr>
      <vt:lpstr>Selhání státu a trhu a teorie vzniku a vývoje občanské společnosti</vt:lpstr>
      <vt:lpstr>Selhání státu a trhu a teorie vzniku a vývoje občanské společnosti</vt:lpstr>
      <vt:lpstr>Selhání státu a trhu a teorie vzniku a vývoje občanské společnosti</vt:lpstr>
      <vt:lpstr>Selhání státu a trhu a teorie vzniku a vývoje občanské společnosti</vt:lpstr>
      <vt:lpstr>Selhání státu a trhu a teorie vzniku a vývoje občanské společnosti</vt:lpstr>
      <vt:lpstr>Selhání státu a trhu a teorie vzniku a vývoje občanské společnosti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Selma Muhič Dizdarevič</dc:creator>
  <cp:lastModifiedBy>Selma Muhič Dizdarevič</cp:lastModifiedBy>
  <cp:revision>1</cp:revision>
  <dcterms:created xsi:type="dcterms:W3CDTF">2026-01-03T16:06:31Z</dcterms:created>
  <dcterms:modified xsi:type="dcterms:W3CDTF">2026-01-03T16:11:29Z</dcterms:modified>
</cp:coreProperties>
</file>