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5B54EF-E400-D52A-F027-F0231DEE34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 СУЩЕСТВИТЕЛЬНОЕ</a:t>
            </a:r>
            <a:endParaRPr lang="ru-CZ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FB942F-36B8-2262-F69A-684F69733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580921"/>
          </a:xfrm>
        </p:spPr>
        <p:txBody>
          <a:bodyPr>
            <a:normAutofit/>
          </a:bodyPr>
          <a:lstStyle/>
          <a:p>
            <a:r>
              <a:rPr lang="ru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Род, число</a:t>
            </a:r>
          </a:p>
          <a:p>
            <a:r>
              <a:rPr lang="ru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7</a:t>
            </a:r>
          </a:p>
        </p:txBody>
      </p:sp>
    </p:spTree>
    <p:extLst>
      <p:ext uri="{BB962C8B-B14F-4D97-AF65-F5344CB8AC3E}">
        <p14:creationId xmlns:p14="http://schemas.microsoft.com/office/powerpoint/2010/main" val="795549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CD4CF-436B-5BC9-F4CA-6E5D2A7DF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20700"/>
            <a:ext cx="9601200" cy="9398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994215-2E9D-FC68-577E-31FB0E791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38970"/>
            <a:ext cx="9601200" cy="499833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Отличия: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для РЯ характерна тенденция к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полной унификации родового принципа во множественном числе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в то время как в чешском литературном языке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родовые отличия сохраняются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эти новые дома, эти новые книги, эти новые перья х 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tyto nové domy, tyto nové knihy, tato nová pera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</a:t>
            </a:r>
            <a:endParaRPr lang="cs-CZ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существительные общего рода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: эквиваленты могут быть разными (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растяпа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– м. р. и ж. р. относятся к одной парадигме = </a:t>
            </a:r>
            <a:r>
              <a:rPr lang="ru-RU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nešika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– м. р. и ж. р. относятся к разным парадигмам; 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убийца 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= vrah, vražedkyně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; 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озорник, озорница = 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nezbeda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</a:t>
            </a:r>
            <a:endParaRPr lang="cs-CZ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более ярко выражен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конфликт между естественным и грамматическим родом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medvídě, děvče, dóže – </a:t>
            </a:r>
            <a:r>
              <a:rPr lang="cs-CZ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stř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rod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endParaRPr lang="cs-CZ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разница в роде наименований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 экспрессивными аффиксами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(ножище – м. р., домишко – м. р. Х 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chlapisko (n.), princátko (n.)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 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!!! В РЯ нельзя путать род слова с экспрессивным аффиксом (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топорище = большой топор, м. р.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 и омонимичного стилистически нейтрального слова (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топорище = ручка топора, ср. р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.)</a:t>
            </a:r>
            <a:endParaRPr lang="cs-CZ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047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CD4CF-436B-5BC9-F4CA-6E5D2A7DF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20700"/>
            <a:ext cx="9601200" cy="9398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994215-2E9D-FC68-577E-31FB0E791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38970"/>
            <a:ext cx="9601200" cy="530567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200" b="1" u="sng" dirty="0">
                <a:effectLst/>
                <a:latin typeface="Times New Roman" panose="02020603050405020304" pitchFamily="18" charset="0"/>
              </a:rPr>
              <a:t>Грамматическим содержанием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категории числа ИС, позволяющим разграничивать два соотносительных грамматических значения </a:t>
            </a:r>
            <a:r>
              <a:rPr lang="ru-RU" sz="2200" b="1" u="sng" dirty="0">
                <a:effectLst/>
                <a:latin typeface="Times New Roman" panose="02020603050405020304" pitchFamily="18" charset="0"/>
              </a:rPr>
              <a:t>единственного и множественного числа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, является понятие «один – более чем один (предмет)».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200" u="sng" dirty="0">
                <a:latin typeface="Times New Roman" panose="02020603050405020304" pitchFamily="18" charset="0"/>
              </a:rPr>
              <a:t>Формы выражения числа</a:t>
            </a:r>
            <a:r>
              <a:rPr lang="ru-RU" sz="2200" dirty="0">
                <a:latin typeface="Times New Roman" panose="02020603050405020304" pitchFamily="18" charset="0"/>
              </a:rPr>
              <a:t>: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dirty="0">
                <a:effectLst/>
                <a:latin typeface="Times New Roman" panose="02020603050405020304" pitchFamily="18" charset="0"/>
              </a:rPr>
              <a:t>Единственное число – </a:t>
            </a:r>
            <a:r>
              <a:rPr lang="ru-RU" i="0" dirty="0">
                <a:latin typeface="Times New Roman" panose="02020603050405020304" pitchFamily="18" charset="0"/>
              </a:rPr>
              <a:t>родовые формы существительных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dirty="0">
                <a:effectLst/>
                <a:latin typeface="Times New Roman" panose="02020603050405020304" pitchFamily="18" charset="0"/>
              </a:rPr>
              <a:t>Множественное число – формы с окончаниями (</a:t>
            </a:r>
            <a:r>
              <a:rPr lang="ru-RU" dirty="0">
                <a:effectLst/>
                <a:latin typeface="Times New Roman" panose="02020603050405020304" pitchFamily="18" charset="0"/>
              </a:rPr>
              <a:t>школ</a:t>
            </a:r>
            <a:r>
              <a:rPr lang="ru-RU" b="1" dirty="0">
                <a:effectLst/>
                <a:latin typeface="Times New Roman" panose="02020603050405020304" pitchFamily="18" charset="0"/>
              </a:rPr>
              <a:t>ы</a:t>
            </a:r>
            <a:r>
              <a:rPr lang="ru-RU" dirty="0">
                <a:effectLst/>
                <a:latin typeface="Times New Roman" panose="02020603050405020304" pitchFamily="18" charset="0"/>
              </a:rPr>
              <a:t>, окн</a:t>
            </a:r>
            <a:r>
              <a:rPr lang="ru-RU" b="1" dirty="0">
                <a:effectLst/>
                <a:latin typeface="Times New Roman" panose="02020603050405020304" pitchFamily="18" charset="0"/>
              </a:rPr>
              <a:t>а</a:t>
            </a:r>
            <a:r>
              <a:rPr lang="ru-RU" dirty="0">
                <a:effectLst/>
                <a:latin typeface="Times New Roman" panose="02020603050405020304" pitchFamily="18" charset="0"/>
              </a:rPr>
              <a:t>, шампун</a:t>
            </a:r>
            <a:r>
              <a:rPr lang="ru-RU" b="1" dirty="0">
                <a:effectLst/>
                <a:latin typeface="Times New Roman" panose="02020603050405020304" pitchFamily="18" charset="0"/>
              </a:rPr>
              <a:t>и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), суффиксами (</a:t>
            </a:r>
            <a:r>
              <a:rPr lang="ru-RU" dirty="0">
                <a:effectLst/>
                <a:latin typeface="Times New Roman" panose="02020603050405020304" pitchFamily="18" charset="0"/>
              </a:rPr>
              <a:t>чуд</a:t>
            </a:r>
            <a:r>
              <a:rPr lang="ru-RU" b="1" dirty="0">
                <a:effectLst/>
                <a:latin typeface="Times New Roman" panose="02020603050405020304" pitchFamily="18" charset="0"/>
              </a:rPr>
              <a:t>ес</a:t>
            </a:r>
            <a:r>
              <a:rPr lang="ru-RU" dirty="0">
                <a:effectLst/>
                <a:latin typeface="Times New Roman" panose="02020603050405020304" pitchFamily="18" charset="0"/>
              </a:rPr>
              <a:t>а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), супплетивные формы (</a:t>
            </a:r>
            <a:r>
              <a:rPr lang="ru-RU" dirty="0">
                <a:effectLst/>
                <a:latin typeface="Times New Roman" panose="02020603050405020304" pitchFamily="18" charset="0"/>
              </a:rPr>
              <a:t>человек – люди</a:t>
            </a:r>
            <a:r>
              <a:rPr lang="ru-RU" dirty="0">
                <a:latin typeface="Times New Roman" panose="02020603050405020304" pitchFamily="18" charset="0"/>
              </a:rPr>
              <a:t>, ребенок – дети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), ударения (</a:t>
            </a:r>
            <a:r>
              <a:rPr lang="ru-RU" u="sng" dirty="0">
                <a:effectLst/>
                <a:latin typeface="Times New Roman" panose="02020603050405020304" pitchFamily="18" charset="0"/>
              </a:rPr>
              <a:t>о</a:t>
            </a:r>
            <a:r>
              <a:rPr lang="ru-RU" dirty="0">
                <a:effectLst/>
                <a:latin typeface="Times New Roman" panose="02020603050405020304" pitchFamily="18" charset="0"/>
              </a:rPr>
              <a:t>зеро – оз</a:t>
            </a:r>
            <a:r>
              <a:rPr lang="ru-RU" u="sng" dirty="0">
                <a:effectLst/>
                <a:latin typeface="Times New Roman" panose="02020603050405020304" pitchFamily="18" charset="0"/>
              </a:rPr>
              <a:t>е</a:t>
            </a:r>
            <a:r>
              <a:rPr lang="ru-RU" dirty="0">
                <a:effectLst/>
                <a:latin typeface="Times New Roman" panose="02020603050405020304" pitchFamily="18" charset="0"/>
              </a:rPr>
              <a:t>ра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), аналитические средства в случае несклоняемых ИС </a:t>
            </a:r>
            <a:r>
              <a:rPr lang="ru-RU" dirty="0">
                <a:effectLst/>
                <a:latin typeface="Times New Roman" panose="02020603050405020304" pitchFamily="18" charset="0"/>
              </a:rPr>
              <a:t>(красив</a:t>
            </a:r>
            <a:r>
              <a:rPr lang="ru-RU" b="1" dirty="0">
                <a:effectLst/>
                <a:latin typeface="Times New Roman" panose="02020603050405020304" pitchFamily="18" charset="0"/>
              </a:rPr>
              <a:t>ый</a:t>
            </a:r>
            <a:r>
              <a:rPr lang="ru-RU" dirty="0">
                <a:effectLst/>
                <a:latin typeface="Times New Roman" panose="02020603050405020304" pitchFamily="18" charset="0"/>
              </a:rPr>
              <a:t> пони – красив</a:t>
            </a:r>
            <a:r>
              <a:rPr lang="ru-RU" b="1" dirty="0">
                <a:effectLst/>
                <a:latin typeface="Times New Roman" panose="02020603050405020304" pitchFamily="18" charset="0"/>
              </a:rPr>
              <a:t>ые</a:t>
            </a:r>
            <a:r>
              <a:rPr lang="ru-RU" dirty="0">
                <a:effectLst/>
                <a:latin typeface="Times New Roman" panose="02020603050405020304" pitchFamily="18" charset="0"/>
              </a:rPr>
              <a:t> пони</a:t>
            </a:r>
            <a:r>
              <a:rPr lang="ru-RU" i="0" dirty="0">
                <a:latin typeface="Times New Roman" panose="02020603050405020304" pitchFamily="18" charset="0"/>
              </a:rPr>
              <a:t>). </a:t>
            </a:r>
            <a:r>
              <a:rPr lang="ru-RU" i="0" u="sng" dirty="0">
                <a:latin typeface="Times New Roman" panose="02020603050405020304" pitchFamily="18" charset="0"/>
              </a:rPr>
              <a:t>В РЯ нельзя говорить о родовой специфике окончаний множественного числа</a:t>
            </a:r>
            <a:r>
              <a:rPr lang="ru-RU" i="0" dirty="0">
                <a:latin typeface="Times New Roman" panose="02020603050405020304" pitchFamily="18" charset="0"/>
              </a:rPr>
              <a:t> (слишком много разных вариантов!).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200" u="sng" dirty="0">
                <a:latin typeface="Times New Roman" panose="02020603050405020304" pitchFamily="18" charset="0"/>
              </a:rPr>
              <a:t>Существительные могут относиться к: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dirty="0">
                <a:latin typeface="Times New Roman" panose="02020603050405020304" pitchFamily="18" charset="0"/>
              </a:rPr>
              <a:t>группе слов с </a:t>
            </a:r>
            <a:r>
              <a:rPr lang="ru-RU" i="0" u="sng" dirty="0">
                <a:latin typeface="Times New Roman" panose="02020603050405020304" pitchFamily="18" charset="0"/>
              </a:rPr>
              <a:t>выраженным противопоставлением</a:t>
            </a:r>
            <a:r>
              <a:rPr lang="ru-RU" i="0" dirty="0">
                <a:latin typeface="Times New Roman" panose="02020603050405020304" pitchFamily="18" charset="0"/>
              </a:rPr>
              <a:t> по числу </a:t>
            </a:r>
            <a:r>
              <a:rPr lang="ru-RU" dirty="0">
                <a:latin typeface="Times New Roman" panose="02020603050405020304" pitchFamily="18" charset="0"/>
              </a:rPr>
              <a:t>(стол – столы)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dirty="0">
                <a:latin typeface="Times New Roman" panose="02020603050405020304" pitchFamily="18" charset="0"/>
              </a:rPr>
              <a:t>группе слов с </a:t>
            </a:r>
            <a:r>
              <a:rPr lang="ru-RU" i="0" u="sng" dirty="0">
                <a:latin typeface="Times New Roman" panose="02020603050405020304" pitchFamily="18" charset="0"/>
              </a:rPr>
              <a:t>невыраженным противопоставлением</a:t>
            </a:r>
            <a:r>
              <a:rPr lang="ru-RU" i="0" dirty="0">
                <a:latin typeface="Times New Roman" panose="02020603050405020304" pitchFamily="18" charset="0"/>
              </a:rPr>
              <a:t> по числу, то есть значение числа у них отсутствует! 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cs-CZ" i="0" dirty="0" err="1">
                <a:latin typeface="Times New Roman" panose="02020603050405020304" pitchFamily="18" charset="0"/>
              </a:rPr>
              <a:t>Singularia</a:t>
            </a:r>
            <a:r>
              <a:rPr lang="cs-CZ" i="0" dirty="0">
                <a:latin typeface="Times New Roman" panose="02020603050405020304" pitchFamily="18" charset="0"/>
              </a:rPr>
              <a:t> tantum</a:t>
            </a:r>
            <a:r>
              <a:rPr lang="ru-RU" i="0" dirty="0">
                <a:latin typeface="Times New Roman" panose="02020603050405020304" pitchFamily="18" charset="0"/>
              </a:rPr>
              <a:t> – только форма ед. ч. </a:t>
            </a:r>
            <a:r>
              <a:rPr lang="ru-RU" i="1" dirty="0">
                <a:latin typeface="Times New Roman" panose="02020603050405020304" pitchFamily="18" charset="0"/>
              </a:rPr>
              <a:t>(ходьба)</a:t>
            </a:r>
            <a:r>
              <a:rPr lang="cs-CZ" dirty="0">
                <a:latin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cs-CZ" dirty="0">
                <a:latin typeface="Times New Roman" panose="02020603050405020304" pitchFamily="18" charset="0"/>
              </a:rPr>
              <a:t>Pluralia tantum </a:t>
            </a:r>
            <a:r>
              <a:rPr lang="ru-RU" dirty="0">
                <a:latin typeface="Times New Roman" panose="02020603050405020304" pitchFamily="18" charset="0"/>
              </a:rPr>
              <a:t>– только форма мн. ч. </a:t>
            </a:r>
            <a:r>
              <a:rPr lang="ru-RU" i="1" dirty="0">
                <a:latin typeface="Times New Roman" panose="02020603050405020304" pitchFamily="18" charset="0"/>
              </a:rPr>
              <a:t>(сливки)</a:t>
            </a:r>
            <a:endParaRPr lang="cs-CZ" i="1" dirty="0">
              <a:latin typeface="Times New Roman" panose="02020603050405020304" pitchFamily="18" charset="0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i="1" dirty="0">
              <a:latin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158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CD4CF-436B-5BC9-F4CA-6E5D2A7DF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20700"/>
            <a:ext cx="9601200" cy="9398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994215-2E9D-FC68-577E-31FB0E791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38970"/>
            <a:ext cx="9601200" cy="452843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latin typeface="Times New Roman" panose="02020603050405020304" pitchFamily="18" charset="0"/>
              </a:rPr>
              <a:t>Значение ед. и мн. ч.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i="0" u="sng" dirty="0">
                <a:latin typeface="Times New Roman" panose="02020603050405020304" pitchFamily="18" charset="0"/>
              </a:rPr>
              <a:t>Общее</a:t>
            </a:r>
            <a:r>
              <a:rPr lang="ru-RU" sz="2400" i="0" dirty="0">
                <a:latin typeface="Times New Roman" panose="02020603050405020304" pitchFamily="18" charset="0"/>
              </a:rPr>
              <a:t> – не зависит от контекста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i="0" u="sng" dirty="0">
                <a:latin typeface="Times New Roman" panose="02020603050405020304" pitchFamily="18" charset="0"/>
              </a:rPr>
              <a:t>Частное</a:t>
            </a:r>
            <a:r>
              <a:rPr lang="ru-RU" sz="2400" i="0" dirty="0">
                <a:latin typeface="Times New Roman" panose="02020603050405020304" pitchFamily="18" charset="0"/>
              </a:rPr>
              <a:t> – зависит от контекста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</a:rPr>
              <a:t>Собирательное значение ед. ч. </a:t>
            </a:r>
            <a:r>
              <a:rPr lang="ru-RU" sz="2000" i="1" dirty="0">
                <a:latin typeface="Times New Roman" panose="02020603050405020304" pitchFamily="18" charset="0"/>
              </a:rPr>
              <a:t>(в наших лесах водится </a:t>
            </a:r>
            <a:r>
              <a:rPr lang="ru-RU" sz="2000" i="1" u="sng" dirty="0">
                <a:latin typeface="Times New Roman" panose="02020603050405020304" pitchFamily="18" charset="0"/>
              </a:rPr>
              <a:t>кабан</a:t>
            </a:r>
            <a:r>
              <a:rPr lang="ru-RU" sz="2000" i="1" dirty="0">
                <a:latin typeface="Times New Roman" panose="02020603050405020304" pitchFamily="18" charset="0"/>
              </a:rPr>
              <a:t>). </a:t>
            </a:r>
            <a:r>
              <a:rPr lang="ru-RU" sz="2000" dirty="0">
                <a:latin typeface="Times New Roman" panose="02020603050405020304" pitchFamily="18" charset="0"/>
              </a:rPr>
              <a:t>В ЧЯ тоже используется, но реже</a:t>
            </a:r>
            <a:r>
              <a:rPr lang="ru-RU" sz="2000" i="1" dirty="0">
                <a:latin typeface="Times New Roman" panose="02020603050405020304" pitchFamily="18" charset="0"/>
              </a:rPr>
              <a:t> (</a:t>
            </a:r>
            <a:r>
              <a:rPr lang="cs-CZ" sz="2000" i="1" dirty="0">
                <a:latin typeface="Times New Roman" panose="02020603050405020304" pitchFamily="18" charset="0"/>
              </a:rPr>
              <a:t>V našich lesích roste </a:t>
            </a:r>
            <a:r>
              <a:rPr lang="cs-CZ" sz="2000" i="1" u="sng" dirty="0">
                <a:latin typeface="Times New Roman" panose="02020603050405020304" pitchFamily="18" charset="0"/>
              </a:rPr>
              <a:t>bříza</a:t>
            </a:r>
            <a:r>
              <a:rPr lang="ru-RU" sz="2000" i="1" dirty="0">
                <a:latin typeface="Times New Roman" panose="02020603050405020304" pitchFamily="18" charset="0"/>
              </a:rPr>
              <a:t>);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</a:rPr>
              <a:t>Обобщенное значение ед. ч. </a:t>
            </a:r>
            <a:r>
              <a:rPr lang="ru-RU" sz="2000" i="1" dirty="0">
                <a:latin typeface="Times New Roman" panose="02020603050405020304" pitchFamily="18" charset="0"/>
              </a:rPr>
              <a:t>(</a:t>
            </a:r>
            <a:r>
              <a:rPr lang="ru-RU" sz="2000" i="1" u="sng" dirty="0">
                <a:latin typeface="Times New Roman" panose="02020603050405020304" pitchFamily="18" charset="0"/>
              </a:rPr>
              <a:t>человеку</a:t>
            </a:r>
            <a:r>
              <a:rPr lang="ru-RU" sz="2000" i="1" dirty="0">
                <a:latin typeface="Times New Roman" panose="02020603050405020304" pitchFamily="18" charset="0"/>
              </a:rPr>
              <a:t> свойственно ошибаться)</a:t>
            </a:r>
            <a:r>
              <a:rPr lang="cs-CZ" sz="2000" i="1" dirty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РЯ = ЧЯ;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</a:rPr>
              <a:t>Дистрибутивное значение ед. ч. (</a:t>
            </a:r>
            <a:r>
              <a:rPr lang="ru-RU" sz="2000" i="1" dirty="0">
                <a:latin typeface="Times New Roman" panose="02020603050405020304" pitchFamily="18" charset="0"/>
              </a:rPr>
              <a:t>все повернули </a:t>
            </a:r>
            <a:r>
              <a:rPr lang="ru-RU" sz="2000" i="1" u="sng" dirty="0">
                <a:latin typeface="Times New Roman" panose="02020603050405020304" pitchFamily="18" charset="0"/>
              </a:rPr>
              <a:t>голову</a:t>
            </a:r>
            <a:r>
              <a:rPr lang="ru-RU" sz="2000" i="1" dirty="0">
                <a:latin typeface="Times New Roman" panose="02020603050405020304" pitchFamily="18" charset="0"/>
              </a:rPr>
              <a:t> в сторону двери</a:t>
            </a:r>
            <a:r>
              <a:rPr lang="ru-RU" sz="2000" dirty="0">
                <a:latin typeface="Times New Roman" panose="02020603050405020304" pitchFamily="18" charset="0"/>
              </a:rPr>
              <a:t>)</a:t>
            </a:r>
            <a:r>
              <a:rPr lang="cs-CZ" sz="2000" dirty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РЯ = ЧЯ</a:t>
            </a:r>
            <a:r>
              <a:rPr lang="cs-CZ" sz="2000" dirty="0">
                <a:latin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000" dirty="0">
              <a:latin typeface="Times New Roman" panose="02020603050405020304" pitchFamily="18" charset="0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000" dirty="0">
              <a:latin typeface="Times New Roman" panose="02020603050405020304" pitchFamily="18" charset="0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</a:rPr>
              <a:t>Значение длительной протяженности – мн. ч. (</a:t>
            </a:r>
            <a:r>
              <a:rPr lang="ru-RU" sz="2000" i="1" u="sng" dirty="0">
                <a:latin typeface="Times New Roman" panose="02020603050405020304" pitchFamily="18" charset="0"/>
              </a:rPr>
              <a:t>времена</a:t>
            </a:r>
            <a:r>
              <a:rPr lang="ru-RU" sz="2000" i="1" dirty="0">
                <a:latin typeface="Times New Roman" panose="02020603050405020304" pitchFamily="18" charset="0"/>
              </a:rPr>
              <a:t> трудные наступили, нас ждут </a:t>
            </a:r>
            <a:r>
              <a:rPr lang="ru-RU" sz="2000" i="1" u="sng" dirty="0">
                <a:latin typeface="Times New Roman" panose="02020603050405020304" pitchFamily="18" charset="0"/>
              </a:rPr>
              <a:t>морозы</a:t>
            </a:r>
            <a:r>
              <a:rPr lang="ru-RU" sz="2000" dirty="0">
                <a:latin typeface="Times New Roman" panose="02020603050405020304" pitchFamily="18" charset="0"/>
              </a:rPr>
              <a:t>)</a:t>
            </a:r>
            <a:r>
              <a:rPr lang="cs-CZ" sz="2000" dirty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РЯ = ЧЯ;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</a:rPr>
              <a:t>Оценочное значение – мн. ч. (</a:t>
            </a:r>
            <a:r>
              <a:rPr lang="ru-RU" sz="2000" i="1" dirty="0">
                <a:latin typeface="Times New Roman" panose="02020603050405020304" pitchFamily="18" charset="0"/>
              </a:rPr>
              <a:t>чему тебя в </a:t>
            </a:r>
            <a:r>
              <a:rPr lang="ru-RU" sz="2000" i="1" u="sng" dirty="0">
                <a:latin typeface="Times New Roman" panose="02020603050405020304" pitchFamily="18" charset="0"/>
              </a:rPr>
              <a:t>институтах</a:t>
            </a:r>
            <a:r>
              <a:rPr lang="ru-RU" sz="2000" i="1" dirty="0">
                <a:latin typeface="Times New Roman" panose="02020603050405020304" pitchFamily="18" charset="0"/>
              </a:rPr>
              <a:t> учили!)</a:t>
            </a:r>
            <a:r>
              <a:rPr lang="cs-CZ" sz="2000" i="1" dirty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РЯ </a:t>
            </a:r>
            <a:r>
              <a:rPr lang="cs-CZ" sz="2000" dirty="0">
                <a:latin typeface="Times New Roman" panose="02020603050405020304" pitchFamily="18" charset="0"/>
              </a:rPr>
              <a:t>≠</a:t>
            </a:r>
            <a:r>
              <a:rPr lang="ru-RU" sz="2000" dirty="0">
                <a:latin typeface="Times New Roman" panose="02020603050405020304" pitchFamily="18" charset="0"/>
              </a:rPr>
              <a:t> ЧЯ</a:t>
            </a:r>
            <a:r>
              <a:rPr lang="cs-CZ" sz="2000" dirty="0">
                <a:latin typeface="Times New Roman" panose="02020603050405020304" pitchFamily="18" charset="0"/>
              </a:rPr>
              <a:t>.</a:t>
            </a:r>
            <a:endParaRPr lang="ru-RU" sz="2000" i="1" dirty="0">
              <a:latin typeface="Times New Roman" panose="02020603050405020304" pitchFamily="18" charset="0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dirty="0">
              <a:latin typeface="Times New Roman" panose="02020603050405020304" pitchFamily="18" charset="0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i="0" dirty="0">
              <a:latin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30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5290C-A8E0-9E96-2FC9-6060A5573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227D90-D332-C59E-9D2E-378BD1D7E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723120" cy="4937760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Singularia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tantum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ещественное значение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(вода, горох, масло, соль, баранина Х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čočka, mýdlo, vzduch, zlato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вещественные ИС имеют противопоставления по числу в значении «разные виды, сорта»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(аквариумные рыбы, минеральные воды, итальянские вина)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собирательное значение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(листва, воронье, студенчество, беднота Х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stromoví, panstvo, námořnictvo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отвлеченное значение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(инструктаж, гордость, грусть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благо Х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četba, moudrost, stavba, radost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имена собственные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(Москва, Обь Х </a:t>
            </a:r>
            <a:r>
              <a:rPr lang="cs-CZ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Praha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Pluralia tantum</a:t>
            </a: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парности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(ножницы, очки, брюки Х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punčocháče, kalhoty, kleště, nůžky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совокупности, собирательности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(всходы, кудри, хлопья Х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peníze, finance, reálie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вещества, материалы и их остатки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(белила, дрова, очистки</a:t>
            </a:r>
            <a:r>
              <a:rPr lang="cs-CZ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kolínka, halušky, splašky, pomyje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действия, процессы, состояния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(бега, переговоры, хлопоты)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отрезки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(каникулы, сумерки, сутки)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обряды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(именины, крестины, смотрины)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názvy svátků, událostí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Velikonoce, Vánoce, prázdniny, narozeniny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имена собственные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(Альпы, Карпаты</a:t>
            </a:r>
            <a:r>
              <a:rPr lang="cs-CZ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Čechy, Atény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cs-CZ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названия болезней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spalničky, zarděnky, neštovice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dirty="0">
              <a:effectLst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025419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6F5103-E97F-ACF1-70D2-625FE52A3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99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5552EC-4D86-C6D6-4661-E7C0BE7CF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3680"/>
            <a:ext cx="9906000" cy="48869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различие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формообразования мн. ч. –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 роли категории одушевленности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образования форм мн. ч. в ЧЯ в отличие от РЯ;</a:t>
            </a:r>
          </a:p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отличие между твердым и мягким типом дано принадлежностью к разным парадигмам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 время как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речь идет лишь о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графических воплощениях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ед. ч. в обобщающем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РЯ шире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в ЧЯ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него богатый опыт. В регионе квалифицированная рабочая сила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lvl="1" algn="just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 часто встречается в названиях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(театр юного зрителя, ансамбль песни и пляски х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soubor písní a tanců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день учителя х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 učitelů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мн. ч. употребляется только при наличии индивидуализирующей характеристики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(Дом офицеров балтийского флота х Дом рыбака)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РЯ чаще употребляется мн. ч., в ЧЯ чаще ед. ч.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чешский и русский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český a ruský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jazyk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возможно образование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сингулятивов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названий со значением единичности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горошина, снежинка, песчинка, соринка, соломина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000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CAE2F-C1A3-8C03-43BC-1D554AB92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06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85D185-4509-A9A6-797D-ACB9EE69E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5120"/>
            <a:ext cx="9743440" cy="4937760"/>
          </a:xfrm>
        </p:spPr>
        <p:txBody>
          <a:bodyPr>
            <a:normAutofit/>
          </a:bodyPr>
          <a:lstStyle/>
          <a:p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конкретные существительные, входящие в отдельные </a:t>
            </a:r>
            <a:r>
              <a:rPr lang="ru-RU" sz="2000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семантико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–грамматические подгруппы классов </a:t>
            </a:r>
            <a:r>
              <a:rPr lang="cs-CZ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singularita tantum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 </a:t>
            </a:r>
            <a:r>
              <a:rPr lang="cs-CZ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pluralia tantum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не всегда совпадают</a:t>
            </a:r>
            <a:endParaRPr lang="cs-CZ" sz="2000" u="sng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1E0E61-EAE9-2FDA-4664-6596C0A7B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300" y="2683510"/>
            <a:ext cx="5490493" cy="250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60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CAE2F-C1A3-8C03-43BC-1D554AB92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06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85D185-4509-A9A6-797D-ACB9EE69E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5120"/>
            <a:ext cx="9743440" cy="4937760"/>
          </a:xfrm>
        </p:spPr>
        <p:txBody>
          <a:bodyPr>
            <a:normAutofit/>
          </a:bodyPr>
          <a:lstStyle/>
          <a:p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 и ЧЯ сохранились </a:t>
            </a:r>
            <a:r>
              <a:rPr lang="ru-RU" sz="20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остатки двойственного числа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číslo dvojné/duál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формах мн. ч. существительных типа </a:t>
            </a:r>
            <a:r>
              <a:rPr lang="ru-RU" sz="20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бока, рукава, плечи, уши, глаза</a:t>
            </a:r>
            <a:r>
              <a:rPr lang="cs-CZ" sz="20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uši, oči, kolena,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rukama, nohama.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ingularia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РЯ часто используются со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словом, уточняющим количество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данного предмета/данной вещи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(зубчик, штука, головка, чашка, пучок)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luralia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обозначающие парные предметы, в РЯ употребляются с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собирательными числительными или – чаще – описательным выражением со словом 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 сочетании с собирательным числительным ИС в РЯ стоит в форме род. п. (в отличие от ЧЯ, где существительное стоит в форме им. п.)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(двое</a:t>
            </a:r>
            <a:r>
              <a:rPr lang="ru-RU" sz="1800" i="1" dirty="0">
                <a:effectLst/>
                <a:latin typeface="Calibri" panose="020F0502020204030204" pitchFamily="34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джинсов = две пары джинсов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dvoje džíny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четверо ножниц = четыре пары ножниц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tvery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nůžky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endParaRPr lang="ru-RU" sz="1800" dirty="0">
              <a:effectLst/>
              <a:latin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i="1" dirty="0">
              <a:latin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34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0336C-E87D-1948-1776-BA4D356C9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09FC78-5098-F0B8-9590-88F57E20E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601200" cy="4856480"/>
          </a:xfrm>
        </p:spPr>
        <p:txBody>
          <a:bodyPr>
            <a:normAutofit fontScale="92500" lnSpcReduction="20000"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 ИС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система трех соотносительных значений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мужского, женского и среднего рода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каждое из которых имеет свою форму выражения.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 естественный и род грамматический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дядя, юноша, судья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обозначают лиц мужского пола, но склоняются по образцу грамматического женского рода).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существительного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форма единственного числа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его можно отнести к одному из трех родов.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существительного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только форма множественного числа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pluralia tantum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значение рода отсутствует.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распределяются по родам 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трем признакам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ексическому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ИС, обозначающие лица или животных м. и ж. пола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петух – курица, папа – мама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Род несклоняемых ИС соотносится с биологическим полом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леди, буржуа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lvl="1"/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Морфологическому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по характеру основы и окончанию в им. п. ед. ч. (касается только склоняемых ИС)</a:t>
            </a:r>
          </a:p>
          <a:p>
            <a:pPr lvl="1"/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Синтаксическому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по роду согласуемого с данным ИС слова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кофе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954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0336C-E87D-1948-1776-BA4D356C9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09FC78-5098-F0B8-9590-88F57E20E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794240" cy="4958080"/>
          </a:xfrm>
        </p:spPr>
        <p:txBody>
          <a:bodyPr>
            <a:normAutofit fontScale="92500" lnSpcReduction="10000"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 несклоняемых существительных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неодушевленные 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как правило, ср. р.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(амплуа, алоэ, портмоне)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могут быть м. р. или ж. р.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родовому понятию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(урду – язык – м. р., кольраби – капуста – ж. р.)</a:t>
            </a:r>
          </a:p>
          <a:p>
            <a:pPr lvl="1"/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географические названия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соотносится с родом называемого нарицательного существительного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((город) Торонто – м. р., (озеро) Онтарио – ср. р.)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есклоняемое сложносокращенное слово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соотносится с родом главного слова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(ГАИ – инспекция – ж. р.)</a:t>
            </a:r>
          </a:p>
          <a:p>
            <a:pPr lvl="1"/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склоняемое сложносокращенное слово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род определяется по морфологическим признакам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(вуз – м. р.)</a:t>
            </a:r>
          </a:p>
          <a:p>
            <a:pPr lvl="1">
              <a:lnSpc>
                <a:spcPct val="104000"/>
              </a:lnSpc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одушевленные ИС со значением лиц мужского пола, профессий, названия животных и птиц относятся к м. р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(денди, маэстро, конферансье, фламинго, кенгуру)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сключения: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цеце, колибри, киви, иваси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(ж. р.)</a:t>
            </a: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4000"/>
              </a:lnSpc>
              <a:buFont typeface="Wingdings" pitchFamily="2" charset="2"/>
              <a:buChar char="v"/>
            </a:pP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относительно мало заимствованных несклоняемых ИС!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Несклоняемыми остаются слова на длинный гласный 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angažmá, želé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на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склоняются по образцу ср. р.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metro – bez metra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целый ряд слов слегка видоизменяется и тоже склоняется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ateliér, kabaret, kolibřík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4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0336C-E87D-1948-1776-BA4D356C9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09FC78-5098-F0B8-9590-88F57E20E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895840" cy="4815840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Существительные общего рода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нарицательные ИС со значением лица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(растяпа, коллега)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неофициальные имена собственные, которыми можно называть лиц и м., и ж. пола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(Саша, Женя, Валя)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иноязычные фамилии на гласный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(Бенуа, Неру, Гюго)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исконно русские несклоняемые фамилии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(Теплых)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иметь значения либо м. р., либо ж. р. в зависимости от контекста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(он/она у нас большой/большая умница)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 определяется по синтаксическому признаку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род не представляет собой отдельного грамматического значения, подобно м. р., ж. р.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ср. р. Термин «общий род» – это условное название одной из групп ИС.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выделяются две подкатегории:</a:t>
            </a:r>
          </a:p>
          <a:p>
            <a:pPr lvl="1"/>
            <a:r>
              <a:rPr lang="cs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Jména vespolná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člověk, rodič, osoba, dítě, individuum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 зависимости от естественного пола согласование определяется грамматическим родом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(jeden člověk, malé dítě)</a:t>
            </a:r>
            <a:endParaRPr lang="ru-CZ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Jména obourodá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choť, popleta, nešika, rukojmí, mluvčí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в роде в зависимости от контекста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můj/moje choť, mluvčí se omluvil/a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существительных общего рода меньше, чем в РЯ.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771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0336C-E87D-1948-1776-BA4D356C9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09FC78-5098-F0B8-9590-88F57E20E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601200" cy="4765040"/>
          </a:xfrm>
        </p:spPr>
        <p:txBody>
          <a:bodyPr>
            <a:normAutofit lnSpcReduction="1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 ИС, образованных словосложением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Цельнооформленные ИС типа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штаб-квартира, пресс-клуб, плащ-палатка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часть не склоняется, род определяется по второй части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Составные наименования типа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диван-кровать, ковер-самолет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склоняются обе части, род определяется по первому компоненту</a:t>
            </a:r>
          </a:p>
          <a:p>
            <a:pPr lvl="1"/>
            <a:endParaRPr lang="ru-RU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Колебания в роде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(всего около 100 слов в РЯ)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Равноправные варианты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(вольер – вольера, жираф – жирафа, клавиш – клавиша, ставень – ставня)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Стилистически маркированные варианты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(желатина – проф. речь, валенка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простореч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тоже есть такие ИС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bronz, esej, kyčel, rez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kedluben – kedlubna, brambor – brambora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род некоторых ИС не совпадает в ед. и мн. ч.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dítě – děti, kníže – knížata, oko – oči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62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0336C-E87D-1948-1776-BA4D356C9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09FC78-5098-F0B8-9590-88F57E20E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601200" cy="4765040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Родовые корреляты/пары и феминитивы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Родовые пары образуются при помощи:</a:t>
            </a:r>
          </a:p>
          <a:p>
            <a:pPr lvl="2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окончаний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(супруг – супруга), </a:t>
            </a:r>
            <a:r>
              <a:rPr lang="ru-RU" sz="19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суффиксов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(студент – студентка),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супплетивных корней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(брат – сестра)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ИС со значением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 или специальности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имеют в нейтральном стиле соотносительных слов ж. р. и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употребляются только в м. р.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(включая зависимые слова)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(она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замечательн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ым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филологом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всю ночь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просидел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врач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слов, не имеющих родовых коррелятов: </a:t>
            </a:r>
          </a:p>
          <a:p>
            <a:pPr lvl="2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врач, член, доктор, дирижер, секретарь, историк, судья, министр</a:t>
            </a:r>
          </a:p>
          <a:p>
            <a:pPr lvl="2"/>
            <a:r>
              <a:rPr lang="ru-RU" sz="19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ЧЯ: </a:t>
            </a:r>
            <a:r>
              <a:rPr lang="cs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letuška, montér, horník</a:t>
            </a:r>
            <a:endParaRPr lang="ru-RU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дериваты женского рода с концовкой 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разговорном РЯ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могут восприниматься как оскорбительные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принадлежность к женскому полу передается при помощи лексического описания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(женщина-врач, женщина-космонавт)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феминитивы за немногими исключениями образуются </a:t>
            </a:r>
            <a:r>
              <a:rPr lang="ru-RU" sz="2100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парадигматически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kolega – kolegyně, lékař – lékařka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023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CD4CF-436B-5BC9-F4CA-6E5D2A7DF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98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994215-2E9D-FC68-577E-31FB0E791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601200" cy="431292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 точки зрения структуры в категории рода между ЧЯ и РЯ наблюдается </a:t>
            </a:r>
            <a:r>
              <a:rPr lang="ru-RU" sz="2000" b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много сходств: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оба языка различают три рода: мужской, женский и средний;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подавляющее большинство родственных слов относится к одинаковому роду.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Отличия: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все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существительные на</a:t>
            </a:r>
            <a:r>
              <a:rPr lang="ru-RU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–</a:t>
            </a:r>
            <a:r>
              <a:rPr lang="ru-RU" u="sng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pis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относятся в ЧЯ к мужскому роду, в РЯ – к  женскому 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(подпись </a:t>
            </a:r>
            <a:r>
              <a:rPr lang="ru-RU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x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podpis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);</a:t>
            </a:r>
            <a:endParaRPr lang="en-US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существительные типа </a:t>
            </a:r>
            <a:r>
              <a:rPr lang="cs-CZ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garáž</a:t>
            </a:r>
            <a:r>
              <a:rPr lang="cs-CZ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относятся к женскому роду, в РЯ – к мужскому (различные языковые фильтры заимствований, в РЯ – из французского, в ЧЯ – из французского, но через немецкий (</a:t>
            </a:r>
            <a:r>
              <a:rPr lang="cs-CZ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die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Garage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))</a:t>
            </a:r>
            <a:endParaRPr lang="cs-CZ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названия детенышей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относятся к среднему роду (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kotě, hříbě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в РЯ – к мужскому (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котенок, жеребенок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); в РЯ наблюдаются некоторые параллели с ЧЯ только в случае слова 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дитя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77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CD4CF-436B-5BC9-F4CA-6E5D2A7DF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98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994215-2E9D-FC68-577E-31FB0E791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601200" cy="431292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Отличия: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правила, определяющие род существительных в РЯ, значительно устойчивее и более ориентированы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на формальные признаки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поэтому заимствованные слова часто распределяются по родам в РЯ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зависимости от окончания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в то время как в ЧЯ </a:t>
            </a:r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сохраняют род оригинала или языка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посредством которого пришло заимствование (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дата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x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datum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  <p:pic>
        <p:nvPicPr>
          <p:cNvPr id="4" name="Obrázek 6">
            <a:extLst>
              <a:ext uri="{FF2B5EF4-FFF2-40B4-BE49-F238E27FC236}">
                <a16:creationId xmlns:a16="http://schemas.microsoft.com/office/drawing/2014/main" id="{85876931-41BE-AD14-0CE9-226D2BB47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77" y="3710940"/>
            <a:ext cx="5398390" cy="125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31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CD4CF-436B-5BC9-F4CA-6E5D2A7DF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20700"/>
            <a:ext cx="9601200" cy="9398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994215-2E9D-FC68-577E-31FB0E791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38970"/>
            <a:ext cx="9601200" cy="452843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Отличия: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РЯ и ЧЯ оформили заимствования с помощью собственных окончаний, свойственных разным родам (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проблема х 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problém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i="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1348D3-83A9-4988-1F1F-CF24E5E29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0" y="2329570"/>
            <a:ext cx="7772400" cy="452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70406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6051</TotalTime>
  <Words>2177</Words>
  <Application>Microsoft Macintosh PowerPoint</Application>
  <PresentationFormat>Широкоэкранный</PresentationFormat>
  <Paragraphs>138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Franklin Gothic Book</vt:lpstr>
      <vt:lpstr>Times New Roman</vt:lpstr>
      <vt:lpstr>Wingdings</vt:lpstr>
      <vt:lpstr>Уголки</vt:lpstr>
      <vt:lpstr>ИМЯ СУЩЕСТВИТЕЛЬНОЕ</vt:lpstr>
      <vt:lpstr>Категория рода</vt:lpstr>
      <vt:lpstr>Категория рода</vt:lpstr>
      <vt:lpstr>Категория рода</vt:lpstr>
      <vt:lpstr>Категория рода</vt:lpstr>
      <vt:lpstr>Категория рода</vt:lpstr>
      <vt:lpstr>Категория рода: РЯ vs ЧЯ</vt:lpstr>
      <vt:lpstr>Категория рода: РЯ vs ЧЯ</vt:lpstr>
      <vt:lpstr>Категория рода: РЯ vs ЧЯ</vt:lpstr>
      <vt:lpstr>Категория рода: РЯ vs ЧЯ</vt:lpstr>
      <vt:lpstr>Категория числа</vt:lpstr>
      <vt:lpstr>Категория числа</vt:lpstr>
      <vt:lpstr>Категория числа</vt:lpstr>
      <vt:lpstr>Категория числа: РЯ vs ЧЯ</vt:lpstr>
      <vt:lpstr>Категория числа: РЯ vs ЧЯ</vt:lpstr>
      <vt:lpstr>Категория числа: РЯ vs ЧЯ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СУЩЕСТВИТЕЛЬНОЕ</dc:title>
  <dc:creator>MM</dc:creator>
  <cp:lastModifiedBy>MM</cp:lastModifiedBy>
  <cp:revision>18</cp:revision>
  <dcterms:created xsi:type="dcterms:W3CDTF">2025-11-22T20:14:23Z</dcterms:created>
  <dcterms:modified xsi:type="dcterms:W3CDTF">2025-11-27T15:25:40Z</dcterms:modified>
</cp:coreProperties>
</file>