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4" r:id="rId5"/>
    <p:sldId id="261" r:id="rId6"/>
    <p:sldId id="277" r:id="rId7"/>
    <p:sldId id="280" r:id="rId8"/>
    <p:sldId id="283" r:id="rId9"/>
    <p:sldId id="268" r:id="rId10"/>
    <p:sldId id="284" r:id="rId11"/>
    <p:sldId id="269" r:id="rId12"/>
    <p:sldId id="281" r:id="rId13"/>
    <p:sldId id="279" r:id="rId14"/>
    <p:sldId id="271" r:id="rId15"/>
    <p:sldId id="282" r:id="rId16"/>
    <p:sldId id="274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869939-E797-4A5C-979A-43DC26CE7772}" v="83" dt="2021-10-06T19:52:04.3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1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88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7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44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87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168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88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68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46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51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92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9F32-1E60-4ABA-9850-7D1134CAE68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0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39F32-1E60-4ABA-9850-7D1134CAE682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A02B2-FDE5-4822-8217-865708554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33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tero.org/" TargetMode="External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endeley.com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kruzikova@fhs.cuni.cz" TargetMode="External"/><Relationship Id="rId2" Type="http://schemas.openxmlformats.org/officeDocument/2006/relationships/hyperlink" Target="https://dl1.cuni.cz/course/view.php?id=1070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arketaminarova1@gmail.com" TargetMode="External"/><Relationship Id="rId2" Type="http://schemas.openxmlformats.org/officeDocument/2006/relationships/hyperlink" Target="mailto:kruzikova@fhs.cuni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Proseminář k interpretaci textu (kombinovaná forma)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5. </a:t>
            </a:r>
            <a:r>
              <a:rPr lang="cs-CZ" dirty="0"/>
              <a:t>10. </a:t>
            </a:r>
            <a:r>
              <a:rPr lang="cs-CZ" dirty="0" smtClean="0"/>
              <a:t>2024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205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1) Referát příliš dlouhý, neodlišuje podstatné od podružného.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2) Nadužívání </a:t>
            </a:r>
            <a:r>
              <a:rPr lang="cs-CZ" dirty="0"/>
              <a:t>citací. Nadužívání citací </a:t>
            </a:r>
            <a:r>
              <a:rPr lang="cs-CZ" dirty="0" smtClean="0"/>
              <a:t>vede k dojmu, </a:t>
            </a:r>
            <a:r>
              <a:rPr lang="cs-CZ" dirty="0"/>
              <a:t>že autor si buď přespříliš chtěl usnadnit práci, nebo že citované záležitosti </a:t>
            </a:r>
            <a:r>
              <a:rPr lang="cs-CZ" dirty="0" smtClean="0"/>
              <a:t>nerozumí.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3) Referát není souvislý, není zřejmé argumentační propojení mezi jednotlivými myšlenkami, jejich propojení, jde spíše o pospojování výpisků či citací (formulace „pak autor </a:t>
            </a:r>
            <a:r>
              <a:rPr lang="cs-CZ" dirty="0"/>
              <a:t>uvádí ….“). Byť jsou jednotlivé dílčí myšlenky vyloženy vcelku správně, referát nezachycuje výstavbu a logickou formu referovaného textu, nebo co je cílem referovaného textu. Není zřejmé, proč a jak postupuje autor při výkladu jedné myšlenky k výkladu myšlenky následující, tj. návaznost referovaného textu.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68263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4) Chybí Závěr nebo z něj není jasné, k čemu autor dospěl, jaká je odpověď na otázku či téma nastíněné v Úvodu referátu.</a:t>
            </a:r>
          </a:p>
          <a:p>
            <a:pPr marL="0" indent="0">
              <a:buNone/>
            </a:pPr>
            <a:r>
              <a:rPr lang="cs-CZ" dirty="0"/>
              <a:t>5) Chybí bibliografický odkaz na text, s kterým autor pracoval.</a:t>
            </a:r>
          </a:p>
          <a:p>
            <a:pPr marL="0" lvl="0" indent="0">
              <a:buNone/>
            </a:pPr>
            <a:r>
              <a:rPr lang="cs-CZ" dirty="0" smtClean="0"/>
              <a:t>6) Citace </a:t>
            </a:r>
            <a:r>
              <a:rPr lang="cs-CZ" dirty="0"/>
              <a:t>neodpovídají bibliografické normě. Nejsou užívány průběžné a zkrácené odkazy</a:t>
            </a:r>
            <a:r>
              <a:rPr lang="cs-CZ" dirty="0" smtClean="0"/>
              <a:t>. Nejednotný styl citování.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7) Citovány </a:t>
            </a:r>
            <a:r>
              <a:rPr lang="cs-CZ" dirty="0"/>
              <a:t>celé věty, bez označení, že jde o citaci. Nedostatečný </a:t>
            </a:r>
            <a:r>
              <a:rPr lang="cs-CZ" dirty="0" smtClean="0"/>
              <a:t>odstup (naivní čtení), </a:t>
            </a:r>
            <a:r>
              <a:rPr lang="cs-CZ" dirty="0"/>
              <a:t>nadhled, referát vystavěný na citacích.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193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Citace</a:t>
            </a:r>
            <a:r>
              <a:rPr lang="cs-CZ" dirty="0"/>
              <a:t> (česká citační norma: </a:t>
            </a:r>
            <a:r>
              <a:rPr lang="cs-CZ" b="1" u="sng" dirty="0"/>
              <a:t>ČSN ISO 690)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cs-CZ" dirty="0" smtClean="0"/>
              <a:t>Cituji přímo v textu, v závorce uveden autor a rok vydání, příp. číslo stránky, např. (Platón, 2003, s. 36-40)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dirty="0" smtClean="0"/>
              <a:t>Cituje v poznámce pod čarou, např. </a:t>
            </a:r>
            <a:r>
              <a:rPr lang="cs-CZ" cap="small" baseline="30000" dirty="0" smtClean="0"/>
              <a:t>1</a:t>
            </a:r>
            <a:r>
              <a:rPr lang="cs-CZ" cap="small" dirty="0" smtClean="0"/>
              <a:t>Platón</a:t>
            </a:r>
            <a:r>
              <a:rPr lang="cs-CZ" dirty="0" smtClean="0"/>
              <a:t>, </a:t>
            </a:r>
            <a:r>
              <a:rPr lang="cs-CZ" i="1" dirty="0" smtClean="0"/>
              <a:t>Platónovy spisy I., </a:t>
            </a:r>
            <a:r>
              <a:rPr lang="cs-CZ" dirty="0" smtClean="0"/>
              <a:t>s. 36-40.</a:t>
            </a:r>
          </a:p>
          <a:p>
            <a:pPr marL="0" indent="0">
              <a:buNone/>
            </a:pPr>
            <a:endParaRPr lang="cs-CZ" i="1" baseline="30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 Seznamu použité literatury či v první poznámce pod čarou je nutné </a:t>
            </a:r>
            <a:r>
              <a:rPr lang="cs-CZ" b="1" dirty="0" smtClean="0"/>
              <a:t>uvést úplný bibliografický odkaz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V závorkách v textu či v dalších poznámkách pod čarou uvádím jen </a:t>
            </a:r>
            <a:r>
              <a:rPr lang="cs-CZ" b="1" dirty="0" smtClean="0"/>
              <a:t>zkrácené bibliografické odkazy</a:t>
            </a:r>
            <a:r>
              <a:rPr lang="cs-CZ" dirty="0" smtClean="0"/>
              <a:t>.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394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Příklady citací - (pokud odkazujete na zdroj formou „autor a rok</a:t>
            </a:r>
            <a:r>
              <a:rPr lang="cs-CZ" dirty="0" smtClean="0"/>
              <a:t>“)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Příklad úplného bibliografického odkazu dle citačního stylu </a:t>
            </a:r>
            <a:r>
              <a:rPr lang="cs-CZ" b="1" u="sng" dirty="0"/>
              <a:t>ČSN ISO 690</a:t>
            </a:r>
            <a:r>
              <a:rPr lang="cs-CZ" b="1" dirty="0"/>
              <a:t> </a:t>
            </a:r>
            <a:r>
              <a:rPr lang="cs-CZ" dirty="0"/>
              <a:t>: „PŘÍJMENÍ, </a:t>
            </a:r>
            <a:r>
              <a:rPr lang="cs-CZ" dirty="0" smtClean="0"/>
              <a:t>Jméno, rok vydání. </a:t>
            </a:r>
            <a:r>
              <a:rPr lang="cs-CZ" i="1" dirty="0"/>
              <a:t>Název díla</a:t>
            </a:r>
            <a:r>
              <a:rPr lang="cs-CZ" dirty="0"/>
              <a:t>. Město, v němž byla kniha vydána: </a:t>
            </a:r>
            <a:r>
              <a:rPr lang="cs-CZ" dirty="0" smtClean="0"/>
              <a:t>Nakladatelství.“(</a:t>
            </a:r>
            <a:r>
              <a:rPr lang="cs-CZ" dirty="0"/>
              <a:t>např. </a:t>
            </a:r>
            <a:r>
              <a:rPr lang="cs-CZ" dirty="0">
                <a:ea typeface="+mn-lt"/>
                <a:cs typeface="+mn-lt"/>
              </a:rPr>
              <a:t>GADAMER, Hans-Georg</a:t>
            </a:r>
            <a:r>
              <a:rPr lang="cs-CZ" dirty="0" smtClean="0">
                <a:ea typeface="+mn-lt"/>
                <a:cs typeface="+mn-lt"/>
              </a:rPr>
              <a:t>,  1994. </a:t>
            </a:r>
            <a:r>
              <a:rPr lang="cs-CZ" i="1" dirty="0">
                <a:ea typeface="+mn-lt"/>
                <a:cs typeface="+mn-lt"/>
              </a:rPr>
              <a:t>Problém dějinného vědomí</a:t>
            </a:r>
            <a:r>
              <a:rPr lang="cs-CZ" dirty="0">
                <a:ea typeface="+mn-lt"/>
                <a:cs typeface="+mn-lt"/>
              </a:rPr>
              <a:t>. Praha: </a:t>
            </a:r>
            <a:r>
              <a:rPr lang="cs-CZ" dirty="0" err="1" smtClean="0">
                <a:ea typeface="+mn-lt"/>
                <a:cs typeface="+mn-lt"/>
              </a:rPr>
              <a:t>Filosofia</a:t>
            </a:r>
            <a:r>
              <a:rPr lang="cs-CZ" dirty="0" smtClean="0">
                <a:ea typeface="+mn-lt"/>
                <a:cs typeface="+mn-lt"/>
              </a:rPr>
              <a:t>.)</a:t>
            </a:r>
          </a:p>
          <a:p>
            <a:pPr marL="0" indent="0">
              <a:buNone/>
            </a:pPr>
            <a:endParaRPr lang="cs-CZ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b="1" dirty="0"/>
              <a:t>Příklad </a:t>
            </a:r>
            <a:r>
              <a:rPr lang="cs-CZ" b="1" dirty="0" smtClean="0"/>
              <a:t>průběžného </a:t>
            </a:r>
            <a:r>
              <a:rPr lang="cs-CZ" b="1" dirty="0"/>
              <a:t>odkazu</a:t>
            </a:r>
            <a:r>
              <a:rPr lang="cs-CZ" dirty="0"/>
              <a:t>: </a:t>
            </a:r>
            <a:r>
              <a:rPr lang="cs-CZ" dirty="0" smtClean="0">
                <a:ea typeface="Calibri"/>
                <a:cs typeface="Times New Roman"/>
              </a:rPr>
              <a:t>„(PŘÍJMENÍ</a:t>
            </a:r>
            <a:r>
              <a:rPr lang="cs-CZ" dirty="0">
                <a:ea typeface="Calibri"/>
                <a:cs typeface="Times New Roman"/>
              </a:rPr>
              <a:t>, </a:t>
            </a:r>
            <a:r>
              <a:rPr lang="cs-CZ" dirty="0" err="1" smtClean="0">
                <a:ea typeface="Calibri"/>
                <a:cs typeface="Times New Roman"/>
              </a:rPr>
              <a:t>Jméno,rok</a:t>
            </a:r>
            <a:r>
              <a:rPr lang="cs-CZ" dirty="0" smtClean="0">
                <a:ea typeface="Calibri"/>
                <a:cs typeface="Times New Roman"/>
              </a:rPr>
              <a:t> vydání)“ </a:t>
            </a:r>
            <a:r>
              <a:rPr lang="cs-CZ" dirty="0">
                <a:ea typeface="Calibri"/>
                <a:cs typeface="Times New Roman"/>
              </a:rPr>
              <a:t>(např. </a:t>
            </a:r>
            <a:r>
              <a:rPr lang="cs-CZ" dirty="0">
                <a:ea typeface="+mn-lt"/>
                <a:cs typeface="+mn-lt"/>
              </a:rPr>
              <a:t>GADAMER, </a:t>
            </a:r>
            <a:r>
              <a:rPr lang="cs-CZ" dirty="0" smtClean="0">
                <a:ea typeface="+mn-lt"/>
                <a:cs typeface="+mn-lt"/>
              </a:rPr>
              <a:t>Hans-Georg, 1994,</a:t>
            </a:r>
            <a:r>
              <a:rPr lang="cs-CZ" dirty="0">
                <a:ea typeface="+mn-lt"/>
                <a:cs typeface="Calibri"/>
              </a:rPr>
              <a:t> </a:t>
            </a:r>
            <a:r>
              <a:rPr lang="cs-CZ" dirty="0" smtClean="0">
                <a:ea typeface="+mn-lt"/>
                <a:cs typeface="Calibri"/>
              </a:rPr>
              <a:t>s</a:t>
            </a:r>
            <a:r>
              <a:rPr lang="cs-CZ" dirty="0" smtClean="0">
                <a:ea typeface="Calibri"/>
                <a:cs typeface="Times New Roman"/>
              </a:rPr>
              <a:t>. </a:t>
            </a:r>
            <a:r>
              <a:rPr lang="cs-CZ" dirty="0">
                <a:ea typeface="Calibri"/>
                <a:cs typeface="Times New Roman"/>
              </a:rPr>
              <a:t>21.)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346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Příklady citací - </a:t>
            </a:r>
            <a:r>
              <a:rPr lang="cs-CZ" b="1" dirty="0"/>
              <a:t>(pokud odkazujete na zdroj v poznámce pod čarou)</a:t>
            </a:r>
            <a:r>
              <a:rPr lang="cs-CZ" dirty="0"/>
              <a:t/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Příklad úplného bibliografického odkazu dle citačního stylu </a:t>
            </a:r>
            <a:r>
              <a:rPr lang="cs-CZ" b="1" u="sng" dirty="0"/>
              <a:t>ČSN ISO 690</a:t>
            </a:r>
            <a:r>
              <a:rPr lang="cs-CZ" b="1" dirty="0"/>
              <a:t> </a:t>
            </a:r>
            <a:r>
              <a:rPr lang="cs-CZ" dirty="0"/>
              <a:t>: „PŘÍJMENÍ, Jméno. </a:t>
            </a:r>
            <a:r>
              <a:rPr lang="cs-CZ" i="1" dirty="0"/>
              <a:t>Název díla</a:t>
            </a:r>
            <a:r>
              <a:rPr lang="cs-CZ" dirty="0"/>
              <a:t>. Město, v němž byla kniha vydána: Nakladatelství, Rok vydání</a:t>
            </a:r>
            <a:r>
              <a:rPr lang="cs-CZ" dirty="0" smtClean="0"/>
              <a:t>.“(</a:t>
            </a:r>
            <a:r>
              <a:rPr lang="cs-CZ" dirty="0"/>
              <a:t>např. </a:t>
            </a:r>
            <a:r>
              <a:rPr lang="cs-CZ" dirty="0">
                <a:ea typeface="+mn-lt"/>
                <a:cs typeface="+mn-lt"/>
              </a:rPr>
              <a:t>GADAMER, Hans-Georg, </a:t>
            </a:r>
            <a:r>
              <a:rPr lang="cs-CZ" i="1" dirty="0" smtClean="0">
                <a:ea typeface="+mn-lt"/>
                <a:cs typeface="+mn-lt"/>
              </a:rPr>
              <a:t>Problém </a:t>
            </a:r>
            <a:r>
              <a:rPr lang="cs-CZ" i="1" dirty="0">
                <a:ea typeface="+mn-lt"/>
                <a:cs typeface="+mn-lt"/>
              </a:rPr>
              <a:t>dějinného vědomí</a:t>
            </a:r>
            <a:r>
              <a:rPr lang="cs-CZ" dirty="0">
                <a:ea typeface="+mn-lt"/>
                <a:cs typeface="+mn-lt"/>
              </a:rPr>
              <a:t>. Praha: </a:t>
            </a:r>
            <a:r>
              <a:rPr lang="cs-CZ" dirty="0" err="1">
                <a:ea typeface="+mn-lt"/>
                <a:cs typeface="+mn-lt"/>
              </a:rPr>
              <a:t>Filosofia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dirty="0" smtClean="0">
                <a:ea typeface="+mn-lt"/>
                <a:cs typeface="+mn-lt"/>
              </a:rPr>
              <a:t>1994.)</a:t>
            </a: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Příklad úplného průběžného odkazu</a:t>
            </a:r>
            <a:r>
              <a:rPr lang="cs-CZ" dirty="0"/>
              <a:t>: </a:t>
            </a:r>
            <a:r>
              <a:rPr lang="cs-CZ" dirty="0">
                <a:ea typeface="Calibri"/>
                <a:cs typeface="Times New Roman"/>
              </a:rPr>
              <a:t>„PŘÍJMENÍ, Jméno. </a:t>
            </a:r>
            <a:r>
              <a:rPr lang="cs-CZ" i="1" dirty="0">
                <a:ea typeface="Calibri"/>
                <a:cs typeface="Times New Roman"/>
              </a:rPr>
              <a:t>Název díla</a:t>
            </a:r>
            <a:r>
              <a:rPr lang="cs-CZ" dirty="0">
                <a:ea typeface="Calibri"/>
                <a:cs typeface="Times New Roman"/>
              </a:rPr>
              <a:t>, </a:t>
            </a:r>
            <a:r>
              <a:rPr lang="cs-CZ" dirty="0" smtClean="0">
                <a:ea typeface="Calibri"/>
                <a:cs typeface="Times New Roman"/>
              </a:rPr>
              <a:t>číslo strany </a:t>
            </a:r>
            <a:r>
              <a:rPr lang="cs-CZ" dirty="0">
                <a:ea typeface="Calibri"/>
                <a:cs typeface="Times New Roman"/>
              </a:rPr>
              <a:t>apod.“ (např. </a:t>
            </a:r>
            <a:r>
              <a:rPr lang="cs-CZ" dirty="0">
                <a:ea typeface="+mn-lt"/>
                <a:cs typeface="+mn-lt"/>
              </a:rPr>
              <a:t>GADAMER, Hans-Georg. </a:t>
            </a:r>
            <a:r>
              <a:rPr lang="cs-CZ" i="1" dirty="0">
                <a:ea typeface="+mn-lt"/>
                <a:cs typeface="+mn-lt"/>
              </a:rPr>
              <a:t>Problém dějinného </a:t>
            </a:r>
            <a:r>
              <a:rPr lang="cs-CZ" i="1" dirty="0" smtClean="0">
                <a:ea typeface="+mn-lt"/>
                <a:cs typeface="+mn-lt"/>
              </a:rPr>
              <a:t>vědomí</a:t>
            </a:r>
            <a:r>
              <a:rPr lang="cs-CZ" dirty="0">
                <a:ea typeface="+mn-lt"/>
                <a:cs typeface="+mn-lt"/>
              </a:rPr>
              <a:t>,</a:t>
            </a:r>
            <a:r>
              <a:rPr lang="cs-CZ" dirty="0">
                <a:ea typeface="+mn-lt"/>
                <a:cs typeface="Calibri"/>
              </a:rPr>
              <a:t> </a:t>
            </a:r>
            <a:r>
              <a:rPr lang="cs-CZ" dirty="0" smtClean="0">
                <a:ea typeface="+mn-lt"/>
                <a:cs typeface="Calibri"/>
              </a:rPr>
              <a:t>s</a:t>
            </a:r>
            <a:r>
              <a:rPr lang="cs-CZ" dirty="0" smtClean="0">
                <a:ea typeface="Calibri"/>
                <a:cs typeface="Times New Roman"/>
              </a:rPr>
              <a:t>. </a:t>
            </a:r>
            <a:r>
              <a:rPr lang="cs-CZ" dirty="0">
                <a:ea typeface="Calibri"/>
                <a:cs typeface="Times New Roman"/>
              </a:rPr>
              <a:t>21.)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Příklad zkráceného odkazu </a:t>
            </a:r>
            <a:r>
              <a:rPr lang="cs-CZ" dirty="0"/>
              <a:t>(jež se píše vždy, pokud bezprostředně předcházející odkaz na téže straně cituje stejné dílo): Tamt., s. 10.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167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CITACE: UKAŽ, citační manažery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UKAŽ</a:t>
            </a:r>
          </a:p>
          <a:p>
            <a:pPr marL="0" indent="0">
              <a:buNone/>
            </a:pPr>
            <a:r>
              <a:rPr lang="cs-CZ" dirty="0"/>
              <a:t>= Centrální vyhledávač informačních zdrojů UK (in SIS – Nestudijní agendy)</a:t>
            </a:r>
          </a:p>
          <a:p>
            <a:pPr marL="0" indent="0">
              <a:buNone/>
            </a:pPr>
            <a:r>
              <a:rPr lang="cs-CZ" dirty="0"/>
              <a:t>Odeslat: </a:t>
            </a:r>
            <a:r>
              <a:rPr lang="cs-CZ" dirty="0" smtClean="0"/>
              <a:t>Citace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Citace </a:t>
            </a:r>
            <a:r>
              <a:rPr lang="cs-CZ" dirty="0"/>
              <a:t>PRO (</a:t>
            </a:r>
            <a:r>
              <a:rPr lang="cs-CZ" u="sng" dirty="0">
                <a:hlinkClick r:id="rId2"/>
              </a:rPr>
              <a:t>www.citacepro.com</a:t>
            </a:r>
            <a:r>
              <a:rPr lang="cs-CZ" dirty="0"/>
              <a:t>) – placená univerzitou</a:t>
            </a:r>
          </a:p>
          <a:p>
            <a:r>
              <a:rPr lang="cs-CZ" dirty="0" err="1" smtClean="0"/>
              <a:t>Zotero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u="sng" dirty="0">
                <a:hlinkClick r:id="rId3"/>
              </a:rPr>
              <a:t>www.zotero.org</a:t>
            </a:r>
            <a:r>
              <a:rPr lang="cs-CZ" dirty="0"/>
              <a:t>) – zdarma, dá se integrovat s </a:t>
            </a:r>
            <a:r>
              <a:rPr lang="cs-CZ" dirty="0" smtClean="0"/>
              <a:t>Wordem</a:t>
            </a:r>
          </a:p>
          <a:p>
            <a:r>
              <a:rPr lang="cs-CZ" dirty="0" err="1" smtClean="0"/>
              <a:t>Mendeley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u="sng" dirty="0">
                <a:hlinkClick r:id="rId4"/>
              </a:rPr>
              <a:t>www.mendeley.com</a:t>
            </a:r>
            <a:r>
              <a:rPr lang="cs-CZ" dirty="0"/>
              <a:t>) – </a:t>
            </a:r>
            <a:r>
              <a:rPr lang="cs-CZ" dirty="0" smtClean="0"/>
              <a:t>zdarma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4817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  <a:latin typeface="Garamond"/>
              </a:rPr>
              <a:t/>
            </a:r>
            <a:br>
              <a:rPr lang="cs-CZ" b="1" dirty="0" smtClean="0">
                <a:solidFill>
                  <a:srgbClr val="000000"/>
                </a:solidFill>
                <a:latin typeface="Garamond"/>
              </a:rPr>
            </a:br>
            <a:r>
              <a:rPr lang="en-US" b="1" dirty="0" err="1" smtClean="0">
                <a:solidFill>
                  <a:srgbClr val="000000"/>
                </a:solidFill>
                <a:latin typeface="Garamond"/>
              </a:rPr>
              <a:t>Standardní</a:t>
            </a:r>
            <a:r>
              <a:rPr lang="en-US" b="1" dirty="0" smtClean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způsob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odkazů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na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> </a:t>
            </a:r>
            <a:r>
              <a:rPr lang="cs-CZ" b="1" dirty="0" smtClean="0">
                <a:solidFill>
                  <a:srgbClr val="000000"/>
                </a:solidFill>
                <a:latin typeface="Garamond"/>
              </a:rPr>
              <a:t>Platónovy a Aristotelovy</a:t>
            </a:r>
            <a:r>
              <a:rPr lang="en-US" b="1" dirty="0" smtClean="0">
                <a:solidFill>
                  <a:srgbClr val="000000"/>
                </a:solidFill>
                <a:latin typeface="Garamond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Garamond"/>
              </a:rPr>
              <a:t>texty</a:t>
            </a:r>
            <a:r>
              <a:rPr lang="en-US" b="1" dirty="0">
                <a:solidFill>
                  <a:srgbClr val="000000"/>
                </a:solidFill>
                <a:latin typeface="Garamond"/>
              </a:rPr>
              <a:t/>
            </a:r>
            <a:br>
              <a:rPr lang="en-US" b="1" dirty="0">
                <a:solidFill>
                  <a:srgbClr val="000000"/>
                </a:solidFill>
                <a:latin typeface="Garamond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podle </a:t>
            </a:r>
            <a:r>
              <a:rPr lang="cs-CZ" dirty="0"/>
              <a:t>normy  ČSN ISO </a:t>
            </a:r>
            <a:r>
              <a:rPr lang="cs-CZ" dirty="0" smtClean="0"/>
              <a:t>690 (viz předchozí) </a:t>
            </a:r>
          </a:p>
          <a:p>
            <a:pPr marL="514350" indent="-514350">
              <a:buAutoNum type="alphaLcParenR"/>
            </a:pPr>
            <a:r>
              <a:rPr lang="cs-CZ" dirty="0" smtClean="0"/>
              <a:t>Podle </a:t>
            </a:r>
            <a:r>
              <a:rPr lang="cs-CZ" dirty="0"/>
              <a:t>tzv. </a:t>
            </a:r>
            <a:r>
              <a:rPr lang="cs-CZ" dirty="0" err="1"/>
              <a:t>Stephanovy</a:t>
            </a:r>
            <a:r>
              <a:rPr lang="cs-CZ" dirty="0"/>
              <a:t> paginace</a:t>
            </a:r>
          </a:p>
          <a:p>
            <a:pPr marL="0" indent="0">
              <a:buNone/>
            </a:pPr>
            <a:r>
              <a:rPr lang="cs-CZ" dirty="0" smtClean="0"/>
              <a:t>Plato, </a:t>
            </a:r>
            <a:r>
              <a:rPr lang="cs-CZ" i="1" dirty="0" err="1" smtClean="0"/>
              <a:t>Apol</a:t>
            </a:r>
            <a:r>
              <a:rPr lang="cs-CZ" i="1" dirty="0" smtClean="0"/>
              <a:t>.</a:t>
            </a:r>
            <a:r>
              <a:rPr lang="cs-CZ" dirty="0" smtClean="0"/>
              <a:t> 20d-24b</a:t>
            </a:r>
          </a:p>
          <a:p>
            <a:pPr marL="0" indent="0">
              <a:buNone/>
            </a:pPr>
            <a:r>
              <a:rPr lang="cs-CZ" dirty="0" smtClean="0"/>
              <a:t>Plato</a:t>
            </a:r>
            <a:r>
              <a:rPr lang="cs-CZ" dirty="0"/>
              <a:t>, </a:t>
            </a:r>
            <a:r>
              <a:rPr lang="en-US" i="1" dirty="0"/>
              <a:t>R</a:t>
            </a:r>
            <a:r>
              <a:rPr lang="cs-CZ" i="1" dirty="0"/>
              <a:t>(esp)</a:t>
            </a:r>
            <a:r>
              <a:rPr lang="en-US" i="1" dirty="0"/>
              <a:t>.</a:t>
            </a:r>
            <a:r>
              <a:rPr lang="en-US" dirty="0"/>
              <a:t> 508e-509b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Bližší informace k odkazovaní na klasické antické </a:t>
            </a:r>
            <a:r>
              <a:rPr lang="cs-CZ" b="1" dirty="0" smtClean="0"/>
              <a:t>texty</a:t>
            </a:r>
          </a:p>
          <a:p>
            <a:pPr marL="0" indent="0">
              <a:buNone/>
            </a:pPr>
            <a:r>
              <a:rPr lang="en-US" dirty="0"/>
              <a:t>http://www.phil.muni.cz/fil/antika/odkazy_na_prameny.htm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5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soustředění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Moodle</a:t>
            </a:r>
            <a:r>
              <a:rPr lang="cs-CZ" dirty="0" smtClean="0"/>
              <a:t> </a:t>
            </a:r>
          </a:p>
          <a:p>
            <a:r>
              <a:rPr lang="cs-CZ" dirty="0" smtClean="0"/>
              <a:t>Ukončení </a:t>
            </a:r>
            <a:r>
              <a:rPr lang="cs-CZ" dirty="0"/>
              <a:t>kurzu </a:t>
            </a:r>
          </a:p>
          <a:p>
            <a:r>
              <a:rPr lang="cs-CZ" dirty="0"/>
              <a:t>Představení opravujících </a:t>
            </a:r>
          </a:p>
          <a:p>
            <a:r>
              <a:rPr lang="cs-CZ" dirty="0" smtClean="0"/>
              <a:t>Postup při čtení textu a psaní referátu</a:t>
            </a:r>
            <a:endParaRPr lang="cs-CZ" dirty="0"/>
          </a:p>
          <a:p>
            <a:r>
              <a:rPr lang="cs-CZ" dirty="0"/>
              <a:t>Struktura referátu </a:t>
            </a:r>
          </a:p>
          <a:p>
            <a:r>
              <a:rPr lang="cs-CZ" dirty="0" smtClean="0"/>
              <a:t>Nejčastější </a:t>
            </a:r>
            <a:r>
              <a:rPr lang="cs-CZ" dirty="0"/>
              <a:t>chyby </a:t>
            </a:r>
            <a:r>
              <a:rPr lang="cs-CZ" dirty="0" smtClean="0"/>
              <a:t>při psaní referátu referátu</a:t>
            </a:r>
            <a:endParaRPr lang="cs-CZ" dirty="0"/>
          </a:p>
          <a:p>
            <a:r>
              <a:rPr lang="cs-CZ" dirty="0" smtClean="0"/>
              <a:t>Formální </a:t>
            </a:r>
            <a:r>
              <a:rPr lang="cs-CZ" dirty="0"/>
              <a:t>náležitosti práce a </a:t>
            </a:r>
            <a:r>
              <a:rPr lang="cs-CZ" dirty="0" smtClean="0"/>
              <a:t>citace</a:t>
            </a:r>
          </a:p>
          <a:p>
            <a:r>
              <a:rPr lang="cs-CZ" dirty="0" smtClean="0"/>
              <a:t>Konkrétní ukázka (pasáž z </a:t>
            </a:r>
            <a:r>
              <a:rPr lang="cs-CZ" i="1" dirty="0" smtClean="0"/>
              <a:t>Obrany </a:t>
            </a:r>
            <a:r>
              <a:rPr lang="cs-CZ" i="1" dirty="0" err="1" smtClean="0"/>
              <a:t>Sókrata</a:t>
            </a:r>
            <a:r>
              <a:rPr lang="cs-CZ" dirty="0" smtClean="0"/>
              <a:t>), jak číst filosofický text a psát referát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257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Moodle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Adresa: </a:t>
            </a:r>
            <a:r>
              <a:rPr lang="cs-CZ" dirty="0">
                <a:hlinkClick r:id="rId2"/>
              </a:rPr>
              <a:t>Kurz: Proseminář k interpretaci textů pro kombinované studium (cuni.cz)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Odkaz v SIS u kurzu Proseminář pro interpretaci textu (kombinovaná forma)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Nutné přihlásit se do </a:t>
            </a:r>
            <a:r>
              <a:rPr lang="cs-CZ" dirty="0" err="1"/>
              <a:t>Moodlu</a:t>
            </a:r>
            <a:r>
              <a:rPr lang="cs-CZ" dirty="0"/>
              <a:t>! (Bez přihlášení není možné např. vkládat referáty, psát testy atd</a:t>
            </a:r>
            <a:r>
              <a:rPr lang="cs-CZ" dirty="0" smtClean="0"/>
              <a:t>.). Kdyby se Vám nedařilo přihlásit zapsat se k danému kurzu do </a:t>
            </a:r>
            <a:r>
              <a:rPr lang="cs-CZ" dirty="0" err="1" smtClean="0"/>
              <a:t>Moodlu</a:t>
            </a:r>
            <a:r>
              <a:rPr lang="cs-CZ" dirty="0" smtClean="0"/>
              <a:t> či vložit svou práci do </a:t>
            </a:r>
            <a:r>
              <a:rPr lang="cs-CZ" dirty="0" err="1" smtClean="0"/>
              <a:t>Moodlu</a:t>
            </a:r>
            <a:r>
              <a:rPr lang="cs-CZ" dirty="0" smtClean="0"/>
              <a:t>, kontaktujte prosím garanta kurzu (</a:t>
            </a:r>
            <a:r>
              <a:rPr lang="cs-CZ" dirty="0">
                <a:hlinkClick r:id="rId3"/>
              </a:rPr>
              <a:t>kruzikova@fhs.cuni.cz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Studenti své referáty odevzdávají pouze prostřednictvím </a:t>
            </a:r>
            <a:r>
              <a:rPr lang="cs-CZ" b="1" dirty="0" err="1" smtClean="0"/>
              <a:t>Moodlu</a:t>
            </a:r>
            <a:r>
              <a:rPr lang="cs-CZ" b="1" dirty="0" smtClean="0"/>
              <a:t>!!!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V </a:t>
            </a:r>
            <a:r>
              <a:rPr lang="cs-CZ" dirty="0" err="1"/>
              <a:t>Moodlu</a:t>
            </a:r>
            <a:r>
              <a:rPr lang="cs-CZ" dirty="0"/>
              <a:t> naleznou zadání úkolů (není uvedeno v SIS!) a posléze i ohodnocení svých úkolů. V případě jakéhokoliv </a:t>
            </a:r>
            <a:r>
              <a:rPr lang="cs-CZ" dirty="0" smtClean="0"/>
              <a:t>problému či dotazu, je </a:t>
            </a:r>
            <a:r>
              <a:rPr lang="cs-CZ" dirty="0"/>
              <a:t>možné kontaktovat garanta kurzu (</a:t>
            </a:r>
            <a:r>
              <a:rPr lang="cs-CZ" dirty="0">
                <a:hlinkClick r:id="rId3"/>
              </a:rPr>
              <a:t>kruzikova@fhs.cuni.cz</a:t>
            </a:r>
            <a:r>
              <a:rPr lang="cs-CZ" dirty="0"/>
              <a:t>) či opravujícího Vaší práce.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712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Odevzdání </a:t>
            </a:r>
            <a:r>
              <a:rPr lang="cs-CZ" dirty="0" smtClean="0"/>
              <a:t>2 </a:t>
            </a:r>
            <a:r>
              <a:rPr lang="cs-CZ" dirty="0"/>
              <a:t>referátů do </a:t>
            </a:r>
            <a:r>
              <a:rPr lang="cs-CZ" dirty="0" err="1"/>
              <a:t>Moodlu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Referáty ohodnoceny známkou a slovním posudkem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1. referát: do konce listopadu (opraven do </a:t>
            </a:r>
            <a:r>
              <a:rPr lang="cs-CZ" dirty="0" smtClean="0"/>
              <a:t>21. 12. 2024)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referát do poloviny ledna (opraven do </a:t>
            </a:r>
            <a:r>
              <a:rPr lang="cs-CZ" dirty="0" smtClean="0"/>
              <a:t>7. 2. 2025</a:t>
            </a:r>
            <a:r>
              <a:rPr lang="cs-CZ" dirty="0" smtClean="0"/>
              <a:t>)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168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Dotazy </a:t>
            </a:r>
            <a:r>
              <a:rPr lang="cs-CZ" dirty="0"/>
              <a:t>a </a:t>
            </a:r>
            <a:r>
              <a:rPr lang="cs-CZ" dirty="0" smtClean="0"/>
              <a:t>problémy </a:t>
            </a:r>
            <a:r>
              <a:rPr lang="cs-CZ" dirty="0"/>
              <a:t>možno </a:t>
            </a:r>
            <a:r>
              <a:rPr lang="cs-CZ" dirty="0" smtClean="0"/>
              <a:t>řešit se všemi opravujícími i garantem kurzu prostřednictvím </a:t>
            </a:r>
            <a:r>
              <a:rPr lang="cs-CZ" dirty="0"/>
              <a:t>e-mailu, příp. e-mailem možné domluvit schůzku či chat v MS </a:t>
            </a:r>
            <a:r>
              <a:rPr lang="cs-CZ" dirty="0" err="1" smtClean="0"/>
              <a:t>Teams</a:t>
            </a:r>
            <a:r>
              <a:rPr lang="cs-CZ" dirty="0" smtClean="0"/>
              <a:t> </a:t>
            </a:r>
          </a:p>
          <a:p>
            <a:r>
              <a:rPr lang="cs-CZ" dirty="0"/>
              <a:t>Mgr. Jana Kružíková, Ph.D. (garant kurzu): </a:t>
            </a:r>
            <a:r>
              <a:rPr lang="cs-CZ" dirty="0">
                <a:hlinkClick r:id="rId2"/>
              </a:rPr>
              <a:t>kruzikova@fhs.cuni.cz</a:t>
            </a:r>
            <a:endParaRPr lang="cs-CZ" dirty="0"/>
          </a:p>
          <a:p>
            <a:r>
              <a:rPr lang="cs-CZ" dirty="0"/>
              <a:t>Mgr. Markéta Minářová: </a:t>
            </a:r>
            <a:r>
              <a:rPr lang="cs-CZ" dirty="0">
                <a:hlinkClick r:id="rId3"/>
              </a:rPr>
              <a:t>marketaminarova1@gmail.com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84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572E73-3199-4CB0-B176-7CC2F6832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CO JE REFERÁT</a:t>
            </a:r>
            <a:r>
              <a:rPr lang="cs-CZ" dirty="0" smtClean="0">
                <a:ea typeface="+mj-lt"/>
                <a:cs typeface="+mj-lt"/>
              </a:rPr>
              <a:t>? JAK ČÍST?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7D1023-1E30-45C9-92F6-ACB0B36D4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Jak </a:t>
            </a:r>
            <a:r>
              <a:rPr lang="cs-CZ" dirty="0"/>
              <a:t>se odlišuje od poznámek, výpisek, konspektu, </a:t>
            </a:r>
            <a:r>
              <a:rPr lang="cs-CZ" dirty="0" smtClean="0"/>
              <a:t>….. (</a:t>
            </a:r>
            <a:r>
              <a:rPr lang="cs-CZ" dirty="0"/>
              <a:t>Smyslem referátu je podat čtenáři </a:t>
            </a:r>
            <a:r>
              <a:rPr lang="cs-CZ" u="sng" dirty="0"/>
              <a:t>vlastními slovy </a:t>
            </a:r>
            <a:r>
              <a:rPr lang="cs-CZ" dirty="0"/>
              <a:t>zprávu o záměru a tématu referovaného textu, představit mu téma a stanoviska </a:t>
            </a:r>
            <a:r>
              <a:rPr lang="cs-CZ" dirty="0" smtClean="0"/>
              <a:t>textu…..)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Jak postupovat při čtení referovaného </a:t>
            </a:r>
            <a:r>
              <a:rPr lang="cs-CZ" dirty="0" smtClean="0"/>
              <a:t>textu (1. přečíst si text opakovaně, 2. rozmyslet a připomínat si, co je hlavním tématem a záměrem textu (</a:t>
            </a:r>
            <a:r>
              <a:rPr lang="cs-CZ" dirty="0"/>
              <a:t>Pomáhá mi to odlišit podstatné od podružného, nahlédnout vzájemnou návaznost a spojitost mezi jednotlivými částmi </a:t>
            </a:r>
            <a:r>
              <a:rPr lang="cs-CZ" dirty="0" smtClean="0"/>
              <a:t>sdělení), 3. rozdělit si text na části a každé části si shrnout, co je jejím tématem)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3154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CO JE REFERÁT</a:t>
            </a:r>
            <a:r>
              <a:rPr lang="cs-CZ" dirty="0" smtClean="0">
                <a:ea typeface="+mj-lt"/>
                <a:cs typeface="+mj-lt"/>
              </a:rPr>
              <a:t>? STRUKTURA REFERÁTU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>
                <a:cs typeface="Calibri"/>
              </a:rPr>
              <a:t>Viz soubor „Co je referát. Struktura referátu“ (v </a:t>
            </a:r>
            <a:r>
              <a:rPr lang="cs-CZ" i="1" dirty="0" err="1">
                <a:cs typeface="Calibri"/>
              </a:rPr>
              <a:t>Moodlu</a:t>
            </a:r>
            <a:r>
              <a:rPr lang="cs-CZ" i="1" dirty="0">
                <a:cs typeface="Calibri"/>
              </a:rPr>
              <a:t>).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FF0000"/>
                </a:solidFill>
              </a:rPr>
              <a:t>Struktura referátu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cs-CZ" b="1" dirty="0" smtClean="0"/>
              <a:t>Jméno autora</a:t>
            </a:r>
            <a:r>
              <a:rPr lang="cs-CZ" dirty="0" smtClean="0"/>
              <a:t>, </a:t>
            </a:r>
            <a:r>
              <a:rPr lang="cs-CZ" b="1" dirty="0" smtClean="0"/>
              <a:t>Nadpis referátu</a:t>
            </a:r>
          </a:p>
          <a:p>
            <a:pPr marL="0" indent="0">
              <a:buNone/>
            </a:pPr>
            <a:r>
              <a:rPr lang="cs-CZ" b="1" dirty="0" smtClean="0"/>
              <a:t>Úvod</a:t>
            </a:r>
            <a:r>
              <a:rPr lang="cs-CZ" dirty="0" smtClean="0"/>
              <a:t>: Co je hlavním tématem, otázkou či záměrem referovaného textu, bibliografický odkaz</a:t>
            </a:r>
          </a:p>
          <a:p>
            <a:pPr marL="0" indent="0">
              <a:buNone/>
            </a:pPr>
            <a:r>
              <a:rPr lang="cs-CZ" b="1" dirty="0" smtClean="0"/>
              <a:t>Hlavní část referovaného textu</a:t>
            </a:r>
            <a:r>
              <a:rPr lang="cs-CZ" dirty="0" smtClean="0"/>
              <a:t>: výklad hlavních myšlenek a témat referovaného textu. Nutno zachovat argumentační souvislost! Vlastními slovy!</a:t>
            </a:r>
          </a:p>
          <a:p>
            <a:pPr marL="0" indent="0">
              <a:buNone/>
            </a:pPr>
            <a:r>
              <a:rPr lang="cs-CZ" b="1" dirty="0" smtClean="0"/>
              <a:t>Závěr</a:t>
            </a:r>
            <a:r>
              <a:rPr lang="cs-CZ" dirty="0" smtClean="0"/>
              <a:t>: shrnuje a vystihuje, k jakému řešení autor referovaného textu dospěl. Závěr odpovídá na úvod.</a:t>
            </a:r>
          </a:p>
        </p:txBody>
      </p:sp>
    </p:spTree>
    <p:extLst>
      <p:ext uri="{BB962C8B-B14F-4D97-AF65-F5344CB8AC3E}">
        <p14:creationId xmlns:p14="http://schemas.microsoft.com/office/powerpoint/2010/main" val="125946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JAK </a:t>
            </a:r>
            <a:r>
              <a:rPr lang="cs-CZ" dirty="0" smtClean="0">
                <a:ea typeface="+mj-lt"/>
                <a:cs typeface="+mj-lt"/>
              </a:rPr>
              <a:t>PSÁT REFERÁT?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Vyjadřovat se vlastními slovy a souvisle. </a:t>
            </a:r>
            <a:r>
              <a:rPr lang="cs-CZ" dirty="0" smtClean="0"/>
              <a:t>Ideálně bez citací.</a:t>
            </a:r>
            <a:endParaRPr lang="cs-CZ" dirty="0"/>
          </a:p>
          <a:p>
            <a:r>
              <a:rPr lang="cs-CZ" dirty="0"/>
              <a:t>To, co je v referátu by mělo mít oporu pouze v referovaném textu samém a nemělo by být do něj zanášeno nic </a:t>
            </a:r>
            <a:r>
              <a:rPr lang="cs-CZ" dirty="0" smtClean="0"/>
              <a:t>odjinud</a:t>
            </a:r>
            <a:r>
              <a:rPr lang="cs-CZ" dirty="0"/>
              <a:t> </a:t>
            </a:r>
            <a:r>
              <a:rPr lang="cs-CZ" dirty="0" smtClean="0"/>
              <a:t>(informace o autorovi textu, jeho díle apod</a:t>
            </a:r>
            <a:r>
              <a:rPr lang="cs-CZ" dirty="0" smtClean="0"/>
              <a:t>., referát není úvaha)</a:t>
            </a:r>
            <a:endParaRPr lang="cs-CZ" dirty="0" smtClean="0"/>
          </a:p>
          <a:p>
            <a:r>
              <a:rPr lang="cs-CZ" dirty="0" smtClean="0"/>
              <a:t>Rozčlenit si referovaný text na části. Při psaní referátu také členit svou práci na části, nezapomenout na Úvod a Závěr!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606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má být referát dlouhý</a:t>
            </a:r>
            <a:r>
              <a:rPr lang="cs-CZ" dirty="0" smtClean="0"/>
              <a:t>? Větší problém je, kdy je referát příliš dlouhý než příliš krátký. (Ideální rozsah 1. referátu: 1-1,5 normostrany. Ideální rozsah 2. referátu: 1,5-2 normostrany).</a:t>
            </a:r>
            <a:endParaRPr lang="cs-CZ" dirty="0"/>
          </a:p>
          <a:p>
            <a:r>
              <a:rPr lang="cs-CZ" dirty="0"/>
              <a:t>Mám pracovat s nějakou literaturou</a:t>
            </a:r>
            <a:r>
              <a:rPr lang="cs-CZ" dirty="0" smtClean="0"/>
              <a:t>? Ne, to</a:t>
            </a:r>
            <a:r>
              <a:rPr lang="cs-CZ" dirty="0"/>
              <a:t>, co je v referátu by mělo mít oporu pouze v referovaném textu samém a nemělo by být do něj zanášeno nic odjinud</a:t>
            </a:r>
            <a:r>
              <a:rPr lang="cs-CZ" dirty="0" smtClean="0"/>
              <a:t>.</a:t>
            </a:r>
          </a:p>
          <a:p>
            <a:r>
              <a:rPr lang="cs-CZ" dirty="0" smtClean="0"/>
              <a:t>Co mám dělat, když textu nerozumím? Sekundární literatura, přednášky Úvod do filosofie I.</a:t>
            </a:r>
          </a:p>
        </p:txBody>
      </p:sp>
    </p:spTree>
    <p:extLst>
      <p:ext uri="{BB962C8B-B14F-4D97-AF65-F5344CB8AC3E}">
        <p14:creationId xmlns:p14="http://schemas.microsoft.com/office/powerpoint/2010/main" val="25671610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873</Words>
  <Application>Microsoft Office PowerPoint</Application>
  <PresentationFormat>Širokoúhlá obrazovka</PresentationFormat>
  <Paragraphs>95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Garamond</vt:lpstr>
      <vt:lpstr>Times New Roman</vt:lpstr>
      <vt:lpstr>Motiv Office</vt:lpstr>
      <vt:lpstr>Proseminář k interpretaci textu (kombinovaná forma)</vt:lpstr>
      <vt:lpstr>Obsah soustředění</vt:lpstr>
      <vt:lpstr>Moodle</vt:lpstr>
      <vt:lpstr>Ukončení kurzu</vt:lpstr>
      <vt:lpstr>Představení</vt:lpstr>
      <vt:lpstr>CO JE REFERÁT? JAK ČÍST?</vt:lpstr>
      <vt:lpstr>CO JE REFERÁT? STRUKTURA REFERÁTU</vt:lpstr>
      <vt:lpstr>JAK PSÁT REFERÁT?</vt:lpstr>
      <vt:lpstr>NEJČASTĚJŠÍ DOTAZY</vt:lpstr>
      <vt:lpstr>NEJČASTĚJŠÍ CHYBY</vt:lpstr>
      <vt:lpstr>NEJČASTĚJŠÍ CHYBY</vt:lpstr>
      <vt:lpstr>Citace (česká citační norma: ČSN ISO 690) </vt:lpstr>
      <vt:lpstr>Příklady citací - (pokud odkazujete na zdroj formou „autor a rok“)</vt:lpstr>
      <vt:lpstr> Příklady citací - (pokud odkazujete na zdroj v poznámce pod čarou) </vt:lpstr>
      <vt:lpstr>CITACE: UKAŽ, citační manažery</vt:lpstr>
      <vt:lpstr> Standardní způsob odkazů na Platónovy a Aristotelovy texty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Proseminář k interpretaci textu (kombinovaná forma)</dc:title>
  <dc:creator>User</dc:creator>
  <cp:lastModifiedBy>Uživatel</cp:lastModifiedBy>
  <cp:revision>138</cp:revision>
  <dcterms:created xsi:type="dcterms:W3CDTF">2020-09-26T19:19:09Z</dcterms:created>
  <dcterms:modified xsi:type="dcterms:W3CDTF">2024-10-04T09:42:49Z</dcterms:modified>
</cp:coreProperties>
</file>