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60" r:id="rId5"/>
    <p:sldId id="259" r:id="rId6"/>
    <p:sldId id="261" r:id="rId7"/>
    <p:sldId id="262" r:id="rId8"/>
    <p:sldId id="263" r:id="rId9"/>
    <p:sldId id="264" r:id="rId10"/>
    <p:sldId id="284" r:id="rId11"/>
    <p:sldId id="265" r:id="rId12"/>
    <p:sldId id="266" r:id="rId13"/>
    <p:sldId id="267" r:id="rId14"/>
    <p:sldId id="268" r:id="rId15"/>
    <p:sldId id="270" r:id="rId16"/>
    <p:sldId id="269" r:id="rId17"/>
    <p:sldId id="271" r:id="rId18"/>
    <p:sldId id="272" r:id="rId19"/>
    <p:sldId id="273" r:id="rId20"/>
    <p:sldId id="274" r:id="rId21"/>
    <p:sldId id="275" r:id="rId22"/>
    <p:sldId id="276" r:id="rId23"/>
    <p:sldId id="277" r:id="rId24"/>
    <p:sldId id="283" r:id="rId25"/>
    <p:sldId id="278" r:id="rId26"/>
    <p:sldId id="279" r:id="rId27"/>
    <p:sldId id="280" r:id="rId28"/>
    <p:sldId id="281" r:id="rId29"/>
    <p:sldId id="282" r:id="rId30"/>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67"/>
  </p:normalViewPr>
  <p:slideViewPr>
    <p:cSldViewPr>
      <p:cViewPr varScale="1">
        <p:scale>
          <a:sx n="101" d="100"/>
          <a:sy n="101" d="100"/>
        </p:scale>
        <p:origin x="1664" y="20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03BBDD6D-B9BE-607F-14F1-4E00B2C13E07}"/>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39" name="AutoShape 2">
            <a:extLst>
              <a:ext uri="{FF2B5EF4-FFF2-40B4-BE49-F238E27FC236}">
                <a16:creationId xmlns:a16="http://schemas.microsoft.com/office/drawing/2014/main" id="{6E78868E-BE62-4424-FA64-3F2B997D6EF3}"/>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0" name="AutoShape 3">
            <a:extLst>
              <a:ext uri="{FF2B5EF4-FFF2-40B4-BE49-F238E27FC236}">
                <a16:creationId xmlns:a16="http://schemas.microsoft.com/office/drawing/2014/main" id="{ACCBB1CA-1403-31D6-00BA-55730CB987C6}"/>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1" name="AutoShape 4">
            <a:extLst>
              <a:ext uri="{FF2B5EF4-FFF2-40B4-BE49-F238E27FC236}">
                <a16:creationId xmlns:a16="http://schemas.microsoft.com/office/drawing/2014/main" id="{BFC3E6DF-CB52-1404-D4FE-11EBC0568143}"/>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2" name="AutoShape 5">
            <a:extLst>
              <a:ext uri="{FF2B5EF4-FFF2-40B4-BE49-F238E27FC236}">
                <a16:creationId xmlns:a16="http://schemas.microsoft.com/office/drawing/2014/main" id="{96E277CA-632A-8468-9D25-D8A34808518E}"/>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3" name="AutoShape 6">
            <a:extLst>
              <a:ext uri="{FF2B5EF4-FFF2-40B4-BE49-F238E27FC236}">
                <a16:creationId xmlns:a16="http://schemas.microsoft.com/office/drawing/2014/main" id="{EAADADB7-6F4A-BB54-9F96-93245EDCB161}"/>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4" name="AutoShape 7">
            <a:extLst>
              <a:ext uri="{FF2B5EF4-FFF2-40B4-BE49-F238E27FC236}">
                <a16:creationId xmlns:a16="http://schemas.microsoft.com/office/drawing/2014/main" id="{CE226947-880F-93E0-A9A1-6DAE4B30427C}"/>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5" name="AutoShape 8">
            <a:extLst>
              <a:ext uri="{FF2B5EF4-FFF2-40B4-BE49-F238E27FC236}">
                <a16:creationId xmlns:a16="http://schemas.microsoft.com/office/drawing/2014/main" id="{495D9DAF-9E17-B39E-FEE8-F7B6B5116AD6}"/>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6" name="AutoShape 9">
            <a:extLst>
              <a:ext uri="{FF2B5EF4-FFF2-40B4-BE49-F238E27FC236}">
                <a16:creationId xmlns:a16="http://schemas.microsoft.com/office/drawing/2014/main" id="{09E078D5-685A-4137-23C2-B68395FC78DB}"/>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7" name="AutoShape 10">
            <a:extLst>
              <a:ext uri="{FF2B5EF4-FFF2-40B4-BE49-F238E27FC236}">
                <a16:creationId xmlns:a16="http://schemas.microsoft.com/office/drawing/2014/main" id="{E7083B31-FB8B-1FCB-8ACD-FC44D61B5906}"/>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8" name="AutoShape 11">
            <a:extLst>
              <a:ext uri="{FF2B5EF4-FFF2-40B4-BE49-F238E27FC236}">
                <a16:creationId xmlns:a16="http://schemas.microsoft.com/office/drawing/2014/main" id="{D2CC5EEF-A31B-083B-41CC-4CF3C5EEA316}"/>
              </a:ext>
            </a:extLst>
          </p:cNvPr>
          <p:cNvSpPr>
            <a:spLocks noChangeArrowheads="1"/>
          </p:cNvSpPr>
          <p:nvPr/>
        </p:nvSpPr>
        <p:spPr bwMode="auto">
          <a:xfrm>
            <a:off x="0" y="0"/>
            <a:ext cx="7559675" cy="10691813"/>
          </a:xfrm>
          <a:prstGeom prst="roundRect">
            <a:avLst>
              <a:gd name="adj" fmla="val 19"/>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a:lnSpc>
                <a:spcPct val="93000"/>
              </a:lnSpc>
              <a:buClr>
                <a:srgbClr val="000000"/>
              </a:buClr>
              <a:buSzPct val="100000"/>
              <a:buFont typeface="Times New Roman" panose="02020603050405020304" pitchFamily="18" charset="0"/>
              <a:buNone/>
            </a:pPr>
            <a:endParaRPr lang="de-DE" altLang="de-CZ"/>
          </a:p>
        </p:txBody>
      </p:sp>
      <p:sp>
        <p:nvSpPr>
          <p:cNvPr id="14349" name="Rectangle 12">
            <a:extLst>
              <a:ext uri="{FF2B5EF4-FFF2-40B4-BE49-F238E27FC236}">
                <a16:creationId xmlns:a16="http://schemas.microsoft.com/office/drawing/2014/main" id="{CCDC3FC2-04E3-CEC7-50BE-30313F511766}"/>
              </a:ext>
            </a:extLst>
          </p:cNvPr>
          <p:cNvSpPr>
            <a:spLocks noGrp="1" noRot="1" noChangeAspect="1" noChangeArrowheads="1"/>
          </p:cNvSpPr>
          <p:nvPr>
            <p:ph type="sldImg"/>
          </p:nvPr>
        </p:nvSpPr>
        <p:spPr bwMode="auto">
          <a:xfrm>
            <a:off x="1106488" y="812800"/>
            <a:ext cx="5326062"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61" name="Rectangle 13">
            <a:extLst>
              <a:ext uri="{FF2B5EF4-FFF2-40B4-BE49-F238E27FC236}">
                <a16:creationId xmlns:a16="http://schemas.microsoft.com/office/drawing/2014/main" id="{D1624A27-7CC0-9152-BC6D-CA2B6DC066A9}"/>
              </a:ext>
            </a:extLst>
          </p:cNvPr>
          <p:cNvSpPr>
            <a:spLocks noGrp="1" noChangeArrowheads="1"/>
          </p:cNvSpPr>
          <p:nvPr>
            <p:ph type="body"/>
          </p:nvPr>
        </p:nvSpPr>
        <p:spPr bwMode="auto">
          <a:xfrm>
            <a:off x="755650" y="5078413"/>
            <a:ext cx="6029325" cy="4792662"/>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noProof="0"/>
          </a:p>
        </p:txBody>
      </p:sp>
      <p:sp>
        <p:nvSpPr>
          <p:cNvPr id="2062" name="Rectangle 14">
            <a:extLst>
              <a:ext uri="{FF2B5EF4-FFF2-40B4-BE49-F238E27FC236}">
                <a16:creationId xmlns:a16="http://schemas.microsoft.com/office/drawing/2014/main" id="{09BEA911-1E7E-9EAD-154E-2681CE553A53}"/>
              </a:ext>
            </a:extLst>
          </p:cNvPr>
          <p:cNvSpPr>
            <a:spLocks noGrp="1" noChangeArrowheads="1"/>
          </p:cNvSpPr>
          <p:nvPr>
            <p:ph type="hdr"/>
          </p:nvPr>
        </p:nvSpPr>
        <p:spPr bwMode="auto">
          <a:xfrm>
            <a:off x="0" y="0"/>
            <a:ext cx="3262313" cy="515938"/>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3" name="Rectangle 15">
            <a:extLst>
              <a:ext uri="{FF2B5EF4-FFF2-40B4-BE49-F238E27FC236}">
                <a16:creationId xmlns:a16="http://schemas.microsoft.com/office/drawing/2014/main" id="{3B1BBC29-8CCE-009C-98BB-23DBEA9A11E3}"/>
              </a:ext>
            </a:extLst>
          </p:cNvPr>
          <p:cNvSpPr>
            <a:spLocks noGrp="1" noChangeArrowheads="1"/>
          </p:cNvSpPr>
          <p:nvPr>
            <p:ph type="dt"/>
          </p:nvPr>
        </p:nvSpPr>
        <p:spPr bwMode="auto">
          <a:xfrm>
            <a:off x="4278313" y="0"/>
            <a:ext cx="3262312" cy="515938"/>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4" name="Rectangle 16">
            <a:extLst>
              <a:ext uri="{FF2B5EF4-FFF2-40B4-BE49-F238E27FC236}">
                <a16:creationId xmlns:a16="http://schemas.microsoft.com/office/drawing/2014/main" id="{395B7AAC-2002-2C8C-E21C-E59B5FE76D7D}"/>
              </a:ext>
            </a:extLst>
          </p:cNvPr>
          <p:cNvSpPr>
            <a:spLocks noGrp="1" noChangeArrowheads="1"/>
          </p:cNvSpPr>
          <p:nvPr>
            <p:ph type="ftr"/>
          </p:nvPr>
        </p:nvSpPr>
        <p:spPr bwMode="auto">
          <a:xfrm>
            <a:off x="0" y="10155238"/>
            <a:ext cx="3262313" cy="515937"/>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charset="0"/>
                <a:ea typeface="ＭＳ Ｐゴシック" charset="0"/>
                <a:cs typeface="Arial Unicode MS" charset="0"/>
              </a:defRPr>
            </a:lvl1pPr>
          </a:lstStyle>
          <a:p>
            <a:pPr>
              <a:defRPr/>
            </a:pPr>
            <a:endParaRPr lang="de-CH"/>
          </a:p>
        </p:txBody>
      </p:sp>
      <p:sp>
        <p:nvSpPr>
          <p:cNvPr id="2065" name="Rectangle 17">
            <a:extLst>
              <a:ext uri="{FF2B5EF4-FFF2-40B4-BE49-F238E27FC236}">
                <a16:creationId xmlns:a16="http://schemas.microsoft.com/office/drawing/2014/main" id="{FF60C306-07C2-F992-FF90-36EC00673D53}"/>
              </a:ext>
            </a:extLst>
          </p:cNvPr>
          <p:cNvSpPr>
            <a:spLocks noGrp="1" noChangeArrowheads="1"/>
          </p:cNvSpPr>
          <p:nvPr>
            <p:ph type="sldNum"/>
          </p:nvPr>
        </p:nvSpPr>
        <p:spPr bwMode="auto">
          <a:xfrm>
            <a:off x="4278313" y="10155238"/>
            <a:ext cx="3262312" cy="515937"/>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anose="02020603050405020304" pitchFamily="18" charset="0"/>
              </a:defRPr>
            </a:lvl1pPr>
          </a:lstStyle>
          <a:p>
            <a:pPr>
              <a:defRPr/>
            </a:pPr>
            <a:fld id="{2D5116D7-E41F-E946-A687-287281F3992B}" type="slidenum">
              <a:rPr lang="de-CH" altLang="de-CZ"/>
              <a:pPr>
                <a:defRPr/>
              </a:pPr>
              <a:t>‹Nr.›</a:t>
            </a:fld>
            <a:endParaRPr lang="de-CH" altLang="de-CZ"/>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7">
            <a:extLst>
              <a:ext uri="{FF2B5EF4-FFF2-40B4-BE49-F238E27FC236}">
                <a16:creationId xmlns:a16="http://schemas.microsoft.com/office/drawing/2014/main" id="{B0BDB7F7-2AA6-E769-816C-2B3FD22DAB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4B23A837-2384-8647-B24D-640D6644F150}" type="slidenum">
              <a:rPr lang="de-CH" altLang="de-CZ" sz="1400" smtClean="0">
                <a:ea typeface="Arial Unicode MS" panose="020B0604020202020204" pitchFamily="34" charset="-128"/>
                <a:cs typeface="Arial Unicode MS" panose="020B0604020202020204" pitchFamily="34" charset="-128"/>
              </a:rPr>
              <a:pPr>
                <a:spcBef>
                  <a:spcPct val="0"/>
                </a:spcBef>
                <a:buClrTx/>
                <a:buFontTx/>
                <a:buNone/>
              </a:pPr>
              <a:t>1</a:t>
            </a:fld>
            <a:endParaRPr lang="de-CH" altLang="de-CZ" sz="1400">
              <a:ea typeface="Arial Unicode MS" panose="020B0604020202020204" pitchFamily="34" charset="-128"/>
              <a:cs typeface="Arial Unicode MS" panose="020B0604020202020204" pitchFamily="34" charset="-128"/>
            </a:endParaRPr>
          </a:p>
        </p:txBody>
      </p:sp>
      <p:sp>
        <p:nvSpPr>
          <p:cNvPr id="16387" name="Text Box 1">
            <a:extLst>
              <a:ext uri="{FF2B5EF4-FFF2-40B4-BE49-F238E27FC236}">
                <a16:creationId xmlns:a16="http://schemas.microsoft.com/office/drawing/2014/main" id="{A5428290-0DAC-8076-DF53-BC7EAA488750}"/>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6626" name="Text Box 2">
            <a:extLst>
              <a:ext uri="{FF2B5EF4-FFF2-40B4-BE49-F238E27FC236}">
                <a16:creationId xmlns:a16="http://schemas.microsoft.com/office/drawing/2014/main" id="{3BFE3C72-DBCD-00DC-4E77-C327B9544EA0}"/>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7">
            <a:extLst>
              <a:ext uri="{FF2B5EF4-FFF2-40B4-BE49-F238E27FC236}">
                <a16:creationId xmlns:a16="http://schemas.microsoft.com/office/drawing/2014/main" id="{BC336726-1A6B-1480-917D-2373D92B99A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buClrTx/>
              <a:buFontTx/>
              <a:buNone/>
            </a:pPr>
            <a:fld id="{76AF4794-DD25-6C40-BCDA-F835FAE0097A}" type="slidenum">
              <a:rPr lang="de-CH" altLang="de-CZ" sz="1400" smtClean="0">
                <a:ea typeface="Arial Unicode MS" panose="020B0604020202020204" pitchFamily="34" charset="-128"/>
                <a:cs typeface="Arial Unicode MS" panose="020B0604020202020204" pitchFamily="34" charset="-128"/>
              </a:rPr>
              <a:pPr>
                <a:spcBef>
                  <a:spcPct val="0"/>
                </a:spcBef>
                <a:buClrTx/>
                <a:buFontTx/>
                <a:buNone/>
              </a:pPr>
              <a:t>2</a:t>
            </a:fld>
            <a:endParaRPr lang="de-CH" altLang="de-CZ" sz="1400">
              <a:ea typeface="Arial Unicode MS" panose="020B0604020202020204" pitchFamily="34" charset="-128"/>
              <a:cs typeface="Arial Unicode MS" panose="020B0604020202020204" pitchFamily="34" charset="-128"/>
            </a:endParaRPr>
          </a:p>
        </p:txBody>
      </p:sp>
      <p:sp>
        <p:nvSpPr>
          <p:cNvPr id="18435" name="Text Box 1">
            <a:extLst>
              <a:ext uri="{FF2B5EF4-FFF2-40B4-BE49-F238E27FC236}">
                <a16:creationId xmlns:a16="http://schemas.microsoft.com/office/drawing/2014/main" id="{BA226ED5-D1FD-5103-BB9E-DF4AF8BCFEB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p:spPr>
      </p:sp>
      <p:sp>
        <p:nvSpPr>
          <p:cNvPr id="27650" name="Text Box 2">
            <a:extLst>
              <a:ext uri="{FF2B5EF4-FFF2-40B4-BE49-F238E27FC236}">
                <a16:creationId xmlns:a16="http://schemas.microsoft.com/office/drawing/2014/main" id="{3DDDD12A-062D-5CCC-9FCD-E9308A547BD4}"/>
              </a:ext>
            </a:extLst>
          </p:cNvPr>
          <p:cNvSpPr>
            <a:spLocks noGrp="1" noChangeArrowheads="1"/>
          </p:cNvSpPr>
          <p:nvPr>
            <p:ph type="body" idx="1"/>
          </p:nvPr>
        </p:nvSpPr>
        <p:spPr>
          <a:xfrm>
            <a:off x="755650" y="5078413"/>
            <a:ext cx="6048375" cy="4811712"/>
          </a:xfrm>
        </p:spPr>
        <p:txBody>
          <a:bodyPr wrap="none" anchor="ctr"/>
          <a:lstStyle/>
          <a:p>
            <a:pPr>
              <a:buFont typeface="Times New Roman" charset="0"/>
              <a:buNone/>
              <a:defRPr/>
            </a:pPr>
            <a:endParaRPr lang="de-DE">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5650" y="2347913"/>
            <a:ext cx="8569325" cy="1620837"/>
          </a:xfrm>
        </p:spPr>
        <p:txBody>
          <a:bodyPr/>
          <a:lstStyle/>
          <a:p>
            <a:r>
              <a:rPr lang="cs-CZ"/>
              <a:t>Mastertitelformat bearbeiten</a:t>
            </a:r>
            <a:endParaRPr lang="de-DE"/>
          </a:p>
        </p:txBody>
      </p:sp>
      <p:sp>
        <p:nvSpPr>
          <p:cNvPr id="3" name="Untertitel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Master-Untertitelformat bearbeiten</a:t>
            </a:r>
            <a:endParaRPr lang="de-DE"/>
          </a:p>
        </p:txBody>
      </p:sp>
      <p:sp>
        <p:nvSpPr>
          <p:cNvPr id="4" name="Rectangle 3">
            <a:extLst>
              <a:ext uri="{FF2B5EF4-FFF2-40B4-BE49-F238E27FC236}">
                <a16:creationId xmlns:a16="http://schemas.microsoft.com/office/drawing/2014/main" id="{D6EB2318-167A-1C1B-1BA5-493124B1D4E3}"/>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DDA1456E-888E-918D-50C9-6B8799B30FC7}"/>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19AB6CF8-5FC8-29D7-E805-951EAC934766}"/>
              </a:ext>
            </a:extLst>
          </p:cNvPr>
          <p:cNvSpPr>
            <a:spLocks noGrp="1" noChangeArrowheads="1"/>
          </p:cNvSpPr>
          <p:nvPr>
            <p:ph type="sldNum" idx="12"/>
          </p:nvPr>
        </p:nvSpPr>
        <p:spPr>
          <a:ln/>
        </p:spPr>
        <p:txBody>
          <a:bodyPr/>
          <a:lstStyle>
            <a:lvl1pPr>
              <a:defRPr/>
            </a:lvl1pPr>
          </a:lstStyle>
          <a:p>
            <a:pPr>
              <a:defRPr/>
            </a:pPr>
            <a:fld id="{0AC5E86D-8710-BC44-A6C3-DEDB18377D08}" type="slidenum">
              <a:rPr lang="de-CH" altLang="de-CZ"/>
              <a:pPr>
                <a:defRPr/>
              </a:pPr>
              <a:t>‹Nr.›</a:t>
            </a:fld>
            <a:endParaRPr lang="de-CH" altLang="de-CZ"/>
          </a:p>
        </p:txBody>
      </p:sp>
    </p:spTree>
    <p:extLst>
      <p:ext uri="{BB962C8B-B14F-4D97-AF65-F5344CB8AC3E}">
        <p14:creationId xmlns:p14="http://schemas.microsoft.com/office/powerpoint/2010/main" val="40775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Rectangle 3">
            <a:extLst>
              <a:ext uri="{FF2B5EF4-FFF2-40B4-BE49-F238E27FC236}">
                <a16:creationId xmlns:a16="http://schemas.microsoft.com/office/drawing/2014/main" id="{DD1E48F7-1554-16BB-1668-743EDF467D23}"/>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A3BC15CF-4E6D-1B0E-CD81-B583FBBF2659}"/>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07815D1A-2582-CB19-5D10-631358A5B163}"/>
              </a:ext>
            </a:extLst>
          </p:cNvPr>
          <p:cNvSpPr>
            <a:spLocks noGrp="1" noChangeArrowheads="1"/>
          </p:cNvSpPr>
          <p:nvPr>
            <p:ph type="sldNum" idx="12"/>
          </p:nvPr>
        </p:nvSpPr>
        <p:spPr>
          <a:ln/>
        </p:spPr>
        <p:txBody>
          <a:bodyPr/>
          <a:lstStyle>
            <a:lvl1pPr>
              <a:defRPr/>
            </a:lvl1pPr>
          </a:lstStyle>
          <a:p>
            <a:pPr>
              <a:defRPr/>
            </a:pPr>
            <a:fld id="{7675D3D8-B818-B642-9C8D-433287D32D93}" type="slidenum">
              <a:rPr lang="de-CH" altLang="de-CZ"/>
              <a:pPr>
                <a:defRPr/>
              </a:pPr>
              <a:t>‹Nr.›</a:t>
            </a:fld>
            <a:endParaRPr lang="de-CH" altLang="de-CZ"/>
          </a:p>
        </p:txBody>
      </p:sp>
    </p:spTree>
    <p:extLst>
      <p:ext uri="{BB962C8B-B14F-4D97-AF65-F5344CB8AC3E}">
        <p14:creationId xmlns:p14="http://schemas.microsoft.com/office/powerpoint/2010/main" val="4107504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92975" y="300038"/>
            <a:ext cx="2262188" cy="6438900"/>
          </a:xfrm>
        </p:spPr>
        <p:txBody>
          <a:bodyPr vert="eaVert"/>
          <a:lstStyle/>
          <a:p>
            <a:r>
              <a:rPr lang="cs-CZ"/>
              <a:t>Mastertitelformat bearbeiten</a:t>
            </a:r>
            <a:endParaRPr lang="de-DE"/>
          </a:p>
        </p:txBody>
      </p:sp>
      <p:sp>
        <p:nvSpPr>
          <p:cNvPr id="3" name="Vertikaler Textplatzhalter 2"/>
          <p:cNvSpPr>
            <a:spLocks noGrp="1"/>
          </p:cNvSpPr>
          <p:nvPr>
            <p:ph type="body" orient="vert" idx="1"/>
          </p:nvPr>
        </p:nvSpPr>
        <p:spPr>
          <a:xfrm>
            <a:off x="503238" y="300038"/>
            <a:ext cx="6637337" cy="6438900"/>
          </a:xfrm>
        </p:spPr>
        <p:txBody>
          <a:bodyPr vert="eaVert"/>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Rectangle 3">
            <a:extLst>
              <a:ext uri="{FF2B5EF4-FFF2-40B4-BE49-F238E27FC236}">
                <a16:creationId xmlns:a16="http://schemas.microsoft.com/office/drawing/2014/main" id="{0AB5CA7E-8311-BC5C-1092-94B7263917D3}"/>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B300ABE3-9CDC-43DC-5119-93312489120D}"/>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7775C6F4-633B-9E16-7BA6-4FFB714AB9B4}"/>
              </a:ext>
            </a:extLst>
          </p:cNvPr>
          <p:cNvSpPr>
            <a:spLocks noGrp="1" noChangeArrowheads="1"/>
          </p:cNvSpPr>
          <p:nvPr>
            <p:ph type="sldNum" idx="12"/>
          </p:nvPr>
        </p:nvSpPr>
        <p:spPr>
          <a:ln/>
        </p:spPr>
        <p:txBody>
          <a:bodyPr/>
          <a:lstStyle>
            <a:lvl1pPr>
              <a:defRPr/>
            </a:lvl1pPr>
          </a:lstStyle>
          <a:p>
            <a:pPr>
              <a:defRPr/>
            </a:pPr>
            <a:fld id="{D6721BC9-7804-F142-9A70-F53E3435B471}" type="slidenum">
              <a:rPr lang="de-CH" altLang="de-CZ"/>
              <a:pPr>
                <a:defRPr/>
              </a:pPr>
              <a:t>‹Nr.›</a:t>
            </a:fld>
            <a:endParaRPr lang="de-CH" altLang="de-CZ"/>
          </a:p>
        </p:txBody>
      </p:sp>
    </p:spTree>
    <p:extLst>
      <p:ext uri="{BB962C8B-B14F-4D97-AF65-F5344CB8AC3E}">
        <p14:creationId xmlns:p14="http://schemas.microsoft.com/office/powerpoint/2010/main" val="703988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03238" y="300038"/>
            <a:ext cx="9051925" cy="1244600"/>
          </a:xfrm>
        </p:spPr>
        <p:txBody>
          <a:bodyPr/>
          <a:lstStyle/>
          <a:p>
            <a:r>
              <a:rPr lang="cs-CZ"/>
              <a:t>Mastertitelformat bearbeiten</a:t>
            </a:r>
            <a:endParaRPr lang="de-DE"/>
          </a:p>
        </p:txBody>
      </p:sp>
      <p:sp>
        <p:nvSpPr>
          <p:cNvPr id="3" name="Rectangle 3">
            <a:extLst>
              <a:ext uri="{FF2B5EF4-FFF2-40B4-BE49-F238E27FC236}">
                <a16:creationId xmlns:a16="http://schemas.microsoft.com/office/drawing/2014/main" id="{00FB678E-2C99-9252-F177-1E29D4ED7570}"/>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CA573CAE-0624-7217-206C-4FED10A75843}"/>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77D85A8B-A2C2-9D83-4F02-AF1E848102EF}"/>
              </a:ext>
            </a:extLst>
          </p:cNvPr>
          <p:cNvSpPr>
            <a:spLocks noGrp="1" noChangeArrowheads="1"/>
          </p:cNvSpPr>
          <p:nvPr>
            <p:ph type="sldNum" idx="12"/>
          </p:nvPr>
        </p:nvSpPr>
        <p:spPr>
          <a:ln/>
        </p:spPr>
        <p:txBody>
          <a:bodyPr/>
          <a:lstStyle>
            <a:lvl1pPr>
              <a:defRPr/>
            </a:lvl1pPr>
          </a:lstStyle>
          <a:p>
            <a:pPr>
              <a:defRPr/>
            </a:pPr>
            <a:fld id="{CF0C73CA-F350-A545-9D68-992B2DF0496A}" type="slidenum">
              <a:rPr lang="de-CH" altLang="de-CZ"/>
              <a:pPr>
                <a:defRPr/>
              </a:pPr>
              <a:t>‹Nr.›</a:t>
            </a:fld>
            <a:endParaRPr lang="de-CH" altLang="de-CZ"/>
          </a:p>
        </p:txBody>
      </p:sp>
    </p:spTree>
    <p:extLst>
      <p:ext uri="{BB962C8B-B14F-4D97-AF65-F5344CB8AC3E}">
        <p14:creationId xmlns:p14="http://schemas.microsoft.com/office/powerpoint/2010/main" val="412983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Inhaltsplatzhalter 2"/>
          <p:cNvSpPr>
            <a:spLocks noGrp="1"/>
          </p:cNvSpPr>
          <p:nvPr>
            <p:ph idx="1"/>
          </p:nvPr>
        </p:nvSpPr>
        <p:spPr/>
        <p:txBody>
          <a:body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Rectangle 3">
            <a:extLst>
              <a:ext uri="{FF2B5EF4-FFF2-40B4-BE49-F238E27FC236}">
                <a16:creationId xmlns:a16="http://schemas.microsoft.com/office/drawing/2014/main" id="{7CD44470-E60C-E51F-BD07-88F4FFB4FA5F}"/>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78ABDDC5-4231-C4CF-739A-500CFE9F071C}"/>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31429C6B-5FC5-1CF4-3D7B-328AFC58EA30}"/>
              </a:ext>
            </a:extLst>
          </p:cNvPr>
          <p:cNvSpPr>
            <a:spLocks noGrp="1" noChangeArrowheads="1"/>
          </p:cNvSpPr>
          <p:nvPr>
            <p:ph type="sldNum" idx="12"/>
          </p:nvPr>
        </p:nvSpPr>
        <p:spPr>
          <a:ln/>
        </p:spPr>
        <p:txBody>
          <a:bodyPr/>
          <a:lstStyle>
            <a:lvl1pPr>
              <a:defRPr/>
            </a:lvl1pPr>
          </a:lstStyle>
          <a:p>
            <a:pPr>
              <a:defRPr/>
            </a:pPr>
            <a:fld id="{209B51FC-12CB-C64D-8D35-606A39AB71F6}" type="slidenum">
              <a:rPr lang="de-CH" altLang="de-CZ"/>
              <a:pPr>
                <a:defRPr/>
              </a:pPr>
              <a:t>‹Nr.›</a:t>
            </a:fld>
            <a:endParaRPr lang="de-CH" altLang="de-CZ"/>
          </a:p>
        </p:txBody>
      </p:sp>
    </p:spTree>
    <p:extLst>
      <p:ext uri="{BB962C8B-B14F-4D97-AF65-F5344CB8AC3E}">
        <p14:creationId xmlns:p14="http://schemas.microsoft.com/office/powerpoint/2010/main" val="147134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925" y="4857750"/>
            <a:ext cx="8567738" cy="1501775"/>
          </a:xfrm>
        </p:spPr>
        <p:txBody>
          <a:bodyPr anchor="t"/>
          <a:lstStyle>
            <a:lvl1pPr algn="l">
              <a:defRPr sz="4000" b="1" cap="all"/>
            </a:lvl1pPr>
          </a:lstStyle>
          <a:p>
            <a:r>
              <a:rPr lang="cs-CZ"/>
              <a:t>Mastertitelformat bearbeiten</a:t>
            </a:r>
            <a:endParaRPr lang="de-DE"/>
          </a:p>
        </p:txBody>
      </p:sp>
      <p:sp>
        <p:nvSpPr>
          <p:cNvPr id="3" name="Textplatzhalt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Mastertextformat bearbeiten</a:t>
            </a:r>
          </a:p>
        </p:txBody>
      </p:sp>
      <p:sp>
        <p:nvSpPr>
          <p:cNvPr id="4" name="Rectangle 3">
            <a:extLst>
              <a:ext uri="{FF2B5EF4-FFF2-40B4-BE49-F238E27FC236}">
                <a16:creationId xmlns:a16="http://schemas.microsoft.com/office/drawing/2014/main" id="{F55D5DE8-14C9-5959-5C75-6D4115E3386C}"/>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A00980C1-3857-141F-300B-8F2740CD64B1}"/>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8D3F74F4-4D6B-4924-E548-0F9EE18B080A}"/>
              </a:ext>
            </a:extLst>
          </p:cNvPr>
          <p:cNvSpPr>
            <a:spLocks noGrp="1" noChangeArrowheads="1"/>
          </p:cNvSpPr>
          <p:nvPr>
            <p:ph type="sldNum" idx="12"/>
          </p:nvPr>
        </p:nvSpPr>
        <p:spPr>
          <a:ln/>
        </p:spPr>
        <p:txBody>
          <a:bodyPr/>
          <a:lstStyle>
            <a:lvl1pPr>
              <a:defRPr/>
            </a:lvl1pPr>
          </a:lstStyle>
          <a:p>
            <a:pPr>
              <a:defRPr/>
            </a:pPr>
            <a:fld id="{2664533A-9824-9C40-BF28-26A3AFC902A0}" type="slidenum">
              <a:rPr lang="de-CH" altLang="de-CZ"/>
              <a:pPr>
                <a:defRPr/>
              </a:pPr>
              <a:t>‹Nr.›</a:t>
            </a:fld>
            <a:endParaRPr lang="de-CH" altLang="de-CZ"/>
          </a:p>
        </p:txBody>
      </p:sp>
    </p:spTree>
    <p:extLst>
      <p:ext uri="{BB962C8B-B14F-4D97-AF65-F5344CB8AC3E}">
        <p14:creationId xmlns:p14="http://schemas.microsoft.com/office/powerpoint/2010/main" val="1653029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Inhaltsplatzhalter 2"/>
          <p:cNvSpPr>
            <a:spLocks noGrp="1"/>
          </p:cNvSpPr>
          <p:nvPr>
            <p:ph sz="half" idx="1"/>
          </p:nvPr>
        </p:nvSpPr>
        <p:spPr>
          <a:xfrm>
            <a:off x="503238" y="1768475"/>
            <a:ext cx="4449762"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Inhaltsplatzhalter 3"/>
          <p:cNvSpPr>
            <a:spLocks noGrp="1"/>
          </p:cNvSpPr>
          <p:nvPr>
            <p:ph sz="half" idx="2"/>
          </p:nvPr>
        </p:nvSpPr>
        <p:spPr>
          <a:xfrm>
            <a:off x="5105400" y="1768475"/>
            <a:ext cx="4449763"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5" name="Rectangle 3">
            <a:extLst>
              <a:ext uri="{FF2B5EF4-FFF2-40B4-BE49-F238E27FC236}">
                <a16:creationId xmlns:a16="http://schemas.microsoft.com/office/drawing/2014/main" id="{86E96023-A9C1-8641-281E-3C6602FF9D6C}"/>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3AA45C67-D288-B22F-03D9-3028ED92BA4B}"/>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B0353369-5284-95A6-08F2-A314BE40E4C2}"/>
              </a:ext>
            </a:extLst>
          </p:cNvPr>
          <p:cNvSpPr>
            <a:spLocks noGrp="1" noChangeArrowheads="1"/>
          </p:cNvSpPr>
          <p:nvPr>
            <p:ph type="sldNum" idx="12"/>
          </p:nvPr>
        </p:nvSpPr>
        <p:spPr>
          <a:ln/>
        </p:spPr>
        <p:txBody>
          <a:bodyPr/>
          <a:lstStyle>
            <a:lvl1pPr>
              <a:defRPr/>
            </a:lvl1pPr>
          </a:lstStyle>
          <a:p>
            <a:pPr>
              <a:defRPr/>
            </a:pPr>
            <a:fld id="{FCF2D389-41E8-AE48-B67F-F5E0F6C77E50}" type="slidenum">
              <a:rPr lang="de-CH" altLang="de-CZ"/>
              <a:pPr>
                <a:defRPr/>
              </a:pPr>
              <a:t>‹Nr.›</a:t>
            </a:fld>
            <a:endParaRPr lang="de-CH" altLang="de-CZ"/>
          </a:p>
        </p:txBody>
      </p:sp>
    </p:spTree>
    <p:extLst>
      <p:ext uri="{BB962C8B-B14F-4D97-AF65-F5344CB8AC3E}">
        <p14:creationId xmlns:p14="http://schemas.microsoft.com/office/powerpoint/2010/main" val="374860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04825" y="303213"/>
            <a:ext cx="9072563" cy="1258887"/>
          </a:xfrm>
        </p:spPr>
        <p:txBody>
          <a:bodyPr/>
          <a:lstStyle>
            <a:lvl1pPr>
              <a:defRPr/>
            </a:lvl1pPr>
          </a:lstStyle>
          <a:p>
            <a:r>
              <a:rPr lang="cs-CZ"/>
              <a:t>Mastertitelformat bearbeiten</a:t>
            </a:r>
            <a:endParaRPr lang="de-DE"/>
          </a:p>
        </p:txBody>
      </p:sp>
      <p:sp>
        <p:nvSpPr>
          <p:cNvPr id="3" name="Textplatzhalt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Mastertextformat bearbeiten</a:t>
            </a:r>
          </a:p>
        </p:txBody>
      </p:sp>
      <p:sp>
        <p:nvSpPr>
          <p:cNvPr id="4" name="Inhaltsplatzhalt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5" name="Textplatzhalt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Mastertextformat bearbeiten</a:t>
            </a:r>
          </a:p>
        </p:txBody>
      </p:sp>
      <p:sp>
        <p:nvSpPr>
          <p:cNvPr id="6" name="Inhaltsplatzhalt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7" name="Rectangle 3">
            <a:extLst>
              <a:ext uri="{FF2B5EF4-FFF2-40B4-BE49-F238E27FC236}">
                <a16:creationId xmlns:a16="http://schemas.microsoft.com/office/drawing/2014/main" id="{E1F09FCE-084B-F67F-AB21-A45774EB9B29}"/>
              </a:ext>
            </a:extLst>
          </p:cNvPr>
          <p:cNvSpPr>
            <a:spLocks noGrp="1" noChangeArrowheads="1"/>
          </p:cNvSpPr>
          <p:nvPr>
            <p:ph type="dt" idx="10"/>
          </p:nvPr>
        </p:nvSpPr>
        <p:spPr>
          <a:ln/>
        </p:spPr>
        <p:txBody>
          <a:bodyPr/>
          <a:lstStyle>
            <a:lvl1pPr>
              <a:defRPr/>
            </a:lvl1pPr>
          </a:lstStyle>
          <a:p>
            <a:pPr>
              <a:defRPr/>
            </a:pPr>
            <a:endParaRPr lang="de-CH"/>
          </a:p>
        </p:txBody>
      </p:sp>
      <p:sp>
        <p:nvSpPr>
          <p:cNvPr id="8" name="Rectangle 4">
            <a:extLst>
              <a:ext uri="{FF2B5EF4-FFF2-40B4-BE49-F238E27FC236}">
                <a16:creationId xmlns:a16="http://schemas.microsoft.com/office/drawing/2014/main" id="{966B3EF9-68D5-E008-270D-65A3B94E4A2A}"/>
              </a:ext>
            </a:extLst>
          </p:cNvPr>
          <p:cNvSpPr>
            <a:spLocks noGrp="1" noChangeArrowheads="1"/>
          </p:cNvSpPr>
          <p:nvPr>
            <p:ph type="ftr" idx="11"/>
          </p:nvPr>
        </p:nvSpPr>
        <p:spPr>
          <a:ln/>
        </p:spPr>
        <p:txBody>
          <a:bodyPr/>
          <a:lstStyle>
            <a:lvl1pPr>
              <a:defRPr/>
            </a:lvl1pPr>
          </a:lstStyle>
          <a:p>
            <a:pPr>
              <a:defRPr/>
            </a:pPr>
            <a:endParaRPr lang="de-CH"/>
          </a:p>
        </p:txBody>
      </p:sp>
      <p:sp>
        <p:nvSpPr>
          <p:cNvPr id="9" name="Rectangle 5">
            <a:extLst>
              <a:ext uri="{FF2B5EF4-FFF2-40B4-BE49-F238E27FC236}">
                <a16:creationId xmlns:a16="http://schemas.microsoft.com/office/drawing/2014/main" id="{CB25178A-FE0A-A5CC-0AED-25AC1DF0CE8C}"/>
              </a:ext>
            </a:extLst>
          </p:cNvPr>
          <p:cNvSpPr>
            <a:spLocks noGrp="1" noChangeArrowheads="1"/>
          </p:cNvSpPr>
          <p:nvPr>
            <p:ph type="sldNum" idx="12"/>
          </p:nvPr>
        </p:nvSpPr>
        <p:spPr>
          <a:ln/>
        </p:spPr>
        <p:txBody>
          <a:bodyPr/>
          <a:lstStyle>
            <a:lvl1pPr>
              <a:defRPr/>
            </a:lvl1pPr>
          </a:lstStyle>
          <a:p>
            <a:pPr>
              <a:defRPr/>
            </a:pPr>
            <a:fld id="{94434B3E-4A3F-F445-9F1C-A358645427DB}" type="slidenum">
              <a:rPr lang="de-CH" altLang="de-CZ"/>
              <a:pPr>
                <a:defRPr/>
              </a:pPr>
              <a:t>‹Nr.›</a:t>
            </a:fld>
            <a:endParaRPr lang="de-CH" altLang="de-CZ"/>
          </a:p>
        </p:txBody>
      </p:sp>
    </p:spTree>
    <p:extLst>
      <p:ext uri="{BB962C8B-B14F-4D97-AF65-F5344CB8AC3E}">
        <p14:creationId xmlns:p14="http://schemas.microsoft.com/office/powerpoint/2010/main" val="10353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Rectangle 3">
            <a:extLst>
              <a:ext uri="{FF2B5EF4-FFF2-40B4-BE49-F238E27FC236}">
                <a16:creationId xmlns:a16="http://schemas.microsoft.com/office/drawing/2014/main" id="{33E9891F-5181-722D-2BDB-031699D8AA92}"/>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95D8F0C5-6A49-7F15-5000-C81A8FA8243D}"/>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1D6FCA77-7802-3C95-10B6-C0E02FA723AF}"/>
              </a:ext>
            </a:extLst>
          </p:cNvPr>
          <p:cNvSpPr>
            <a:spLocks noGrp="1" noChangeArrowheads="1"/>
          </p:cNvSpPr>
          <p:nvPr>
            <p:ph type="sldNum" idx="12"/>
          </p:nvPr>
        </p:nvSpPr>
        <p:spPr>
          <a:ln/>
        </p:spPr>
        <p:txBody>
          <a:bodyPr/>
          <a:lstStyle>
            <a:lvl1pPr>
              <a:defRPr/>
            </a:lvl1pPr>
          </a:lstStyle>
          <a:p>
            <a:pPr>
              <a:defRPr/>
            </a:pPr>
            <a:fld id="{9A576C72-EBF7-E741-B2E8-DF1E62AC5BA7}" type="slidenum">
              <a:rPr lang="de-CH" altLang="de-CZ"/>
              <a:pPr>
                <a:defRPr/>
              </a:pPr>
              <a:t>‹Nr.›</a:t>
            </a:fld>
            <a:endParaRPr lang="de-CH" altLang="de-CZ"/>
          </a:p>
        </p:txBody>
      </p:sp>
    </p:spTree>
    <p:extLst>
      <p:ext uri="{BB962C8B-B14F-4D97-AF65-F5344CB8AC3E}">
        <p14:creationId xmlns:p14="http://schemas.microsoft.com/office/powerpoint/2010/main" val="121738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015E3A4-E4E3-73ED-8CFD-64603F12C5AD}"/>
              </a:ext>
            </a:extLst>
          </p:cNvPr>
          <p:cNvSpPr>
            <a:spLocks noGrp="1" noChangeArrowheads="1"/>
          </p:cNvSpPr>
          <p:nvPr>
            <p:ph type="dt" idx="10"/>
          </p:nvPr>
        </p:nvSpPr>
        <p:spPr>
          <a:ln/>
        </p:spPr>
        <p:txBody>
          <a:bodyPr/>
          <a:lstStyle>
            <a:lvl1pPr>
              <a:defRPr/>
            </a:lvl1pPr>
          </a:lstStyle>
          <a:p>
            <a:pPr>
              <a:defRPr/>
            </a:pPr>
            <a:endParaRPr lang="de-CH"/>
          </a:p>
        </p:txBody>
      </p:sp>
      <p:sp>
        <p:nvSpPr>
          <p:cNvPr id="3" name="Rectangle 4">
            <a:extLst>
              <a:ext uri="{FF2B5EF4-FFF2-40B4-BE49-F238E27FC236}">
                <a16:creationId xmlns:a16="http://schemas.microsoft.com/office/drawing/2014/main" id="{E331E446-833C-5FD3-4934-6A1D4A2362C0}"/>
              </a:ext>
            </a:extLst>
          </p:cNvPr>
          <p:cNvSpPr>
            <a:spLocks noGrp="1" noChangeArrowheads="1"/>
          </p:cNvSpPr>
          <p:nvPr>
            <p:ph type="ftr" idx="11"/>
          </p:nvPr>
        </p:nvSpPr>
        <p:spPr>
          <a:ln/>
        </p:spPr>
        <p:txBody>
          <a:bodyPr/>
          <a:lstStyle>
            <a:lvl1pPr>
              <a:defRPr/>
            </a:lvl1pPr>
          </a:lstStyle>
          <a:p>
            <a:pPr>
              <a:defRPr/>
            </a:pPr>
            <a:endParaRPr lang="de-CH"/>
          </a:p>
        </p:txBody>
      </p:sp>
      <p:sp>
        <p:nvSpPr>
          <p:cNvPr id="4" name="Rectangle 5">
            <a:extLst>
              <a:ext uri="{FF2B5EF4-FFF2-40B4-BE49-F238E27FC236}">
                <a16:creationId xmlns:a16="http://schemas.microsoft.com/office/drawing/2014/main" id="{91175865-3D78-CB89-E9C8-28D920650B65}"/>
              </a:ext>
            </a:extLst>
          </p:cNvPr>
          <p:cNvSpPr>
            <a:spLocks noGrp="1" noChangeArrowheads="1"/>
          </p:cNvSpPr>
          <p:nvPr>
            <p:ph type="sldNum" idx="12"/>
          </p:nvPr>
        </p:nvSpPr>
        <p:spPr>
          <a:ln/>
        </p:spPr>
        <p:txBody>
          <a:bodyPr/>
          <a:lstStyle>
            <a:lvl1pPr>
              <a:defRPr/>
            </a:lvl1pPr>
          </a:lstStyle>
          <a:p>
            <a:pPr>
              <a:defRPr/>
            </a:pPr>
            <a:fld id="{E930DFE8-D892-FA40-8DAE-35230DD96B71}" type="slidenum">
              <a:rPr lang="de-CH" altLang="de-CZ"/>
              <a:pPr>
                <a:defRPr/>
              </a:pPr>
              <a:t>‹Nr.›</a:t>
            </a:fld>
            <a:endParaRPr lang="de-CH" altLang="de-CZ"/>
          </a:p>
        </p:txBody>
      </p:sp>
    </p:spTree>
    <p:extLst>
      <p:ext uri="{BB962C8B-B14F-4D97-AF65-F5344CB8AC3E}">
        <p14:creationId xmlns:p14="http://schemas.microsoft.com/office/powerpoint/2010/main" val="349812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504825" y="301625"/>
            <a:ext cx="3316288" cy="1279525"/>
          </a:xfrm>
        </p:spPr>
        <p:txBody>
          <a:bodyPr anchor="b"/>
          <a:lstStyle>
            <a:lvl1pPr algn="l">
              <a:defRPr sz="2000" b="1"/>
            </a:lvl1pPr>
          </a:lstStyle>
          <a:p>
            <a:r>
              <a:rPr lang="cs-CZ"/>
              <a:t>Mastertitelformat bearbeiten</a:t>
            </a:r>
            <a:endParaRPr lang="de-DE"/>
          </a:p>
        </p:txBody>
      </p:sp>
      <p:sp>
        <p:nvSpPr>
          <p:cNvPr id="3" name="Inhaltsplatzhalt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Textplatzhalt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Mastertextformat bearbeiten</a:t>
            </a:r>
          </a:p>
        </p:txBody>
      </p:sp>
      <p:sp>
        <p:nvSpPr>
          <p:cNvPr id="5" name="Rectangle 3">
            <a:extLst>
              <a:ext uri="{FF2B5EF4-FFF2-40B4-BE49-F238E27FC236}">
                <a16:creationId xmlns:a16="http://schemas.microsoft.com/office/drawing/2014/main" id="{198F0B46-FFAE-DB92-B74F-63A22DBF4D9F}"/>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57A7A324-F00C-C061-7D38-DB51049E10E8}"/>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9F09F592-8D8C-3582-F899-7757A471A79F}"/>
              </a:ext>
            </a:extLst>
          </p:cNvPr>
          <p:cNvSpPr>
            <a:spLocks noGrp="1" noChangeArrowheads="1"/>
          </p:cNvSpPr>
          <p:nvPr>
            <p:ph type="sldNum" idx="12"/>
          </p:nvPr>
        </p:nvSpPr>
        <p:spPr>
          <a:ln/>
        </p:spPr>
        <p:txBody>
          <a:bodyPr/>
          <a:lstStyle>
            <a:lvl1pPr>
              <a:defRPr/>
            </a:lvl1pPr>
          </a:lstStyle>
          <a:p>
            <a:pPr>
              <a:defRPr/>
            </a:pPr>
            <a:fld id="{ADDF67F8-7285-A24C-AB41-75743F46BB04}" type="slidenum">
              <a:rPr lang="de-CH" altLang="de-CZ"/>
              <a:pPr>
                <a:defRPr/>
              </a:pPr>
              <a:t>‹Nr.›</a:t>
            </a:fld>
            <a:endParaRPr lang="de-CH" altLang="de-CZ"/>
          </a:p>
        </p:txBody>
      </p:sp>
    </p:spTree>
    <p:extLst>
      <p:ext uri="{BB962C8B-B14F-4D97-AF65-F5344CB8AC3E}">
        <p14:creationId xmlns:p14="http://schemas.microsoft.com/office/powerpoint/2010/main" val="2054277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976438" y="5291138"/>
            <a:ext cx="6048375" cy="625475"/>
          </a:xfrm>
        </p:spPr>
        <p:txBody>
          <a:bodyPr anchor="b"/>
          <a:lstStyle>
            <a:lvl1pPr algn="l">
              <a:defRPr sz="2000" b="1"/>
            </a:lvl1pPr>
          </a:lstStyle>
          <a:p>
            <a:r>
              <a:rPr lang="cs-CZ"/>
              <a:t>Mastertitelformat bearbeiten</a:t>
            </a:r>
            <a:endParaRPr lang="de-DE"/>
          </a:p>
        </p:txBody>
      </p:sp>
      <p:sp>
        <p:nvSpPr>
          <p:cNvPr id="3" name="Bildplatzhalt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Mastertextformat bearbeiten</a:t>
            </a:r>
          </a:p>
        </p:txBody>
      </p:sp>
      <p:sp>
        <p:nvSpPr>
          <p:cNvPr id="5" name="Rectangle 3">
            <a:extLst>
              <a:ext uri="{FF2B5EF4-FFF2-40B4-BE49-F238E27FC236}">
                <a16:creationId xmlns:a16="http://schemas.microsoft.com/office/drawing/2014/main" id="{5A860AF2-C4A0-1753-E076-350A980180D4}"/>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3B689BBB-B41A-B951-4DF0-6F4C7F825920}"/>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B0788E48-10FB-B963-A257-411B4E061ADC}"/>
              </a:ext>
            </a:extLst>
          </p:cNvPr>
          <p:cNvSpPr>
            <a:spLocks noGrp="1" noChangeArrowheads="1"/>
          </p:cNvSpPr>
          <p:nvPr>
            <p:ph type="sldNum" idx="12"/>
          </p:nvPr>
        </p:nvSpPr>
        <p:spPr>
          <a:ln/>
        </p:spPr>
        <p:txBody>
          <a:bodyPr/>
          <a:lstStyle>
            <a:lvl1pPr>
              <a:defRPr/>
            </a:lvl1pPr>
          </a:lstStyle>
          <a:p>
            <a:pPr>
              <a:defRPr/>
            </a:pPr>
            <a:fld id="{FA43FD6B-D30E-AE4D-8DC3-C33F476E64C1}" type="slidenum">
              <a:rPr lang="de-CH" altLang="de-CZ"/>
              <a:pPr>
                <a:defRPr/>
              </a:pPr>
              <a:t>‹Nr.›</a:t>
            </a:fld>
            <a:endParaRPr lang="de-CH" altLang="de-CZ"/>
          </a:p>
        </p:txBody>
      </p:sp>
    </p:spTree>
    <p:extLst>
      <p:ext uri="{BB962C8B-B14F-4D97-AF65-F5344CB8AC3E}">
        <p14:creationId xmlns:p14="http://schemas.microsoft.com/office/powerpoint/2010/main" val="249877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1DBBB09-2FE1-47AF-EB55-5A55EC05A559}"/>
              </a:ext>
            </a:extLst>
          </p:cNvPr>
          <p:cNvSpPr>
            <a:spLocks noGrp="1" noChangeArrowheads="1"/>
          </p:cNvSpPr>
          <p:nvPr>
            <p:ph type="title"/>
          </p:nvPr>
        </p:nvSpPr>
        <p:spPr bwMode="auto">
          <a:xfrm>
            <a:off x="503238" y="300038"/>
            <a:ext cx="9051925"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de-CZ"/>
              <a:t>Klicken Sie, um das Format des Titeltextes zu bearbeiten</a:t>
            </a:r>
          </a:p>
        </p:txBody>
      </p:sp>
      <p:sp>
        <p:nvSpPr>
          <p:cNvPr id="1027" name="Rectangle 2">
            <a:extLst>
              <a:ext uri="{FF2B5EF4-FFF2-40B4-BE49-F238E27FC236}">
                <a16:creationId xmlns:a16="http://schemas.microsoft.com/office/drawing/2014/main" id="{BD1CB9BE-5888-97FD-52B2-A9C26CB2487D}"/>
              </a:ext>
            </a:extLst>
          </p:cNvPr>
          <p:cNvSpPr>
            <a:spLocks noGrp="1" noChangeArrowheads="1"/>
          </p:cNvSpPr>
          <p:nvPr>
            <p:ph type="body" idx="1"/>
          </p:nvPr>
        </p:nvSpPr>
        <p:spPr bwMode="auto">
          <a:xfrm>
            <a:off x="503238" y="1768475"/>
            <a:ext cx="9051925"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28080" rIns="0" bIns="0" numCol="1" anchor="t" anchorCtr="0" compatLnSpc="1">
            <a:prstTxWarp prst="textNoShape">
              <a:avLst/>
            </a:prstTxWarp>
          </a:bodyPr>
          <a:lstStyle/>
          <a:p>
            <a:pPr lvl="0"/>
            <a:r>
              <a:rPr lang="en-GB" altLang="de-CZ"/>
              <a:t>Klicken Sie, um die Formate des Gliederungstextes zu bearbeiten</a:t>
            </a:r>
          </a:p>
          <a:p>
            <a:pPr lvl="1"/>
            <a:r>
              <a:rPr lang="en-GB" altLang="de-CZ"/>
              <a:t>Zweite Gliederungsebene</a:t>
            </a:r>
          </a:p>
          <a:p>
            <a:pPr lvl="2"/>
            <a:r>
              <a:rPr lang="en-GB" altLang="de-CZ"/>
              <a:t>Dritte Gliederungsebene</a:t>
            </a:r>
          </a:p>
          <a:p>
            <a:pPr lvl="3"/>
            <a:r>
              <a:rPr lang="en-GB" altLang="de-CZ"/>
              <a:t>Vierte Gliederungsebene</a:t>
            </a:r>
          </a:p>
          <a:p>
            <a:pPr lvl="4"/>
            <a:r>
              <a:rPr lang="en-GB" altLang="de-CZ"/>
              <a:t>Fünfte Gliederungsebene</a:t>
            </a:r>
          </a:p>
          <a:p>
            <a:pPr lvl="4"/>
            <a:r>
              <a:rPr lang="en-GB" altLang="de-CZ"/>
              <a:t>Sechste Gliederungsebene</a:t>
            </a:r>
          </a:p>
          <a:p>
            <a:pPr lvl="4"/>
            <a:r>
              <a:rPr lang="en-GB" altLang="de-CZ"/>
              <a:t>Siebente Gliederungsebene</a:t>
            </a:r>
          </a:p>
          <a:p>
            <a:pPr lvl="4"/>
            <a:r>
              <a:rPr lang="en-GB" altLang="de-CZ"/>
              <a:t>Achte Gliederungsebene</a:t>
            </a:r>
          </a:p>
          <a:p>
            <a:pPr lvl="4"/>
            <a:r>
              <a:rPr lang="en-GB" altLang="de-CZ"/>
              <a:t>Neunte Gliederungsebene</a:t>
            </a:r>
          </a:p>
        </p:txBody>
      </p:sp>
      <p:sp>
        <p:nvSpPr>
          <p:cNvPr id="2" name="Rectangle 3">
            <a:extLst>
              <a:ext uri="{FF2B5EF4-FFF2-40B4-BE49-F238E27FC236}">
                <a16:creationId xmlns:a16="http://schemas.microsoft.com/office/drawing/2014/main" id="{1C3858C8-6E6F-D46C-F1B5-765D0F20F800}"/>
              </a:ext>
            </a:extLst>
          </p:cNvPr>
          <p:cNvSpPr>
            <a:spLocks noGrp="1" noChangeArrowheads="1"/>
          </p:cNvSpPr>
          <p:nvPr>
            <p:ph type="dt"/>
          </p:nvPr>
        </p:nvSpPr>
        <p:spPr bwMode="auto">
          <a:xfrm>
            <a:off x="503238" y="6886575"/>
            <a:ext cx="2328862"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8" name="Rectangle 4">
            <a:extLst>
              <a:ext uri="{FF2B5EF4-FFF2-40B4-BE49-F238E27FC236}">
                <a16:creationId xmlns:a16="http://schemas.microsoft.com/office/drawing/2014/main" id="{12D55008-E5ED-907C-2BFB-0F316298EB24}"/>
              </a:ext>
            </a:extLst>
          </p:cNvPr>
          <p:cNvSpPr>
            <a:spLocks noGrp="1" noChangeArrowheads="1"/>
          </p:cNvSpPr>
          <p:nvPr>
            <p:ph type="ftr"/>
          </p:nvPr>
        </p:nvSpPr>
        <p:spPr bwMode="auto">
          <a:xfrm>
            <a:off x="3448050" y="6886575"/>
            <a:ext cx="3176588"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Unicode MS" charset="0"/>
              </a:defRPr>
            </a:lvl1pPr>
          </a:lstStyle>
          <a:p>
            <a:pPr>
              <a:defRPr/>
            </a:pPr>
            <a:endParaRPr lang="de-CH"/>
          </a:p>
        </p:txBody>
      </p:sp>
      <p:sp>
        <p:nvSpPr>
          <p:cNvPr id="1029" name="Rectangle 5">
            <a:extLst>
              <a:ext uri="{FF2B5EF4-FFF2-40B4-BE49-F238E27FC236}">
                <a16:creationId xmlns:a16="http://schemas.microsoft.com/office/drawing/2014/main" id="{284F26C9-1BF5-61FF-1F00-8770A6A49916}"/>
              </a:ext>
            </a:extLst>
          </p:cNvPr>
          <p:cNvSpPr>
            <a:spLocks noGrp="1" noChangeArrowheads="1"/>
          </p:cNvSpPr>
          <p:nvPr>
            <p:ph type="sldNum"/>
          </p:nvPr>
        </p:nvSpPr>
        <p:spPr bwMode="auto">
          <a:xfrm>
            <a:off x="7227888" y="6886575"/>
            <a:ext cx="2328862" cy="50165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3AE5EB89-676B-B249-A9D9-3A4B09AB75AA}" type="slidenum">
              <a:rPr lang="de-CH" altLang="de-CZ"/>
              <a:pPr>
                <a:defRPr/>
              </a:pPr>
              <a:t>‹Nr.›</a:t>
            </a:fld>
            <a:endParaRPr lang="de-CH" altLang="de-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4BF0E9E9-1CA7-46CD-6922-F2F78557286B}"/>
              </a:ext>
            </a:extLst>
          </p:cNvPr>
          <p:cNvSpPr>
            <a:spLocks noGrp="1" noChangeArrowheads="1"/>
          </p:cNvSpPr>
          <p:nvPr>
            <p:ph type="title"/>
          </p:nvPr>
        </p:nvSpPr>
        <p:spPr>
          <a:xfrm>
            <a:off x="503238" y="744538"/>
            <a:ext cx="9070975" cy="1285875"/>
          </a:xfrm>
        </p:spPr>
        <p:txBody>
          <a:bodyPr tIns="388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de-CZ">
                <a:latin typeface="Times New Roman" panose="02020603050405020304" pitchFamily="18" charset="0"/>
              </a:rPr>
              <a:t>Lexikologie a slovotvorba ruštiny</a:t>
            </a:r>
          </a:p>
        </p:txBody>
      </p:sp>
      <p:sp>
        <p:nvSpPr>
          <p:cNvPr id="15363" name="Rectangle 2">
            <a:extLst>
              <a:ext uri="{FF2B5EF4-FFF2-40B4-BE49-F238E27FC236}">
                <a16:creationId xmlns:a16="http://schemas.microsoft.com/office/drawing/2014/main" id="{EAEDC99F-E78E-326D-11C8-0D349319F7BB}"/>
              </a:ext>
            </a:extLst>
          </p:cNvPr>
          <p:cNvSpPr>
            <a:spLocks noGrp="1" noChangeArrowheads="1"/>
          </p:cNvSpPr>
          <p:nvPr>
            <p:ph type="subTitle" idx="4294967295"/>
          </p:nvPr>
        </p:nvSpPr>
        <p:spPr>
          <a:xfrm>
            <a:off x="503238" y="1768475"/>
            <a:ext cx="9070975" cy="4989513"/>
          </a:xfrm>
        </p:spPr>
        <p:txBody>
          <a:bodyPr anchor="ctr"/>
          <a:lstStyle/>
          <a:p>
            <a:pPr marL="0" indent="0" algn="ctr" eaLnBrk="1">
              <a:spcAft>
                <a:spcPct val="0"/>
              </a:spcAft>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de-CH" altLang="de-CZ">
                <a:latin typeface="Times New Roman" panose="02020603050405020304" pitchFamily="18" charset="0"/>
              </a:rPr>
              <a:t>Markus Giger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Inhaltsplatzhalter 2">
            <a:extLst>
              <a:ext uri="{FF2B5EF4-FFF2-40B4-BE49-F238E27FC236}">
                <a16:creationId xmlns:a16="http://schemas.microsoft.com/office/drawing/2014/main" id="{B7D585D8-7F26-4A78-2B64-410918988FC5}"/>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Existují i pluralia tantum, u nichž tato vlastnost je spíše arbitrární, srov. </a:t>
            </a:r>
            <a:r>
              <a:rPr lang="cs-CZ" altLang="de-CZ" sz="2800" i="1">
                <a:latin typeface="Times New Roman" panose="02020603050405020304" pitchFamily="18" charset="0"/>
              </a:rPr>
              <a:t>kalhoty (брюки)</a:t>
            </a:r>
            <a:r>
              <a:rPr lang="cs-CZ" altLang="de-CZ" sz="2800">
                <a:latin typeface="Times New Roman" panose="02020603050405020304" pitchFamily="18" charset="0"/>
              </a:rPr>
              <a:t> nebo </a:t>
            </a:r>
            <a:r>
              <a:rPr lang="cs-CZ" altLang="de-CZ" sz="2800" i="1">
                <a:latin typeface="Times New Roman" panose="02020603050405020304" pitchFamily="18" charset="0"/>
              </a:rPr>
              <a:t>nůžky (ножницы)</a:t>
            </a:r>
            <a:r>
              <a:rPr lang="cs-CZ" altLang="de-CZ" sz="2800">
                <a:latin typeface="Times New Roman" panose="02020603050405020304" pitchFamily="18" charset="0"/>
              </a:rPr>
              <a:t>. Jsou i značné rozdíly mezi jazyky, jak jsme už viděli na příkladu němčiny i češtiny. Ruština jich má zřejmě víc než čeština. Tak najdete např. za ruské </a:t>
            </a:r>
            <a:r>
              <a:rPr lang="cs-CZ" altLang="de-CZ" sz="2800" i="1">
                <a:latin typeface="Times New Roman" panose="02020603050405020304" pitchFamily="18" charset="0"/>
              </a:rPr>
              <a:t>саранчá</a:t>
            </a:r>
            <a:r>
              <a:rPr lang="cs-CZ" altLang="de-CZ" sz="2800">
                <a:latin typeface="Times New Roman" panose="02020603050405020304" pitchFamily="18" charset="0"/>
              </a:rPr>
              <a:t> český překlad „kobylky“ s vysvětlením „hromadné jméno“.</a:t>
            </a:r>
          </a:p>
          <a:p>
            <a:pPr marL="457200" indent="-457200">
              <a:buFont typeface="Arial" panose="020B0604020202020204" pitchFamily="34" charset="0"/>
              <a:buChar char="•"/>
            </a:pPr>
            <a:r>
              <a:rPr lang="cs-CZ" altLang="de-CZ" sz="2800">
                <a:latin typeface="Times New Roman" panose="02020603050405020304" pitchFamily="18" charset="0"/>
              </a:rPr>
              <a:t>Jsou ale různě koncipována i kontinuativa obecně, tedy i ta v singuláru, srov. ruské </a:t>
            </a:r>
            <a:r>
              <a:rPr lang="cs-CZ" altLang="de-CZ" sz="2800" i="1">
                <a:latin typeface="Times New Roman" panose="02020603050405020304" pitchFamily="18" charset="0"/>
              </a:rPr>
              <a:t>картофель</a:t>
            </a:r>
            <a:r>
              <a:rPr lang="cs-CZ" altLang="de-CZ" sz="2800">
                <a:latin typeface="Times New Roman" panose="02020603050405020304" pitchFamily="18" charset="0"/>
              </a:rPr>
              <a:t> bez plurálu, protože je kolektivum a označuje „brambory“ jako takové a ne jeden „brambor“.</a:t>
            </a:r>
          </a:p>
          <a:p>
            <a:pPr marL="457200" indent="-457200">
              <a:buFont typeface="Arial" panose="020B0604020202020204" pitchFamily="34" charset="0"/>
              <a:buChar char="•"/>
            </a:pPr>
            <a:r>
              <a:rPr lang="cs-CZ" altLang="de-CZ" sz="2800">
                <a:latin typeface="Times New Roman" panose="02020603050405020304" pitchFamily="18" charset="0"/>
              </a:rPr>
              <a:t>Zajímavé je to také se slovem </a:t>
            </a:r>
            <a:r>
              <a:rPr lang="cs-CZ" altLang="de-CZ" sz="2800" i="1">
                <a:latin typeface="Times New Roman" panose="02020603050405020304" pitchFamily="18" charset="0"/>
              </a:rPr>
              <a:t>рыба</a:t>
            </a:r>
            <a:r>
              <a:rPr lang="cs-CZ" altLang="de-CZ" sz="2800">
                <a:latin typeface="Times New Roman" panose="02020603050405020304" pitchFamily="18" charset="0"/>
              </a:rPr>
              <a:t>, které označuje ryb</a:t>
            </a:r>
            <a:r>
              <a:rPr lang="cs-CZ" altLang="de-CZ" sz="2800" u="sng">
                <a:latin typeface="Times New Roman" panose="02020603050405020304" pitchFamily="18" charset="0"/>
              </a:rPr>
              <a:t>u</a:t>
            </a:r>
            <a:r>
              <a:rPr lang="cs-CZ" altLang="de-CZ" sz="2800">
                <a:latin typeface="Times New Roman" panose="02020603050405020304" pitchFamily="18" charset="0"/>
              </a:rPr>
              <a:t> jako živočich a ryb</a:t>
            </a:r>
            <a:r>
              <a:rPr lang="cs-CZ" altLang="de-CZ" sz="2800" u="sng">
                <a:latin typeface="Times New Roman" panose="02020603050405020304" pitchFamily="18" charset="0"/>
              </a:rPr>
              <a:t>y</a:t>
            </a:r>
            <a:r>
              <a:rPr lang="cs-CZ" altLang="de-CZ" sz="2800">
                <a:latin typeface="Times New Roman" panose="02020603050405020304" pitchFamily="18" charset="0"/>
              </a:rPr>
              <a:t> jako jídlo (srov. ve slovníku: </a:t>
            </a:r>
            <a:r>
              <a:rPr lang="cs-CZ" altLang="de-CZ" sz="2800" i="1">
                <a:latin typeface="Times New Roman" panose="02020603050405020304" pitchFamily="18" charset="0"/>
              </a:rPr>
              <a:t>морскáя рыба</a:t>
            </a:r>
            <a:r>
              <a:rPr lang="cs-CZ" altLang="de-CZ" sz="2800">
                <a:latin typeface="Times New Roman" panose="02020603050405020304" pitchFamily="18" charset="0"/>
              </a:rPr>
              <a:t> „mořské ryby“, </a:t>
            </a:r>
            <a:r>
              <a:rPr lang="cs-CZ" altLang="de-CZ" sz="2800" i="1">
                <a:latin typeface="Times New Roman" panose="02020603050405020304" pitchFamily="18" charset="0"/>
              </a:rPr>
              <a:t>ловить рыбy</a:t>
            </a:r>
            <a:r>
              <a:rPr lang="cs-CZ" altLang="de-CZ" sz="2800">
                <a:latin typeface="Times New Roman" panose="02020603050405020304" pitchFamily="18" charset="0"/>
              </a:rPr>
              <a:t> „chytat ryby“)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Inhaltsplatzhalter 2">
            <a:extLst>
              <a:ext uri="{FF2B5EF4-FFF2-40B4-BE49-F238E27FC236}">
                <a16:creationId xmlns:a16="http://schemas.microsoft.com/office/drawing/2014/main" id="{99DC91C1-FA68-6742-2AD1-2621B51B47AC}"/>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dirty="0">
                <a:latin typeface="Times New Roman" panose="02020603050405020304" pitchFamily="18" charset="0"/>
              </a:rPr>
              <a:t>Dvojice pojmů, na které můžeme narazit, je </a:t>
            </a:r>
            <a:r>
              <a:rPr lang="cs-CZ" altLang="de-CZ" u="sng" dirty="0">
                <a:latin typeface="Times New Roman" panose="02020603050405020304" pitchFamily="18" charset="0"/>
              </a:rPr>
              <a:t>denotace</a:t>
            </a:r>
            <a:r>
              <a:rPr lang="cs-CZ" altLang="de-CZ" dirty="0">
                <a:latin typeface="Times New Roman" panose="02020603050405020304" pitchFamily="18" charset="0"/>
              </a:rPr>
              <a:t> a </a:t>
            </a:r>
            <a:r>
              <a:rPr lang="cs-CZ" altLang="de-CZ" u="sng" dirty="0">
                <a:latin typeface="Times New Roman" panose="02020603050405020304" pitchFamily="18" charset="0"/>
              </a:rPr>
              <a:t>konotace</a:t>
            </a:r>
            <a:r>
              <a:rPr lang="cs-CZ" altLang="de-CZ" dirty="0">
                <a:latin typeface="Times New Roman" panose="02020603050405020304" pitchFamily="18" charset="0"/>
              </a:rPr>
              <a:t>. Denotace má být jakýsi „věcný obsah“, konotace dodatečné sociální, emocionální aspekty, hodnoty, kulturní tradice, stylistické faktory atd. Takže např. </a:t>
            </a:r>
            <a:r>
              <a:rPr lang="cs-CZ" altLang="de-CZ" i="1">
                <a:latin typeface="Times New Roman" panose="02020603050405020304" pitchFamily="18" charset="0"/>
              </a:rPr>
              <a:t>kůň</a:t>
            </a:r>
            <a:r>
              <a:rPr lang="cs-CZ" altLang="de-CZ">
                <a:latin typeface="Times New Roman" panose="02020603050405020304" pitchFamily="18" charset="0"/>
              </a:rPr>
              <a:t> </a:t>
            </a:r>
            <a:r>
              <a:rPr lang="cs-CZ" altLang="de-CZ" dirty="0">
                <a:latin typeface="Times New Roman" panose="02020603050405020304" pitchFamily="18" charset="0"/>
              </a:rPr>
              <a:t>a </a:t>
            </a:r>
            <a:r>
              <a:rPr lang="cs-CZ" altLang="de-CZ" i="1" dirty="0">
                <a:latin typeface="Times New Roman" panose="02020603050405020304" pitchFamily="18" charset="0"/>
              </a:rPr>
              <a:t>herka</a:t>
            </a:r>
            <a:r>
              <a:rPr lang="cs-CZ" altLang="de-CZ" dirty="0">
                <a:latin typeface="Times New Roman" panose="02020603050405020304" pitchFamily="18" charset="0"/>
              </a:rPr>
              <a:t> mají stejnou denotaci (označují stejný jev mimojazykové skutečnosti), ale </a:t>
            </a:r>
            <a:r>
              <a:rPr lang="cs-CZ" altLang="de-CZ" i="1" dirty="0">
                <a:latin typeface="Times New Roman" panose="02020603050405020304" pitchFamily="18" charset="0"/>
              </a:rPr>
              <a:t>herka</a:t>
            </a:r>
            <a:r>
              <a:rPr lang="cs-CZ" altLang="de-CZ" dirty="0">
                <a:latin typeface="Times New Roman" panose="02020603050405020304" pitchFamily="18" charset="0"/>
              </a:rPr>
              <a:t> má ještě dodatečné prvky (srov. předtím </a:t>
            </a:r>
            <a:r>
              <a:rPr lang="cs-CZ" altLang="de-CZ" i="1" dirty="0">
                <a:latin typeface="Times New Roman" panose="02020603050405020304" pitchFamily="18" charset="0"/>
              </a:rPr>
              <a:t>vila</a:t>
            </a:r>
            <a:r>
              <a:rPr lang="cs-CZ" altLang="de-CZ" dirty="0">
                <a:latin typeface="Times New Roman" panose="02020603050405020304" pitchFamily="18" charset="0"/>
              </a:rPr>
              <a:t> a </a:t>
            </a:r>
            <a:r>
              <a:rPr lang="cs-CZ" altLang="de-CZ" i="1" dirty="0">
                <a:latin typeface="Times New Roman" panose="02020603050405020304" pitchFamily="18" charset="0"/>
              </a:rPr>
              <a:t>chatrč</a:t>
            </a:r>
            <a:r>
              <a:rPr lang="cs-CZ" altLang="de-CZ" dirty="0">
                <a:latin typeface="Times New Roman" panose="02020603050405020304" pitchFamily="18" charset="0"/>
              </a:rPr>
              <a:t>). Právě v oblasti konotací se často liší synonyma, jak jsme už konstatovali.</a:t>
            </a:r>
            <a:r>
              <a:rPr lang="cs-CZ" altLang="de-CZ" sz="2800" dirty="0">
                <a:latin typeface="Times New Roman" panose="02020603050405020304" pitchFamily="18" charset="0"/>
              </a:rPr>
              <a:t> </a:t>
            </a:r>
          </a:p>
          <a:p>
            <a:pPr marL="457200" indent="-457200">
              <a:buFont typeface="Arial" panose="020B0604020202020204" pitchFamily="34" charset="0"/>
              <a:buChar char="•"/>
            </a:pPr>
            <a:r>
              <a:rPr lang="cs-CZ" altLang="de-CZ" dirty="0">
                <a:latin typeface="Times New Roman" panose="02020603050405020304" pitchFamily="18" charset="0"/>
              </a:rPr>
              <a:t>Konotace podle některých lingvistů není přímo součástí sémantiky. Ovšem nelze zapomenout, že právě konotace často jsou základem metafor a tím hybné síly tvoření slov.</a:t>
            </a:r>
            <a:r>
              <a:rPr lang="cs-CZ" altLang="de-CZ" sz="2800" dirty="0">
                <a:latin typeface="Times New Roman" panose="02020603050405020304"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Inhaltsplatzhalter 2">
            <a:extLst>
              <a:ext uri="{FF2B5EF4-FFF2-40B4-BE49-F238E27FC236}">
                <a16:creationId xmlns:a16="http://schemas.microsoft.com/office/drawing/2014/main" id="{60EB7B33-AF9A-E5BD-7F35-F8A712BE5A90}"/>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Připomeneme ještě </a:t>
            </a:r>
            <a:r>
              <a:rPr lang="cs-CZ" altLang="de-CZ" sz="2800" u="sng">
                <a:latin typeface="Times New Roman" panose="02020603050405020304" pitchFamily="18" charset="0"/>
              </a:rPr>
              <a:t>metonymii</a:t>
            </a:r>
            <a:r>
              <a:rPr lang="cs-CZ" altLang="de-CZ" sz="2800">
                <a:latin typeface="Times New Roman" panose="02020603050405020304" pitchFamily="18" charset="0"/>
              </a:rPr>
              <a:t> a </a:t>
            </a:r>
            <a:r>
              <a:rPr lang="cs-CZ" altLang="de-CZ" sz="2800" u="sng">
                <a:latin typeface="Times New Roman" panose="02020603050405020304" pitchFamily="18" charset="0"/>
              </a:rPr>
              <a:t>metaforu:</a:t>
            </a:r>
            <a:r>
              <a:rPr lang="cs-CZ" altLang="de-CZ" sz="2800">
                <a:latin typeface="Times New Roman" panose="02020603050405020304" pitchFamily="18" charset="0"/>
              </a:rPr>
              <a:t> pojmy jsou známé z literární vědy, mají však velký význam i pro lexikologii, protože oba přístupy slouží k tomu, aby se rozšířil okruh významů slova, čímž se vlastně doplňuje slovotvorba.</a:t>
            </a:r>
          </a:p>
          <a:p>
            <a:pPr marL="457200" indent="-457200">
              <a:buFont typeface="Arial" panose="020B0604020202020204" pitchFamily="34" charset="0"/>
              <a:buChar char="•"/>
            </a:pPr>
            <a:r>
              <a:rPr lang="cs-CZ" altLang="de-CZ" sz="2800">
                <a:latin typeface="Times New Roman" panose="02020603050405020304" pitchFamily="18" charset="0"/>
              </a:rPr>
              <a:t>Může se tak stát aktuálně, ale takový dodatečný význam může pak být konvencionalizován, patřit pevně k danému slovu a vést takto k polysémii.</a:t>
            </a:r>
          </a:p>
          <a:p>
            <a:pPr marL="457200" indent="-457200">
              <a:buFont typeface="Arial" panose="020B0604020202020204" pitchFamily="34" charset="0"/>
              <a:buChar char="•"/>
            </a:pPr>
            <a:r>
              <a:rPr lang="cs-CZ" altLang="de-CZ" sz="2800">
                <a:latin typeface="Times New Roman" panose="02020603050405020304" pitchFamily="18" charset="0"/>
              </a:rPr>
              <a:t>V případě metonymie se nahrazuje jeden výraz jiným výrazem, který je k němu v jakémsi přímém – kauzálním, prostorovém, časovém nebo jiném – vztahu (F. Čermák tomu říká v knize „Jazyk a jazykověda“ </a:t>
            </a:r>
            <a:r>
              <a:rPr lang="cs-CZ" altLang="de-CZ" sz="2800" i="1">
                <a:latin typeface="Times New Roman" panose="02020603050405020304" pitchFamily="18" charset="0"/>
              </a:rPr>
              <a:t>soumeznost</a:t>
            </a:r>
            <a:r>
              <a:rPr lang="cs-CZ" altLang="de-CZ" sz="2800">
                <a:latin typeface="Times New Roman" panose="02020603050405020304" pitchFamily="18" charset="0"/>
              </a:rPr>
              <a:t>), neexistuje však podobnost významu: např. autor místo díla (</a:t>
            </a:r>
            <a:r>
              <a:rPr lang="cs-CZ" altLang="de-CZ" sz="2800" i="1">
                <a:latin typeface="Times New Roman" panose="02020603050405020304" pitchFamily="18" charset="0"/>
              </a:rPr>
              <a:t>Četl jsem celého Hrabala</a:t>
            </a:r>
            <a:r>
              <a:rPr lang="cs-CZ" altLang="de-CZ" sz="2800">
                <a:latin typeface="Times New Roman" panose="02020603050405020304" pitchFamily="18" charset="0"/>
              </a:rPr>
              <a:t>), místo místo děje, který tam nastal: </a:t>
            </a:r>
            <a:r>
              <a:rPr lang="cs-CZ" altLang="de-CZ" sz="2800" i="1">
                <a:latin typeface="Times New Roman" panose="02020603050405020304" pitchFamily="18" charset="0"/>
              </a:rPr>
              <a:t>Они не виделись с Москвы</a:t>
            </a:r>
            <a:r>
              <a:rPr lang="cs-CZ" altLang="de-CZ" sz="2800">
                <a:latin typeface="Times New Roman" panose="02020603050405020304" pitchFamily="18" charset="0"/>
              </a:rPr>
              <a:t> „Od Moskvy se neviděli“, město místo jeho obyvatelů: </a:t>
            </a:r>
            <a:r>
              <a:rPr lang="cs-CZ" altLang="de-CZ" sz="2800" i="1">
                <a:latin typeface="Times New Roman" panose="02020603050405020304" pitchFamily="18" charset="0"/>
              </a:rPr>
              <a:t>Praha byla vyděšená</a:t>
            </a:r>
            <a:r>
              <a:rPr lang="cs-CZ" altLang="de-CZ" sz="2800">
                <a:latin typeface="Times New Roman" panose="02020603050405020304" pitchFamily="18" charset="0"/>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Inhaltsplatzhalter 2">
            <a:extLst>
              <a:ext uri="{FF2B5EF4-FFF2-40B4-BE49-F238E27FC236}">
                <a16:creationId xmlns:a16="http://schemas.microsoft.com/office/drawing/2014/main" id="{BD02EFBB-2707-585C-E529-4189B1CF80D9}"/>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Pokud se takové používání ustálí, může vzniknout polysémie: tak je </a:t>
            </a:r>
            <a:r>
              <a:rPr lang="cs-CZ" altLang="de-CZ" sz="2800" i="1">
                <a:latin typeface="Times New Roman" panose="02020603050405020304" pitchFamily="18" charset="0"/>
              </a:rPr>
              <a:t>конь</a:t>
            </a:r>
            <a:r>
              <a:rPr lang="cs-CZ" altLang="de-CZ" sz="2800" i="1" u="sng">
                <a:latin typeface="Times New Roman" panose="02020603050405020304" pitchFamily="18" charset="0"/>
              </a:rPr>
              <a:t>я</a:t>
            </a:r>
            <a:r>
              <a:rPr lang="cs-CZ" altLang="de-CZ" sz="2800" i="1">
                <a:latin typeface="Times New Roman" panose="02020603050405020304" pitchFamily="18" charset="0"/>
              </a:rPr>
              <a:t>к</a:t>
            </a:r>
            <a:r>
              <a:rPr lang="cs-CZ" altLang="de-CZ" sz="2800">
                <a:latin typeface="Times New Roman" panose="02020603050405020304" pitchFamily="18" charset="0"/>
              </a:rPr>
              <a:t> v ruštině nebo </a:t>
            </a:r>
            <a:r>
              <a:rPr lang="cs-CZ" altLang="de-CZ" sz="2800" i="1">
                <a:latin typeface="Times New Roman" panose="02020603050405020304" pitchFamily="18" charset="0"/>
              </a:rPr>
              <a:t>koňak</a:t>
            </a:r>
            <a:r>
              <a:rPr lang="cs-CZ" altLang="de-CZ" sz="2800">
                <a:latin typeface="Times New Roman" panose="02020603050405020304" pitchFamily="18" charset="0"/>
              </a:rPr>
              <a:t> v češtině určitý alkoholický nápoj (vinný destilát), ale původní francouzské </a:t>
            </a:r>
            <a:r>
              <a:rPr lang="cs-CZ" altLang="de-CZ" sz="2800" i="1">
                <a:latin typeface="Times New Roman" panose="02020603050405020304" pitchFamily="18" charset="0"/>
              </a:rPr>
              <a:t>Cognac</a:t>
            </a:r>
            <a:r>
              <a:rPr lang="cs-CZ" altLang="de-CZ" sz="2800">
                <a:latin typeface="Times New Roman" panose="02020603050405020304" pitchFamily="18" charset="0"/>
              </a:rPr>
              <a:t> je jméno města, kde se nejznámější vinný destilát vyrábí. Tak na základě metonymie vznikla ve francouzštině polysémie, a v novém dodatečném významu bylo slovo přejato do jiných jazyků. S původem tohoto destilátu to pak už nemá nic, můžete koupit láhev, na které je napsáno </a:t>
            </a:r>
            <a:r>
              <a:rPr lang="cs-CZ" altLang="de-CZ" sz="2800" i="1">
                <a:latin typeface="Times New Roman" panose="02020603050405020304" pitchFamily="18" charset="0"/>
              </a:rPr>
              <a:t>конь</a:t>
            </a:r>
            <a:r>
              <a:rPr lang="cs-CZ" altLang="de-CZ" sz="2800" i="1" u="sng">
                <a:latin typeface="Times New Roman" panose="02020603050405020304" pitchFamily="18" charset="0"/>
              </a:rPr>
              <a:t>я</a:t>
            </a:r>
            <a:r>
              <a:rPr lang="cs-CZ" altLang="de-CZ" sz="2800" i="1">
                <a:latin typeface="Times New Roman" panose="02020603050405020304" pitchFamily="18" charset="0"/>
              </a:rPr>
              <a:t>к</a:t>
            </a:r>
            <a:r>
              <a:rPr lang="cs-CZ" altLang="de-CZ" sz="2800">
                <a:latin typeface="Times New Roman" panose="02020603050405020304" pitchFamily="18" charset="0"/>
              </a:rPr>
              <a:t>, a obsah pochází z Arménie nebo Gruzie. </a:t>
            </a:r>
          </a:p>
          <a:p>
            <a:pPr marL="457200" indent="-457200">
              <a:buFont typeface="Arial" panose="020B0604020202020204" pitchFamily="34" charset="0"/>
              <a:buChar char="•"/>
            </a:pPr>
            <a:r>
              <a:rPr lang="cs-CZ" altLang="de-CZ" sz="2800">
                <a:latin typeface="Times New Roman" panose="02020603050405020304" pitchFamily="18" charset="0"/>
              </a:rPr>
              <a:t>U metafory však jde o přenos významu na základě jakýchsi vnitřních podobností, dalo by se říct, na základě společného sému nebo společných konotací (F. Čermák tomu říká </a:t>
            </a:r>
            <a:r>
              <a:rPr lang="cs-CZ" altLang="de-CZ" sz="2800" i="1">
                <a:latin typeface="Times New Roman" panose="02020603050405020304" pitchFamily="18" charset="0"/>
              </a:rPr>
              <a:t>podobnost</a:t>
            </a:r>
            <a:r>
              <a:rPr lang="cs-CZ" altLang="de-CZ" sz="2800">
                <a:latin typeface="Times New Roman" panose="02020603050405020304" pitchFamily="18" charset="0"/>
              </a:rPr>
              <a:t>). Ty se mohou týkat podoby, funkce, používání anebo něčeho jiného. Jedná se vždy o jakési srovnávání, a to, co je považováno za podobné, se nazývá pak latinsky „tertium comparationis“.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Inhaltsplatzhalter 2">
            <a:extLst>
              <a:ext uri="{FF2B5EF4-FFF2-40B4-BE49-F238E27FC236}">
                <a16:creationId xmlns:a16="http://schemas.microsoft.com/office/drawing/2014/main" id="{20B8183C-7487-8AC1-7173-03D510CBD079}"/>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Najdeme např. v ruštině (jednosvazkový výkladový slovník Ožegova) pro slovo </a:t>
            </a:r>
            <a:r>
              <a:rPr lang="cs-CZ" altLang="de-CZ" sz="2800" i="1">
                <a:latin typeface="Times New Roman" panose="02020603050405020304" pitchFamily="18" charset="0"/>
              </a:rPr>
              <a:t>медведь</a:t>
            </a:r>
            <a:r>
              <a:rPr lang="cs-CZ" altLang="de-CZ" sz="2800">
                <a:latin typeface="Times New Roman" panose="02020603050405020304" pitchFamily="18" charset="0"/>
              </a:rPr>
              <a:t> kromě základního významu „крупное хищное млекопитающее с длинной шерстью и толстыми ногами“ („velký dravý savec s dlouhou srstí a tlustýma nohama“) jako druhý význam poznámku „о неукл</a:t>
            </a:r>
            <a:r>
              <a:rPr lang="cs-CZ" altLang="de-CZ" sz="2800" u="sng">
                <a:latin typeface="Times New Roman" panose="02020603050405020304" pitchFamily="18" charset="0"/>
              </a:rPr>
              <a:t>ю</a:t>
            </a:r>
            <a:r>
              <a:rPr lang="cs-CZ" altLang="de-CZ" sz="2800">
                <a:latin typeface="Times New Roman" panose="02020603050405020304" pitchFamily="18" charset="0"/>
              </a:rPr>
              <a:t>жем, неповорóтливом человеке“ („o neobratném, neohrabaném člověku“).</a:t>
            </a:r>
          </a:p>
          <a:p>
            <a:pPr marL="457200" indent="-457200">
              <a:buFont typeface="Arial" panose="020B0604020202020204" pitchFamily="34" charset="0"/>
              <a:buChar char="•"/>
            </a:pPr>
            <a:r>
              <a:rPr lang="cs-CZ" altLang="de-CZ" sz="2800">
                <a:latin typeface="Times New Roman" panose="02020603050405020304" pitchFamily="18" charset="0"/>
              </a:rPr>
              <a:t>Přenáší se tedy difuzní komplex denotativních a především konotativních aspektů významu (srov. také </a:t>
            </a:r>
            <a:r>
              <a:rPr lang="cs-CZ" altLang="de-CZ" sz="2800" i="1">
                <a:latin typeface="Times New Roman" panose="02020603050405020304" pitchFamily="18" charset="0"/>
              </a:rPr>
              <a:t>osel</a:t>
            </a:r>
            <a:r>
              <a:rPr lang="cs-CZ" altLang="de-CZ" sz="2800">
                <a:latin typeface="Times New Roman" panose="02020603050405020304" pitchFamily="18" charset="0"/>
              </a:rPr>
              <a:t> „hlupák“; to že osel je hloupý, asi nepatří k vlastnímu významu slova, ale je jakousi konotací). Ještě víc než metonymie se mohou metafory ustálit a pak vést k polysémii, srov. také ruské </a:t>
            </a:r>
            <a:r>
              <a:rPr lang="cs-CZ" altLang="de-CZ" sz="2800" i="1">
                <a:latin typeface="Times New Roman" panose="02020603050405020304" pitchFamily="18" charset="0"/>
              </a:rPr>
              <a:t>тупóй</a:t>
            </a:r>
            <a:r>
              <a:rPr lang="cs-CZ" altLang="de-CZ" sz="2800">
                <a:latin typeface="Times New Roman" panose="02020603050405020304" pitchFamily="18" charset="0"/>
              </a:rPr>
              <a:t> už podle slovníku jednak „такой, которым трудно рéзать, колóть“ a jednak „свидетельствующий об умственной огран</a:t>
            </a:r>
            <a:r>
              <a:rPr lang="cs-CZ" altLang="de-CZ" sz="2800" u="sng">
                <a:latin typeface="Times New Roman" panose="02020603050405020304" pitchFamily="18" charset="0"/>
              </a:rPr>
              <a:t>и</a:t>
            </a:r>
            <a:r>
              <a:rPr lang="cs-CZ" altLang="de-CZ" sz="2800">
                <a:latin typeface="Times New Roman" panose="02020603050405020304" pitchFamily="18" charset="0"/>
              </a:rPr>
              <a:t>ченности“.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Inhaltsplatzhalter 2">
            <a:extLst>
              <a:ext uri="{FF2B5EF4-FFF2-40B4-BE49-F238E27FC236}">
                <a16:creationId xmlns:a16="http://schemas.microsoft.com/office/drawing/2014/main" id="{EEDFD400-309C-1EAC-73CD-8B25BBCAC3C0}"/>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Rekapitulujeme: strukturalistická sémantika se pokouší o analýzu významu jazykové jednotky tím, že ho rozkládá do sémů jakožto nejmenších jednotek významu. Přítomnost nebo absence jednotlivých sémů má určit význam lexému v sémantickém poli. Má se to zobrazit v rámci matice (viz příklad z Erharta), plus, minus nebo nula (příznak nehraje úlohu). Většinou se však taková matice nedá jednoznačným a ekonomickým způsobem vytvořit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Inhaltsplatzhalter 2">
            <a:extLst>
              <a:ext uri="{FF2B5EF4-FFF2-40B4-BE49-F238E27FC236}">
                <a16:creationId xmlns:a16="http://schemas.microsoft.com/office/drawing/2014/main" id="{AB87925D-FE8F-896A-3341-A46296BF6634}"/>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Kognitivní pohled na sémantiku</a:t>
            </a:r>
          </a:p>
          <a:p>
            <a:pPr marL="457200" indent="-457200">
              <a:buFont typeface="Arial" panose="020B0604020202020204" pitchFamily="34" charset="0"/>
              <a:buChar char="•"/>
            </a:pPr>
            <a:endParaRPr lang="cs-CZ" altLang="de-CZ" sz="2800">
              <a:latin typeface="Times New Roman" panose="02020603050405020304" pitchFamily="18" charset="0"/>
            </a:endParaRPr>
          </a:p>
          <a:p>
            <a:pPr marL="457200" indent="-457200">
              <a:buFont typeface="Arial" panose="020B0604020202020204" pitchFamily="34" charset="0"/>
              <a:buChar char="•"/>
            </a:pPr>
            <a:r>
              <a:rPr lang="cs-CZ" altLang="de-CZ" sz="2800">
                <a:latin typeface="Times New Roman" panose="02020603050405020304" pitchFamily="18" charset="0"/>
              </a:rPr>
              <a:t>Strukturální sémantika vychází v podstatě z předpokladů logiky: sém (příznak) je buď přítomný nebo není, označuje se to znaky plus nebo minus. Mluvčí přirozených jazyků mají však často pochyby o příslušnosti určitých elementů. Zřejmě není pravda, že všechna slova, která jsou obsažena v jednom sémantickém poli (jsou tedy hyponyma pod jedním společným hyperonymem), mají v rámci toho sémantického pole stejné postavení. Zdá se tedy, že často </a:t>
            </a:r>
            <a:r>
              <a:rPr lang="cs-CZ" altLang="de-CZ" sz="2800" u="sng">
                <a:latin typeface="Times New Roman" panose="02020603050405020304" pitchFamily="18" charset="0"/>
              </a:rPr>
              <a:t>extenze</a:t>
            </a:r>
            <a:r>
              <a:rPr lang="cs-CZ" altLang="de-CZ" sz="2800">
                <a:latin typeface="Times New Roman" panose="02020603050405020304" pitchFamily="18" charset="0"/>
              </a:rPr>
              <a:t> nějakého slova (co všechno pod daný pojem spadá) není úplně zřetelná. </a:t>
            </a:r>
          </a:p>
          <a:p>
            <a:pPr marL="457200" indent="-457200">
              <a:buFont typeface="Arial" panose="020B0604020202020204" pitchFamily="34" charset="0"/>
              <a:buChar char="•"/>
            </a:pPr>
            <a:r>
              <a:rPr lang="cs-CZ" altLang="de-CZ" sz="2800">
                <a:latin typeface="Times New Roman" panose="02020603050405020304" pitchFamily="18" charset="0"/>
              </a:rPr>
              <a:t>Dejme tomu: je </a:t>
            </a:r>
            <a:r>
              <a:rPr lang="cs-CZ" altLang="de-CZ" sz="2800" i="1">
                <a:latin typeface="Times New Roman" panose="02020603050405020304" pitchFamily="18" charset="0"/>
              </a:rPr>
              <a:t>houba</a:t>
            </a:r>
            <a:r>
              <a:rPr lang="cs-CZ" altLang="de-CZ" sz="2800">
                <a:latin typeface="Times New Roman" panose="02020603050405020304" pitchFamily="18" charset="0"/>
              </a:rPr>
              <a:t> rostlina? Je </a:t>
            </a:r>
            <a:r>
              <a:rPr lang="cs-CZ" altLang="de-CZ" sz="2800" i="1">
                <a:latin typeface="Times New Roman" panose="02020603050405020304" pitchFamily="18" charset="0"/>
              </a:rPr>
              <a:t>tučňák</a:t>
            </a:r>
            <a:r>
              <a:rPr lang="cs-CZ" altLang="de-CZ" sz="2800">
                <a:latin typeface="Times New Roman" panose="02020603050405020304" pitchFamily="18" charset="0"/>
              </a:rPr>
              <a:t> pták? Kdy je z </a:t>
            </a:r>
            <a:r>
              <a:rPr lang="cs-CZ" altLang="de-CZ" sz="2800" i="1">
                <a:latin typeface="Times New Roman" panose="02020603050405020304" pitchFamily="18" charset="0"/>
              </a:rPr>
              <a:t>vesnice</a:t>
            </a:r>
            <a:r>
              <a:rPr lang="cs-CZ" altLang="de-CZ" sz="2800">
                <a:latin typeface="Times New Roman" panose="02020603050405020304" pitchFamily="18" charset="0"/>
              </a:rPr>
              <a:t> město? Proč je </a:t>
            </a:r>
            <a:r>
              <a:rPr lang="cs-CZ" altLang="de-CZ" sz="2800" i="1">
                <a:latin typeface="Times New Roman" panose="02020603050405020304" pitchFamily="18" charset="0"/>
              </a:rPr>
              <a:t>kniha</a:t>
            </a:r>
            <a:r>
              <a:rPr lang="cs-CZ" altLang="de-CZ" sz="2800">
                <a:latin typeface="Times New Roman" panose="02020603050405020304" pitchFamily="18" charset="0"/>
              </a:rPr>
              <a:t> </a:t>
            </a:r>
            <a:r>
              <a:rPr lang="cs-CZ" altLang="de-CZ" sz="2800" i="1">
                <a:latin typeface="Times New Roman" panose="02020603050405020304" pitchFamily="18" charset="0"/>
              </a:rPr>
              <a:t>tlustá</a:t>
            </a:r>
            <a:r>
              <a:rPr lang="cs-CZ" altLang="de-CZ" sz="2800">
                <a:latin typeface="Times New Roman" panose="02020603050405020304" pitchFamily="18" charset="0"/>
              </a:rPr>
              <a:t>, ale </a:t>
            </a:r>
            <a:r>
              <a:rPr lang="cs-CZ" altLang="de-CZ" sz="2800" i="1">
                <a:latin typeface="Times New Roman" panose="02020603050405020304" pitchFamily="18" charset="0"/>
              </a:rPr>
              <a:t>stůl</a:t>
            </a:r>
            <a:r>
              <a:rPr lang="cs-CZ" altLang="de-CZ" sz="2800">
                <a:latin typeface="Times New Roman" panose="02020603050405020304" pitchFamily="18" charset="0"/>
              </a:rPr>
              <a:t> je </a:t>
            </a:r>
            <a:r>
              <a:rPr lang="cs-CZ" altLang="de-CZ" sz="2800" i="1">
                <a:latin typeface="Times New Roman" panose="02020603050405020304" pitchFamily="18" charset="0"/>
              </a:rPr>
              <a:t>dlouhý, široký, vysoký</a:t>
            </a:r>
            <a:r>
              <a:rPr lang="cs-CZ" altLang="de-CZ" sz="2800">
                <a:latin typeface="Times New Roman" panose="02020603050405020304" pitchFamily="18" charset="0"/>
              </a:rPr>
              <a:t>, ale asi sotva </a:t>
            </a:r>
            <a:r>
              <a:rPr lang="cs-CZ" altLang="de-CZ" sz="2800" i="1">
                <a:latin typeface="Times New Roman" panose="02020603050405020304" pitchFamily="18" charset="0"/>
              </a:rPr>
              <a:t>tlustý</a:t>
            </a:r>
            <a:r>
              <a:rPr lang="cs-CZ" altLang="de-CZ" sz="2800">
                <a:latin typeface="Times New Roman" panose="02020603050405020304" pitchFamily="18" charset="0"/>
              </a:rPr>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Inhaltsplatzhalter 2">
            <a:extLst>
              <a:ext uri="{FF2B5EF4-FFF2-40B4-BE49-F238E27FC236}">
                <a16:creationId xmlns:a16="http://schemas.microsoft.com/office/drawing/2014/main" id="{5C8385FC-2CC9-2A7D-9B2C-214982AE5F57}"/>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Jaké příznaky musí mít pták, aby byl ptákem? Musí mít peří? Křídla? Musí létat? Musí nést vejce? Musí mít zobák? - Je slepice pták? </a:t>
            </a:r>
          </a:p>
          <a:p>
            <a:pPr marL="457200" indent="-457200">
              <a:buFont typeface="Arial" panose="020B0604020202020204" pitchFamily="34" charset="0"/>
              <a:buChar char="•"/>
            </a:pPr>
            <a:r>
              <a:rPr lang="cs-CZ" altLang="de-CZ" sz="2800">
                <a:latin typeface="Times New Roman" panose="02020603050405020304" pitchFamily="18" charset="0"/>
              </a:rPr>
              <a:t>POZOR: zde nejde o přírodopis! My samozřejmě víme z biologie, že slepice nebo tučňáci jsou ptáci. Jenže přirozený jazyk nefunguje stejně jako přírodopisná terminologie. V rámci klasifikace druhů v říši zvířat je jasné, co kam patří. V přirozeném jazyce to však zdaleka tak jasné není. Když Vám někdo řekne, vyjmenujte mi tři druhy ptáků, tak asi </a:t>
            </a:r>
            <a:r>
              <a:rPr lang="cs-CZ" altLang="de-CZ" sz="2800" i="1">
                <a:latin typeface="Times New Roman" panose="02020603050405020304" pitchFamily="18" charset="0"/>
              </a:rPr>
              <a:t>slepice</a:t>
            </a:r>
            <a:r>
              <a:rPr lang="cs-CZ" altLang="de-CZ" sz="2800">
                <a:latin typeface="Times New Roman" panose="02020603050405020304" pitchFamily="18" charset="0"/>
              </a:rPr>
              <a:t> a </a:t>
            </a:r>
            <a:r>
              <a:rPr lang="cs-CZ" altLang="de-CZ" sz="2800" i="1">
                <a:latin typeface="Times New Roman" panose="02020603050405020304" pitchFamily="18" charset="0"/>
              </a:rPr>
              <a:t>tučňák</a:t>
            </a:r>
            <a:r>
              <a:rPr lang="cs-CZ" altLang="de-CZ" sz="2800">
                <a:latin typeface="Times New Roman" panose="02020603050405020304" pitchFamily="18" charset="0"/>
              </a:rPr>
              <a:t> mezi nimi nebudou. Když Vám někdo řekne, co dělají ptáci, tak asi </a:t>
            </a:r>
            <a:r>
              <a:rPr lang="cs-CZ" altLang="de-CZ" sz="2800" i="1">
                <a:latin typeface="Times New Roman" panose="02020603050405020304" pitchFamily="18" charset="0"/>
              </a:rPr>
              <a:t>ponořit se</a:t>
            </a:r>
            <a:r>
              <a:rPr lang="cs-CZ" altLang="de-CZ" sz="2800">
                <a:latin typeface="Times New Roman" panose="02020603050405020304" pitchFamily="18" charset="0"/>
              </a:rPr>
              <a:t> nebo zvláštní kolíbavý způsob chůze (jak ho má tučňák) nebudou mezi prvními odpověďmi. </a:t>
            </a:r>
          </a:p>
          <a:p>
            <a:pPr marL="457200" indent="-457200">
              <a:buFont typeface="Arial" panose="020B0604020202020204" pitchFamily="34" charset="0"/>
              <a:buChar char="•"/>
            </a:pPr>
            <a:r>
              <a:rPr lang="cs-CZ" altLang="de-CZ" sz="2800">
                <a:latin typeface="Times New Roman" panose="02020603050405020304" pitchFamily="18" charset="0"/>
              </a:rPr>
              <a:t>V přirozeném jazyce není sémantika slov většinou zorganizována tak, že můžeme jasně říct, to a to slovo má ty a ty příznaky, jiné příznaky nemá, patří tam a tam a někam jinam nepatří.</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Inhaltsplatzhalter 2">
            <a:extLst>
              <a:ext uri="{FF2B5EF4-FFF2-40B4-BE49-F238E27FC236}">
                <a16:creationId xmlns:a16="http://schemas.microsoft.com/office/drawing/2014/main" id="{706E281B-F5C1-641B-D75A-4545BF986719}"/>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Kognitivisté tvrdí, že pojmové struktury v jazyce jsou často zakládány na našich zkušenostech, na tom, jak vnímáme svět. Člověk myslí daleko víc v metaforách, metonymiích a obrazech než v přísných kategoriích. Když kategorizuje, tak kategorizuje spíše na základě globálních podobností než analyticky na základě přítomných a nepřítomných příznaků. Kognitivisté tvrdí, že analýza světa vychází silně z tělesných zkušeností člověka, říká se tomu antropocentrický obraz světa.</a:t>
            </a:r>
          </a:p>
          <a:p>
            <a:pPr marL="457200" indent="-457200">
              <a:buFont typeface="Arial" panose="020B0604020202020204" pitchFamily="34" charset="0"/>
              <a:buChar char="•"/>
            </a:pPr>
            <a:r>
              <a:rPr lang="cs-CZ" altLang="de-CZ" sz="2800">
                <a:latin typeface="Times New Roman" panose="02020603050405020304" pitchFamily="18" charset="0"/>
              </a:rPr>
              <a:t>Tak můžeme např. vidět, že čas se jazykově zpracovává na základě jakési metafory k prostoru. Říkáme česky </a:t>
            </a:r>
            <a:r>
              <a:rPr lang="cs-CZ" altLang="de-CZ" sz="2800" i="1">
                <a:latin typeface="Times New Roman" panose="02020603050405020304" pitchFamily="18" charset="0"/>
              </a:rPr>
              <a:t>před deseti lety</a:t>
            </a:r>
            <a:r>
              <a:rPr lang="cs-CZ" altLang="de-CZ" sz="2800">
                <a:latin typeface="Times New Roman" panose="02020603050405020304" pitchFamily="18" charset="0"/>
              </a:rPr>
              <a:t>, jak říkáme </a:t>
            </a:r>
            <a:r>
              <a:rPr lang="cs-CZ" altLang="de-CZ" sz="2800" i="1">
                <a:latin typeface="Times New Roman" panose="02020603050405020304" pitchFamily="18" charset="0"/>
              </a:rPr>
              <a:t>před domem</a:t>
            </a:r>
            <a:r>
              <a:rPr lang="cs-CZ" altLang="de-CZ" sz="2800">
                <a:latin typeface="Times New Roman" panose="02020603050405020304" pitchFamily="18" charset="0"/>
              </a:rPr>
              <a:t>. Rusky je sice motivace jiná (</a:t>
            </a:r>
            <a:r>
              <a:rPr lang="cs-CZ" altLang="de-CZ" sz="2800" i="1">
                <a:latin typeface="Times New Roman" panose="02020603050405020304" pitchFamily="18" charset="0"/>
              </a:rPr>
              <a:t>десять лет тому назад</a:t>
            </a:r>
            <a:r>
              <a:rPr lang="cs-CZ" altLang="de-CZ" sz="2800">
                <a:latin typeface="Times New Roman" panose="02020603050405020304" pitchFamily="18" charset="0"/>
              </a:rPr>
              <a:t>), ale samozřejmě je stejně prostorová, ba dokonce tělesní, výraz je příbuzný českému </a:t>
            </a:r>
            <a:r>
              <a:rPr lang="cs-CZ" altLang="de-CZ" sz="2800" i="1">
                <a:latin typeface="Times New Roman" panose="02020603050405020304" pitchFamily="18" charset="0"/>
              </a:rPr>
              <a:t>dozadu</a:t>
            </a:r>
            <a:r>
              <a:rPr lang="cs-CZ" altLang="de-CZ" sz="2800">
                <a:latin typeface="Times New Roman" panose="02020603050405020304" pitchFamily="18" charset="0"/>
              </a:rPr>
              <a:t> nebo slovu </a:t>
            </a:r>
            <a:r>
              <a:rPr lang="cs-CZ" altLang="de-CZ" sz="2800" i="1">
                <a:latin typeface="Times New Roman" panose="02020603050405020304" pitchFamily="18" charset="0"/>
              </a:rPr>
              <a:t>záda</a:t>
            </a:r>
            <a:r>
              <a:rPr lang="cs-CZ" altLang="de-CZ" sz="2800">
                <a:latin typeface="Times New Roman" panose="02020603050405020304"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Inhaltsplatzhalter 2">
            <a:extLst>
              <a:ext uri="{FF2B5EF4-FFF2-40B4-BE49-F238E27FC236}">
                <a16:creationId xmlns:a16="http://schemas.microsoft.com/office/drawing/2014/main" id="{160EEDF5-999A-6E52-B81C-129BC9495245}"/>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Vidíme v čase pohyby (</a:t>
            </a:r>
            <a:r>
              <a:rPr lang="cs-CZ" altLang="de-CZ" sz="2800" i="1">
                <a:latin typeface="Times New Roman" panose="02020603050405020304" pitchFamily="18" charset="0"/>
              </a:rPr>
              <a:t>čas běží, v příštím roce</a:t>
            </a:r>
            <a:r>
              <a:rPr lang="cs-CZ" altLang="de-CZ" sz="2800">
                <a:latin typeface="Times New Roman" panose="02020603050405020304" pitchFamily="18" charset="0"/>
              </a:rPr>
              <a:t>, přičemž </a:t>
            </a:r>
            <a:r>
              <a:rPr lang="cs-CZ" altLang="de-CZ" sz="2800" i="1">
                <a:latin typeface="Times New Roman" panose="02020603050405020304" pitchFamily="18" charset="0"/>
              </a:rPr>
              <a:t>příští</a:t>
            </a:r>
            <a:r>
              <a:rPr lang="cs-CZ" altLang="de-CZ" sz="2800">
                <a:latin typeface="Times New Roman" panose="02020603050405020304" pitchFamily="18" charset="0"/>
              </a:rPr>
              <a:t> je samozřejmě příbuzné slovesu </a:t>
            </a:r>
            <a:r>
              <a:rPr lang="cs-CZ" altLang="de-CZ" sz="2800" i="1">
                <a:latin typeface="Times New Roman" panose="02020603050405020304" pitchFamily="18" charset="0"/>
              </a:rPr>
              <a:t>přijít</a:t>
            </a:r>
            <a:r>
              <a:rPr lang="cs-CZ" altLang="de-CZ" sz="2800">
                <a:latin typeface="Times New Roman" panose="02020603050405020304" pitchFamily="18" charset="0"/>
              </a:rPr>
              <a:t>), představujeme si cyklické (opakující se) časové úseky jako stoupání a klesání (</a:t>
            </a:r>
            <a:r>
              <a:rPr lang="cs-CZ" altLang="de-CZ" sz="2800" i="1">
                <a:latin typeface="Times New Roman" panose="02020603050405020304" pitchFamily="18" charset="0"/>
              </a:rPr>
              <a:t>hluboká noc, глубокая ночь</a:t>
            </a:r>
            <a:r>
              <a:rPr lang="cs-CZ" altLang="de-CZ" sz="2800">
                <a:latin typeface="Times New Roman" panose="02020603050405020304" pitchFamily="18" charset="0"/>
              </a:rPr>
              <a:t>, německy také </a:t>
            </a:r>
            <a:r>
              <a:rPr lang="cs-CZ" altLang="de-CZ" sz="2800" i="1">
                <a:latin typeface="Times New Roman" panose="02020603050405020304" pitchFamily="18" charset="0"/>
              </a:rPr>
              <a:t>tiefer Winter</a:t>
            </a:r>
            <a:r>
              <a:rPr lang="cs-CZ" altLang="de-CZ" sz="2800">
                <a:latin typeface="Times New Roman" panose="02020603050405020304" pitchFamily="18" charset="0"/>
              </a:rPr>
              <a:t> „hluboká zima“ = uprostřed zimy, tehdy když zima je nejchladnější, ba i </a:t>
            </a:r>
            <a:r>
              <a:rPr lang="cs-CZ" altLang="de-CZ" sz="2800" i="1">
                <a:latin typeface="Times New Roman" panose="02020603050405020304" pitchFamily="18" charset="0"/>
              </a:rPr>
              <a:t>Hochsommer</a:t>
            </a:r>
            <a:r>
              <a:rPr lang="cs-CZ" altLang="de-CZ" sz="2800">
                <a:latin typeface="Times New Roman" panose="02020603050405020304" pitchFamily="18" charset="0"/>
              </a:rPr>
              <a:t> „vysoké léto“ = uprostřed léta, tehdy, když léto je nejteplejší). Ba i gramatické morfémy pro vyjadření času často mají svůj původ v metaforách pohybu: srov. angl. </a:t>
            </a:r>
            <a:r>
              <a:rPr lang="cs-CZ" altLang="de-CZ" sz="2800" i="1">
                <a:latin typeface="Times New Roman" panose="02020603050405020304" pitchFamily="18" charset="0"/>
              </a:rPr>
              <a:t>it's going to rain</a:t>
            </a:r>
            <a:r>
              <a:rPr lang="cs-CZ" altLang="de-CZ" sz="2800">
                <a:latin typeface="Times New Roman" panose="02020603050405020304" pitchFamily="18" charset="0"/>
              </a:rPr>
              <a:t>, slk. </a:t>
            </a:r>
            <a:r>
              <a:rPr lang="cs-CZ" altLang="de-CZ" sz="2800" i="1">
                <a:latin typeface="Times New Roman" panose="02020603050405020304" pitchFamily="18" charset="0"/>
              </a:rPr>
              <a:t>ide byť búrka</a:t>
            </a:r>
            <a:r>
              <a:rPr lang="cs-CZ" altLang="de-CZ" sz="2800">
                <a:latin typeface="Times New Roman" panose="02020603050405020304" pitchFamily="18" charset="0"/>
              </a:rPr>
              <a:t>. Všechno to se dá vysvětlit jenom tím, že vyjadřujeme věci na základě svého vnímání, resp. to, co se vnímat nedá – např. čas – per analogiam k tomu, co vnímáme, např. k prostoru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5538FBBB-0C52-4275-F0C3-78D9C533556B}"/>
              </a:ext>
            </a:extLst>
          </p:cNvPr>
          <p:cNvSpPr>
            <a:spLocks noGrp="1" noChangeArrowheads="1"/>
          </p:cNvSpPr>
          <p:nvPr>
            <p:ph type="title"/>
          </p:nvPr>
        </p:nvSpPr>
        <p:spPr>
          <a:xfrm>
            <a:off x="503238" y="26988"/>
            <a:ext cx="9070975" cy="1387475"/>
          </a:xfrm>
        </p:spPr>
        <p:txBody>
          <a:bodyPr tIns="28080"/>
          <a:lstStyle/>
          <a:p>
            <a:pPr eaLnBrk="1">
              <a:spcAft>
                <a:spcPts val="1000"/>
              </a:spcAf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de-CZ" sz="3200">
                <a:latin typeface="Times New Roman" panose="02020603050405020304" pitchFamily="18" charset="0"/>
              </a:rPr>
              <a:t>Lexikální sémantika</a:t>
            </a:r>
            <a:endParaRPr lang="de-CH" altLang="de-CZ" sz="3200">
              <a:latin typeface="Times New Roman" panose="02020603050405020304" pitchFamily="18" charset="0"/>
            </a:endParaRPr>
          </a:p>
        </p:txBody>
      </p:sp>
      <p:sp>
        <p:nvSpPr>
          <p:cNvPr id="17411" name="Rectangle 2">
            <a:extLst>
              <a:ext uri="{FF2B5EF4-FFF2-40B4-BE49-F238E27FC236}">
                <a16:creationId xmlns:a16="http://schemas.microsoft.com/office/drawing/2014/main" id="{771A27CA-9CEA-74E1-D511-AA7B9EC0B1C8}"/>
              </a:ext>
            </a:extLst>
          </p:cNvPr>
          <p:cNvSpPr>
            <a:spLocks noGrp="1" noChangeArrowheads="1"/>
          </p:cNvSpPr>
          <p:nvPr>
            <p:ph type="body" idx="1"/>
          </p:nvPr>
        </p:nvSpPr>
        <p:spPr>
          <a:xfrm>
            <a:off x="431800" y="1258888"/>
            <a:ext cx="9359900" cy="6121400"/>
          </a:xfrm>
        </p:spPr>
        <p:txBody>
          <a:bodyPr tIns="24840"/>
          <a:lstStyle/>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CZ" sz="2800">
                <a:latin typeface="Times New Roman" panose="02020603050405020304" pitchFamily="18" charset="0"/>
              </a:rPr>
              <a:t>Strukturalistický pohled na sémantiku</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endParaRPr lang="cs-CZ" altLang="de-CZ" sz="2800">
              <a:latin typeface="Times New Roman" panose="02020603050405020304" pitchFamily="18" charset="0"/>
            </a:endParaRP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CZ" sz="2800">
                <a:latin typeface="Times New Roman" panose="02020603050405020304" pitchFamily="18" charset="0"/>
              </a:rPr>
              <a:t>Uplatňuje se analogický přístup jak ve fonologii a v morfologii. Jak se tam hledají nejmenší jednotky rozlišující význam a nejmenší jednotky nesoucí význam, tak se zde hledají nejmenší jednotky významu, které se nazývají </a:t>
            </a:r>
            <a:r>
              <a:rPr lang="cs-CZ" altLang="de-CZ" sz="2800" u="sng">
                <a:latin typeface="Times New Roman" panose="02020603050405020304" pitchFamily="18" charset="0"/>
              </a:rPr>
              <a:t>sémy</a:t>
            </a:r>
            <a:r>
              <a:rPr lang="cs-CZ" altLang="de-CZ" sz="2800">
                <a:latin typeface="Times New Roman" panose="02020603050405020304" pitchFamily="18" charset="0"/>
              </a:rPr>
              <a:t>.</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CZ" sz="2800">
                <a:latin typeface="Times New Roman" panose="02020603050405020304" pitchFamily="18" charset="0"/>
              </a:rPr>
              <a:t>Sémy mají být nejmenší izolovatelné části významu. Skupina sémů tvoří </a:t>
            </a:r>
            <a:r>
              <a:rPr lang="cs-CZ" altLang="de-CZ" sz="2800" u="sng">
                <a:latin typeface="Times New Roman" panose="02020603050405020304" pitchFamily="18" charset="0"/>
              </a:rPr>
              <a:t>semém</a:t>
            </a:r>
            <a:r>
              <a:rPr lang="cs-CZ" altLang="de-CZ" sz="2800">
                <a:latin typeface="Times New Roman" panose="02020603050405020304" pitchFamily="18" charset="0"/>
              </a:rPr>
              <a:t>. Semém je samostatně vystupující svaz sémů, které samy nevystupují samostatně (srov. fón – foném).</a:t>
            </a:r>
          </a:p>
          <a:p>
            <a:pPr marL="414338" indent="-309563" eaLnBrk="1">
              <a:buSzPct val="45000"/>
              <a:buFont typeface="Wingdings" pitchFamily="2" charset="2"/>
              <a:buChar char=""/>
              <a:tabLst>
                <a:tab pos="414338" algn="l"/>
                <a:tab pos="5191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Lst>
            </a:pPr>
            <a:r>
              <a:rPr lang="cs-CZ" altLang="de-CZ" sz="2800">
                <a:latin typeface="Times New Roman" panose="02020603050405020304" pitchFamily="18" charset="0"/>
              </a:rPr>
              <a:t>Lze také říci, že semém je označované (signifié) morfému. Semém se tedy definuje přes sémy, které obsahuje, resp. které pro něho platí. Lze to označit binárně znaky plus (platí), minus (neplatí) nebo nula (irelevantní).</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Inhaltsplatzhalter 2">
            <a:extLst>
              <a:ext uri="{FF2B5EF4-FFF2-40B4-BE49-F238E27FC236}">
                <a16:creationId xmlns:a16="http://schemas.microsoft.com/office/drawing/2014/main" id="{9AF3A6C4-D444-01DB-65E7-CC7C3AD9D4E3}"/>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Samozřejmě hrají úlohu i chování, používání, pohyblivost. Tak řekneme např. </a:t>
            </a:r>
            <a:r>
              <a:rPr lang="cs-CZ" altLang="de-CZ" sz="2800" i="1">
                <a:latin typeface="Times New Roman" panose="02020603050405020304" pitchFamily="18" charset="0"/>
              </a:rPr>
              <a:t>Kolo stojí před domem</a:t>
            </a:r>
            <a:r>
              <a:rPr lang="cs-CZ" altLang="de-CZ" sz="2800">
                <a:latin typeface="Times New Roman" panose="02020603050405020304" pitchFamily="18" charset="0"/>
              </a:rPr>
              <a:t>, ale mnohem méně bychom řekli </a:t>
            </a:r>
            <a:r>
              <a:rPr lang="cs-CZ" altLang="de-CZ" sz="2800" i="1">
                <a:latin typeface="Times New Roman" panose="02020603050405020304" pitchFamily="18" charset="0"/>
              </a:rPr>
              <a:t>Dům stojí za kolem</a:t>
            </a:r>
            <a:r>
              <a:rPr lang="cs-CZ" altLang="de-CZ" sz="2800">
                <a:latin typeface="Times New Roman" panose="02020603050405020304" pitchFamily="18" charset="0"/>
              </a:rPr>
              <a:t>. Všimněme si: kdyby jazyk fungoval čistě „logicky“, pak by tyto dva výrazy měly mít stejnou platnost, protože se vztahují na stejnou situaci. Jenže pro nás hraje úlohu, že kolo je malé a pohyblivé, dům však velký a pevný. Kolo je proto ideální jako popředí, dům jako pozadí </a:t>
            </a:r>
          </a:p>
          <a:p>
            <a:pPr marL="457200" indent="-457200">
              <a:buFont typeface="Arial" panose="020B0604020202020204" pitchFamily="34" charset="0"/>
              <a:buChar char="•"/>
            </a:pPr>
            <a:r>
              <a:rPr lang="cs-CZ" altLang="de-CZ" sz="2800">
                <a:latin typeface="Times New Roman" panose="02020603050405020304" pitchFamily="18" charset="0"/>
              </a:rPr>
              <a:t>Podívejme se na další případy: </a:t>
            </a:r>
            <a:r>
              <a:rPr lang="cs-CZ" altLang="de-CZ" sz="2800" i="1">
                <a:latin typeface="Times New Roman" panose="02020603050405020304" pitchFamily="18" charset="0"/>
              </a:rPr>
              <a:t>uši</a:t>
            </a:r>
            <a:r>
              <a:rPr lang="cs-CZ" altLang="de-CZ" sz="2800">
                <a:latin typeface="Times New Roman" panose="02020603050405020304" pitchFamily="18" charset="0"/>
              </a:rPr>
              <a:t> jsou u člověka </a:t>
            </a:r>
            <a:r>
              <a:rPr lang="cs-CZ" altLang="de-CZ" sz="2800" i="1">
                <a:latin typeface="Times New Roman" panose="02020603050405020304" pitchFamily="18" charset="0"/>
              </a:rPr>
              <a:t>velké</a:t>
            </a:r>
            <a:r>
              <a:rPr lang="cs-CZ" altLang="de-CZ" sz="2800">
                <a:latin typeface="Times New Roman" panose="02020603050405020304" pitchFamily="18" charset="0"/>
              </a:rPr>
              <a:t> nebo </a:t>
            </a:r>
            <a:r>
              <a:rPr lang="cs-CZ" altLang="de-CZ" sz="2800" i="1">
                <a:latin typeface="Times New Roman" panose="02020603050405020304" pitchFamily="18" charset="0"/>
              </a:rPr>
              <a:t>malé</a:t>
            </a:r>
            <a:r>
              <a:rPr lang="cs-CZ" altLang="de-CZ" sz="2800">
                <a:latin typeface="Times New Roman" panose="02020603050405020304" pitchFamily="18" charset="0"/>
              </a:rPr>
              <a:t>, ale spíše ne </a:t>
            </a:r>
            <a:r>
              <a:rPr lang="cs-CZ" altLang="de-CZ" sz="2800" i="1">
                <a:latin typeface="Times New Roman" panose="02020603050405020304" pitchFamily="18" charset="0"/>
              </a:rPr>
              <a:t>dlouhé</a:t>
            </a:r>
            <a:r>
              <a:rPr lang="cs-CZ" altLang="de-CZ" sz="2800">
                <a:latin typeface="Times New Roman" panose="02020603050405020304" pitchFamily="18" charset="0"/>
              </a:rPr>
              <a:t> nebo </a:t>
            </a:r>
            <a:r>
              <a:rPr lang="cs-CZ" altLang="de-CZ" sz="2800" i="1">
                <a:latin typeface="Times New Roman" panose="02020603050405020304" pitchFamily="18" charset="0"/>
              </a:rPr>
              <a:t>krátké</a:t>
            </a:r>
            <a:r>
              <a:rPr lang="cs-CZ" altLang="de-CZ" sz="2800">
                <a:latin typeface="Times New Roman" panose="02020603050405020304" pitchFamily="18" charset="0"/>
              </a:rPr>
              <a:t>. To proto, že je vidíme jako plochu.</a:t>
            </a:r>
          </a:p>
          <a:p>
            <a:pPr marL="457200" indent="-457200">
              <a:buFont typeface="Arial" panose="020B0604020202020204" pitchFamily="34" charset="0"/>
              <a:buChar char="•"/>
            </a:pPr>
            <a:r>
              <a:rPr lang="cs-CZ" altLang="de-CZ" sz="2800">
                <a:latin typeface="Times New Roman" panose="02020603050405020304" pitchFamily="18" charset="0"/>
              </a:rPr>
              <a:t>Proč je </a:t>
            </a:r>
            <a:r>
              <a:rPr lang="cs-CZ" altLang="de-CZ" sz="2800" i="1">
                <a:latin typeface="Times New Roman" panose="02020603050405020304" pitchFamily="18" charset="0"/>
              </a:rPr>
              <a:t>žebřík</a:t>
            </a:r>
            <a:r>
              <a:rPr lang="cs-CZ" altLang="de-CZ" sz="2800">
                <a:latin typeface="Times New Roman" panose="02020603050405020304" pitchFamily="18" charset="0"/>
              </a:rPr>
              <a:t> jednou </a:t>
            </a:r>
            <a:r>
              <a:rPr lang="cs-CZ" altLang="de-CZ" sz="2800" i="1">
                <a:latin typeface="Times New Roman" panose="02020603050405020304" pitchFamily="18" charset="0"/>
              </a:rPr>
              <a:t>vysoký</a:t>
            </a:r>
            <a:r>
              <a:rPr lang="cs-CZ" altLang="de-CZ" sz="2800">
                <a:latin typeface="Times New Roman" panose="02020603050405020304" pitchFamily="18" charset="0"/>
              </a:rPr>
              <a:t> </a:t>
            </a:r>
            <a:r>
              <a:rPr lang="cs-CZ" altLang="de-CZ" sz="2800" i="1">
                <a:latin typeface="Times New Roman" panose="02020603050405020304" pitchFamily="18" charset="0"/>
              </a:rPr>
              <a:t>(</a:t>
            </a:r>
            <a:r>
              <a:rPr lang="ru-RU" altLang="de-CZ" sz="2800" i="1">
                <a:latin typeface="Times New Roman" panose="02020603050405020304" pitchFamily="18" charset="0"/>
              </a:rPr>
              <a:t>высокая деревянная лестница</a:t>
            </a:r>
            <a:r>
              <a:rPr lang="cs-CZ" altLang="de-CZ" sz="2800" i="1">
                <a:latin typeface="Times New Roman" panose="02020603050405020304" pitchFamily="18" charset="0"/>
              </a:rPr>
              <a:t>)</a:t>
            </a:r>
            <a:r>
              <a:rPr lang="cs-CZ" altLang="de-CZ" sz="2800">
                <a:latin typeface="Times New Roman" panose="02020603050405020304" pitchFamily="18" charset="0"/>
              </a:rPr>
              <a:t> a jednou </a:t>
            </a:r>
            <a:r>
              <a:rPr lang="cs-CZ" altLang="de-CZ" sz="2800" i="1">
                <a:latin typeface="Times New Roman" panose="02020603050405020304" pitchFamily="18" charset="0"/>
              </a:rPr>
              <a:t>dlouhý</a:t>
            </a:r>
            <a:r>
              <a:rPr lang="ru-RU" altLang="de-CZ" sz="2800" i="1">
                <a:latin typeface="Times New Roman" panose="02020603050405020304" pitchFamily="18" charset="0"/>
              </a:rPr>
              <a:t> (длинная верёвочная лестница)</a:t>
            </a:r>
            <a:r>
              <a:rPr lang="cs-CZ" altLang="de-CZ" sz="2800">
                <a:latin typeface="Times New Roman" panose="02020603050405020304" pitchFamily="18" charset="0"/>
              </a:rPr>
              <a:t>? Protože </a:t>
            </a:r>
            <a:r>
              <a:rPr lang="cs-CZ" altLang="de-CZ" sz="2800" i="1">
                <a:latin typeface="Times New Roman" panose="02020603050405020304" pitchFamily="18" charset="0"/>
              </a:rPr>
              <a:t>dřevěný žebřík stojí</a:t>
            </a:r>
            <a:r>
              <a:rPr lang="cs-CZ" altLang="de-CZ" sz="2800">
                <a:latin typeface="Times New Roman" panose="02020603050405020304" pitchFamily="18" charset="0"/>
              </a:rPr>
              <a:t> a </a:t>
            </a:r>
            <a:r>
              <a:rPr lang="cs-CZ" altLang="de-CZ" sz="2800" i="1">
                <a:latin typeface="Times New Roman" panose="02020603050405020304" pitchFamily="18" charset="0"/>
              </a:rPr>
              <a:t>provazový žebřík</a:t>
            </a:r>
            <a:r>
              <a:rPr lang="ru-RU" altLang="de-CZ" sz="2800" i="1">
                <a:latin typeface="Times New Roman" panose="02020603050405020304" pitchFamily="18" charset="0"/>
              </a:rPr>
              <a:t> </a:t>
            </a:r>
            <a:r>
              <a:rPr lang="cs-CZ" altLang="de-CZ" sz="2800" i="1">
                <a:latin typeface="Times New Roman" panose="02020603050405020304" pitchFamily="18" charset="0"/>
              </a:rPr>
              <a:t>visí</a:t>
            </a:r>
            <a:r>
              <a:rPr lang="cs-CZ" altLang="de-CZ" sz="2800">
                <a:latin typeface="Times New Roman" panose="02020603050405020304" pitchFamily="18" charset="0"/>
              </a:rPr>
              <a:t>. Podle toho mají i různá přídavná jména</a:t>
            </a:r>
            <a:r>
              <a:rPr lang="ru-RU" altLang="de-CZ" sz="2800">
                <a:latin typeface="Times New Roman" panose="02020603050405020304" pitchFamily="18" charset="0"/>
              </a:rPr>
              <a:t> </a:t>
            </a:r>
            <a:r>
              <a:rPr lang="cs-CZ" altLang="de-CZ" sz="2800">
                <a:latin typeface="Times New Roman" panose="02020603050405020304" pitchFamily="18" charset="0"/>
              </a:rPr>
              <a:t>vyjadřující zásadně stejnou vlastnost.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Inhaltsplatzhalter 2">
            <a:extLst>
              <a:ext uri="{FF2B5EF4-FFF2-40B4-BE49-F238E27FC236}">
                <a16:creationId xmlns:a16="http://schemas.microsoft.com/office/drawing/2014/main" id="{17EB30C5-D3C9-51C1-26AC-86DA127F334B}"/>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Samozřejmě hrají úlohu i chování, používání, pohyblivost. Tak řekneme např. </a:t>
            </a:r>
            <a:r>
              <a:rPr lang="cs-CZ" altLang="de-CZ" sz="2800" i="1">
                <a:latin typeface="Times New Roman" panose="02020603050405020304" pitchFamily="18" charset="0"/>
              </a:rPr>
              <a:t>Kolo stojí před domem</a:t>
            </a:r>
            <a:r>
              <a:rPr lang="cs-CZ" altLang="de-CZ" sz="2800">
                <a:latin typeface="Times New Roman" panose="02020603050405020304" pitchFamily="18" charset="0"/>
              </a:rPr>
              <a:t>, ale mnohem méně bychom řekli </a:t>
            </a:r>
            <a:r>
              <a:rPr lang="cs-CZ" altLang="de-CZ" sz="2800" i="1">
                <a:latin typeface="Times New Roman" panose="02020603050405020304" pitchFamily="18" charset="0"/>
              </a:rPr>
              <a:t>Dům stojí za kolem</a:t>
            </a:r>
            <a:r>
              <a:rPr lang="cs-CZ" altLang="de-CZ" sz="2800">
                <a:latin typeface="Times New Roman" panose="02020603050405020304" pitchFamily="18" charset="0"/>
              </a:rPr>
              <a:t>. Všimněme si: kdyby jazyk fungoval čistě „logicky“, pak by tyto dva výrazy měly mít stejnou platnost, protože se vztahují na stejnou situaci. Jenže pro nás hraje úlohu, že kolo je malé a pohyblivé, dům však velký a pevný. Kolo je proto ideální jako popředí, dům jako pozadí </a:t>
            </a:r>
          </a:p>
          <a:p>
            <a:pPr marL="457200" indent="-457200">
              <a:buFont typeface="Arial" panose="020B0604020202020204" pitchFamily="34" charset="0"/>
              <a:buChar char="•"/>
            </a:pPr>
            <a:r>
              <a:rPr lang="cs-CZ" altLang="de-CZ" sz="2800">
                <a:latin typeface="Times New Roman" panose="02020603050405020304" pitchFamily="18" charset="0"/>
              </a:rPr>
              <a:t>Podívejme se na další případy: </a:t>
            </a:r>
            <a:r>
              <a:rPr lang="cs-CZ" altLang="de-CZ" sz="2800" i="1">
                <a:latin typeface="Times New Roman" panose="02020603050405020304" pitchFamily="18" charset="0"/>
              </a:rPr>
              <a:t>uši</a:t>
            </a:r>
            <a:r>
              <a:rPr lang="cs-CZ" altLang="de-CZ" sz="2800">
                <a:latin typeface="Times New Roman" panose="02020603050405020304" pitchFamily="18" charset="0"/>
              </a:rPr>
              <a:t> jsou u člověka </a:t>
            </a:r>
            <a:r>
              <a:rPr lang="cs-CZ" altLang="de-CZ" sz="2800" i="1">
                <a:latin typeface="Times New Roman" panose="02020603050405020304" pitchFamily="18" charset="0"/>
              </a:rPr>
              <a:t>velké</a:t>
            </a:r>
            <a:r>
              <a:rPr lang="cs-CZ" altLang="de-CZ" sz="2800">
                <a:latin typeface="Times New Roman" panose="02020603050405020304" pitchFamily="18" charset="0"/>
              </a:rPr>
              <a:t> nebo </a:t>
            </a:r>
            <a:r>
              <a:rPr lang="cs-CZ" altLang="de-CZ" sz="2800" i="1">
                <a:latin typeface="Times New Roman" panose="02020603050405020304" pitchFamily="18" charset="0"/>
              </a:rPr>
              <a:t>malé</a:t>
            </a:r>
            <a:r>
              <a:rPr lang="cs-CZ" altLang="de-CZ" sz="2800">
                <a:latin typeface="Times New Roman" panose="02020603050405020304" pitchFamily="18" charset="0"/>
              </a:rPr>
              <a:t>, ale spíše ne </a:t>
            </a:r>
            <a:r>
              <a:rPr lang="cs-CZ" altLang="de-CZ" sz="2800" i="1">
                <a:latin typeface="Times New Roman" panose="02020603050405020304" pitchFamily="18" charset="0"/>
              </a:rPr>
              <a:t>dlouhé</a:t>
            </a:r>
            <a:r>
              <a:rPr lang="cs-CZ" altLang="de-CZ" sz="2800">
                <a:latin typeface="Times New Roman" panose="02020603050405020304" pitchFamily="18" charset="0"/>
              </a:rPr>
              <a:t> nebo </a:t>
            </a:r>
            <a:r>
              <a:rPr lang="cs-CZ" altLang="de-CZ" sz="2800" i="1">
                <a:latin typeface="Times New Roman" panose="02020603050405020304" pitchFamily="18" charset="0"/>
              </a:rPr>
              <a:t>krátké</a:t>
            </a:r>
            <a:r>
              <a:rPr lang="cs-CZ" altLang="de-CZ" sz="2800">
                <a:latin typeface="Times New Roman" panose="02020603050405020304" pitchFamily="18" charset="0"/>
              </a:rPr>
              <a:t>. To proto, že je vidíme jako plochu.</a:t>
            </a:r>
          </a:p>
          <a:p>
            <a:pPr marL="457200" indent="-457200">
              <a:buFont typeface="Arial" panose="020B0604020202020204" pitchFamily="34" charset="0"/>
              <a:buChar char="•"/>
            </a:pPr>
            <a:r>
              <a:rPr lang="cs-CZ" altLang="de-CZ" sz="2800">
                <a:latin typeface="Times New Roman" panose="02020603050405020304" pitchFamily="18" charset="0"/>
              </a:rPr>
              <a:t>Proč je </a:t>
            </a:r>
            <a:r>
              <a:rPr lang="cs-CZ" altLang="de-CZ" sz="2800" i="1">
                <a:latin typeface="Times New Roman" panose="02020603050405020304" pitchFamily="18" charset="0"/>
              </a:rPr>
              <a:t>žebřík</a:t>
            </a:r>
            <a:r>
              <a:rPr lang="cs-CZ" altLang="de-CZ" sz="2800">
                <a:latin typeface="Times New Roman" panose="02020603050405020304" pitchFamily="18" charset="0"/>
              </a:rPr>
              <a:t> jednou </a:t>
            </a:r>
            <a:r>
              <a:rPr lang="cs-CZ" altLang="de-CZ" sz="2800" i="1">
                <a:latin typeface="Times New Roman" panose="02020603050405020304" pitchFamily="18" charset="0"/>
              </a:rPr>
              <a:t>vysoký</a:t>
            </a:r>
            <a:r>
              <a:rPr lang="cs-CZ" altLang="de-CZ" sz="2800">
                <a:latin typeface="Times New Roman" panose="02020603050405020304" pitchFamily="18" charset="0"/>
              </a:rPr>
              <a:t> </a:t>
            </a:r>
            <a:r>
              <a:rPr lang="cs-CZ" altLang="de-CZ" sz="2800" i="1">
                <a:latin typeface="Times New Roman" panose="02020603050405020304" pitchFamily="18" charset="0"/>
              </a:rPr>
              <a:t>(</a:t>
            </a:r>
            <a:r>
              <a:rPr lang="ru-RU" altLang="de-CZ" sz="2800" i="1">
                <a:latin typeface="Times New Roman" panose="02020603050405020304" pitchFamily="18" charset="0"/>
              </a:rPr>
              <a:t>высокая деревянная лестница</a:t>
            </a:r>
            <a:r>
              <a:rPr lang="cs-CZ" altLang="de-CZ" sz="2800" i="1">
                <a:latin typeface="Times New Roman" panose="02020603050405020304" pitchFamily="18" charset="0"/>
              </a:rPr>
              <a:t>)</a:t>
            </a:r>
            <a:r>
              <a:rPr lang="cs-CZ" altLang="de-CZ" sz="2800">
                <a:latin typeface="Times New Roman" panose="02020603050405020304" pitchFamily="18" charset="0"/>
              </a:rPr>
              <a:t> a jednou </a:t>
            </a:r>
            <a:r>
              <a:rPr lang="cs-CZ" altLang="de-CZ" sz="2800" i="1">
                <a:latin typeface="Times New Roman" panose="02020603050405020304" pitchFamily="18" charset="0"/>
              </a:rPr>
              <a:t>dlouhý</a:t>
            </a:r>
            <a:r>
              <a:rPr lang="ru-RU" altLang="de-CZ" sz="2800" i="1">
                <a:latin typeface="Times New Roman" panose="02020603050405020304" pitchFamily="18" charset="0"/>
              </a:rPr>
              <a:t> (длинная верёвочная лестница)</a:t>
            </a:r>
            <a:r>
              <a:rPr lang="cs-CZ" altLang="de-CZ" sz="2800">
                <a:latin typeface="Times New Roman" panose="02020603050405020304" pitchFamily="18" charset="0"/>
              </a:rPr>
              <a:t>? Protože </a:t>
            </a:r>
            <a:r>
              <a:rPr lang="cs-CZ" altLang="de-CZ" sz="2800" i="1">
                <a:latin typeface="Times New Roman" panose="02020603050405020304" pitchFamily="18" charset="0"/>
              </a:rPr>
              <a:t>dřevěný žebřík stojí</a:t>
            </a:r>
            <a:r>
              <a:rPr lang="cs-CZ" altLang="de-CZ" sz="2800">
                <a:latin typeface="Times New Roman" panose="02020603050405020304" pitchFamily="18" charset="0"/>
              </a:rPr>
              <a:t> a </a:t>
            </a:r>
            <a:r>
              <a:rPr lang="cs-CZ" altLang="de-CZ" sz="2800" i="1">
                <a:latin typeface="Times New Roman" panose="02020603050405020304" pitchFamily="18" charset="0"/>
              </a:rPr>
              <a:t>provazový žebřík</a:t>
            </a:r>
            <a:r>
              <a:rPr lang="ru-RU" altLang="de-CZ" sz="2800" i="1">
                <a:latin typeface="Times New Roman" panose="02020603050405020304" pitchFamily="18" charset="0"/>
              </a:rPr>
              <a:t> </a:t>
            </a:r>
            <a:r>
              <a:rPr lang="cs-CZ" altLang="de-CZ" sz="2800" i="1">
                <a:latin typeface="Times New Roman" panose="02020603050405020304" pitchFamily="18" charset="0"/>
              </a:rPr>
              <a:t>visí</a:t>
            </a:r>
            <a:r>
              <a:rPr lang="cs-CZ" altLang="de-CZ" sz="2800">
                <a:latin typeface="Times New Roman" panose="02020603050405020304" pitchFamily="18" charset="0"/>
              </a:rPr>
              <a:t>. Podle toho mají i různá přídavná jména</a:t>
            </a:r>
            <a:r>
              <a:rPr lang="ru-RU" altLang="de-CZ" sz="2800">
                <a:latin typeface="Times New Roman" panose="02020603050405020304" pitchFamily="18" charset="0"/>
              </a:rPr>
              <a:t> </a:t>
            </a:r>
            <a:r>
              <a:rPr lang="cs-CZ" altLang="de-CZ" sz="2800">
                <a:latin typeface="Times New Roman" panose="02020603050405020304" pitchFamily="18" charset="0"/>
              </a:rPr>
              <a:t>vyjadřující zásadně stejnou vlastnost.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Inhaltsplatzhalter 2">
            <a:extLst>
              <a:ext uri="{FF2B5EF4-FFF2-40B4-BE49-F238E27FC236}">
                <a16:creationId xmlns:a16="http://schemas.microsoft.com/office/drawing/2014/main" id="{16C133B0-1FCF-A1BE-71E2-FD26CB82F30D}"/>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Proč je </a:t>
            </a:r>
            <a:r>
              <a:rPr lang="cs-CZ" altLang="de-CZ" sz="2800" i="1">
                <a:latin typeface="Times New Roman" panose="02020603050405020304" pitchFamily="18" charset="0"/>
              </a:rPr>
              <a:t>высокие сапоги</a:t>
            </a:r>
            <a:r>
              <a:rPr lang="cs-CZ" altLang="de-CZ" sz="2800">
                <a:latin typeface="Times New Roman" panose="02020603050405020304" pitchFamily="18" charset="0"/>
              </a:rPr>
              <a:t> (holínky), ale </a:t>
            </a:r>
            <a:r>
              <a:rPr lang="cs-CZ" altLang="de-CZ" sz="2800" i="1">
                <a:latin typeface="Times New Roman" panose="02020603050405020304" pitchFamily="18" charset="0"/>
              </a:rPr>
              <a:t>глубокие галоши</a:t>
            </a:r>
            <a:r>
              <a:rPr lang="cs-CZ" altLang="de-CZ" sz="2800">
                <a:latin typeface="Times New Roman" panose="02020603050405020304" pitchFamily="18" charset="0"/>
              </a:rPr>
              <a:t> (galoše, gumové přezůvky)? To zřejmě souvisí s tím, na co je potřebujeme: holínky musí být takové, aby se tam nahoře nedostala do nich voda (to znamená „vysoké“), galoše jako přezůvky si však představujeme jako nějakou schránku, do které zasunujeme nohy včetně bot</a:t>
            </a:r>
          </a:p>
          <a:p>
            <a:pPr marL="457200" indent="-457200">
              <a:buFont typeface="Arial" panose="020B0604020202020204" pitchFamily="34" charset="0"/>
              <a:buChar char="•"/>
            </a:pPr>
            <a:r>
              <a:rPr lang="cs-CZ" altLang="de-CZ" sz="2800">
                <a:latin typeface="Times New Roman" panose="02020603050405020304" pitchFamily="18" charset="0"/>
              </a:rPr>
              <a:t>Vidíme tedy, že to je naše vnímání věcí (jejich vlastností, účelů atd.), které podmíní, jak něco označujeme. Velkost můžeme označit jednou přídavným jménem </a:t>
            </a:r>
            <a:r>
              <a:rPr lang="cs-CZ" altLang="de-CZ" sz="2800" i="1">
                <a:latin typeface="Times New Roman" panose="02020603050405020304" pitchFamily="18" charset="0"/>
              </a:rPr>
              <a:t>velký, dlouhý, vysoký</a:t>
            </a:r>
            <a:r>
              <a:rPr lang="cs-CZ" altLang="de-CZ" sz="2800">
                <a:latin typeface="Times New Roman" panose="02020603050405020304" pitchFamily="18" charset="0"/>
              </a:rPr>
              <a:t> atd., přičemž to většinou nejsou věci samy a jejich vlastnosti, které to implikují, ale náš způsob vnímání </a:t>
            </a:r>
          </a:p>
          <a:p>
            <a:pPr marL="457200" indent="-457200">
              <a:buFont typeface="Arial" panose="020B0604020202020204" pitchFamily="34" charset="0"/>
              <a:buChar char="•"/>
            </a:pPr>
            <a:endParaRPr lang="cs-CZ" altLang="de-CZ" sz="280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Inhaltsplatzhalter 2">
            <a:extLst>
              <a:ext uri="{FF2B5EF4-FFF2-40B4-BE49-F238E27FC236}">
                <a16:creationId xmlns:a16="http://schemas.microsoft.com/office/drawing/2014/main" id="{5E3D0406-137C-830D-7AB9-3E30707815AE}"/>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Alternativní strukturou sémantického pole se zabývá </a:t>
            </a:r>
            <a:r>
              <a:rPr lang="cs-CZ" altLang="de-CZ" sz="2800" u="sng">
                <a:latin typeface="Times New Roman" panose="02020603050405020304" pitchFamily="18" charset="0"/>
              </a:rPr>
              <a:t>teorie prototypů</a:t>
            </a:r>
            <a:r>
              <a:rPr lang="cs-CZ" altLang="de-CZ" sz="2800">
                <a:latin typeface="Times New Roman" panose="02020603050405020304" pitchFamily="18" charset="0"/>
              </a:rPr>
              <a:t>.</a:t>
            </a:r>
          </a:p>
          <a:p>
            <a:pPr marL="457200" indent="-457200">
              <a:buFont typeface="Arial" panose="020B0604020202020204" pitchFamily="34" charset="0"/>
              <a:buChar char="•"/>
            </a:pPr>
            <a:r>
              <a:rPr lang="cs-CZ" altLang="de-CZ" sz="2800">
                <a:latin typeface="Times New Roman" panose="02020603050405020304" pitchFamily="18" charset="0"/>
              </a:rPr>
              <a:t>Vychází ze zjištění, že v rámci sémantického pole nejsou všechny elementy na stejné rovině. Řekli jsme, že z hlediska jazyka příslušnost </a:t>
            </a:r>
            <a:r>
              <a:rPr lang="cs-CZ" altLang="de-CZ" sz="2800" i="1">
                <a:latin typeface="Times New Roman" panose="02020603050405020304" pitchFamily="18" charset="0"/>
              </a:rPr>
              <a:t>tučňáka</a:t>
            </a:r>
            <a:r>
              <a:rPr lang="cs-CZ" altLang="de-CZ" sz="2800">
                <a:latin typeface="Times New Roman" panose="02020603050405020304" pitchFamily="18" charset="0"/>
              </a:rPr>
              <a:t> nebo </a:t>
            </a:r>
            <a:r>
              <a:rPr lang="cs-CZ" altLang="de-CZ" sz="2800" i="1">
                <a:latin typeface="Times New Roman" panose="02020603050405020304" pitchFamily="18" charset="0"/>
              </a:rPr>
              <a:t>slepice</a:t>
            </a:r>
            <a:r>
              <a:rPr lang="cs-CZ" altLang="de-CZ" sz="2800">
                <a:latin typeface="Times New Roman" panose="02020603050405020304" pitchFamily="18" charset="0"/>
              </a:rPr>
              <a:t> k </a:t>
            </a:r>
            <a:r>
              <a:rPr lang="cs-CZ" altLang="de-CZ" sz="2800" i="1">
                <a:latin typeface="Times New Roman" panose="02020603050405020304" pitchFamily="18" charset="0"/>
              </a:rPr>
              <a:t>ptákům</a:t>
            </a:r>
            <a:r>
              <a:rPr lang="cs-CZ" altLang="de-CZ" sz="2800">
                <a:latin typeface="Times New Roman" panose="02020603050405020304" pitchFamily="18" charset="0"/>
              </a:rPr>
              <a:t> je mnohem problematičtější než z hlediska biologie. Sémantické pole má centrum a periférii. Existují tedy v rámci sémantického pole jaksi „lepší“ anebo právě prototypičtější představitelé dané kategorie a existují periférnější, méně jednoznační představitelé.</a:t>
            </a:r>
          </a:p>
          <a:p>
            <a:pPr marL="457200" indent="-457200">
              <a:buFont typeface="Arial" panose="020B0604020202020204" pitchFamily="34" charset="0"/>
              <a:buChar char="•"/>
            </a:pPr>
            <a:r>
              <a:rPr lang="cs-CZ" altLang="de-CZ" sz="2800">
                <a:latin typeface="Times New Roman" panose="02020603050405020304" pitchFamily="18" charset="0"/>
              </a:rPr>
              <a:t>Srov. schéma s ptáky udělané na základě výzkumu nositelů němčiny</a:t>
            </a:r>
          </a:p>
          <a:p>
            <a:pPr marL="457200" indent="-457200">
              <a:buFont typeface="Arial" panose="020B0604020202020204" pitchFamily="34" charset="0"/>
              <a:buChar char="•"/>
            </a:pPr>
            <a:r>
              <a:rPr lang="cs-CZ" altLang="de-CZ" sz="2800">
                <a:latin typeface="Times New Roman" panose="02020603050405020304" pitchFamily="18" charset="0"/>
              </a:rPr>
              <a:t>NB: zde máme sémantické pole, které nějak odpovídá přírodovědecké klasifikaci a také jeho hyperonymum – </a:t>
            </a:r>
            <a:r>
              <a:rPr lang="cs-CZ" altLang="de-CZ" sz="2800" i="1">
                <a:latin typeface="Times New Roman" panose="02020603050405020304" pitchFamily="18" charset="0"/>
              </a:rPr>
              <a:t>pták</a:t>
            </a:r>
            <a:r>
              <a:rPr lang="cs-CZ" altLang="de-CZ" sz="2800">
                <a:latin typeface="Times New Roman" panose="02020603050405020304" pitchFamily="18" charset="0"/>
              </a:rPr>
              <a:t> – má v biologické klasifikaci své místo; čili rozdíl mezi přírodovědeckou a jazykovou klasifikací není až tak závratný.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Grafik 3">
            <a:extLst>
              <a:ext uri="{FF2B5EF4-FFF2-40B4-BE49-F238E27FC236}">
                <a16:creationId xmlns:a16="http://schemas.microsoft.com/office/drawing/2014/main" id="{CCE46927-121F-4D6E-EF6B-3A14161A3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0"/>
            <a:ext cx="7346950" cy="755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Inhaltsplatzhalter 2">
            <a:extLst>
              <a:ext uri="{FF2B5EF4-FFF2-40B4-BE49-F238E27FC236}">
                <a16:creationId xmlns:a16="http://schemas.microsoft.com/office/drawing/2014/main" id="{5EF44167-93FC-79FA-0359-D578B8A22187}"/>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Není tomu tak vždy: </a:t>
            </a:r>
            <a:r>
              <a:rPr lang="cs-CZ" altLang="de-CZ" sz="2800" i="1">
                <a:latin typeface="Times New Roman" panose="02020603050405020304" pitchFamily="18" charset="0"/>
              </a:rPr>
              <a:t>vlk</a:t>
            </a:r>
            <a:r>
              <a:rPr lang="cs-CZ" altLang="de-CZ" sz="2800">
                <a:latin typeface="Times New Roman" panose="02020603050405020304" pitchFamily="18" charset="0"/>
              </a:rPr>
              <a:t> a </a:t>
            </a:r>
            <a:r>
              <a:rPr lang="cs-CZ" altLang="de-CZ" sz="2800" i="1">
                <a:latin typeface="Times New Roman" panose="02020603050405020304" pitchFamily="18" charset="0"/>
              </a:rPr>
              <a:t>pes</a:t>
            </a:r>
            <a:r>
              <a:rPr lang="cs-CZ" altLang="de-CZ" sz="2800">
                <a:latin typeface="Times New Roman" panose="02020603050405020304" pitchFamily="18" charset="0"/>
              </a:rPr>
              <a:t> jsou dost úzce příbuzná zvířata, a biologická klasifikace je shrnuje pod skupinou </a:t>
            </a:r>
            <a:r>
              <a:rPr lang="cs-CZ" altLang="de-CZ" sz="2800" i="1">
                <a:latin typeface="Times New Roman" panose="02020603050405020304" pitchFamily="18" charset="0"/>
              </a:rPr>
              <a:t>Canidae</a:t>
            </a:r>
            <a:r>
              <a:rPr lang="cs-CZ" altLang="de-CZ" sz="2800">
                <a:latin typeface="Times New Roman" panose="02020603050405020304" pitchFamily="18" charset="0"/>
              </a:rPr>
              <a:t>, tedy </a:t>
            </a:r>
            <a:r>
              <a:rPr lang="cs-CZ" altLang="de-CZ" sz="2800" i="1">
                <a:latin typeface="Times New Roman" panose="02020603050405020304" pitchFamily="18" charset="0"/>
              </a:rPr>
              <a:t>psovití</a:t>
            </a:r>
            <a:r>
              <a:rPr lang="cs-CZ" altLang="de-CZ" sz="2800">
                <a:latin typeface="Times New Roman" panose="02020603050405020304" pitchFamily="18" charset="0"/>
              </a:rPr>
              <a:t>. </a:t>
            </a:r>
            <a:r>
              <a:rPr lang="cs-CZ" altLang="de-CZ" sz="2800" i="1">
                <a:latin typeface="Times New Roman" panose="02020603050405020304" pitchFamily="18" charset="0"/>
              </a:rPr>
              <a:t>Vlk</a:t>
            </a:r>
            <a:r>
              <a:rPr lang="cs-CZ" altLang="de-CZ" sz="2800">
                <a:latin typeface="Times New Roman" panose="02020603050405020304" pitchFamily="18" charset="0"/>
              </a:rPr>
              <a:t>, to je prostě divoký pes (něm. definice ‘Wildhund’). V přirozeném jazyce však takové hyperonymum nebylo, a ani dnes ho běžně neznáme a už vůbec nepoužíváme. Důvod je jasný: pes a vlk jsou pro člověka zcela různá zvířata co do významu a zkušeností, které s nimi mají, společné hyperonymum není nutné</a:t>
            </a:r>
            <a:r>
              <a:rPr lang="de-CZ" altLang="de-CZ" sz="2800">
                <a:latin typeface="Times New Roman" panose="02020603050405020304" pitchFamily="18" charset="0"/>
              </a:rPr>
              <a:t> </a:t>
            </a:r>
          </a:p>
          <a:p>
            <a:pPr marL="457200" indent="-457200">
              <a:buFont typeface="Arial" panose="020B0604020202020204" pitchFamily="34" charset="0"/>
              <a:buChar char="•"/>
            </a:pPr>
            <a:r>
              <a:rPr lang="cs-CZ" altLang="de-CZ" sz="2800">
                <a:latin typeface="Times New Roman" panose="02020603050405020304" pitchFamily="18" charset="0"/>
              </a:rPr>
              <a:t>V biologii patří </a:t>
            </a:r>
            <a:r>
              <a:rPr lang="cs-CZ" altLang="de-CZ" sz="2800" i="1">
                <a:latin typeface="Times New Roman" panose="02020603050405020304" pitchFamily="18" charset="0"/>
              </a:rPr>
              <a:t>hmyz</a:t>
            </a:r>
            <a:r>
              <a:rPr lang="cs-CZ" altLang="de-CZ" sz="2800">
                <a:latin typeface="Times New Roman" panose="02020603050405020304" pitchFamily="18" charset="0"/>
              </a:rPr>
              <a:t> do říše zvířat. Je však hmyz zvíře v jazyce? Co řeknete, když vidíte, že soused nebo sousedka má něco blíže neidentifikovatelného vypadajícího jako hmyz na vlasech? Můžete říci: „Máš tam nějaké zvíře?“ Nebo to nejde, protože zvíře je prototypicky něco, co má čtyři nohy a možná srst, čili savec? Ani s ptákem to není tak jednoznačné: mohu říci „Dneska ráno u nás na balkoně seděly dvě malá zvířata“, když to byli ptáci? Je pták zvíře – jazykově?</a:t>
            </a:r>
            <a:r>
              <a:rPr lang="de-CZ" altLang="de-CZ" sz="2800">
                <a:latin typeface="Times New Roman" panose="02020603050405020304" pitchFamily="18" charset="0"/>
              </a:rPr>
              <a:t> </a:t>
            </a:r>
            <a:endParaRPr lang="cs-CZ" altLang="de-CZ" sz="2800">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Inhaltsplatzhalter 2">
            <a:extLst>
              <a:ext uri="{FF2B5EF4-FFF2-40B4-BE49-F238E27FC236}">
                <a16:creationId xmlns:a16="http://schemas.microsoft.com/office/drawing/2014/main" id="{7A9B7089-8AD1-715A-8058-353E51D26527}"/>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Na základě toho, že jazykově všichni představitelé sémantického pole nejsou stejně „dobrými“ představiteli, můžeme se pak dostat k takovým výrazům jako sexistické </a:t>
            </a:r>
            <a:r>
              <a:rPr lang="cs-CZ" altLang="de-CZ" sz="2800" i="1">
                <a:latin typeface="Times New Roman" panose="02020603050405020304" pitchFamily="18" charset="0"/>
              </a:rPr>
              <a:t>Курица не птица, баба не человек</a:t>
            </a:r>
            <a:r>
              <a:rPr lang="cs-CZ" altLang="de-CZ" sz="2800">
                <a:latin typeface="Times New Roman" panose="02020603050405020304" pitchFamily="18" charset="0"/>
              </a:rPr>
              <a:t>. Spočívá právě v tom, že ta slepice jaksi pták je, ale nějaký „divný“, neobyčejný. Prototyp má prototypické vlastnosti – u ptáků je to např. létat, slepice ji má jenom ve velmi omezené míře. Stejně tak je muž – to se dá doložit – prototypický člověk (srov. práce k slovu </a:t>
            </a:r>
            <a:r>
              <a:rPr lang="cs-CZ" altLang="de-CZ" sz="2800" i="1">
                <a:latin typeface="Times New Roman" panose="02020603050405020304" pitchFamily="18" charset="0"/>
              </a:rPr>
              <a:t>человек</a:t>
            </a:r>
            <a:r>
              <a:rPr lang="cs-CZ" altLang="de-CZ" sz="2800">
                <a:latin typeface="Times New Roman" panose="02020603050405020304" pitchFamily="18" charset="0"/>
              </a:rPr>
              <a:t> v ruštině), nebo jak řekla francouzská lingvistka, která zkoumala slovo </a:t>
            </a:r>
            <a:r>
              <a:rPr lang="cs-CZ" altLang="de-CZ" sz="2800" i="1">
                <a:latin typeface="Times New Roman" panose="02020603050405020304" pitchFamily="18" charset="0"/>
              </a:rPr>
              <a:t>homme</a:t>
            </a:r>
            <a:r>
              <a:rPr lang="cs-CZ" altLang="de-CZ" sz="2800">
                <a:latin typeface="Times New Roman" panose="02020603050405020304" pitchFamily="18" charset="0"/>
              </a:rPr>
              <a:t> ve francouzštině: „L’être humain est un homme jusqu’à la preuve qu’il est une femme“ – Člověk je muž, dokud není dokázáno, že je žena</a:t>
            </a:r>
            <a:r>
              <a:rPr lang="de-CZ" altLang="de-CZ" sz="2800">
                <a:latin typeface="Times New Roman" panose="02020603050405020304" pitchFamily="18" charset="0"/>
              </a:rPr>
              <a:t> </a:t>
            </a:r>
          </a:p>
          <a:p>
            <a:pPr marL="457200" indent="-457200">
              <a:buFont typeface="Arial" panose="020B0604020202020204" pitchFamily="34" charset="0"/>
              <a:buChar char="•"/>
            </a:pPr>
            <a:r>
              <a:rPr lang="de-CZ" altLang="de-CZ" sz="2800">
                <a:latin typeface="Times New Roman" panose="02020603050405020304" pitchFamily="18" charset="0"/>
              </a:rPr>
              <a:t>NB: Není vyloučeno, že v některých případech už došlo k posunu sémantiky, ale muselo by se to znova zkoumat</a:t>
            </a:r>
          </a:p>
          <a:p>
            <a:pPr marL="457200" indent="-457200">
              <a:buFont typeface="Arial" panose="020B0604020202020204" pitchFamily="34" charset="0"/>
              <a:buChar char="•"/>
            </a:pPr>
            <a:endParaRPr lang="cs-CZ" altLang="de-CZ" sz="2800">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Inhaltsplatzhalter 2">
            <a:extLst>
              <a:ext uri="{FF2B5EF4-FFF2-40B4-BE49-F238E27FC236}">
                <a16:creationId xmlns:a16="http://schemas.microsoft.com/office/drawing/2014/main" id="{69438230-B067-78EA-AC32-73AAE44C84A9}"/>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Můžeme narazit na výrazy typu „Tučňák je něco jako pták, je nějaký druh ptáka“. Tím se vyjadřuje, že jaksi patří k té kategorii, ale ne úplně. Těmto výrazům se říká angl. </a:t>
            </a:r>
            <a:r>
              <a:rPr lang="cs-CZ" altLang="de-CZ" sz="2800" i="1" u="sng">
                <a:latin typeface="Times New Roman" panose="02020603050405020304" pitchFamily="18" charset="0"/>
              </a:rPr>
              <a:t>hedges</a:t>
            </a:r>
            <a:r>
              <a:rPr lang="cs-CZ" altLang="de-CZ" sz="2800">
                <a:latin typeface="Times New Roman" panose="02020603050405020304" pitchFamily="18" charset="0"/>
              </a:rPr>
              <a:t> („živý plot“), čímž se vyjadřuje jejich funkce ohraničit kategorii (angl. </a:t>
            </a:r>
            <a:r>
              <a:rPr lang="cs-CZ" altLang="de-CZ" sz="2800" i="1">
                <a:latin typeface="Times New Roman" panose="02020603050405020304" pitchFamily="18" charset="0"/>
              </a:rPr>
              <a:t>something like, a kind of</a:t>
            </a:r>
            <a:r>
              <a:rPr lang="cs-CZ" altLang="de-CZ" sz="2800">
                <a:latin typeface="Times New Roman" panose="02020603050405020304" pitchFamily="18" charset="0"/>
              </a:rPr>
              <a:t> atd.).</a:t>
            </a:r>
          </a:p>
          <a:p>
            <a:pPr marL="457200" indent="-457200">
              <a:buFont typeface="Arial" panose="020B0604020202020204" pitchFamily="34" charset="0"/>
              <a:buChar char="•"/>
            </a:pPr>
            <a:r>
              <a:rPr lang="cs-CZ" altLang="de-CZ" sz="2800">
                <a:latin typeface="Times New Roman" panose="02020603050405020304" pitchFamily="18" charset="0"/>
              </a:rPr>
              <a:t>Ovšem tyto hranice právě nejsou pevné a jednoznačné. Sémantické pole nemá ostré hranice, resp. přesněji řečeno: neostrá je </a:t>
            </a:r>
            <a:r>
              <a:rPr lang="cs-CZ" altLang="de-CZ" sz="2800" u="sng">
                <a:latin typeface="Times New Roman" panose="02020603050405020304" pitchFamily="18" charset="0"/>
              </a:rPr>
              <a:t>extenze</a:t>
            </a:r>
            <a:r>
              <a:rPr lang="cs-CZ" altLang="de-CZ" sz="2800">
                <a:latin typeface="Times New Roman" panose="02020603050405020304" pitchFamily="18" charset="0"/>
              </a:rPr>
              <a:t> (co všechno k pojmu patří). My sice máme jasný pojem o to, co je to pták (</a:t>
            </a:r>
            <a:r>
              <a:rPr lang="cs-CZ" altLang="de-CZ" sz="2800" u="sng">
                <a:latin typeface="Times New Roman" panose="02020603050405020304" pitchFamily="18" charset="0"/>
              </a:rPr>
              <a:t>intenze</a:t>
            </a:r>
            <a:r>
              <a:rPr lang="cs-CZ" altLang="de-CZ" sz="2800">
                <a:latin typeface="Times New Roman" panose="02020603050405020304" pitchFamily="18" charset="0"/>
              </a:rPr>
              <a:t>, jeho vlastnosti, zejm. ty prototypické), pomáhá nám k tomu prototyp, ale nemáme úplně jasné představy o tom, až kam kategorie sáhne (extenze)</a:t>
            </a:r>
          </a:p>
          <a:p>
            <a:pPr marL="457200" indent="-457200">
              <a:buFont typeface="Arial" panose="020B0604020202020204" pitchFamily="34" charset="0"/>
              <a:buChar char="•"/>
            </a:pPr>
            <a:r>
              <a:rPr lang="cs-CZ" altLang="de-CZ" sz="2800">
                <a:latin typeface="Times New Roman" panose="02020603050405020304" pitchFamily="18" charset="0"/>
              </a:rPr>
              <a:t>Jednotliví představitelé kategorie mohou být spojení pouze tím, že mají s dalším představitelem jeden společný příznak, to znamená, že v extrémním případě dva periferní představitelé téhož sémantického pole nemají vůbec společné příznaky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Inhaltsplatzhalter 2">
            <a:extLst>
              <a:ext uri="{FF2B5EF4-FFF2-40B4-BE49-F238E27FC236}">
                <a16:creationId xmlns:a16="http://schemas.microsoft.com/office/drawing/2014/main" id="{4BA35878-9F17-A19C-C280-65631024E2B9}"/>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Protypičnost nezávisí pouze na tom, jak dobře jednotlivé představitele známe, jak jsme už řekli. Mohli bychom říci, že není divu, že </a:t>
            </a:r>
            <a:r>
              <a:rPr lang="cs-CZ" altLang="de-CZ" sz="2800" i="1">
                <a:latin typeface="Times New Roman" panose="02020603050405020304" pitchFamily="18" charset="0"/>
              </a:rPr>
              <a:t>tučňák</a:t>
            </a:r>
            <a:r>
              <a:rPr lang="cs-CZ" altLang="de-CZ" sz="2800">
                <a:latin typeface="Times New Roman" panose="02020603050405020304" pitchFamily="18" charset="0"/>
              </a:rPr>
              <a:t> je méně prototypický představitel ptáka, když se s nim vlastně ani nesetkáváme. Toto ovšem není zřejmě důvod, protože slepice patří k úplně nejběžnějším domácím zvířatům, a přece prý není pták</a:t>
            </a:r>
            <a:r>
              <a:rPr lang="de-CZ" altLang="de-CZ" sz="2800">
                <a:latin typeface="Times New Roman" panose="02020603050405020304" pitchFamily="18" charset="0"/>
              </a:rPr>
              <a:t> </a:t>
            </a:r>
          </a:p>
          <a:p>
            <a:pPr marL="457200" indent="-457200">
              <a:buFont typeface="Arial" panose="020B0604020202020204" pitchFamily="34" charset="0"/>
              <a:buChar char="•"/>
            </a:pPr>
            <a:r>
              <a:rPr lang="cs-CZ" altLang="de-CZ" sz="2800">
                <a:latin typeface="Times New Roman" panose="02020603050405020304" pitchFamily="18" charset="0"/>
              </a:rPr>
              <a:t>Prototyp nemusí v mimojazykové realitě jako konkrétní druh existovat. Jsou kategorie, kde centrum kategorie tvoří jakási „ideální představa“ (mohli bychom říci i „konstrukt“), kterému však neodpovídá třída referentů</a:t>
            </a:r>
          </a:p>
          <a:p>
            <a:pPr marL="457200" indent="-457200">
              <a:buFont typeface="Arial" panose="020B0604020202020204" pitchFamily="34" charset="0"/>
              <a:buChar char="•"/>
            </a:pPr>
            <a:r>
              <a:rPr lang="cs-CZ" altLang="de-CZ" sz="2800">
                <a:latin typeface="Times New Roman" panose="02020603050405020304" pitchFamily="18" charset="0"/>
              </a:rPr>
              <a:t>Můžeme si ještě klást otázku, k čemu to celé nám vůbec je. Jaký má smysl srovnávat jevy mimojazykového světa s nějakým prototypem, který nemusí ani existovat? Má to smysl, protože pomáhá nám to členit a zařadit masu různých dojmů poměrně jednoduchým způsobem.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Inhaltsplatzhalter 2">
            <a:extLst>
              <a:ext uri="{FF2B5EF4-FFF2-40B4-BE49-F238E27FC236}">
                <a16:creationId xmlns:a16="http://schemas.microsoft.com/office/drawing/2014/main" id="{D45ED6FE-F5D2-9441-F6D3-6475811A7D3B}"/>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dirty="0">
                <a:latin typeface="Times New Roman" panose="02020603050405020304" pitchFamily="18" charset="0"/>
              </a:rPr>
              <a:t>Přitom je důležité, že se neporovnává analyticky (příznak za příznak, ano, ne, a pak se rozhoduje), ale srovnává se globálně, na základě celkového dojmu. Na základě jazykových významů leží tzv. „naivní obraz světa“. Ten může dokonce řídit i gramatické kategorie: srov. v jazycích s členem věty </a:t>
            </a:r>
            <a:r>
              <a:rPr lang="cs-CZ" altLang="de-CZ" sz="2800" i="1" dirty="0">
                <a:latin typeface="Times New Roman" panose="02020603050405020304" pitchFamily="18" charset="0"/>
              </a:rPr>
              <a:t>Dostali jsme se do vesnice. Kostel byl zavřen</a:t>
            </a:r>
            <a:r>
              <a:rPr lang="cs-CZ" altLang="de-CZ" sz="2800" dirty="0">
                <a:latin typeface="Times New Roman" panose="02020603050405020304" pitchFamily="18" charset="0"/>
              </a:rPr>
              <a:t>. – Jaký se používá člen? Určitý, ačkoliv </a:t>
            </a:r>
            <a:r>
              <a:rPr lang="ru-RU" altLang="de-CZ" sz="2800">
                <a:latin typeface="Times New Roman" panose="02020603050405020304" pitchFamily="18" charset="0"/>
              </a:rPr>
              <a:t>о </a:t>
            </a:r>
            <a:r>
              <a:rPr lang="cs-CZ" altLang="de-CZ" sz="2800">
                <a:latin typeface="Times New Roman" panose="02020603050405020304" pitchFamily="18" charset="0"/>
              </a:rPr>
              <a:t>žádném kostele ještě nebyla řeč – protože </a:t>
            </a:r>
            <a:r>
              <a:rPr lang="cs-CZ" altLang="de-CZ" sz="2800" dirty="0" err="1">
                <a:latin typeface="Times New Roman" panose="02020603050405020304" pitchFamily="18" charset="0"/>
              </a:rPr>
              <a:t>protoypická</a:t>
            </a:r>
            <a:r>
              <a:rPr lang="cs-CZ" altLang="de-CZ" sz="2800" dirty="0">
                <a:latin typeface="Times New Roman" panose="02020603050405020304" pitchFamily="18" charset="0"/>
              </a:rPr>
              <a:t> vesnice má jeden kostel…</a:t>
            </a:r>
            <a:endParaRPr lang="de-CZ" altLang="de-CZ" sz="2800" dirty="0">
              <a:latin typeface="Times New Roman" panose="02020603050405020304" pitchFamily="18" charset="0"/>
            </a:endParaRPr>
          </a:p>
          <a:p>
            <a:pPr marL="457200" indent="-457200">
              <a:buFont typeface="Arial" panose="020B0604020202020204" pitchFamily="34" charset="0"/>
              <a:buChar char="•"/>
            </a:pPr>
            <a:r>
              <a:rPr lang="cs-CZ" altLang="de-CZ" sz="2800" dirty="0">
                <a:latin typeface="Times New Roman" panose="02020603050405020304" pitchFamily="18" charset="0"/>
              </a:rPr>
              <a:t>Výzkumy naivního obrazu světa se dějí právě v Rusku (</a:t>
            </a:r>
            <a:r>
              <a:rPr lang="cs-CZ" altLang="de-CZ" sz="2800" dirty="0" err="1">
                <a:latin typeface="Times New Roman" panose="02020603050405020304" pitchFamily="18" charset="0"/>
              </a:rPr>
              <a:t>Arut'junova</a:t>
            </a:r>
            <a:r>
              <a:rPr lang="cs-CZ" altLang="de-CZ" sz="2800" dirty="0">
                <a:latin typeface="Times New Roman" panose="02020603050405020304" pitchFamily="18" charset="0"/>
              </a:rPr>
              <a:t>, </a:t>
            </a:r>
            <a:r>
              <a:rPr lang="cs-CZ" altLang="de-CZ" sz="2800" dirty="0" err="1">
                <a:latin typeface="Times New Roman" panose="02020603050405020304" pitchFamily="18" charset="0"/>
              </a:rPr>
              <a:t>Rachilina</a:t>
            </a:r>
            <a:r>
              <a:rPr lang="cs-CZ" altLang="de-CZ" sz="2800" dirty="0">
                <a:latin typeface="Times New Roman" panose="02020603050405020304" pitchFamily="18" charset="0"/>
              </a:rPr>
              <a:t> aj.)</a:t>
            </a:r>
            <a:r>
              <a:rPr lang="de-CZ" altLang="de-CZ" sz="2800" dirty="0">
                <a:latin typeface="Times New Roman" panose="02020603050405020304" pitchFamily="18" charset="0"/>
              </a:rPr>
              <a:t> </a:t>
            </a:r>
            <a:endParaRPr lang="cs-CZ" altLang="de-CZ" sz="2800" dirty="0">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Inhaltsplatzhalter 2">
            <a:extLst>
              <a:ext uri="{FF2B5EF4-FFF2-40B4-BE49-F238E27FC236}">
                <a16:creationId xmlns:a16="http://schemas.microsoft.com/office/drawing/2014/main" id="{3C08FB4D-9AE6-3796-FBB2-DC00D9CFE50E}"/>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Na základě různých sémů se liší významově podobné jednotky jednoho lexikálního (sémantického) pole. Sémantické nebo lexikální pole je skupina slov s podobnými významy, které diferencují všeobecnější skutečnost (jev apod.)</a:t>
            </a:r>
          </a:p>
          <a:p>
            <a:pPr marL="457200" indent="-457200">
              <a:buFont typeface="Arial" panose="020B0604020202020204" pitchFamily="34" charset="0"/>
              <a:buChar char="•"/>
            </a:pPr>
            <a:r>
              <a:rPr lang="cs-CZ" altLang="de-CZ" sz="2800">
                <a:latin typeface="Times New Roman" panose="02020603050405020304" pitchFamily="18" charset="0"/>
              </a:rPr>
              <a:t>Strukturalisticky by se tedy řeklo, že všechny jednotky jednoho sémantického pole mají nějaké společné sémy, alespoň jeden. Význam nějakého slova (lexému) v rámci pole je určen a ohraničen významem ostatních lexémů, to znamená, že komplexy sémů jsou vzájemně na sobě závislé, jestli se ztratí jeden, tak se změní celý systém a tím i všechno ostatní</a:t>
            </a:r>
          </a:p>
          <a:p>
            <a:pPr marL="457200" indent="-457200">
              <a:buFont typeface="Arial" panose="020B0604020202020204" pitchFamily="34" charset="0"/>
              <a:buChar char="•"/>
            </a:pPr>
            <a:r>
              <a:rPr lang="cs-CZ" altLang="de-CZ" sz="2800">
                <a:latin typeface="Times New Roman" panose="02020603050405020304" pitchFamily="18" charset="0"/>
              </a:rPr>
              <a:t>Takové sémantické pole mohou třeba tvořit lexémy označující lidské obydlí: </a:t>
            </a:r>
            <a:r>
              <a:rPr lang="cs-CZ" altLang="de-CZ" sz="2800" i="1">
                <a:latin typeface="Times New Roman" panose="02020603050405020304" pitchFamily="18" charset="0"/>
              </a:rPr>
              <a:t>dům, vila, chata, chalupa, chatrč, chýše, stan, maringotka, byt</a:t>
            </a:r>
            <a:r>
              <a:rPr lang="cs-CZ" altLang="de-CZ" sz="2800">
                <a:latin typeface="Times New Roman" panose="02020603050405020304" pitchFamily="18"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Inhaltsplatzhalter 2">
            <a:extLst>
              <a:ext uri="{FF2B5EF4-FFF2-40B4-BE49-F238E27FC236}">
                <a16:creationId xmlns:a16="http://schemas.microsoft.com/office/drawing/2014/main" id="{09A08678-D58A-EA4B-D10F-592BC2C3139D}"/>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Jestli zde hledáme sémy – bez větších teoretických nároků –, tak se dostaneme ke kandidátům jako materiál (podle SSČŠV je </a:t>
            </a:r>
            <a:r>
              <a:rPr lang="cs-CZ" altLang="de-CZ" sz="2800" i="1">
                <a:latin typeface="Times New Roman" panose="02020603050405020304" pitchFamily="18" charset="0"/>
              </a:rPr>
              <a:t>stan</a:t>
            </a:r>
            <a:r>
              <a:rPr lang="cs-CZ" altLang="de-CZ" sz="2800">
                <a:latin typeface="Times New Roman" panose="02020603050405020304" pitchFamily="18" charset="0"/>
              </a:rPr>
              <a:t> „z nepromokavé látky“, u ostatních slov však takové údaje nejsou), velkost (podle SSČŠV jsou </a:t>
            </a:r>
            <a:r>
              <a:rPr lang="cs-CZ" altLang="de-CZ" sz="2800" i="1">
                <a:latin typeface="Times New Roman" panose="02020603050405020304" pitchFamily="18" charset="0"/>
              </a:rPr>
              <a:t>chata, chalupa</a:t>
            </a:r>
            <a:r>
              <a:rPr lang="cs-CZ" altLang="de-CZ" sz="2800">
                <a:latin typeface="Times New Roman" panose="02020603050405020304" pitchFamily="18" charset="0"/>
              </a:rPr>
              <a:t> „menší stavba, resp. stavení“, u ostatních slov však takové upřesnění není), trvání pobytu (podle SSČŠV jsou </a:t>
            </a:r>
            <a:r>
              <a:rPr lang="cs-CZ" altLang="de-CZ" sz="2800" i="1">
                <a:latin typeface="Times New Roman" panose="02020603050405020304" pitchFamily="18" charset="0"/>
              </a:rPr>
              <a:t>chata</a:t>
            </a:r>
            <a:r>
              <a:rPr lang="cs-CZ" altLang="de-CZ" sz="2800">
                <a:latin typeface="Times New Roman" panose="02020603050405020304" pitchFamily="18" charset="0"/>
              </a:rPr>
              <a:t>, </a:t>
            </a:r>
            <a:r>
              <a:rPr lang="cs-CZ" altLang="de-CZ" sz="2800" i="1">
                <a:latin typeface="Times New Roman" panose="02020603050405020304" pitchFamily="18" charset="0"/>
              </a:rPr>
              <a:t>stan</a:t>
            </a:r>
            <a:r>
              <a:rPr lang="cs-CZ" altLang="de-CZ" sz="2800">
                <a:latin typeface="Times New Roman" panose="02020603050405020304" pitchFamily="18" charset="0"/>
              </a:rPr>
              <a:t> a </a:t>
            </a:r>
            <a:r>
              <a:rPr lang="cs-CZ" altLang="de-CZ" sz="2800" i="1">
                <a:latin typeface="Times New Roman" panose="02020603050405020304" pitchFamily="18" charset="0"/>
              </a:rPr>
              <a:t>maringotka</a:t>
            </a:r>
            <a:r>
              <a:rPr lang="cs-CZ" altLang="de-CZ" sz="2800">
                <a:latin typeface="Times New Roman" panose="02020603050405020304" pitchFamily="18" charset="0"/>
              </a:rPr>
              <a:t> na přechodné pobyty, u ostatních slov to nehraje úlohu), jakési faktory sociálního prestiže (</a:t>
            </a:r>
            <a:r>
              <a:rPr lang="cs-CZ" altLang="de-CZ" sz="2800" i="1">
                <a:latin typeface="Times New Roman" panose="02020603050405020304" pitchFamily="18" charset="0"/>
              </a:rPr>
              <a:t>vila</a:t>
            </a:r>
            <a:r>
              <a:rPr lang="cs-CZ" altLang="de-CZ" sz="2800">
                <a:latin typeface="Times New Roman" panose="02020603050405020304" pitchFamily="18" charset="0"/>
              </a:rPr>
              <a:t> je prý „výstavnější obytný dům“, </a:t>
            </a:r>
            <a:r>
              <a:rPr lang="cs-CZ" altLang="de-CZ" sz="2800" i="1">
                <a:latin typeface="Times New Roman" panose="02020603050405020304" pitchFamily="18" charset="0"/>
              </a:rPr>
              <a:t>chatrč</a:t>
            </a:r>
            <a:r>
              <a:rPr lang="cs-CZ" altLang="de-CZ" sz="2800">
                <a:latin typeface="Times New Roman" panose="02020603050405020304" pitchFamily="18" charset="0"/>
              </a:rPr>
              <a:t> „nuzná, primitivní chalupa“) atd. atd.</a:t>
            </a:r>
          </a:p>
          <a:p>
            <a:pPr marL="457200" indent="-457200">
              <a:buFont typeface="Arial" panose="020B0604020202020204" pitchFamily="34" charset="0"/>
              <a:buChar char="•"/>
            </a:pPr>
            <a:r>
              <a:rPr lang="cs-CZ" altLang="de-CZ" sz="2800">
                <a:latin typeface="Times New Roman" panose="02020603050405020304" pitchFamily="18" charset="0"/>
              </a:rPr>
              <a:t>Nejde zde o to, zda je SSČŠV vhodnou pomůckou na hledání sémů. Jde pouze o to ukázat, že tento přístup k sémantice přináší některé problémy: zatímco ve fonologii máme do činění s přehledným počtem distinktivních rysů (znělost, palatalizovanost, plosiva vs. frikativa atd.), je počet sémů nepopsatelný a otázka, se kterými sémy v jazyce lze vůbec počítat, není nijak triviální</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Inhaltsplatzhalter 2">
            <a:extLst>
              <a:ext uri="{FF2B5EF4-FFF2-40B4-BE49-F238E27FC236}">
                <a16:creationId xmlns:a16="http://schemas.microsoft.com/office/drawing/2014/main" id="{46877601-F5EC-081B-3003-D63E5E235AF8}"/>
              </a:ext>
            </a:extLst>
          </p:cNvPr>
          <p:cNvSpPr>
            <a:spLocks noGrp="1" noChangeArrowheads="1"/>
          </p:cNvSpPr>
          <p:nvPr>
            <p:ph idx="1"/>
          </p:nvPr>
        </p:nvSpPr>
        <p:spPr>
          <a:xfrm>
            <a:off x="360363" y="323850"/>
            <a:ext cx="9504362" cy="2663825"/>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Kromě toho musíme často jednotlivý sém přijmout pouze kvůli jednomu slovu, tedy výskyt jednotlivých sémů v rámci sémantického pole je někdy značně asymetrický</a:t>
            </a:r>
          </a:p>
          <a:p>
            <a:pPr marL="457200" indent="-457200">
              <a:buFont typeface="Arial" panose="020B0604020202020204" pitchFamily="34" charset="0"/>
              <a:buChar char="•"/>
            </a:pPr>
            <a:r>
              <a:rPr lang="cs-CZ" altLang="de-CZ" sz="2800">
                <a:latin typeface="Times New Roman" panose="02020603050405020304" pitchFamily="18" charset="0"/>
              </a:rPr>
              <a:t>Výjimku tvoří sémantická pole označující lidi a zvířata, jak ukáže Erhart, zvlášť pokud jde o příbuzenské vztahy, ale v jiných oblastech je to často složitější a méně praktické</a:t>
            </a:r>
          </a:p>
        </p:txBody>
      </p:sp>
      <p:pic>
        <p:nvPicPr>
          <p:cNvPr id="21506" name="Grafik 2">
            <a:extLst>
              <a:ext uri="{FF2B5EF4-FFF2-40B4-BE49-F238E27FC236}">
                <a16:creationId xmlns:a16="http://schemas.microsoft.com/office/drawing/2014/main" id="{14CAD72A-771C-1D7D-4623-83BCBAE26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3203575"/>
            <a:ext cx="1008062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Inhaltsplatzhalter 2">
            <a:extLst>
              <a:ext uri="{FF2B5EF4-FFF2-40B4-BE49-F238E27FC236}">
                <a16:creationId xmlns:a16="http://schemas.microsoft.com/office/drawing/2014/main" id="{46BC3DD6-B167-FFF0-A111-05497EDD57AE}"/>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dirty="0">
                <a:latin typeface="Times New Roman" panose="02020603050405020304" pitchFamily="18" charset="0"/>
              </a:rPr>
              <a:t>Často jsou v sémantickém poli jakoby „mezery“. Např. existují slova </a:t>
            </a:r>
            <a:r>
              <a:rPr lang="cs-CZ" altLang="de-CZ" sz="2800" i="1" dirty="0">
                <a:latin typeface="Times New Roman" panose="02020603050405020304" pitchFamily="18" charset="0"/>
              </a:rPr>
              <a:t>hluchý</a:t>
            </a:r>
            <a:r>
              <a:rPr lang="cs-CZ" altLang="de-CZ" sz="2800" dirty="0">
                <a:latin typeface="Times New Roman" panose="02020603050405020304" pitchFamily="18" charset="0"/>
              </a:rPr>
              <a:t> a </a:t>
            </a:r>
            <a:r>
              <a:rPr lang="cs-CZ" altLang="de-CZ" sz="2800" i="1" dirty="0">
                <a:latin typeface="Times New Roman" panose="02020603050405020304" pitchFamily="18" charset="0"/>
              </a:rPr>
              <a:t>slepý</a:t>
            </a:r>
            <a:r>
              <a:rPr lang="cs-CZ" altLang="de-CZ" sz="2800" dirty="0">
                <a:latin typeface="Times New Roman" panose="02020603050405020304" pitchFamily="18" charset="0"/>
              </a:rPr>
              <a:t> pro nedostatek jednoho ze smyslů. Neexistují však slova označující nedostatek čichu nebo hmatu.</a:t>
            </a:r>
          </a:p>
          <a:p>
            <a:pPr marL="457200" indent="-457200">
              <a:buFont typeface="Arial" panose="020B0604020202020204" pitchFamily="34" charset="0"/>
              <a:buChar char="•"/>
            </a:pPr>
            <a:r>
              <a:rPr lang="cs-CZ" altLang="de-CZ" sz="2800" dirty="0">
                <a:latin typeface="Times New Roman" panose="02020603050405020304" pitchFamily="18" charset="0"/>
              </a:rPr>
              <a:t>Nakonec v sémantickém poli zřejmě často slova nejsou pečlivě rozlišována, najdou se často případy částečného překrývání.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Inhaltsplatzhalter 2">
            <a:extLst>
              <a:ext uri="{FF2B5EF4-FFF2-40B4-BE49-F238E27FC236}">
                <a16:creationId xmlns:a16="http://schemas.microsoft.com/office/drawing/2014/main" id="{649C8382-BD8D-C9C2-4DD2-8D3CAC4A95CC}"/>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Nejen koncept nejmenší jednotky byl přenesen na sémantiku, ale i koncept </a:t>
            </a:r>
            <a:r>
              <a:rPr lang="cs-CZ" altLang="de-CZ" sz="2800" u="sng">
                <a:latin typeface="Times New Roman" panose="02020603050405020304" pitchFamily="18" charset="0"/>
              </a:rPr>
              <a:t>neutralizace</a:t>
            </a:r>
            <a:r>
              <a:rPr lang="cs-CZ" altLang="de-CZ" sz="2800">
                <a:latin typeface="Times New Roman" panose="02020603050405020304" pitchFamily="18" charset="0"/>
              </a:rPr>
              <a:t>.</a:t>
            </a:r>
          </a:p>
          <a:p>
            <a:pPr marL="457200" indent="-457200">
              <a:buFont typeface="Arial" panose="020B0604020202020204" pitchFamily="34" charset="0"/>
              <a:buChar char="•"/>
            </a:pPr>
            <a:r>
              <a:rPr lang="cs-CZ" altLang="de-CZ" sz="2800">
                <a:latin typeface="Times New Roman" panose="02020603050405020304" pitchFamily="18" charset="0"/>
              </a:rPr>
              <a:t>Lze např. u určitých sémanticky omezených skupin slov zjistit neutralizaci určitých gramatických kategorií. Srov. např. u slova </a:t>
            </a:r>
            <a:r>
              <a:rPr lang="cs-CZ" altLang="de-CZ" sz="2800" i="1">
                <a:latin typeface="Times New Roman" panose="02020603050405020304" pitchFamily="18" charset="0"/>
              </a:rPr>
              <a:t>nenávist</a:t>
            </a:r>
            <a:r>
              <a:rPr lang="cs-CZ" altLang="de-CZ" sz="2800">
                <a:latin typeface="Times New Roman" panose="02020603050405020304" pitchFamily="18" charset="0"/>
              </a:rPr>
              <a:t> kategorii čísla: má to slovo plurál?</a:t>
            </a:r>
          </a:p>
          <a:p>
            <a:pPr marL="457200" indent="-457200">
              <a:buFont typeface="Arial" panose="020B0604020202020204" pitchFamily="34" charset="0"/>
              <a:buChar char="•"/>
            </a:pPr>
            <a:r>
              <a:rPr lang="cs-CZ" altLang="de-CZ" sz="2800">
                <a:latin typeface="Times New Roman" panose="02020603050405020304" pitchFamily="18" charset="0"/>
              </a:rPr>
              <a:t>Jak je to se slovem </a:t>
            </a:r>
            <a:r>
              <a:rPr lang="cs-CZ" altLang="de-CZ" sz="2800" i="1">
                <a:latin typeface="Times New Roman" panose="02020603050405020304" pitchFamily="18" charset="0"/>
              </a:rPr>
              <a:t>svoboda</a:t>
            </a:r>
            <a:r>
              <a:rPr lang="cs-CZ" altLang="de-CZ" sz="2800">
                <a:latin typeface="Times New Roman" panose="02020603050405020304" pitchFamily="18" charset="0"/>
              </a:rPr>
              <a:t>? Pokud tato slova vůbec plurál mají, tak se zřejmě mění význam - různé svobody, pokud existují, jsou určitá různá práva (srov. „sedmá svoboda“ v letecké dopravě), ale sotva je to množné číslo svobody jako takové. Tato slova jsou </a:t>
            </a:r>
            <a:r>
              <a:rPr lang="cs-CZ" altLang="de-CZ" sz="2800" u="sng">
                <a:latin typeface="Times New Roman" panose="02020603050405020304" pitchFamily="18" charset="0"/>
              </a:rPr>
              <a:t>abstrakta</a:t>
            </a:r>
          </a:p>
          <a:p>
            <a:pPr marL="457200" indent="-457200">
              <a:buFont typeface="Arial" panose="020B0604020202020204" pitchFamily="34" charset="0"/>
              <a:buChar char="•"/>
            </a:pPr>
            <a:r>
              <a:rPr lang="cs-CZ" altLang="de-CZ" sz="2800">
                <a:latin typeface="Times New Roman" panose="02020603050405020304" pitchFamily="18" charset="0"/>
              </a:rPr>
              <a:t>Srov. dále slova jako </a:t>
            </a:r>
            <a:r>
              <a:rPr lang="cs-CZ" altLang="de-CZ" sz="2800" i="1">
                <a:latin typeface="Times New Roman" panose="02020603050405020304" pitchFamily="18" charset="0"/>
              </a:rPr>
              <a:t>cukr</a:t>
            </a:r>
            <a:r>
              <a:rPr lang="cs-CZ" altLang="de-CZ" sz="2800">
                <a:latin typeface="Times New Roman" panose="02020603050405020304" pitchFamily="18" charset="0"/>
              </a:rPr>
              <a:t> nebo </a:t>
            </a:r>
            <a:r>
              <a:rPr lang="cs-CZ" altLang="de-CZ" sz="2800" i="1">
                <a:latin typeface="Times New Roman" panose="02020603050405020304" pitchFamily="18" charset="0"/>
              </a:rPr>
              <a:t>víno</a:t>
            </a:r>
            <a:r>
              <a:rPr lang="cs-CZ" altLang="de-CZ" sz="2800">
                <a:latin typeface="Times New Roman" panose="02020603050405020304" pitchFamily="18" charset="0"/>
              </a:rPr>
              <a:t>: pokud mají plurál, tak se jedná o různé druhy cukru nebo vína, ale nikoliv o plurál cukru nebo vína jako takového. Jsou to slova označující látku, která nemá pevné hranice a kterou nelze prostě počítat. Jsou to tzv. </a:t>
            </a:r>
            <a:r>
              <a:rPr lang="cs-CZ" altLang="de-CZ" sz="2800" u="sng">
                <a:latin typeface="Times New Roman" panose="02020603050405020304" pitchFamily="18" charset="0"/>
              </a:rPr>
              <a:t>kontinuativa</a:t>
            </a:r>
            <a:r>
              <a:rPr lang="cs-CZ" altLang="de-CZ" sz="2800">
                <a:latin typeface="Times New Roman" panose="02020603050405020304" pitchFamily="18" charset="0"/>
              </a:rPr>
              <a:t> (látková substantiva)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Inhaltsplatzhalter 2">
            <a:extLst>
              <a:ext uri="{FF2B5EF4-FFF2-40B4-BE49-F238E27FC236}">
                <a16:creationId xmlns:a16="http://schemas.microsoft.com/office/drawing/2014/main" id="{D8BD249D-9D7E-1A29-88B6-6C2325FE6A91}"/>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Třetí skupina jsou </a:t>
            </a:r>
            <a:r>
              <a:rPr lang="cs-CZ" altLang="de-CZ" sz="2800" u="sng">
                <a:latin typeface="Times New Roman" panose="02020603050405020304" pitchFamily="18" charset="0"/>
              </a:rPr>
              <a:t>kolektiva</a:t>
            </a:r>
            <a:r>
              <a:rPr lang="cs-CZ" altLang="de-CZ" sz="2800">
                <a:latin typeface="Times New Roman" panose="02020603050405020304" pitchFamily="18" charset="0"/>
              </a:rPr>
              <a:t> (hromadná jména), to znamená, podstatná jména označující nějakou skupinu, např. </a:t>
            </a:r>
            <a:r>
              <a:rPr lang="cs-CZ" altLang="de-CZ" sz="2800" i="1">
                <a:latin typeface="Times New Roman" panose="02020603050405020304" pitchFamily="18" charset="0"/>
              </a:rPr>
              <a:t>průmysl</a:t>
            </a:r>
            <a:r>
              <a:rPr lang="cs-CZ" altLang="de-CZ" sz="2800">
                <a:latin typeface="Times New Roman" panose="02020603050405020304" pitchFamily="18" charset="0"/>
              </a:rPr>
              <a:t>. Jestli zde v jazycích jsou plurály možné, tak se zase jedná o sémantickou specifikaci, jednotlivá odvětví </a:t>
            </a:r>
          </a:p>
          <a:p>
            <a:pPr marL="457200" indent="-457200">
              <a:buFont typeface="Arial" panose="020B0604020202020204" pitchFamily="34" charset="0"/>
              <a:buChar char="•"/>
            </a:pPr>
            <a:r>
              <a:rPr lang="cs-CZ" altLang="de-CZ" sz="2800">
                <a:latin typeface="Times New Roman" panose="02020603050405020304" pitchFamily="18" charset="0"/>
              </a:rPr>
              <a:t>Neutralizace čísla může vést k tomu, že daná slova už od začátku se vyskytují pouze v plurálu, což je výrazným svědectvím neutralizace dané kategorie. Tak např. v němčině slovo </a:t>
            </a:r>
            <a:r>
              <a:rPr lang="cs-CZ" altLang="de-CZ" sz="2800" i="1">
                <a:latin typeface="Times New Roman" panose="02020603050405020304" pitchFamily="18" charset="0"/>
              </a:rPr>
              <a:t>Eltern</a:t>
            </a:r>
            <a:r>
              <a:rPr lang="cs-CZ" altLang="de-CZ" sz="2800">
                <a:latin typeface="Times New Roman" panose="02020603050405020304" pitchFamily="18" charset="0"/>
              </a:rPr>
              <a:t> „rodiče“ nemá singulár (jeden *</a:t>
            </a:r>
            <a:r>
              <a:rPr lang="cs-CZ" altLang="de-CZ" sz="2800" i="1">
                <a:latin typeface="Times New Roman" panose="02020603050405020304" pitchFamily="18" charset="0"/>
              </a:rPr>
              <a:t>Elter</a:t>
            </a:r>
            <a:r>
              <a:rPr lang="cs-CZ" altLang="de-CZ" sz="2800">
                <a:latin typeface="Times New Roman" panose="02020603050405020304" pitchFamily="18" charset="0"/>
              </a:rPr>
              <a:t> neexistuje, oproti tomu č. </a:t>
            </a:r>
            <a:r>
              <a:rPr lang="cs-CZ" altLang="de-CZ" sz="2800" i="1">
                <a:latin typeface="Times New Roman" panose="02020603050405020304" pitchFamily="18" charset="0"/>
              </a:rPr>
              <a:t>rodič</a:t>
            </a:r>
            <a:r>
              <a:rPr lang="cs-CZ" altLang="de-CZ" sz="2800">
                <a:latin typeface="Times New Roman" panose="02020603050405020304" pitchFamily="18" charset="0"/>
              </a:rPr>
              <a:t>), je to kolektivum.</a:t>
            </a:r>
          </a:p>
          <a:p>
            <a:pPr marL="457200" indent="-457200">
              <a:buFont typeface="Arial" panose="020B0604020202020204" pitchFamily="34" charset="0"/>
              <a:buChar char="•"/>
            </a:pPr>
            <a:r>
              <a:rPr lang="cs-CZ" altLang="de-CZ" sz="2800">
                <a:latin typeface="Times New Roman" panose="02020603050405020304" pitchFamily="18" charset="0"/>
              </a:rPr>
              <a:t>Anebo srov. rus. </a:t>
            </a:r>
            <a:r>
              <a:rPr lang="cs-CZ" altLang="de-CZ" sz="2800" i="1">
                <a:latin typeface="Times New Roman" panose="02020603050405020304" pitchFamily="18" charset="0"/>
              </a:rPr>
              <a:t>сливки</a:t>
            </a:r>
            <a:r>
              <a:rPr lang="cs-CZ" altLang="de-CZ" sz="2800">
                <a:latin typeface="Times New Roman" panose="02020603050405020304" pitchFamily="18" charset="0"/>
              </a:rPr>
              <a:t> „(sladká) smetana“ nebo </a:t>
            </a:r>
            <a:r>
              <a:rPr lang="cs-CZ" altLang="de-CZ" sz="2800" i="1">
                <a:latin typeface="Times New Roman" panose="02020603050405020304" pitchFamily="18" charset="0"/>
              </a:rPr>
              <a:t>чернила</a:t>
            </a:r>
            <a:r>
              <a:rPr lang="cs-CZ" altLang="de-CZ" sz="2800">
                <a:latin typeface="Times New Roman" panose="02020603050405020304" pitchFamily="18" charset="0"/>
              </a:rPr>
              <a:t> „inkoust“. Jsou to slova označující látku, to znamená kontinuativa, kategorie čísla je neutralizována, mohou se stejně dobře vyskytovat pouze v plurálu, jak v singuláru. Slova vyskytující se pouze v plurálu se nazývají pomnožná podstatná jména (</a:t>
            </a:r>
            <a:r>
              <a:rPr lang="cs-CZ" altLang="de-CZ" sz="2800" u="sng">
                <a:latin typeface="Times New Roman" panose="02020603050405020304" pitchFamily="18" charset="0"/>
              </a:rPr>
              <a:t>pluralia tantum</a:t>
            </a:r>
            <a:r>
              <a:rPr lang="cs-CZ" altLang="de-CZ" sz="2800">
                <a:latin typeface="Times New Roman" panose="02020603050405020304"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Inhaltsplatzhalter 2">
            <a:extLst>
              <a:ext uri="{FF2B5EF4-FFF2-40B4-BE49-F238E27FC236}">
                <a16:creationId xmlns:a16="http://schemas.microsoft.com/office/drawing/2014/main" id="{252F6049-C38B-A129-49BE-A1FB2B9B2FB9}"/>
              </a:ext>
            </a:extLst>
          </p:cNvPr>
          <p:cNvSpPr>
            <a:spLocks noGrp="1" noChangeArrowheads="1"/>
          </p:cNvSpPr>
          <p:nvPr>
            <p:ph idx="1"/>
          </p:nvPr>
        </p:nvSpPr>
        <p:spPr>
          <a:xfrm>
            <a:off x="360363" y="250825"/>
            <a:ext cx="9504362" cy="6985000"/>
          </a:xfrm>
        </p:spPr>
        <p:txBody>
          <a:bodyPr/>
          <a:lstStyle/>
          <a:p>
            <a:pPr marL="457200" indent="-457200">
              <a:buFont typeface="Arial" panose="020B0604020202020204" pitchFamily="34" charset="0"/>
              <a:buChar char="•"/>
            </a:pPr>
            <a:r>
              <a:rPr lang="cs-CZ" altLang="de-CZ" sz="2800">
                <a:latin typeface="Times New Roman" panose="02020603050405020304" pitchFamily="18" charset="0"/>
              </a:rPr>
              <a:t>Existují i pluralia tantum, u nichž tato vlastnost je spíše arbitrární, srov. </a:t>
            </a:r>
            <a:r>
              <a:rPr lang="cs-CZ" altLang="de-CZ" sz="2800" i="1">
                <a:latin typeface="Times New Roman" panose="02020603050405020304" pitchFamily="18" charset="0"/>
              </a:rPr>
              <a:t>kalhoty (брюки)</a:t>
            </a:r>
            <a:r>
              <a:rPr lang="cs-CZ" altLang="de-CZ" sz="2800">
                <a:latin typeface="Times New Roman" panose="02020603050405020304" pitchFamily="18" charset="0"/>
              </a:rPr>
              <a:t> nebo </a:t>
            </a:r>
            <a:r>
              <a:rPr lang="cs-CZ" altLang="de-CZ" sz="2800" i="1">
                <a:latin typeface="Times New Roman" panose="02020603050405020304" pitchFamily="18" charset="0"/>
              </a:rPr>
              <a:t>nůžky (ножницы)</a:t>
            </a:r>
            <a:r>
              <a:rPr lang="cs-CZ" altLang="de-CZ" sz="2800">
                <a:latin typeface="Times New Roman" panose="02020603050405020304" pitchFamily="18" charset="0"/>
              </a:rPr>
              <a:t>. Jsou i značné rozdíly mezi jazyky, jak jsme už viděli na příkladu němčiny i češtiny. Ruština jich má zřejmě víc než čeština. Tak najdete např. za ruské </a:t>
            </a:r>
            <a:r>
              <a:rPr lang="cs-CZ" altLang="de-CZ" sz="2800" i="1">
                <a:latin typeface="Times New Roman" panose="02020603050405020304" pitchFamily="18" charset="0"/>
              </a:rPr>
              <a:t>саранчá</a:t>
            </a:r>
            <a:r>
              <a:rPr lang="cs-CZ" altLang="de-CZ" sz="2800">
                <a:latin typeface="Times New Roman" panose="02020603050405020304" pitchFamily="18" charset="0"/>
              </a:rPr>
              <a:t> český překlad „kobylky“ s vysvětlením „hromadné jméno“.</a:t>
            </a:r>
          </a:p>
          <a:p>
            <a:pPr marL="457200" indent="-457200">
              <a:buFont typeface="Arial" panose="020B0604020202020204" pitchFamily="34" charset="0"/>
              <a:buChar char="•"/>
            </a:pPr>
            <a:r>
              <a:rPr lang="cs-CZ" altLang="de-CZ" sz="2800">
                <a:latin typeface="Times New Roman" panose="02020603050405020304" pitchFamily="18" charset="0"/>
              </a:rPr>
              <a:t>Jsou ale různě koncipována i kontinuativa obecně, tedy i ta v singuláru, srov. ruské </a:t>
            </a:r>
            <a:r>
              <a:rPr lang="cs-CZ" altLang="de-CZ" sz="2800" i="1">
                <a:latin typeface="Times New Roman" panose="02020603050405020304" pitchFamily="18" charset="0"/>
              </a:rPr>
              <a:t>картофель</a:t>
            </a:r>
            <a:r>
              <a:rPr lang="cs-CZ" altLang="de-CZ" sz="2800">
                <a:latin typeface="Times New Roman" panose="02020603050405020304" pitchFamily="18" charset="0"/>
              </a:rPr>
              <a:t> bez plurálu, protože je kolektivum a označuje „brambory“ jako takové a ne jeden „brambor“.</a:t>
            </a:r>
          </a:p>
          <a:p>
            <a:pPr marL="457200" indent="-457200">
              <a:buFont typeface="Arial" panose="020B0604020202020204" pitchFamily="34" charset="0"/>
              <a:buChar char="•"/>
            </a:pPr>
            <a:endParaRPr lang="cs-CZ" altLang="de-CZ" sz="2800">
              <a:latin typeface="Times New Roman" panose="02020603050405020304" pitchFamily="18" charset="0"/>
            </a:endParaRPr>
          </a:p>
          <a:p>
            <a:pPr marL="457200" indent="-457200">
              <a:buFont typeface="Arial" panose="020B0604020202020204" pitchFamily="34" charset="0"/>
              <a:buChar char="•"/>
            </a:pPr>
            <a:r>
              <a:rPr lang="cs-CZ" altLang="de-CZ" sz="2800">
                <a:latin typeface="Times New Roman" panose="02020603050405020304" pitchFamily="18" charset="0"/>
              </a:rPr>
              <a:t>[ilustrace]</a:t>
            </a:r>
          </a:p>
        </p:txBody>
      </p:sp>
    </p:spTree>
  </p:cSld>
  <p:clrMapOvr>
    <a:masterClrMapping/>
  </p:clrMapOvr>
</p:sld>
</file>

<file path=ppt/theme/theme1.xml><?xml version="1.0" encoding="utf-8"?>
<a:theme xmlns:a="http://schemas.openxmlformats.org/drawingml/2006/main" name="Office-Design">
  <a:themeElements>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Design">
      <a:majorFont>
        <a:latin typeface="Arial"/>
        <a:ea typeface="ＭＳ Ｐゴシック"/>
        <a:cs typeface="Arial Unicode MS"/>
      </a:majorFont>
      <a:minorFont>
        <a:latin typeface="Arial"/>
        <a:ea typeface="ＭＳ Ｐゴシック"/>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Unicode MS" charset="0"/>
          </a:defRPr>
        </a:defPPr>
      </a:lstStyle>
    </a:lnDef>
  </a:objectDefaults>
  <a:extraClrSchemeLst>
    <a:extraClrScheme>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3622</Words>
  <Application>Microsoft Macintosh PowerPoint</Application>
  <PresentationFormat>Benutzerdefiniert</PresentationFormat>
  <Paragraphs>77</Paragraphs>
  <Slides>29</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29</vt:i4>
      </vt:variant>
    </vt:vector>
  </HeadingPairs>
  <TitlesOfParts>
    <vt:vector size="33" baseType="lpstr">
      <vt:lpstr>Arial</vt:lpstr>
      <vt:lpstr>Times New Roman</vt:lpstr>
      <vt:lpstr>Wingdings</vt:lpstr>
      <vt:lpstr>Office-Design</vt:lpstr>
      <vt:lpstr>Lexikologie a slovotvorba ruštiny</vt:lpstr>
      <vt:lpstr>Lexikální sémantika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Aktuální otázky gramatické struktury ruštiny</dc:title>
  <dc:creator>Markus Giger</dc:creator>
  <cp:lastModifiedBy>Markus Giger</cp:lastModifiedBy>
  <cp:revision>351</cp:revision>
  <cp:lastPrinted>1601-01-01T00:00:00Z</cp:lastPrinted>
  <dcterms:created xsi:type="dcterms:W3CDTF">2012-10-11T18:59:19Z</dcterms:created>
  <dcterms:modified xsi:type="dcterms:W3CDTF">2025-03-11T21:26:54Z</dcterms:modified>
</cp:coreProperties>
</file>