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57" r:id="rId3"/>
    <p:sldId id="258" r:id="rId4"/>
    <p:sldId id="259" r:id="rId5"/>
    <p:sldId id="272" r:id="rId6"/>
    <p:sldId id="261" r:id="rId7"/>
    <p:sldId id="273" r:id="rId8"/>
    <p:sldId id="263" r:id="rId9"/>
    <p:sldId id="264" r:id="rId10"/>
    <p:sldId id="271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custDataLst>
    <p:tags r:id="rId1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51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CD937-7C06-4499-B5ED-77C9D52506D9}" type="datetimeFigureOut">
              <a:rPr lang="cs-CZ" smtClean="0"/>
              <a:t>10.03.2021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8EA06-4A7B-4F09-8372-2D6D0B87FB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7411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CD937-7C06-4499-B5ED-77C9D52506D9}" type="datetimeFigureOut">
              <a:rPr lang="cs-CZ" smtClean="0"/>
              <a:t>10.03.2021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8EA06-4A7B-4F09-8372-2D6D0B87FB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0149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CD937-7C06-4499-B5ED-77C9D52506D9}" type="datetimeFigureOut">
              <a:rPr lang="cs-CZ" smtClean="0"/>
              <a:t>10.03.2021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8EA06-4A7B-4F09-8372-2D6D0B87FB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1533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CD937-7C06-4499-B5ED-77C9D52506D9}" type="datetimeFigureOut">
              <a:rPr lang="cs-CZ" smtClean="0"/>
              <a:t>10.03.2021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8EA06-4A7B-4F09-8372-2D6D0B87FB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7930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CD937-7C06-4499-B5ED-77C9D52506D9}" type="datetimeFigureOut">
              <a:rPr lang="cs-CZ" smtClean="0"/>
              <a:t>10.03.2021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8EA06-4A7B-4F09-8372-2D6D0B87FB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3313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CD937-7C06-4499-B5ED-77C9D52506D9}" type="datetimeFigureOut">
              <a:rPr lang="cs-CZ" smtClean="0"/>
              <a:t>10.03.2021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8EA06-4A7B-4F09-8372-2D6D0B87FB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4235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CD937-7C06-4499-B5ED-77C9D52506D9}" type="datetimeFigureOut">
              <a:rPr lang="cs-CZ" smtClean="0"/>
              <a:t>10.03.2021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8EA06-4A7B-4F09-8372-2D6D0B87FB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6341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CD937-7C06-4499-B5ED-77C9D52506D9}" type="datetimeFigureOut">
              <a:rPr lang="cs-CZ" smtClean="0"/>
              <a:t>10.03.2021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8EA06-4A7B-4F09-8372-2D6D0B87FB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4085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CD937-7C06-4499-B5ED-77C9D52506D9}" type="datetimeFigureOut">
              <a:rPr lang="cs-CZ" smtClean="0"/>
              <a:t>10.03.2021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8EA06-4A7B-4F09-8372-2D6D0B87FB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760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CD937-7C06-4499-B5ED-77C9D52506D9}" type="datetimeFigureOut">
              <a:rPr lang="cs-CZ" smtClean="0"/>
              <a:t>10.03.2021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8EA06-4A7B-4F09-8372-2D6D0B87FB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4391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CD937-7C06-4499-B5ED-77C9D52506D9}" type="datetimeFigureOut">
              <a:rPr lang="cs-CZ" smtClean="0"/>
              <a:t>10.03.2021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8EA06-4A7B-4F09-8372-2D6D0B87FB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6266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7CD937-7C06-4499-B5ED-77C9D52506D9}" type="datetimeFigureOut">
              <a:rPr lang="cs-CZ" smtClean="0"/>
              <a:t>10.03.2021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88EA06-4A7B-4F09-8372-2D6D0B87FB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3234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498" y="1712752"/>
            <a:ext cx="7565366" cy="4826069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1199072" y="629728"/>
            <a:ext cx="63317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Fašismus </a:t>
            </a:r>
            <a:r>
              <a:rPr lang="cs-CZ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neofašismus</a:t>
            </a:r>
            <a:endParaRPr lang="cs-CZ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5367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/>
              <a:t>Pivní puč</a:t>
            </a:r>
            <a:endParaRPr lang="cs-CZ" sz="2800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574735" y="4755477"/>
            <a:ext cx="69097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</a:t>
            </a:r>
            <a:r>
              <a:rPr lang="cs-CZ" dirty="0" smtClean="0"/>
              <a:t>ydána 18. července 1925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dílo </a:t>
            </a:r>
            <a:r>
              <a:rPr lang="cs-CZ" dirty="0"/>
              <a:t>Adolfa Hitlera</a:t>
            </a:r>
            <a:r>
              <a:rPr lang="cs-CZ" dirty="0" smtClean="0"/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autobiografické </a:t>
            </a:r>
            <a:r>
              <a:rPr lang="cs-CZ" dirty="0"/>
              <a:t>prvky a náhled na svět skrze </a:t>
            </a:r>
            <a:r>
              <a:rPr lang="cs-CZ" dirty="0" smtClean="0"/>
              <a:t>ideologii</a:t>
            </a:r>
          </a:p>
          <a:p>
            <a:r>
              <a:rPr lang="cs-CZ" dirty="0" smtClean="0"/>
              <a:t> – nacismus.  </a:t>
            </a:r>
            <a:r>
              <a:rPr lang="cs-CZ" dirty="0"/>
              <a:t>V několika zemích byla tato kniha </a:t>
            </a:r>
            <a:r>
              <a:rPr lang="cs-CZ" dirty="0" smtClean="0"/>
              <a:t>zakázána.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575813" y="3770069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2800" dirty="0"/>
              <a:t>Mein Kampf</a:t>
            </a:r>
            <a:br>
              <a:rPr lang="cs-CZ" sz="2800" dirty="0"/>
            </a:br>
            <a:r>
              <a:rPr lang="cs-CZ" sz="1600" dirty="0"/>
              <a:t>(česky Můj boj)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575813" y="1430443"/>
            <a:ext cx="79395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Mnichov, </a:t>
            </a:r>
            <a:r>
              <a:rPr lang="cs-CZ" dirty="0"/>
              <a:t>od večera 8. listopadu do brzkých ranních hodin 9. listopadu </a:t>
            </a:r>
            <a:r>
              <a:rPr lang="cs-CZ" dirty="0" smtClean="0"/>
              <a:t>1923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neúspěšný pokus o nacistický státní převrat v </a:t>
            </a:r>
            <a:r>
              <a:rPr lang="cs-CZ" dirty="0" smtClean="0"/>
              <a:t>Německu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NSDAP rozpuštěna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Hitler byl zatčen, odsouzen na pěti </a:t>
            </a:r>
            <a:r>
              <a:rPr lang="cs-CZ" dirty="0"/>
              <a:t>let, </a:t>
            </a:r>
            <a:r>
              <a:rPr lang="cs-CZ" dirty="0" smtClean="0"/>
              <a:t>odseděl </a:t>
            </a:r>
            <a:r>
              <a:rPr lang="cs-CZ" dirty="0"/>
              <a:t>necelých devět měsíců ve věznici v </a:t>
            </a:r>
            <a:r>
              <a:rPr lang="cs-CZ" dirty="0" err="1"/>
              <a:t>Landsbergu</a:t>
            </a:r>
            <a:r>
              <a:rPr lang="cs-CZ" dirty="0"/>
              <a:t>. Za asistence Rudolfa Hesse tam sepsal své dílo Mein Kampf. Jeho první svazek věnoval památce padlých pučistů, kteří byli v dobách Třetí říše uctíváni jako mučedníci. </a:t>
            </a:r>
          </a:p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6866" y="3738767"/>
            <a:ext cx="2755252" cy="2864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514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Národní sdružení (Francie)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628650" y="1690689"/>
            <a:ext cx="193142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Jean-Marie </a:t>
            </a:r>
            <a:r>
              <a:rPr lang="cs-CZ" b="1" dirty="0" err="1"/>
              <a:t>Le</a:t>
            </a:r>
            <a:r>
              <a:rPr lang="cs-CZ" b="1" dirty="0"/>
              <a:t> </a:t>
            </a:r>
            <a:r>
              <a:rPr lang="cs-CZ" b="1" dirty="0" err="1" smtClean="0"/>
              <a:t>Pen</a:t>
            </a:r>
            <a:endParaRPr lang="cs-CZ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*1928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z</a:t>
            </a:r>
            <a:r>
              <a:rPr lang="cs-CZ" dirty="0" smtClean="0"/>
              <a:t>akladatel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2872417"/>
            <a:ext cx="2085975" cy="2838450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3276401" y="1690689"/>
            <a:ext cx="271732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Marine </a:t>
            </a:r>
            <a:r>
              <a:rPr lang="cs-CZ" b="1" dirty="0" err="1"/>
              <a:t>Le</a:t>
            </a:r>
            <a:r>
              <a:rPr lang="cs-CZ" b="1" dirty="0"/>
              <a:t> </a:t>
            </a:r>
            <a:r>
              <a:rPr lang="cs-CZ" b="1" dirty="0" err="1" smtClean="0"/>
              <a:t>Pen</a:t>
            </a:r>
            <a:endParaRPr lang="cs-CZ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*1968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dcera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od 2004 poslankyně EP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od 2011 předsedkyně Národní fronty,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3274" y="3852855"/>
            <a:ext cx="1839071" cy="2562960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6348818" y="1690689"/>
            <a:ext cx="287533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err="1"/>
              <a:t>Marion</a:t>
            </a:r>
            <a:r>
              <a:rPr lang="cs-CZ" b="1" dirty="0"/>
              <a:t> </a:t>
            </a:r>
            <a:r>
              <a:rPr lang="cs-CZ" b="1" dirty="0" err="1"/>
              <a:t>Maréchal-Le</a:t>
            </a:r>
            <a:r>
              <a:rPr lang="cs-CZ" b="1" dirty="0"/>
              <a:t> </a:t>
            </a:r>
            <a:r>
              <a:rPr lang="cs-CZ" b="1" dirty="0" err="1" smtClean="0"/>
              <a:t>Penová</a:t>
            </a:r>
            <a:endParaRPr lang="cs-CZ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*1989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vnučka</a:t>
            </a:r>
          </a:p>
          <a:p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5100" y="3024817"/>
            <a:ext cx="2000250" cy="2686050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676715" y="1223489"/>
            <a:ext cx="5199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francouzská </a:t>
            </a:r>
            <a:r>
              <a:rPr lang="cs-CZ" dirty="0"/>
              <a:t>nacionalistická strana vzniklá v říjnu 1972</a:t>
            </a:r>
          </a:p>
        </p:txBody>
      </p:sp>
    </p:spTree>
    <p:extLst>
      <p:ext uri="{BB962C8B-B14F-4D97-AF65-F5344CB8AC3E}">
        <p14:creationId xmlns:p14="http://schemas.microsoft.com/office/powerpoint/2010/main" val="4022235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Švédští demokraté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635601" y="1367523"/>
            <a:ext cx="6129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 švédská nacionalistická politická </a:t>
            </a:r>
            <a:r>
              <a:rPr lang="cs-CZ" dirty="0" smtClean="0"/>
              <a:t>strana, založena 6. února </a:t>
            </a:r>
            <a:r>
              <a:rPr lang="cs-CZ" dirty="0"/>
              <a:t>1988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871268" y="1949570"/>
            <a:ext cx="22342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err="1"/>
              <a:t>Jimmie</a:t>
            </a:r>
            <a:r>
              <a:rPr lang="cs-CZ" b="1" dirty="0"/>
              <a:t> </a:t>
            </a:r>
            <a:r>
              <a:rPr lang="cs-CZ" b="1" dirty="0" err="1" smtClean="0"/>
              <a:t>Åkesson</a:t>
            </a:r>
            <a:endParaRPr lang="cs-CZ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*1979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současný předseda</a:t>
            </a: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3811" y="2144563"/>
            <a:ext cx="3109463" cy="4042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247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Svobodná strana Rakouska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628650" y="1295035"/>
            <a:ext cx="57275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z</a:t>
            </a:r>
            <a:r>
              <a:rPr lang="cs-CZ" dirty="0" smtClean="0"/>
              <a:t>aložena v roce 1956, vnímána jako strana bývalých nacistů</a:t>
            </a:r>
          </a:p>
          <a:p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628650" y="1941366"/>
            <a:ext cx="42774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err="1"/>
              <a:t>Jörg</a:t>
            </a:r>
            <a:r>
              <a:rPr lang="cs-CZ" b="1" dirty="0"/>
              <a:t> </a:t>
            </a:r>
            <a:r>
              <a:rPr lang="cs-CZ" b="1" dirty="0" err="1" smtClean="0"/>
              <a:t>Haider</a:t>
            </a:r>
            <a:endParaRPr lang="cs-CZ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*1950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†2008 (autonehoda)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t</a:t>
            </a:r>
            <a:r>
              <a:rPr lang="cs-CZ" dirty="0" smtClean="0"/>
              <a:t>ransformoval stranu na nacionalistickou</a:t>
            </a:r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4043" y="2620598"/>
            <a:ext cx="3742226" cy="3878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14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Lidová strana Naše Slovensko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628650" y="1338521"/>
            <a:ext cx="6618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slovenská </a:t>
            </a:r>
            <a:r>
              <a:rPr lang="cs-CZ" dirty="0"/>
              <a:t>krajně pravicová politická strana, která vznikla v roce </a:t>
            </a:r>
            <a:r>
              <a:rPr lang="cs-CZ" dirty="0" smtClean="0"/>
              <a:t>2010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690488" y="1707853"/>
            <a:ext cx="841653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/>
              <a:t>Marián </a:t>
            </a:r>
            <a:r>
              <a:rPr lang="cs-CZ" b="1" dirty="0" err="1" smtClean="0"/>
              <a:t>Kotleba</a:t>
            </a:r>
            <a:endParaRPr lang="cs-CZ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*1977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</a:t>
            </a:r>
            <a:r>
              <a:rPr lang="cs-CZ" dirty="0" smtClean="0"/>
              <a:t>ředseda LSNS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v letech 2003- 2007 vůdce </a:t>
            </a:r>
            <a:r>
              <a:rPr lang="cs-CZ" dirty="0"/>
              <a:t>nacionalistického politického hnutí Slovenská </a:t>
            </a:r>
            <a:r>
              <a:rPr lang="cs-CZ" dirty="0" err="1" smtClean="0"/>
              <a:t>pospolitosť</a:t>
            </a:r>
            <a:r>
              <a:rPr lang="cs-CZ" dirty="0" smtClean="0"/>
              <a:t>,</a:t>
            </a:r>
          </a:p>
          <a:p>
            <a:r>
              <a:rPr lang="cs-CZ" dirty="0" smtClean="0"/>
              <a:t> </a:t>
            </a:r>
            <a:r>
              <a:rPr lang="cs-CZ" dirty="0"/>
              <a:t>které bylo v roce 2006 rozpuštěno nejvyšším </a:t>
            </a:r>
            <a:r>
              <a:rPr lang="cs-CZ" dirty="0" smtClean="0"/>
              <a:t>soudem - </a:t>
            </a:r>
            <a:r>
              <a:rPr lang="cs-CZ" dirty="0"/>
              <a:t>extremistické </a:t>
            </a:r>
            <a:r>
              <a:rPr lang="cs-CZ" dirty="0" smtClean="0"/>
              <a:t>tendence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8992" y="3140429"/>
            <a:ext cx="5324475" cy="367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12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Dělnická strana sociální spravedlnosti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628650" y="1570008"/>
            <a:ext cx="6576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česká ultranacionalistická </a:t>
            </a:r>
            <a:r>
              <a:rPr lang="cs-CZ" dirty="0" smtClean="0"/>
              <a:t>radikální mimoparlamentní </a:t>
            </a:r>
            <a:r>
              <a:rPr lang="cs-CZ" dirty="0"/>
              <a:t>politická strana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4039" y="2144292"/>
            <a:ext cx="3136510" cy="4314542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793630" y="2260121"/>
            <a:ext cx="467781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/>
              <a:t>Tomáš Vandas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*1969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předseda DSSS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bývalý předseda Dělnické strany, která byla </a:t>
            </a:r>
          </a:p>
          <a:p>
            <a:r>
              <a:rPr lang="cs-CZ" dirty="0" smtClean="0"/>
              <a:t>2010 Nejvyšším správním soudem rozpuštěna –</a:t>
            </a:r>
          </a:p>
          <a:p>
            <a:r>
              <a:rPr lang="pt-BR" dirty="0" smtClean="0"/>
              <a:t>nacionální </a:t>
            </a:r>
            <a:r>
              <a:rPr lang="pt-BR" dirty="0"/>
              <a:t>socialismus a neonacismus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8239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5133" y="49094"/>
            <a:ext cx="7886700" cy="977450"/>
          </a:xfrm>
        </p:spPr>
        <p:txBody>
          <a:bodyPr/>
          <a:lstStyle/>
          <a:p>
            <a:r>
              <a:rPr lang="cs-CZ" dirty="0" smtClean="0"/>
              <a:t>Předehra</a:t>
            </a:r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389268" y="902284"/>
            <a:ext cx="802256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/>
              <a:t>Eugenika</a:t>
            </a:r>
            <a:r>
              <a:rPr lang="cs-CZ" dirty="0"/>
              <a:t> 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sociálně-filosofický </a:t>
            </a:r>
            <a:r>
              <a:rPr lang="cs-CZ" dirty="0"/>
              <a:t>směr zaměřený na studium metod, které usilují o dosažení co nejlepšího genetického fondu </a:t>
            </a:r>
            <a:r>
              <a:rPr lang="cs-CZ" dirty="0" smtClean="0"/>
              <a:t>člověka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pojem </a:t>
            </a:r>
            <a:r>
              <a:rPr lang="cs-CZ" dirty="0"/>
              <a:t>eugenika byl poprvé použit v 19. století britským matematikem a vědcem Francisem </a:t>
            </a:r>
            <a:r>
              <a:rPr lang="cs-CZ" dirty="0" err="1"/>
              <a:t>Galtonem</a:t>
            </a:r>
            <a:r>
              <a:rPr lang="cs-CZ" dirty="0"/>
              <a:t>. 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360" y="2591263"/>
            <a:ext cx="2126591" cy="355151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5796" y="2242087"/>
            <a:ext cx="2434626" cy="3624645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249088" y="6142778"/>
            <a:ext cx="43876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err="1"/>
              <a:t>Konstanze</a:t>
            </a:r>
            <a:r>
              <a:rPr lang="cs-CZ" sz="1600" dirty="0"/>
              <a:t> </a:t>
            </a:r>
            <a:r>
              <a:rPr lang="cs-CZ" sz="1600" dirty="0" err="1" smtClean="0"/>
              <a:t>Klosterhalfen</a:t>
            </a:r>
            <a:r>
              <a:rPr lang="cs-CZ" sz="1600" dirty="0" smtClean="0"/>
              <a:t>, německá reprezentantka,</a:t>
            </a:r>
          </a:p>
          <a:p>
            <a:r>
              <a:rPr lang="cs-CZ" sz="1600" dirty="0"/>
              <a:t>s</a:t>
            </a:r>
            <a:r>
              <a:rPr lang="cs-CZ" sz="1600" dirty="0" smtClean="0"/>
              <a:t>třední a dlouhé tratě </a:t>
            </a:r>
            <a:endParaRPr lang="cs-CZ" sz="16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5475796" y="5893382"/>
            <a:ext cx="2249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Dafne </a:t>
            </a:r>
            <a:r>
              <a:rPr lang="cs-CZ" dirty="0" err="1" smtClean="0"/>
              <a:t>Schippersová</a:t>
            </a:r>
            <a:r>
              <a:rPr lang="cs-CZ" dirty="0" smtClean="0"/>
              <a:t>, </a:t>
            </a:r>
          </a:p>
          <a:p>
            <a:r>
              <a:rPr lang="cs-CZ" dirty="0" smtClean="0"/>
              <a:t>nizozemská sprinterka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2995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34838" y="672860"/>
            <a:ext cx="69356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Sigmund </a:t>
            </a:r>
            <a:r>
              <a:rPr lang="cs-CZ" b="1" dirty="0" smtClean="0"/>
              <a:t>Freud </a:t>
            </a:r>
            <a:r>
              <a:rPr lang="cs-CZ" dirty="0" smtClean="0"/>
              <a:t>*1856 Příbor, Morava, †1939 Londýn,</a:t>
            </a:r>
          </a:p>
          <a:p>
            <a:r>
              <a:rPr lang="cs-CZ" dirty="0" smtClean="0"/>
              <a:t>	lékař - neurolog, psycholog</a:t>
            </a:r>
          </a:p>
          <a:p>
            <a:endParaRPr lang="cs-CZ" b="1" dirty="0"/>
          </a:p>
          <a:p>
            <a:r>
              <a:rPr lang="cs-CZ" b="1" dirty="0"/>
              <a:t>Gustav </a:t>
            </a:r>
            <a:r>
              <a:rPr lang="cs-CZ" b="1" dirty="0" smtClean="0"/>
              <a:t>Mahler </a:t>
            </a:r>
            <a:r>
              <a:rPr lang="cs-CZ" dirty="0" smtClean="0"/>
              <a:t>*1860 Kaliště, Čechy, †1911 Vídeň,</a:t>
            </a:r>
          </a:p>
          <a:p>
            <a:r>
              <a:rPr lang="cs-CZ" dirty="0"/>
              <a:t>	</a:t>
            </a:r>
            <a:r>
              <a:rPr lang="cs-CZ" dirty="0" smtClean="0"/>
              <a:t>hudební skladatel </a:t>
            </a:r>
            <a:r>
              <a:rPr lang="cs-CZ" dirty="0" smtClean="0"/>
              <a:t>a </a:t>
            </a:r>
            <a:r>
              <a:rPr lang="cs-CZ" dirty="0" smtClean="0"/>
              <a:t>dirigent</a:t>
            </a:r>
            <a:endParaRPr lang="cs-CZ" dirty="0"/>
          </a:p>
          <a:p>
            <a:endParaRPr lang="cs-CZ" dirty="0" smtClean="0"/>
          </a:p>
          <a:p>
            <a:r>
              <a:rPr lang="cs-CZ" b="1" dirty="0"/>
              <a:t>Mayer </a:t>
            </a:r>
            <a:r>
              <a:rPr lang="cs-CZ" b="1" dirty="0" err="1"/>
              <a:t>Amschel</a:t>
            </a:r>
            <a:r>
              <a:rPr lang="cs-CZ" b="1" dirty="0"/>
              <a:t> Rothschild </a:t>
            </a:r>
            <a:r>
              <a:rPr lang="cs-CZ" dirty="0" smtClean="0"/>
              <a:t>*1773, †1855, zakladatel rodu,</a:t>
            </a:r>
          </a:p>
          <a:p>
            <a:r>
              <a:rPr lang="cs-CZ" dirty="0"/>
              <a:t>	</a:t>
            </a:r>
            <a:r>
              <a:rPr lang="cs-CZ" dirty="0" smtClean="0"/>
              <a:t>nejvýznamnější bankéři Evropy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838" y="3071436"/>
            <a:ext cx="7645340" cy="333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470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2025" y="97707"/>
            <a:ext cx="7886700" cy="930993"/>
          </a:xfrm>
        </p:spPr>
        <p:txBody>
          <a:bodyPr/>
          <a:lstStyle/>
          <a:p>
            <a:r>
              <a:rPr lang="cs-CZ" dirty="0" smtClean="0"/>
              <a:t>Theodor </a:t>
            </a:r>
            <a:r>
              <a:rPr lang="cs-CZ" dirty="0" err="1" smtClean="0"/>
              <a:t>Herzl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0089" y="187395"/>
            <a:ext cx="2378358" cy="3285567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383265" y="4675125"/>
            <a:ext cx="805994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i="1" dirty="0" smtClean="0">
                <a:solidFill>
                  <a:srgbClr val="202122"/>
                </a:solidFill>
                <a:latin typeface="Linux Libertine"/>
              </a:rPr>
              <a:t>,,Kdybych </a:t>
            </a:r>
            <a:r>
              <a:rPr lang="cs-CZ" i="1" dirty="0">
                <a:solidFill>
                  <a:srgbClr val="202122"/>
                </a:solidFill>
                <a:latin typeface="Linux Libertine"/>
              </a:rPr>
              <a:t>měl shrnout Basilejský kongres do jediné věty – kterou se budu střežit vyslovit veřejně –, byla by následující: V Basileji jsem založil Židovský stát. Kdybych to řekl dnes nahlas, odpověděl by mi všeobecný smích. Možná za pět let, ale určitě za padesát to bude vědět každý</a:t>
            </a:r>
            <a:r>
              <a:rPr lang="cs-CZ" i="1" dirty="0" smtClean="0">
                <a:solidFill>
                  <a:srgbClr val="202122"/>
                </a:solidFill>
                <a:latin typeface="Linux Libertine"/>
              </a:rPr>
              <a:t>.“</a:t>
            </a:r>
          </a:p>
          <a:p>
            <a:pPr algn="r"/>
            <a:r>
              <a:rPr lang="cs-CZ" dirty="0" smtClean="0"/>
              <a:t>(poznámka </a:t>
            </a:r>
            <a:r>
              <a:rPr lang="cs-CZ" dirty="0"/>
              <a:t>z</a:t>
            </a:r>
            <a:r>
              <a:rPr lang="cs-CZ" dirty="0" smtClean="0"/>
              <a:t> deníku </a:t>
            </a:r>
            <a:r>
              <a:rPr lang="cs-CZ" dirty="0" err="1" smtClean="0"/>
              <a:t>Herzla</a:t>
            </a:r>
            <a:r>
              <a:rPr lang="cs-CZ" smtClean="0"/>
              <a:t>)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510752" y="1118388"/>
            <a:ext cx="689496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První sionistický kongres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29</a:t>
            </a:r>
            <a:r>
              <a:rPr lang="cs-CZ" dirty="0"/>
              <a:t>. až 31. srpna 1897 ve švýcarské </a:t>
            </a:r>
            <a:r>
              <a:rPr lang="cs-CZ" dirty="0" smtClean="0"/>
              <a:t>Basileji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204 delegátů ze sedmdesáti </a:t>
            </a:r>
            <a:r>
              <a:rPr lang="cs-CZ" dirty="0" smtClean="0"/>
              <a:t>zemí</a:t>
            </a:r>
          </a:p>
          <a:p>
            <a:r>
              <a:rPr lang="cs-CZ" b="1" dirty="0" smtClean="0"/>
              <a:t>Program</a:t>
            </a:r>
            <a:r>
              <a:rPr lang="cs-CZ" dirty="0" smtClean="0"/>
              <a:t> -  zřízení </a:t>
            </a:r>
            <a:r>
              <a:rPr lang="cs-CZ" dirty="0"/>
              <a:t>veřejnoprávní domoviny židovského národa </a:t>
            </a:r>
            <a:endParaRPr lang="cs-CZ" dirty="0" smtClean="0"/>
          </a:p>
          <a:p>
            <a:r>
              <a:rPr lang="cs-CZ" dirty="0" smtClean="0"/>
              <a:t>v Palestině</a:t>
            </a:r>
            <a:endParaRPr lang="cs-CZ" dirty="0"/>
          </a:p>
          <a:p>
            <a:r>
              <a:rPr lang="cs-CZ" b="1" dirty="0" smtClean="0"/>
              <a:t>Závěr </a:t>
            </a:r>
            <a:endParaRPr lang="cs-CZ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založení Sionistické organizace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přijetí </a:t>
            </a:r>
            <a:r>
              <a:rPr lang="cs-CZ" dirty="0" err="1"/>
              <a:t>Hatikvy</a:t>
            </a:r>
            <a:r>
              <a:rPr lang="cs-CZ" dirty="0"/>
              <a:t> </a:t>
            </a:r>
            <a:r>
              <a:rPr lang="cs-CZ" dirty="0" smtClean="0"/>
              <a:t>za </a:t>
            </a:r>
            <a:r>
              <a:rPr lang="cs-CZ" dirty="0"/>
              <a:t>její hymny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navržení </a:t>
            </a:r>
            <a:r>
              <a:rPr lang="cs-CZ" dirty="0"/>
              <a:t>zřízení lidové banky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zvolení </a:t>
            </a:r>
            <a:r>
              <a:rPr lang="cs-CZ" dirty="0" err="1"/>
              <a:t>Herzla</a:t>
            </a:r>
            <a:r>
              <a:rPr lang="cs-CZ" dirty="0"/>
              <a:t> prezidentem Sionistické organizace a Maxe </a:t>
            </a:r>
            <a:r>
              <a:rPr lang="cs-CZ" dirty="0" err="1"/>
              <a:t>Nordaua</a:t>
            </a:r>
            <a:r>
              <a:rPr lang="cs-CZ" dirty="0"/>
              <a:t> jedním ze tří viceprezidentů</a:t>
            </a:r>
          </a:p>
        </p:txBody>
      </p:sp>
    </p:spTree>
    <p:extLst>
      <p:ext uri="{BB962C8B-B14F-4D97-AF65-F5344CB8AC3E}">
        <p14:creationId xmlns:p14="http://schemas.microsoft.com/office/powerpoint/2010/main" val="1159033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Svobodné zednářství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628650" y="1321357"/>
            <a:ext cx="7974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uzavřená mezinárodní organizace, </a:t>
            </a:r>
            <a:r>
              <a:rPr lang="cs-CZ" dirty="0" smtClean="0"/>
              <a:t>zasvěcena </a:t>
            </a:r>
            <a:r>
              <a:rPr lang="cs-CZ" dirty="0"/>
              <a:t>společnému cíli skrze rituály a obřady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628650" y="1840468"/>
            <a:ext cx="19082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Vznik 1717 v </a:t>
            </a:r>
            <a:r>
              <a:rPr lang="cs-CZ" dirty="0" err="1" smtClean="0"/>
              <a:t>anglii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529" y="3037936"/>
            <a:ext cx="2057400" cy="2438400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479529" y="5581290"/>
            <a:ext cx="32125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/>
              <a:t>Zednářský </a:t>
            </a:r>
            <a:r>
              <a:rPr lang="cs-CZ" sz="1600" dirty="0"/>
              <a:t>znak – úhelník a kružidlo. </a:t>
            </a:r>
            <a:endParaRPr lang="cs-CZ" sz="1600" dirty="0" smtClean="0"/>
          </a:p>
          <a:p>
            <a:r>
              <a:rPr lang="cs-CZ" sz="1600" dirty="0" smtClean="0"/>
              <a:t>Písmeno </a:t>
            </a:r>
            <a:r>
              <a:rPr lang="cs-CZ" sz="1600" dirty="0"/>
              <a:t>„G“ znamená „geometrie</a:t>
            </a:r>
            <a:r>
              <a:rPr lang="cs-CZ" sz="1600" dirty="0" smtClean="0"/>
              <a:t>“</a:t>
            </a:r>
          </a:p>
          <a:p>
            <a:r>
              <a:rPr lang="cs-CZ" sz="1600" dirty="0" smtClean="0"/>
              <a:t> </a:t>
            </a:r>
            <a:r>
              <a:rPr lang="cs-CZ" sz="1600" dirty="0"/>
              <a:t>nebo „</a:t>
            </a:r>
            <a:r>
              <a:rPr lang="cs-CZ" sz="1600" dirty="0" err="1"/>
              <a:t>gnosis</a:t>
            </a:r>
            <a:r>
              <a:rPr lang="cs-CZ" sz="1600" dirty="0"/>
              <a:t>“ (řecky „poznání</a:t>
            </a:r>
            <a:r>
              <a:rPr lang="cs-CZ" sz="1600" dirty="0" smtClean="0"/>
              <a:t>“).</a:t>
            </a:r>
            <a:endParaRPr lang="cs-CZ" sz="1600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1169" y="1690689"/>
            <a:ext cx="4455903" cy="3030568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3601169" y="4781941"/>
            <a:ext cx="3142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Hierarchie Svobodných zednářů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709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9919" y="14636"/>
            <a:ext cx="7886700" cy="1325563"/>
          </a:xfrm>
        </p:spPr>
        <p:txBody>
          <a:bodyPr/>
          <a:lstStyle/>
          <a:p>
            <a:r>
              <a:rPr lang="cs-CZ" dirty="0" smtClean="0"/>
              <a:t>Dreyfusova aféra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7300" y="4369788"/>
            <a:ext cx="1751937" cy="1803625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900" y="3424060"/>
            <a:ext cx="1909218" cy="189145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8827" y="4744969"/>
            <a:ext cx="1752356" cy="192451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15552" y="228201"/>
            <a:ext cx="3539456" cy="1969876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431745" y="1546623"/>
            <a:ext cx="2538945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Charles </a:t>
            </a:r>
            <a:r>
              <a:rPr lang="cs-CZ" b="1" dirty="0" err="1" smtClean="0"/>
              <a:t>Maurras</a:t>
            </a:r>
            <a:endParaRPr lang="cs-CZ" b="1" dirty="0" smtClean="0"/>
          </a:p>
          <a:p>
            <a:r>
              <a:rPr lang="cs-CZ" b="1" dirty="0" smtClean="0"/>
              <a:t>*1868, †1952</a:t>
            </a:r>
            <a:endParaRPr lang="cs-CZ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francouzský </a:t>
            </a:r>
            <a:r>
              <a:rPr lang="cs-CZ" sz="1600" dirty="0"/>
              <a:t>nacionalistický politický myslitel, novinář, spisovatel a literární kritik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3167101" y="2262009"/>
            <a:ext cx="305609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Alfred </a:t>
            </a:r>
            <a:r>
              <a:rPr lang="cs-CZ" b="1" dirty="0" smtClean="0"/>
              <a:t>Dreyfus</a:t>
            </a:r>
          </a:p>
          <a:p>
            <a:r>
              <a:rPr lang="cs-CZ" b="1" dirty="0" smtClean="0"/>
              <a:t>*1859, †1935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francouzský důstojník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křivě obviněný a odsouzený</a:t>
            </a:r>
          </a:p>
          <a:p>
            <a:r>
              <a:rPr lang="cs-CZ" dirty="0" smtClean="0"/>
              <a:t>za velezradu</a:t>
            </a: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6419605" y="2825762"/>
            <a:ext cx="255813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err="1"/>
              <a:t>Émile</a:t>
            </a:r>
            <a:r>
              <a:rPr lang="cs-CZ" b="1" dirty="0"/>
              <a:t> </a:t>
            </a:r>
            <a:r>
              <a:rPr lang="cs-CZ" b="1" dirty="0" err="1" smtClean="0"/>
              <a:t>Zola</a:t>
            </a:r>
            <a:endParaRPr lang="cs-CZ" b="1" dirty="0" smtClean="0"/>
          </a:p>
          <a:p>
            <a:r>
              <a:rPr lang="cs-CZ" b="1" dirty="0" smtClean="0"/>
              <a:t>*1840, †1902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francouzský spisovatel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hájil nevinu </a:t>
            </a:r>
            <a:r>
              <a:rPr lang="cs-CZ" dirty="0" smtClean="0"/>
              <a:t>kapitána</a:t>
            </a:r>
          </a:p>
          <a:p>
            <a:r>
              <a:rPr lang="cs-CZ" dirty="0" smtClean="0"/>
              <a:t>Alfreda Dreyfuse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2436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257" y="1061047"/>
            <a:ext cx="7323335" cy="4235419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1139185" y="5546633"/>
            <a:ext cx="70564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Béla Kun, Jacques </a:t>
            </a:r>
            <a:r>
              <a:rPr lang="cs-CZ" dirty="0" err="1"/>
              <a:t>Sadaul</a:t>
            </a:r>
            <a:r>
              <a:rPr lang="cs-CZ" dirty="0"/>
              <a:t>, Lev </a:t>
            </a:r>
            <a:r>
              <a:rPr lang="cs-CZ" dirty="0" err="1"/>
              <a:t>Trotskij</a:t>
            </a:r>
            <a:r>
              <a:rPr lang="cs-CZ" dirty="0"/>
              <a:t>, Michail Frunze a Sergej </a:t>
            </a:r>
            <a:r>
              <a:rPr lang="cs-CZ" dirty="0" err="1"/>
              <a:t>Gusev</a:t>
            </a:r>
            <a:endParaRPr lang="cs-CZ" dirty="0"/>
          </a:p>
          <a:p>
            <a:r>
              <a:rPr lang="cs-CZ" dirty="0"/>
              <a:t>(1920, Charkov, Ukrajina)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7532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0912" y="286512"/>
            <a:ext cx="5196740" cy="309275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726" y="286512"/>
            <a:ext cx="2587036" cy="3959075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7457" y="3694528"/>
            <a:ext cx="1396760" cy="293432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1072" y="3491807"/>
            <a:ext cx="1997841" cy="2828112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543726" y="4537494"/>
            <a:ext cx="20345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Benito Mussolini</a:t>
            </a:r>
          </a:p>
          <a:p>
            <a:r>
              <a:rPr lang="cs-CZ" dirty="0" smtClean="0"/>
              <a:t>*1983, †28. 4. 1945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3568400" y="3307141"/>
            <a:ext cx="2105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Pochod na Řím 1922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6340415" y="5840083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5894226" y="6280534"/>
            <a:ext cx="1520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Otto </a:t>
            </a:r>
            <a:r>
              <a:rPr lang="cs-CZ" dirty="0" err="1"/>
              <a:t>Skorzeny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2482572" y="6536319"/>
            <a:ext cx="28964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/>
              <a:t>Mussolini s milenkou 29. 4. 1945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307300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Fašismus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707366" y="1506023"/>
            <a:ext cx="18742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Vůdcovský princip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3647" y="365126"/>
            <a:ext cx="3944519" cy="2101770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02257" y="2873943"/>
            <a:ext cx="1268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Patos mládí</a:t>
            </a: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5783" y="2873943"/>
            <a:ext cx="2781300" cy="362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635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2 - &amp;quot;Předehra&amp;quot;&quot;/&gt;&lt;property id=&quot;20307&quot; value=&quot;257&quot;/&gt;&lt;/object&gt;&lt;object type=&quot;3&quot; unique_id=&quot;10006&quot;&gt;&lt;property id=&quot;20148&quot; value=&quot;5&quot;/&gt;&lt;property id=&quot;20300&quot; value=&quot;Slide 3&quot;/&gt;&lt;property id=&quot;20307&quot; value=&quot;258&quot;/&gt;&lt;/object&gt;&lt;object type=&quot;3&quot; unique_id=&quot;10007&quot;&gt;&lt;property id=&quot;20148&quot; value=&quot;5&quot;/&gt;&lt;property id=&quot;20300&quot; value=&quot;Slide 4 - &amp;quot;Theodor Herzl&amp;quot;&quot;/&gt;&lt;property id=&quot;20307&quot; value=&quot;259&quot;/&gt;&lt;/object&gt;&lt;object type=&quot;3&quot; unique_id=&quot;10008&quot;&gt;&lt;property id=&quot;20148&quot; value=&quot;5&quot;/&gt;&lt;property id=&quot;20300&quot; value=&quot;Slide 6 - &amp;quot;Dreyfusova aféra&amp;quot;&quot;/&gt;&lt;property id=&quot;20307&quot; value=&quot;261&quot;/&gt;&lt;/object&gt;&lt;object type=&quot;3&quot; unique_id=&quot;10010&quot;&gt;&lt;property id=&quot;20148&quot; value=&quot;5&quot;/&gt;&lt;property id=&quot;20300&quot; value=&quot;Slide 8&quot;/&gt;&lt;property id=&quot;20307&quot; value=&quot;263&quot;/&gt;&lt;/object&gt;&lt;object type=&quot;3&quot; unique_id=&quot;10074&quot;&gt;&lt;property id=&quot;20148&quot; value=&quot;5&quot;/&gt;&lt;property id=&quot;20300&quot; value=&quot;Slide 9 - &amp;quot;Fašismus&amp;quot;&quot;/&gt;&lt;property id=&quot;20307&quot; value=&quot;264&quot;/&gt;&lt;/object&gt;&lt;object type=&quot;3&quot; unique_id=&quot;10105&quot;&gt;&lt;property id=&quot;20148&quot; value=&quot;5&quot;/&gt;&lt;property id=&quot;20300&quot; value=&quot;Slide 1&quot;/&gt;&lt;property id=&quot;20307&quot; value=&quot;265&quot;/&gt;&lt;/object&gt;&lt;object type=&quot;3&quot; unique_id=&quot;10176&quot;&gt;&lt;property id=&quot;20148&quot; value=&quot;5&quot;/&gt;&lt;property id=&quot;20300&quot; value=&quot;Slide 11 - &amp;quot;Národní sdružení (Francie)&amp;quot;&quot;/&gt;&lt;property id=&quot;20307&quot; value=&quot;266&quot;/&gt;&lt;/object&gt;&lt;object type=&quot;3&quot; unique_id=&quot;10177&quot;&gt;&lt;property id=&quot;20148&quot; value=&quot;5&quot;/&gt;&lt;property id=&quot;20300&quot; value=&quot;Slide 12 - &amp;quot;Švédští demokraté&amp;quot;&quot;/&gt;&lt;property id=&quot;20307&quot; value=&quot;267&quot;/&gt;&lt;/object&gt;&lt;object type=&quot;3&quot; unique_id=&quot;10238&quot;&gt;&lt;property id=&quot;20148&quot; value=&quot;5&quot;/&gt;&lt;property id=&quot;20300&quot; value=&quot;Slide 13 - &amp;quot;Svobodná strana Rakouska&amp;quot;&quot;/&gt;&lt;property id=&quot;20307&quot; value=&quot;268&quot;/&gt;&lt;/object&gt;&lt;object type=&quot;3&quot; unique_id=&quot;10304&quot;&gt;&lt;property id=&quot;20148&quot; value=&quot;5&quot;/&gt;&lt;property id=&quot;20300&quot; value=&quot;Slide 10 - &amp;quot;Pivní puč&amp;quot;&quot;/&gt;&lt;property id=&quot;20307&quot; value=&quot;271&quot;/&gt;&lt;/object&gt;&lt;object type=&quot;3&quot; unique_id=&quot;10305&quot;&gt;&lt;property id=&quot;20148&quot; value=&quot;5&quot;/&gt;&lt;property id=&quot;20300&quot; value=&quot;Slide 14 - &amp;quot;Lidová strana Naše Slovensko&amp;quot;&quot;/&gt;&lt;property id=&quot;20307&quot; value=&quot;269&quot;/&gt;&lt;/object&gt;&lt;object type=&quot;3&quot; unique_id=&quot;10306&quot;&gt;&lt;property id=&quot;20148&quot; value=&quot;5&quot;/&gt;&lt;property id=&quot;20300&quot; value=&quot;Slide 15 - &amp;quot;Dělnická strana sociální spravedlnosti&amp;quot;&quot;/&gt;&lt;property id=&quot;20307&quot; value=&quot;270&quot;/&gt;&lt;/object&gt;&lt;object type=&quot;3&quot; unique_id=&quot;10387&quot;&gt;&lt;property id=&quot;20148&quot; value=&quot;5&quot;/&gt;&lt;property id=&quot;20300&quot; value=&quot;Slide 5 - &amp;quot;Svobodné zednářství&amp;quot;&quot;/&gt;&lt;property id=&quot;20307&quot; value=&quot;272&quot;/&gt;&lt;/object&gt;&lt;object type=&quot;3&quot; unique_id=&quot;10575&quot;&gt;&lt;property id=&quot;20148&quot; value=&quot;5&quot;/&gt;&lt;property id=&quot;20300&quot; value=&quot;Slide 7&quot;/&gt;&lt;property id=&quot;20307&quot; value=&quot;273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432</TotalTime>
  <Words>552</Words>
  <Application>Microsoft Office PowerPoint</Application>
  <PresentationFormat>Předvádění na obrazovce (4:3)</PresentationFormat>
  <Paragraphs>110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Linux Libertine</vt:lpstr>
      <vt:lpstr>Motiv Office</vt:lpstr>
      <vt:lpstr>Prezentace aplikace PowerPoint</vt:lpstr>
      <vt:lpstr>Předehra</vt:lpstr>
      <vt:lpstr>Prezentace aplikace PowerPoint</vt:lpstr>
      <vt:lpstr>Theodor Herzl</vt:lpstr>
      <vt:lpstr>Svobodné zednářství</vt:lpstr>
      <vt:lpstr>Dreyfusova aféra</vt:lpstr>
      <vt:lpstr>Prezentace aplikace PowerPoint</vt:lpstr>
      <vt:lpstr>Prezentace aplikace PowerPoint</vt:lpstr>
      <vt:lpstr>Fašismus</vt:lpstr>
      <vt:lpstr>Pivní puč</vt:lpstr>
      <vt:lpstr>Národní sdružení (Francie)</vt:lpstr>
      <vt:lpstr>Švédští demokraté</vt:lpstr>
      <vt:lpstr>Svobodná strana Rakouska</vt:lpstr>
      <vt:lpstr>Lidová strana Naše Slovensko</vt:lpstr>
      <vt:lpstr>Dělnická strana sociální spravedlnosti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Fašismus a neofašismus</dc:title>
  <dc:creator>Pavlina Vostatkova</dc:creator>
  <cp:lastModifiedBy>Pavlina Vostatkova</cp:lastModifiedBy>
  <cp:revision>41</cp:revision>
  <dcterms:created xsi:type="dcterms:W3CDTF">2021-03-09T11:26:09Z</dcterms:created>
  <dcterms:modified xsi:type="dcterms:W3CDTF">2021-03-10T09:55:09Z</dcterms:modified>
</cp:coreProperties>
</file>