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m.wikipedia.org/wiki/Anaphorik" TargetMode="External" /><Relationship Id="rId2" Type="http://schemas.openxmlformats.org/officeDocument/2006/relationships/hyperlink" Target="https://grammis.ids-mannheim.de/systematische-grammatik/404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www.deutschplus.net/pages/Demonstrativpronomen_der_die_das" TargetMode="External" /><Relationship Id="rId5" Type="http://schemas.openxmlformats.org/officeDocument/2006/relationships/hyperlink" Target="https://deutsch.lingolia.com/de/grammatik/pronomen/demonstrativpronomen" TargetMode="External" /><Relationship Id="rId4" Type="http://schemas.openxmlformats.org/officeDocument/2006/relationships/hyperlink" Target="https://de.m.wikipedia.org/wiki/Kataphorik" TargetMode="Externa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E3BB0-C0DE-6167-3DB9-08B6E419C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/>
          <a:lstStyle/>
          <a:p>
            <a:r>
              <a:rPr lang="cs-CZ"/>
              <a:t>Anaphorisches und kataphorisches Demonstrativpronomen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B59776-14B9-54A1-BC9B-739265F15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Arvayová Marie</a:t>
            </a:r>
          </a:p>
        </p:txBody>
      </p:sp>
    </p:spTree>
    <p:extLst>
      <p:ext uri="{BB962C8B-B14F-4D97-AF65-F5344CB8AC3E}">
        <p14:creationId xmlns:p14="http://schemas.microsoft.com/office/powerpoint/2010/main" val="1323375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1897A-F3BA-D17A-C5F6-F3DEA1923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AnaphorIk und Katapher</a:t>
            </a:r>
          </a:p>
        </p:txBody>
      </p:sp>
      <p:pic>
        <p:nvPicPr>
          <p:cNvPr id="6" name="Obrázek2">
            <a:extLst>
              <a:ext uri="{FF2B5EF4-FFF2-40B4-BE49-F238E27FC236}">
                <a16:creationId xmlns:a16="http://schemas.microsoft.com/office/drawing/2014/main" id="{5A05AD24-A3C9-0AB8-E84C-4F3C5799809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629952" y="2008044"/>
            <a:ext cx="6932095" cy="438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17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231E5-4AAD-CF0D-A42D-E258A5B8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Quelen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F55ABC-DAA9-3821-CF8E-3FD8D9CED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082" y="2205236"/>
            <a:ext cx="11029615" cy="3678303"/>
          </a:xfrm>
        </p:spPr>
        <p:txBody>
          <a:bodyPr/>
          <a:lstStyle/>
          <a:p>
            <a:r>
              <a:rPr lang="cs-CZ" sz="2400">
                <a:hlinkClick r:id="rId2"/>
              </a:rPr>
              <a:t>https://grammis.ids-mannheim.de/systematische-grammatik/404</a:t>
            </a:r>
            <a:endParaRPr lang="cs-CZ" sz="2400"/>
          </a:p>
          <a:p>
            <a:r>
              <a:rPr lang="cs-CZ" sz="2400">
                <a:hlinkClick r:id="rId3"/>
              </a:rPr>
              <a:t>https://de.m.wikipedia.org/wiki/Anaphorik</a:t>
            </a:r>
            <a:endParaRPr lang="cs-CZ" sz="2400"/>
          </a:p>
          <a:p>
            <a:r>
              <a:rPr lang="cs-CZ" sz="2400">
                <a:hlinkClick r:id="rId4"/>
              </a:rPr>
              <a:t>https://de.m.wikipedia.org/wiki/Kataphorik</a:t>
            </a:r>
            <a:endParaRPr lang="cs-CZ" sz="2400"/>
          </a:p>
          <a:p>
            <a:r>
              <a:rPr lang="cs-CZ" sz="2400">
                <a:hlinkClick r:id="rId5"/>
              </a:rPr>
              <a:t>https://deutsch.lingolia.com/de/grammatik/pronomen/demonstrativpronomen</a:t>
            </a:r>
            <a:endParaRPr lang="cs-CZ" sz="2400"/>
          </a:p>
          <a:p>
            <a:r>
              <a:rPr lang="cs-CZ" sz="2400">
                <a:hlinkClick r:id="rId6"/>
              </a:rPr>
              <a:t>https://www.deutschplus.net/pages/Demonstrativpronomen_der_die_das</a:t>
            </a:r>
            <a:endParaRPr lang="cs-CZ" sz="240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22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BDF8D-A190-0AF7-D462-4A2161314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cs-CZ" sz="4400"/>
              <a:t>Danke für Ihre Aufmerksamkeit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E1D373-EA94-F052-4D4C-6DEBA78BB4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FAE4-FD8F-12FD-E182-F32523DE3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Anaphorisches und kataphorisches Demonstrativpronomen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6F4C0-81E8-DFED-CEA0-F240068B9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/>
              <a:t>Demonstrativpronomen</a:t>
            </a:r>
          </a:p>
          <a:p>
            <a:r>
              <a:rPr lang="cs-CZ" sz="2400"/>
              <a:t>Flexion der Demonstrativpronomen</a:t>
            </a:r>
          </a:p>
          <a:p>
            <a:r>
              <a:rPr lang="cs-CZ" sz="2400"/>
              <a:t>anaphorisches Demonstrativpronomen</a:t>
            </a:r>
          </a:p>
          <a:p>
            <a:r>
              <a:rPr lang="cs-CZ" sz="2400"/>
              <a:t>kataphorisches Demonstrativpronomen</a:t>
            </a:r>
          </a:p>
        </p:txBody>
      </p:sp>
    </p:spTree>
    <p:extLst>
      <p:ext uri="{BB962C8B-B14F-4D97-AF65-F5344CB8AC3E}">
        <p14:creationId xmlns:p14="http://schemas.microsoft.com/office/powerpoint/2010/main" val="344896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3A5D2-B245-1AF0-4F55-978A3588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Demonstrativpronomen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1DFD0-B726-30CE-FABC-11FB815EA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der, die, das, die</a:t>
            </a:r>
          </a:p>
          <a:p>
            <a:r>
              <a:rPr lang="cs-CZ" sz="2400"/>
              <a:t>dieser, diese, dieses, diese </a:t>
            </a:r>
          </a:p>
          <a:p>
            <a:r>
              <a:rPr lang="cs-CZ" sz="2400"/>
              <a:t>jener, jene, jenes, jene</a:t>
            </a:r>
          </a:p>
          <a:p>
            <a:r>
              <a:rPr lang="cs-CZ" sz="2400"/>
              <a:t>derjenige, derselbe, gleiche</a:t>
            </a:r>
          </a:p>
          <a:p>
            <a:r>
              <a:rPr lang="cs-CZ" sz="2400"/>
              <a:t>selbst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22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D3CD7-3A2F-C167-13BB-69A46F623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Demonstrativpronomen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87B7D7-4671-1853-A6CD-90065B114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kern="150">
              <a:solidFill>
                <a:srgbClr val="000000"/>
              </a:solidFill>
              <a:effectLst/>
              <a:latin typeface="Liberation Serif"/>
              <a:ea typeface="Segoe UI" panose="02000000000000000000" pitchFamily="2" charset="0"/>
              <a:cs typeface="Tahoma" panose="020B0604030504040204" pitchFamily="34" charset="0"/>
            </a:endParaRPr>
          </a:p>
          <a:p>
            <a:r>
              <a:rPr lang="cs-CZ" sz="2400" kern="150">
                <a:solidFill>
                  <a:srgbClr val="000000"/>
                </a:solidFill>
                <a:effectLst/>
                <a:ea typeface="Segoe UI" panose="02000000000000000000" pitchFamily="2" charset="0"/>
                <a:cs typeface="Tahoma" panose="020B0604030504040204" pitchFamily="34" charset="0"/>
              </a:rPr>
              <a:t>Gegenstände, Personen und Sachverhalte- die sich im Wahrnehmungsfeld befinden</a:t>
            </a:r>
          </a:p>
          <a:p>
            <a:r>
              <a:rPr lang="cs-CZ" sz="2400" kern="150">
                <a:solidFill>
                  <a:srgbClr val="000000"/>
                </a:solidFill>
                <a:effectLst/>
                <a:ea typeface="Segoe UI" panose="02000000000000000000" pitchFamily="2" charset="0"/>
                <a:cs typeface="Tahoma" panose="020B0604030504040204" pitchFamily="34" charset="0"/>
              </a:rPr>
              <a:t> Texte</a:t>
            </a:r>
          </a:p>
          <a:p>
            <a:r>
              <a:rPr lang="cs-CZ" sz="2400" kern="150">
                <a:solidFill>
                  <a:srgbClr val="000000"/>
                </a:solidFill>
                <a:effectLst/>
                <a:ea typeface="Segoe UI" panose="02000000000000000000" pitchFamily="2" charset="0"/>
                <a:cs typeface="Tahoma" panose="020B0604030504040204" pitchFamily="34" charset="0"/>
              </a:rPr>
              <a:t> flektiert nach  Kasus und Numerus, im Singular auch nach Genus</a:t>
            </a:r>
          </a:p>
          <a:p>
            <a:r>
              <a:rPr lang="cs-CZ" sz="2400" kern="150">
                <a:solidFill>
                  <a:srgbClr val="000000"/>
                </a:solidFill>
                <a:ea typeface="Segoe UI" panose="02000000000000000000" pitchFamily="2" charset="0"/>
                <a:cs typeface="Tahoma" panose="020B0604030504040204" pitchFamily="34" charset="0"/>
              </a:rPr>
              <a:t>t</a:t>
            </a:r>
            <a:r>
              <a:rPr lang="cs-CZ" sz="2400" kern="150">
                <a:solidFill>
                  <a:srgbClr val="000000"/>
                </a:solidFill>
                <a:effectLst/>
                <a:ea typeface="Segoe UI" panose="02000000000000000000" pitchFamily="2" charset="0"/>
                <a:cs typeface="Tahoma" panose="020B0604030504040204" pitchFamily="34" charset="0"/>
              </a:rPr>
              <a:t>reten entweder in Funktion eines Artikels oder als Stellvertreter eines Nomens</a:t>
            </a:r>
          </a:p>
        </p:txBody>
      </p:sp>
    </p:spTree>
    <p:extLst>
      <p:ext uri="{BB962C8B-B14F-4D97-AF65-F5344CB8AC3E}">
        <p14:creationId xmlns:p14="http://schemas.microsoft.com/office/powerpoint/2010/main" val="340412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200BA3-5F48-55E8-E915-F69138EB3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Beispiele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57972A-537F-12E7-23F7-15A55BDDD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rmAutofit/>
          </a:bodyPr>
          <a:lstStyle/>
          <a:p>
            <a:r>
              <a:rPr lang="cs-CZ" sz="2400"/>
              <a:t>Kennst du </a:t>
            </a:r>
            <a:r>
              <a:rPr lang="cs-CZ" sz="2400" b="1" i="1"/>
              <a:t>den</a:t>
            </a:r>
            <a:r>
              <a:rPr lang="cs-CZ" sz="2400"/>
              <a:t>?</a:t>
            </a:r>
          </a:p>
          <a:p>
            <a:r>
              <a:rPr lang="cs-CZ" sz="2400"/>
              <a:t>Frank fiel, auf den Tag, alls sich Lassalles Tod zum fünfzigsten Male jährt, wie </a:t>
            </a:r>
            <a:r>
              <a:rPr lang="cs-CZ" sz="2400" b="1" i="1"/>
              <a:t>jener</a:t>
            </a:r>
            <a:r>
              <a:rPr lang="cs-CZ" sz="2400"/>
              <a:t> im vierzigsten Lebensjahr.</a:t>
            </a:r>
          </a:p>
          <a:p>
            <a:r>
              <a:rPr lang="cs-CZ" sz="2400"/>
              <a:t>Wir arbeiten in </a:t>
            </a:r>
            <a:r>
              <a:rPr lang="cs-CZ" sz="2400" b="1" i="1"/>
              <a:t>derselben</a:t>
            </a:r>
            <a:r>
              <a:rPr lang="cs-CZ" sz="2400"/>
              <a:t> Firma.</a:t>
            </a:r>
          </a:p>
          <a:p>
            <a:r>
              <a:rPr lang="cs-CZ" sz="2400"/>
              <a:t>Ein </a:t>
            </a:r>
            <a:r>
              <a:rPr lang="cs-CZ" sz="2400" b="1" i="1"/>
              <a:t>solches</a:t>
            </a:r>
            <a:r>
              <a:rPr lang="cs-CZ" sz="2400"/>
              <a:t> Auto hat mein Chef.</a:t>
            </a:r>
          </a:p>
          <a:p>
            <a:r>
              <a:rPr lang="cs-CZ" sz="2400"/>
              <a:t>Wir haben über </a:t>
            </a:r>
            <a:r>
              <a:rPr lang="cs-CZ" sz="2400" b="1" i="1"/>
              <a:t>dieses</a:t>
            </a:r>
            <a:r>
              <a:rPr lang="cs-CZ" sz="2400"/>
              <a:t> und </a:t>
            </a:r>
            <a:r>
              <a:rPr lang="cs-CZ" sz="2400" b="1" i="1"/>
              <a:t>jenes</a:t>
            </a:r>
            <a:r>
              <a:rPr lang="cs-CZ" sz="2400"/>
              <a:t> gesprochen.</a:t>
            </a:r>
          </a:p>
        </p:txBody>
      </p:sp>
    </p:spTree>
    <p:extLst>
      <p:ext uri="{BB962C8B-B14F-4D97-AF65-F5344CB8AC3E}">
        <p14:creationId xmlns:p14="http://schemas.microsoft.com/office/powerpoint/2010/main" val="22685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76659-DE10-2E50-5B67-8788811B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b="1" i="1" kern="150"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Flexion der Demonstrativpronomen</a:t>
            </a:r>
            <a:br>
              <a:rPr lang="cs-CZ" sz="1800" kern="150">
                <a:solidFill>
                  <a:srgbClr val="000000"/>
                </a:solidFill>
                <a:effectLst/>
                <a:latin typeface="Liberation Serif"/>
                <a:ea typeface="Segoe UI" panose="020B0502040204020203" pitchFamily="34" charset="0"/>
                <a:cs typeface="Tahoma" panose="020B0604030504040204" pitchFamily="34" charset="0"/>
              </a:rPr>
            </a:br>
            <a:endParaRPr lang="cs-CZ"/>
          </a:p>
        </p:txBody>
      </p:sp>
      <p:pic>
        <p:nvPicPr>
          <p:cNvPr id="6" name="Obrázek1">
            <a:extLst>
              <a:ext uri="{FF2B5EF4-FFF2-40B4-BE49-F238E27FC236}">
                <a16:creationId xmlns:a16="http://schemas.microsoft.com/office/drawing/2014/main" id="{CFAB2CE4-91C7-F359-2053-3F66CECF423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858875" y="2173915"/>
            <a:ext cx="6269516" cy="424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1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FAC71-C4F1-2633-C0FD-7DCFCD5E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Anaphorisches DeMonstrativpronomen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74084-AB04-1C97-1C78-124E3D1E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Autofit/>
          </a:bodyPr>
          <a:lstStyle/>
          <a:p>
            <a:r>
              <a:rPr lang="cs-CZ" sz="2400" b="1" i="1"/>
              <a:t>Anaphorik</a:t>
            </a:r>
            <a:r>
              <a:rPr lang="cs-CZ" sz="2400"/>
              <a:t> = sich auf etwas Beziehen, herauftragen</a:t>
            </a:r>
          </a:p>
          <a:p>
            <a:r>
              <a:rPr lang="cs-CZ" sz="2400"/>
              <a:t>Anaphorik bezeichnet den Verweis eines Satzteiles auf einen anderen, vor ihm stehenden Satzteil d.h. der Satzteil baut eine anaphorische Verbindung zu einem anderem Satzteil auf</a:t>
            </a:r>
          </a:p>
          <a:p>
            <a:pPr marL="0" indent="0">
              <a:buNone/>
            </a:pPr>
            <a:endParaRPr lang="cs-CZ" sz="2400"/>
          </a:p>
          <a:p>
            <a:r>
              <a:rPr lang="cs-CZ" sz="2400"/>
              <a:t>Lisa hat </a:t>
            </a:r>
            <a:r>
              <a:rPr lang="cs-CZ" sz="2400" b="1" i="1"/>
              <a:t>Gabi</a:t>
            </a:r>
            <a:r>
              <a:rPr lang="cs-CZ" sz="2400"/>
              <a:t> eingeladen, doch </a:t>
            </a:r>
            <a:r>
              <a:rPr lang="cs-CZ" sz="2400" b="1" i="1"/>
              <a:t>diese</a:t>
            </a:r>
            <a:r>
              <a:rPr lang="cs-CZ" sz="2400"/>
              <a:t> kam nicht.</a:t>
            </a:r>
          </a:p>
          <a:p>
            <a:r>
              <a:rPr lang="cs-CZ" sz="2400" b="1" i="1"/>
              <a:t>Peter</a:t>
            </a:r>
            <a:r>
              <a:rPr lang="cs-CZ" sz="2400"/>
              <a:t> ist abgereist, </a:t>
            </a:r>
            <a:r>
              <a:rPr lang="cs-CZ" sz="2400" b="1" i="1"/>
              <a:t>der</a:t>
            </a:r>
            <a:r>
              <a:rPr lang="cs-CZ" sz="2400"/>
              <a:t> der neben an wohnt.</a:t>
            </a:r>
          </a:p>
        </p:txBody>
      </p:sp>
    </p:spTree>
    <p:extLst>
      <p:ext uri="{BB962C8B-B14F-4D97-AF65-F5344CB8AC3E}">
        <p14:creationId xmlns:p14="http://schemas.microsoft.com/office/powerpoint/2010/main" val="280779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EE633-C189-0475-F5CF-94D31DC6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Direkte und Indirekte  anaphorik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A375D-6B13-D44B-3271-BC242BA0E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>
            <a:normAutofit/>
          </a:bodyPr>
          <a:lstStyle/>
          <a:p>
            <a:r>
              <a:rPr lang="cs-CZ" sz="2400" b="1" i="1"/>
              <a:t>Direkte Anaphorik</a:t>
            </a:r>
            <a:r>
              <a:rPr lang="cs-CZ" sz="2400"/>
              <a:t> ist meist offensichtlich und kann über die Grammatik des Textes aufgelöst werden</a:t>
            </a:r>
          </a:p>
          <a:p>
            <a:r>
              <a:rPr lang="cs-CZ" sz="2400"/>
              <a:t>bei Pronomen, Nominalphrasen, Proformen,</a:t>
            </a:r>
          </a:p>
          <a:p>
            <a:r>
              <a:rPr lang="cs-CZ" sz="2400" b="1" i="1"/>
              <a:t>Indirekte Anaphorik </a:t>
            </a:r>
            <a:r>
              <a:rPr lang="cs-CZ" sz="2400" b="1" i="1" kern="150">
                <a:solidFill>
                  <a:srgbClr val="000000"/>
                </a:solidFill>
                <a:cs typeface="Tahoma" panose="020B0604030504040204" pitchFamily="34" charset="0"/>
              </a:rPr>
              <a:t> - </a:t>
            </a:r>
            <a:r>
              <a:rPr lang="cs-CZ" sz="2400" kern="150">
                <a:solidFill>
                  <a:srgbClr val="00000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eine subtile Methode, verknüpft zwei Satzteile inhaltlich miteinander, solche Verbindung nennt man Brückenannahme </a:t>
            </a:r>
          </a:p>
          <a:p>
            <a:endParaRPr lang="cs-CZ" sz="2400" kern="150">
              <a:solidFill>
                <a:srgbClr val="000000"/>
              </a:solidFill>
              <a:ea typeface="Segoe UI" panose="020B0502040204020203" pitchFamily="34" charset="0"/>
              <a:cs typeface="Tahoma" panose="020B0604030504040204" pitchFamily="34" charset="0"/>
            </a:endParaRPr>
          </a:p>
          <a:p>
            <a:r>
              <a:rPr lang="cs-CZ" sz="2400" kern="150">
                <a:solidFill>
                  <a:srgbClr val="00000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Der Motor ist kaputt. </a:t>
            </a:r>
            <a:r>
              <a:rPr lang="cs-CZ" sz="2400" b="1" i="1" kern="150">
                <a:solidFill>
                  <a:srgbClr val="00000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Der Keilriemen</a:t>
            </a:r>
            <a:r>
              <a:rPr lang="cs-CZ" sz="2400" kern="150">
                <a:solidFill>
                  <a:srgbClr val="00000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 ist gerissen.</a:t>
            </a:r>
          </a:p>
        </p:txBody>
      </p:sp>
    </p:spTree>
    <p:extLst>
      <p:ext uri="{BB962C8B-B14F-4D97-AF65-F5344CB8AC3E}">
        <p14:creationId xmlns:p14="http://schemas.microsoft.com/office/powerpoint/2010/main" val="96091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F9709-8EBB-CBE4-E095-3F9CF612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Kataphorisches demonstrativpronomen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263CF-30C9-D201-4788-9DE70DCC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77541"/>
            <a:ext cx="11029615" cy="3678303"/>
          </a:xfrm>
        </p:spPr>
        <p:txBody>
          <a:bodyPr>
            <a:normAutofit/>
          </a:bodyPr>
          <a:lstStyle/>
          <a:p>
            <a:r>
              <a:rPr lang="cs-CZ" sz="2400" b="1" i="1">
                <a:solidFill>
                  <a:srgbClr val="202122"/>
                </a:solidFill>
                <a:effectLst/>
              </a:rPr>
              <a:t>Katapher (Kataphora)</a:t>
            </a:r>
            <a:r>
              <a:rPr lang="cs-CZ" sz="2400" b="0" i="1">
                <a:solidFill>
                  <a:srgbClr val="202122"/>
                </a:solidFill>
                <a:effectLst/>
              </a:rPr>
              <a:t> – </a:t>
            </a:r>
            <a:r>
              <a:rPr lang="cs-CZ" sz="2400" b="0">
                <a:solidFill>
                  <a:srgbClr val="202122"/>
                </a:solidFill>
                <a:effectLst/>
              </a:rPr>
              <a:t>bezeichnet in der Textlinguistik eine sprachliche Einheit, die für eine im Text nachfolgende sprachliche Einheit steht</a:t>
            </a:r>
          </a:p>
          <a:p>
            <a:r>
              <a:rPr lang="cs-CZ" sz="2400">
                <a:solidFill>
                  <a:srgbClr val="202122"/>
                </a:solidFill>
              </a:rPr>
              <a:t>Eine Pro-Form weist auf einen anderen sprachlichen Ausdruck voraus, der erst nachfolgend genannt wird</a:t>
            </a:r>
          </a:p>
          <a:p>
            <a:r>
              <a:rPr lang="cs-CZ" sz="2400" b="0">
                <a:solidFill>
                  <a:srgbClr val="202122"/>
                </a:solidFill>
                <a:effectLst/>
              </a:rPr>
              <a:t>Kataphern werden seltener als Anaphern verwendet- sind schwerer, werden als rhetorische Figuren eingesetzt</a:t>
            </a:r>
          </a:p>
          <a:p>
            <a:r>
              <a:rPr lang="cs-CZ" sz="2400" b="0" i="1">
                <a:solidFill>
                  <a:srgbClr val="202122"/>
                </a:solidFill>
                <a:effectLst/>
              </a:rPr>
              <a:t>Er</a:t>
            </a:r>
            <a:r>
              <a:rPr lang="cs-CZ" sz="2400" b="0" i="0">
                <a:solidFill>
                  <a:srgbClr val="202122"/>
                </a:solidFill>
                <a:effectLst/>
              </a:rPr>
              <a:t> ist ein begabter amerikanischer Schauspieler. </a:t>
            </a:r>
            <a:r>
              <a:rPr lang="cs-CZ" sz="2400" b="0" i="1">
                <a:solidFill>
                  <a:srgbClr val="202122"/>
                </a:solidFill>
                <a:effectLst/>
              </a:rPr>
              <a:t>Er</a:t>
            </a:r>
            <a:r>
              <a:rPr lang="cs-CZ" sz="2400" b="0" i="0">
                <a:solidFill>
                  <a:srgbClr val="202122"/>
                </a:solidFill>
                <a:effectLst/>
              </a:rPr>
              <a:t> hat unzählige Preise und Auszeichnungen bekommen. Die Rede ist von </a:t>
            </a:r>
            <a:r>
              <a:rPr lang="cs-CZ" sz="2400" b="1" i="1">
                <a:solidFill>
                  <a:srgbClr val="202122"/>
                </a:solidFill>
                <a:effectLst/>
              </a:rPr>
              <a:t>Johnny Depp</a:t>
            </a:r>
            <a:r>
              <a:rPr lang="cs-CZ" sz="2400" b="0" i="0">
                <a:solidFill>
                  <a:srgbClr val="202122"/>
                </a:solidFill>
                <a:effectLst/>
              </a:rPr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79911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12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Dividenda</vt:lpstr>
      <vt:lpstr>Anaphorisches und kataphorisches Demonstrativpronomen</vt:lpstr>
      <vt:lpstr>Anaphorisches und kataphorisches Demonstrativpronomen</vt:lpstr>
      <vt:lpstr>Demonstrativpronomen</vt:lpstr>
      <vt:lpstr>Demonstrativpronomen</vt:lpstr>
      <vt:lpstr>Beispiele</vt:lpstr>
      <vt:lpstr>Flexion der Demonstrativpronomen </vt:lpstr>
      <vt:lpstr>Anaphorisches DeMonstrativpronomen</vt:lpstr>
      <vt:lpstr>Direkte und Indirekte  anaphorik</vt:lpstr>
      <vt:lpstr>Kataphorisches demonstrativpronomen</vt:lpstr>
      <vt:lpstr>AnaphorIk und Katapher</vt:lpstr>
      <vt:lpstr>Quelen</vt:lpstr>
      <vt:lpstr>Danke für Ihre Aufmerksamkeit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Anaphorisches und kataphorisches Demonstrativpronomen</dc:title>
  <dc:creator>Neznámý uživatel</dc:creator>
  <cp:lastModifiedBy>Neznámý uživatel</cp:lastModifiedBy>
  <cp:revision>4</cp:revision>
  <dcterms:created xsi:type="dcterms:W3CDTF">2022-05-09T17:19:00Z</dcterms:created>
  <dcterms:modified xsi:type="dcterms:W3CDTF">2022-05-10T07:03:55Z</dcterms:modified>
</cp:coreProperties>
</file>