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1" r:id="rId3"/>
    <p:sldId id="257" r:id="rId4"/>
    <p:sldId id="275" r:id="rId5"/>
    <p:sldId id="276" r:id="rId6"/>
    <p:sldId id="277" r:id="rId7"/>
    <p:sldId id="263" r:id="rId8"/>
    <p:sldId id="266" r:id="rId9"/>
    <p:sldId id="327" r:id="rId10"/>
    <p:sldId id="315" r:id="rId11"/>
    <p:sldId id="319" r:id="rId12"/>
    <p:sldId id="326" r:id="rId13"/>
    <p:sldId id="313" r:id="rId14"/>
    <p:sldId id="316" r:id="rId15"/>
    <p:sldId id="318" r:id="rId16"/>
    <p:sldId id="321" r:id="rId17"/>
    <p:sldId id="320" r:id="rId18"/>
    <p:sldId id="314" r:id="rId19"/>
    <p:sldId id="309" r:id="rId20"/>
    <p:sldId id="310" r:id="rId21"/>
    <p:sldId id="317" r:id="rId22"/>
    <p:sldId id="267" r:id="rId23"/>
    <p:sldId id="304" r:id="rId24"/>
    <p:sldId id="299" r:id="rId25"/>
    <p:sldId id="300" r:id="rId26"/>
    <p:sldId id="279" r:id="rId27"/>
    <p:sldId id="271" r:id="rId28"/>
    <p:sldId id="305" r:id="rId29"/>
    <p:sldId id="307" r:id="rId30"/>
    <p:sldId id="303" r:id="rId31"/>
    <p:sldId id="302" r:id="rId32"/>
    <p:sldId id="30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52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9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1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67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0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75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6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53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1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2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B72D-AA69-4D98-A1A0-28C7452881B8}" type="datetimeFigureOut">
              <a:rPr lang="cs-CZ" smtClean="0"/>
              <a:t>17.11.2022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61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524000" y="560439"/>
            <a:ext cx="9144000" cy="2197509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Černá gramatika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61535" y="3534967"/>
            <a:ext cx="9144000" cy="2503368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/>
              <a:t>Zbyněk Fišer</a:t>
            </a:r>
          </a:p>
          <a:p>
            <a:pPr algn="l"/>
            <a:r>
              <a:rPr lang="cs-CZ" sz="1800" dirty="0" smtClean="0"/>
              <a:t>Ústav české literatury a knihovnictví, Filozofická fakulta Masarykovy univerzity Brno.</a:t>
            </a:r>
          </a:p>
          <a:p>
            <a:pPr algn="l"/>
            <a:r>
              <a:rPr lang="cs-CZ" sz="1800" dirty="0" smtClean="0"/>
              <a:t>Z. Fišer: Překlad jako kreativní proces. Brno: Host, 2009. (Srov. 5.11 Práce s experimentální poezií, k „Černé gramatice“ s. 272 –</a:t>
            </a:r>
            <a:r>
              <a:rPr lang="cs-CZ" sz="1800" dirty="0"/>
              <a:t> </a:t>
            </a:r>
            <a:r>
              <a:rPr lang="cs-CZ" sz="1800" dirty="0" smtClean="0"/>
              <a:t>279.)</a:t>
            </a:r>
          </a:p>
          <a:p>
            <a:pPr algn="l"/>
            <a:r>
              <a:rPr lang="cs-CZ" sz="1800" dirty="0" smtClean="0"/>
              <a:t>Upraveno podle prezentace autora na Dnech kulturní lingvistiky 23. května 2017 na FF UK v Praze (ta kompletně umístěna na: </a:t>
            </a:r>
          </a:p>
          <a:p>
            <a:pPr algn="l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25320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914400" y="333376"/>
            <a:ext cx="9234488" cy="796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 b="1" dirty="0" smtClean="0"/>
              <a:t>Polský  překlad</a:t>
            </a:r>
            <a:endParaRPr lang="cs-CZ" altLang="cs-CZ" sz="3200" b="1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1981199" y="1000126"/>
            <a:ext cx="9386711" cy="5286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i="1" dirty="0" err="1" smtClean="0"/>
              <a:t>Czarna</a:t>
            </a:r>
            <a:r>
              <a:rPr lang="cs-CZ" altLang="cs-CZ" sz="4400" b="1" i="1" dirty="0" smtClean="0"/>
              <a:t> </a:t>
            </a:r>
            <a:r>
              <a:rPr lang="cs-CZ" altLang="cs-CZ" sz="4400" b="1" i="1" dirty="0" err="1" smtClean="0"/>
              <a:t>gramatyka</a:t>
            </a:r>
            <a:endParaRPr lang="cs-CZ" altLang="cs-CZ" sz="4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</a:t>
            </a:r>
            <a:r>
              <a:rPr lang="cs-CZ" altLang="cs-CZ" sz="4400" i="1" dirty="0" err="1" smtClean="0"/>
              <a:t>ma</a:t>
            </a:r>
            <a:r>
              <a:rPr lang="cs-CZ" altLang="cs-CZ" sz="4400" i="1" dirty="0" smtClean="0"/>
              <a:t>		</a:t>
            </a:r>
            <a:r>
              <a:rPr lang="cs-CZ" altLang="cs-CZ" sz="4400" i="1" dirty="0" smtClean="0">
                <a:solidFill>
                  <a:srgbClr val="FF0000"/>
                </a:solidFill>
              </a:rPr>
              <a:t>my</a:t>
            </a:r>
            <a:endParaRPr lang="cs-CZ" altLang="cs-CZ" sz="44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ro		</a:t>
            </a:r>
            <a:r>
              <a:rPr lang="cs-CZ" altLang="cs-CZ" sz="4400" i="1" dirty="0" err="1" smtClean="0">
                <a:solidFill>
                  <a:srgbClr val="FF0000"/>
                </a:solidFill>
              </a:rPr>
              <a:t>wy</a:t>
            </a:r>
            <a:endParaRPr lang="cs-CZ" altLang="cs-CZ" sz="44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</a:t>
            </a:r>
            <a:r>
              <a:rPr lang="cs-CZ" altLang="cs-CZ" sz="4400" i="1" dirty="0" err="1" smtClean="0"/>
              <a:t>głębi</a:t>
            </a:r>
            <a:r>
              <a:rPr lang="cs-CZ" altLang="cs-CZ" sz="4400" i="1" dirty="0" smtClean="0"/>
              <a:t>	</a:t>
            </a:r>
            <a:r>
              <a:rPr lang="cs-CZ" altLang="cs-CZ" sz="4400" i="1" dirty="0" err="1" smtClean="0">
                <a:solidFill>
                  <a:srgbClr val="FF0000"/>
                </a:solidFill>
              </a:rPr>
              <a:t>one</a:t>
            </a:r>
            <a:r>
              <a:rPr lang="cs-CZ" altLang="cs-CZ" sz="4400" i="1" dirty="0" smtClean="0"/>
              <a:t>		</a:t>
            </a:r>
            <a:r>
              <a:rPr lang="cs-CZ" altLang="cs-CZ" sz="4400" dirty="0"/>
              <a:t>(K. B., 2007)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č.:  „máme – rovy – vyhloubené</a:t>
            </a:r>
            <a:r>
              <a:rPr lang="cs-CZ" altLang="cs-CZ" sz="4400" dirty="0" smtClean="0"/>
              <a:t>“</a:t>
            </a:r>
            <a:endParaRPr lang="cs-CZ" altLang="cs-CZ" sz="4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 smtClean="0"/>
              <a:t>pol.: </a:t>
            </a:r>
            <a:r>
              <a:rPr lang="cs-CZ" altLang="cs-CZ" sz="4400" i="1" dirty="0">
                <a:solidFill>
                  <a:srgbClr val="FF0000"/>
                </a:solidFill>
              </a:rPr>
              <a:t>my, </a:t>
            </a:r>
            <a:r>
              <a:rPr lang="cs-CZ" altLang="cs-CZ" sz="4400" i="1" dirty="0" err="1">
                <a:solidFill>
                  <a:srgbClr val="FF0000"/>
                </a:solidFill>
              </a:rPr>
              <a:t>wy</a:t>
            </a:r>
            <a:r>
              <a:rPr lang="cs-CZ" altLang="cs-CZ" sz="4400" i="1" dirty="0">
                <a:solidFill>
                  <a:srgbClr val="FF0000"/>
                </a:solidFill>
              </a:rPr>
              <a:t>, </a:t>
            </a:r>
            <a:r>
              <a:rPr lang="cs-CZ" altLang="cs-CZ" sz="4400" i="1" dirty="0" err="1">
                <a:solidFill>
                  <a:srgbClr val="FF0000"/>
                </a:solidFill>
              </a:rPr>
              <a:t>one</a:t>
            </a:r>
            <a:r>
              <a:rPr lang="cs-CZ" altLang="cs-CZ" sz="4400" dirty="0"/>
              <a:t> </a:t>
            </a:r>
            <a:r>
              <a:rPr lang="cs-CZ" altLang="cs-CZ" sz="4400" dirty="0" smtClean="0"/>
              <a:t> osobní </a:t>
            </a:r>
            <a:r>
              <a:rPr lang="cs-CZ" altLang="cs-CZ" sz="4400" dirty="0" err="1" smtClean="0"/>
              <a:t>pronomina</a:t>
            </a:r>
            <a:r>
              <a:rPr lang="cs-CZ" altLang="cs-CZ" sz="4400" dirty="0" smtClean="0"/>
              <a:t>  </a:t>
            </a:r>
            <a:r>
              <a:rPr lang="cs-CZ" altLang="cs-CZ" sz="4400" dirty="0" err="1" smtClean="0"/>
              <a:t>plural</a:t>
            </a:r>
            <a:endParaRPr lang="cs-CZ" altLang="cs-CZ" sz="4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400" i="1" dirty="0"/>
          </a:p>
          <a:p>
            <a:pPr algn="r" eaLnBrk="1" hangingPunct="1">
              <a:buFont typeface="Arial" panose="020B0604020202020204" pitchFamily="34" charset="0"/>
              <a:buNone/>
            </a:pPr>
            <a:endParaRPr lang="cs-CZ" altLang="cs-CZ" sz="2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0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Ruský překlad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" y="1825624"/>
            <a:ext cx="4587240" cy="3887127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15840" y="1825624"/>
            <a:ext cx="713232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800" b="1" dirty="0" smtClean="0"/>
          </a:p>
          <a:p>
            <a:pPr marL="0" indent="0" algn="ctr">
              <a:buNone/>
            </a:pPr>
            <a:r>
              <a:rPr lang="cs-CZ" sz="4800" b="1" dirty="0" err="1" smtClean="0">
                <a:solidFill>
                  <a:srgbClr val="C00000"/>
                </a:solidFill>
              </a:rPr>
              <a:t>ja</a:t>
            </a:r>
            <a:r>
              <a:rPr lang="cs-CZ" sz="4800" b="1" dirty="0" smtClean="0"/>
              <a:t>        </a:t>
            </a:r>
            <a:r>
              <a:rPr lang="cs-CZ" sz="4800" b="1" dirty="0" smtClean="0">
                <a:solidFill>
                  <a:srgbClr val="C00000"/>
                </a:solidFill>
              </a:rPr>
              <a:t>my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C00000"/>
                </a:solidFill>
              </a:rPr>
              <a:t>t</a:t>
            </a:r>
            <a:r>
              <a:rPr lang="cs-CZ" sz="4800" b="1" dirty="0" smtClean="0">
                <a:solidFill>
                  <a:srgbClr val="C00000"/>
                </a:solidFill>
              </a:rPr>
              <a:t>y</a:t>
            </a:r>
            <a:r>
              <a:rPr lang="cs-CZ" sz="4800" b="1" dirty="0" smtClean="0"/>
              <a:t>       </a:t>
            </a:r>
            <a:r>
              <a:rPr lang="cs-CZ" sz="4800" b="1" dirty="0" err="1" smtClean="0"/>
              <a:t>sjači</a:t>
            </a:r>
            <a:endParaRPr lang="cs-CZ" sz="4800" b="1" dirty="0" smtClean="0"/>
          </a:p>
          <a:p>
            <a:pPr marL="0" indent="0" algn="ctr">
              <a:buNone/>
            </a:pPr>
            <a:r>
              <a:rPr lang="cs-CZ" sz="4800" b="1" dirty="0"/>
              <a:t>c</a:t>
            </a:r>
            <a:r>
              <a:rPr lang="cs-CZ" sz="4800" b="1" dirty="0" smtClean="0"/>
              <a:t>hor    </a:t>
            </a:r>
            <a:r>
              <a:rPr lang="cs-CZ" sz="4800" b="1" dirty="0" smtClean="0">
                <a:solidFill>
                  <a:srgbClr val="C00000"/>
                </a:solidFill>
              </a:rPr>
              <a:t>ony</a:t>
            </a:r>
          </a:p>
          <a:p>
            <a:pPr marL="0" indent="0">
              <a:buNone/>
            </a:pPr>
            <a:endParaRPr lang="cs-CZ" sz="4800" b="1" dirty="0"/>
          </a:p>
          <a:p>
            <a:pPr marL="0" indent="0">
              <a:buNone/>
            </a:pPr>
            <a:r>
              <a:rPr lang="cs-CZ" sz="4000" b="1" dirty="0"/>
              <a:t>č</a:t>
            </a:r>
            <a:r>
              <a:rPr lang="cs-CZ" sz="4000" b="1" dirty="0" smtClean="0"/>
              <a:t>.: „jámy – tisíce – pochovaní“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28100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186"/>
          </a:xfrm>
        </p:spPr>
        <p:txBody>
          <a:bodyPr>
            <a:normAutofit/>
          </a:bodyPr>
          <a:lstStyle/>
          <a:p>
            <a:r>
              <a:rPr lang="cs-CZ" altLang="cs-CZ" sz="3200" b="1" dirty="0" smtClean="0"/>
              <a:t>Německý  </a:t>
            </a:r>
            <a:r>
              <a:rPr lang="cs-CZ" altLang="cs-CZ" sz="3200" b="1" dirty="0"/>
              <a:t>překlad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046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err="1"/>
              <a:t>schwarze</a:t>
            </a:r>
            <a:r>
              <a:rPr lang="cs-CZ" sz="4800" dirty="0"/>
              <a:t> </a:t>
            </a:r>
            <a:r>
              <a:rPr lang="cs-CZ" sz="4800" dirty="0" err="1"/>
              <a:t>grammatik</a:t>
            </a:r>
            <a:endParaRPr lang="cs-CZ" sz="4800" dirty="0"/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b="1" dirty="0" err="1"/>
              <a:t>s</a:t>
            </a:r>
            <a:r>
              <a:rPr lang="cs-CZ" sz="4800" b="1" dirty="0" err="1" smtClean="0"/>
              <a:t>terbl</a:t>
            </a:r>
            <a:r>
              <a:rPr lang="cs-CZ" sz="4800" b="1" dirty="0" smtClean="0"/>
              <a:t> </a:t>
            </a:r>
            <a:r>
              <a:rPr lang="cs-CZ" sz="4800" b="1" dirty="0" err="1" smtClean="0">
                <a:solidFill>
                  <a:srgbClr val="FF0000"/>
                </a:solidFill>
              </a:rPr>
              <a:t>ich</a:t>
            </a:r>
            <a:r>
              <a:rPr lang="cs-CZ" sz="4800" b="1" dirty="0" smtClean="0">
                <a:solidFill>
                  <a:srgbClr val="FF0000"/>
                </a:solidFill>
              </a:rPr>
              <a:t>   </a:t>
            </a:r>
            <a:r>
              <a:rPr lang="cs-CZ" sz="4800" b="1" dirty="0" err="1" smtClean="0">
                <a:solidFill>
                  <a:srgbClr val="FF0000"/>
                </a:solidFill>
              </a:rPr>
              <a:t>wir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klich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p</a:t>
            </a:r>
            <a:r>
              <a:rPr lang="cs-CZ" sz="4800" b="1" dirty="0" smtClean="0"/>
              <a:t>er      </a:t>
            </a:r>
            <a:r>
              <a:rPr lang="cs-CZ" sz="4800" b="1" dirty="0" err="1" smtClean="0">
                <a:solidFill>
                  <a:srgbClr val="FF0000"/>
                </a:solidFill>
              </a:rPr>
              <a:t>du</a:t>
            </a:r>
            <a:r>
              <a:rPr lang="cs-CZ" sz="4800" b="1" dirty="0" smtClean="0">
                <a:solidFill>
                  <a:srgbClr val="FF0000"/>
                </a:solidFill>
              </a:rPr>
              <a:t>    </a:t>
            </a:r>
            <a:r>
              <a:rPr lang="cs-CZ" sz="4800" b="1" dirty="0" err="1" smtClean="0">
                <a:solidFill>
                  <a:srgbClr val="FF0000"/>
                </a:solidFill>
              </a:rPr>
              <a:t>ihr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tum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err="1" smtClean="0"/>
              <a:t>kzl</a:t>
            </a:r>
            <a:r>
              <a:rPr lang="cs-CZ" sz="4800" b="1" dirty="0" smtClean="0"/>
              <a:t>        </a:t>
            </a:r>
            <a:r>
              <a:rPr lang="cs-CZ" sz="4800" b="1" dirty="0" err="1" smtClean="0">
                <a:solidFill>
                  <a:srgbClr val="FF0000"/>
                </a:solidFill>
              </a:rPr>
              <a:t>er</a:t>
            </a:r>
            <a:r>
              <a:rPr lang="cs-CZ" sz="4800" b="1" dirty="0" smtClean="0">
                <a:solidFill>
                  <a:srgbClr val="FF0000"/>
                </a:solidFill>
              </a:rPr>
              <a:t>    </a:t>
            </a:r>
            <a:r>
              <a:rPr lang="cs-CZ" sz="4800" b="1" dirty="0" err="1" smtClean="0">
                <a:solidFill>
                  <a:srgbClr val="FF0000"/>
                </a:solidFill>
              </a:rPr>
              <a:t>sie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cher</a:t>
            </a:r>
            <a:endParaRPr lang="cs-CZ" sz="4800" dirty="0"/>
          </a:p>
          <a:p>
            <a:pPr marL="0" indent="0">
              <a:buNone/>
            </a:pPr>
            <a:r>
              <a:rPr lang="cs-CZ" sz="3200" dirty="0" smtClean="0"/>
              <a:t>		č. přibližně: „smrtelný skutečný / tebou ,omyl´ / 					koncentráčník ,zdechající´“</a:t>
            </a:r>
          </a:p>
        </p:txBody>
      </p:sp>
    </p:spTree>
    <p:extLst>
      <p:ext uri="{BB962C8B-B14F-4D97-AF65-F5344CB8AC3E}">
        <p14:creationId xmlns:p14="http://schemas.microsoft.com/office/powerpoint/2010/main" val="350608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196622" y="260351"/>
            <a:ext cx="9096728" cy="796925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Srbský </a:t>
            </a:r>
            <a:r>
              <a:rPr lang="cs-CZ" altLang="cs-CZ" sz="3200" b="1" dirty="0" smtClean="0"/>
              <a:t>překlad I.</a:t>
            </a:r>
            <a:endParaRPr lang="cs-CZ" altLang="cs-CZ" sz="3200" b="1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000125"/>
            <a:ext cx="8229600" cy="5715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err="1" smtClean="0"/>
              <a:t>Crna</a:t>
            </a:r>
            <a:r>
              <a:rPr lang="cs-CZ" altLang="cs-CZ" sz="4000" b="1" i="1" dirty="0" smtClean="0"/>
              <a:t> gramatika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</a:t>
            </a:r>
            <a:r>
              <a:rPr lang="cs-CZ" altLang="cs-CZ" sz="4000" b="1" i="1" dirty="0" err="1" smtClean="0"/>
              <a:t>vag</a:t>
            </a:r>
            <a:r>
              <a:rPr lang="cs-CZ" altLang="cs-CZ" sz="4000" b="1" i="1" dirty="0" smtClean="0"/>
              <a:t>	</a:t>
            </a:r>
            <a:r>
              <a:rPr lang="cs-CZ" altLang="cs-CZ" sz="4000" b="1" i="1" dirty="0" smtClean="0">
                <a:solidFill>
                  <a:srgbClr val="0070C0"/>
                </a:solidFill>
              </a:rPr>
              <a:t>oni</a:t>
            </a:r>
            <a:endParaRPr lang="cs-CZ" altLang="cs-CZ" sz="4000" b="1" dirty="0" smtClean="0">
              <a:solidFill>
                <a:srgbClr val="0070C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</a:t>
            </a:r>
            <a:r>
              <a:rPr lang="cs-CZ" altLang="cs-CZ" sz="4000" b="1" i="1" dirty="0" err="1" smtClean="0"/>
              <a:t>zv</a:t>
            </a:r>
            <a:r>
              <a:rPr lang="cs-CZ" altLang="cs-CZ" sz="4000" b="1" i="1" dirty="0" smtClean="0"/>
              <a:t>		</a:t>
            </a:r>
            <a:r>
              <a:rPr lang="cs-CZ" altLang="cs-CZ" sz="4000" b="1" i="1" dirty="0" err="1" smtClean="0">
                <a:solidFill>
                  <a:srgbClr val="0070C0"/>
                </a:solidFill>
              </a:rPr>
              <a:t>one</a:t>
            </a:r>
            <a:endParaRPr lang="cs-CZ" altLang="cs-CZ" sz="4000" b="1" dirty="0" smtClean="0">
              <a:solidFill>
                <a:srgbClr val="0070C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kol		</a:t>
            </a:r>
            <a:r>
              <a:rPr lang="cs-CZ" altLang="cs-CZ" sz="4000" b="1" i="1" dirty="0" smtClean="0">
                <a:solidFill>
                  <a:srgbClr val="0070C0"/>
                </a:solidFill>
              </a:rPr>
              <a:t>ona</a:t>
            </a:r>
            <a:r>
              <a:rPr lang="cs-CZ" altLang="cs-CZ" sz="4000" b="1" i="1" dirty="0" smtClean="0"/>
              <a:t> 	</a:t>
            </a:r>
            <a:r>
              <a:rPr lang="cs-CZ" altLang="cs-CZ" sz="4000" i="1" dirty="0" smtClean="0"/>
              <a:t>	</a:t>
            </a:r>
            <a:r>
              <a:rPr lang="cs-CZ" altLang="cs-CZ" sz="4000" dirty="0" smtClean="0"/>
              <a:t>(S. K., 2009)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600" dirty="0" smtClean="0"/>
              <a:t>Česky:  </a:t>
            </a:r>
            <a:r>
              <a:rPr lang="cs-CZ" altLang="cs-CZ" sz="3600" dirty="0"/>
              <a:t>„vagóny – zvoní – kolona</a:t>
            </a:r>
            <a:r>
              <a:rPr lang="cs-CZ" altLang="cs-CZ" sz="3600" dirty="0" smtClean="0"/>
              <a:t>“</a:t>
            </a:r>
            <a:endParaRPr lang="cs-CZ" altLang="cs-CZ" sz="36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6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4434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Anglický překlad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400" b="1" i="1" dirty="0" smtClean="0"/>
              <a:t>	</a:t>
            </a:r>
            <a:r>
              <a:rPr lang="cs-CZ" sz="4400" b="1" i="1" dirty="0" err="1" smtClean="0"/>
              <a:t>Dark</a:t>
            </a:r>
            <a:r>
              <a:rPr lang="cs-CZ" sz="4400" b="1" i="1" dirty="0"/>
              <a:t>	</a:t>
            </a:r>
            <a:r>
              <a:rPr lang="cs-CZ" sz="4400" b="1" i="1" dirty="0" err="1" smtClean="0"/>
              <a:t>Grammar</a:t>
            </a:r>
            <a:endParaRPr lang="cs-CZ" sz="4400" dirty="0"/>
          </a:p>
          <a:p>
            <a:pPr marL="0" indent="0" algn="ctr">
              <a:buNone/>
            </a:pPr>
            <a:endParaRPr lang="cs-CZ" sz="4400" i="1" dirty="0" smtClean="0"/>
          </a:p>
          <a:p>
            <a:pPr marL="0" indent="0" algn="ctr">
              <a:buNone/>
            </a:pPr>
            <a:r>
              <a:rPr lang="cs-CZ" sz="4400" i="1" dirty="0" smtClean="0"/>
              <a:t>a</a:t>
            </a:r>
            <a:r>
              <a:rPr lang="cs-CZ" sz="4400" i="1" dirty="0"/>
              <a:t>		</a:t>
            </a:r>
            <a:r>
              <a:rPr lang="cs-CZ" sz="4400" i="1" dirty="0" err="1"/>
              <a:t>bout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i="1" dirty="0" smtClean="0"/>
              <a:t> a</a:t>
            </a:r>
            <a:r>
              <a:rPr lang="cs-CZ" sz="4400" i="1" dirty="0"/>
              <a:t>		</a:t>
            </a:r>
            <a:r>
              <a:rPr lang="cs-CZ" sz="4400" i="1" dirty="0" err="1"/>
              <a:t>board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i="1" dirty="0"/>
              <a:t>a	</a:t>
            </a:r>
            <a:r>
              <a:rPr lang="cs-CZ" sz="4400" i="1" dirty="0" smtClean="0"/>
              <a:t>	</a:t>
            </a:r>
            <a:r>
              <a:rPr lang="cs-CZ" sz="4400" i="1" dirty="0" err="1" smtClean="0"/>
              <a:t>cross</a:t>
            </a:r>
            <a:r>
              <a:rPr lang="cs-CZ" sz="4400" dirty="0" smtClean="0"/>
              <a:t> </a:t>
            </a:r>
          </a:p>
          <a:p>
            <a:pPr marL="0" indent="0" algn="r">
              <a:buNone/>
            </a:pPr>
            <a:r>
              <a:rPr lang="cs-CZ" sz="4400" dirty="0"/>
              <a:t>	</a:t>
            </a:r>
            <a:r>
              <a:rPr lang="cs-CZ" sz="4400" dirty="0" smtClean="0"/>
              <a:t>(</a:t>
            </a:r>
            <a:r>
              <a:rPr lang="cs-CZ" sz="4400" dirty="0" err="1"/>
              <a:t>Jason</a:t>
            </a:r>
            <a:r>
              <a:rPr lang="cs-CZ" sz="4400" dirty="0"/>
              <a:t> M.),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213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Francouzský překlad I.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err="1" smtClean="0"/>
              <a:t>Grammaire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noire</a:t>
            </a:r>
            <a:endParaRPr lang="cs-CZ" sz="4000" dirty="0" smtClean="0"/>
          </a:p>
          <a:p>
            <a:endParaRPr lang="cs-CZ" sz="4000" b="1" dirty="0"/>
          </a:p>
          <a:p>
            <a:pPr marL="0" indent="0">
              <a:buNone/>
            </a:pPr>
            <a:r>
              <a:rPr lang="cs-CZ" sz="4000" b="1" dirty="0" smtClean="0"/>
              <a:t>je        </a:t>
            </a:r>
            <a:r>
              <a:rPr lang="cs-CZ" sz="4000" b="1" dirty="0" err="1" smtClean="0"/>
              <a:t>nous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/>
              <a:t>t</a:t>
            </a:r>
            <a:r>
              <a:rPr lang="cs-CZ" sz="4000" b="1" dirty="0" smtClean="0"/>
              <a:t>u        </a:t>
            </a:r>
            <a:r>
              <a:rPr lang="cs-CZ" sz="4000" b="1" dirty="0" err="1" smtClean="0"/>
              <a:t>meurs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t</a:t>
            </a:r>
            <a:r>
              <a:rPr lang="cs-CZ" sz="4000" b="1" dirty="0" err="1" smtClean="0"/>
              <a:t>omb</a:t>
            </a:r>
            <a:r>
              <a:rPr lang="cs-CZ" sz="4000" b="1" dirty="0" smtClean="0"/>
              <a:t>  </a:t>
            </a:r>
            <a:r>
              <a:rPr lang="cs-CZ" sz="4000" b="1" dirty="0" err="1" smtClean="0"/>
              <a:t>elles</a:t>
            </a:r>
            <a:endParaRPr lang="cs-CZ" sz="4000" b="1" dirty="0" smtClean="0"/>
          </a:p>
          <a:p>
            <a:endParaRPr lang="cs-CZ" sz="40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8556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</a:t>
            </a:r>
            <a:r>
              <a:rPr lang="cs-CZ" dirty="0" smtClean="0"/>
              <a:t>esky: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já 	my 	        // (kolena = </a:t>
            </a:r>
            <a:r>
              <a:rPr lang="cs-CZ" dirty="0" err="1" smtClean="0"/>
              <a:t>genoux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y 	umíráš       /     nádory</a:t>
            </a:r>
          </a:p>
          <a:p>
            <a:pPr marL="0" indent="0">
              <a:buNone/>
            </a:pPr>
            <a:r>
              <a:rPr lang="cs-CZ" dirty="0" smtClean="0"/>
              <a:t>mohyly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je, </a:t>
            </a:r>
            <a:r>
              <a:rPr lang="cs-CZ" b="1" dirty="0" err="1" smtClean="0">
                <a:solidFill>
                  <a:srgbClr val="C00000"/>
                </a:solidFill>
              </a:rPr>
              <a:t>nous</a:t>
            </a:r>
            <a:r>
              <a:rPr lang="cs-CZ" b="1" dirty="0" smtClean="0">
                <a:solidFill>
                  <a:srgbClr val="C00000"/>
                </a:solidFill>
              </a:rPr>
              <a:t>, tu, </a:t>
            </a:r>
            <a:r>
              <a:rPr lang="cs-CZ" b="1" dirty="0" err="1" smtClean="0">
                <a:solidFill>
                  <a:srgbClr val="C00000"/>
                </a:solidFill>
              </a:rPr>
              <a:t>elles</a:t>
            </a:r>
            <a:r>
              <a:rPr lang="cs-CZ" b="1" dirty="0" smtClean="0"/>
              <a:t> – osobní zájmena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159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Francouzský překlad </a:t>
            </a:r>
            <a:r>
              <a:rPr lang="cs-CZ" sz="3200" dirty="0" smtClean="0"/>
              <a:t>II.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b="1" dirty="0" err="1"/>
              <a:t>Grammaire</a:t>
            </a:r>
            <a:r>
              <a:rPr lang="cs-CZ" sz="4400" b="1" dirty="0"/>
              <a:t> </a:t>
            </a:r>
            <a:r>
              <a:rPr lang="cs-CZ" sz="4400" b="1" dirty="0" err="1"/>
              <a:t>noire</a:t>
            </a:r>
            <a:endParaRPr lang="cs-CZ" sz="4400" dirty="0"/>
          </a:p>
          <a:p>
            <a:endParaRPr lang="cs-CZ" sz="4400" b="1" dirty="0"/>
          </a:p>
          <a:p>
            <a:pPr marL="0" indent="0">
              <a:buNone/>
            </a:pPr>
            <a:r>
              <a:rPr lang="cs-CZ" sz="4400" b="1" dirty="0" smtClean="0"/>
              <a:t>je        </a:t>
            </a:r>
            <a:r>
              <a:rPr lang="cs-CZ" sz="4400" b="1" dirty="0" err="1" smtClean="0"/>
              <a:t>ts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t</a:t>
            </a:r>
            <a:r>
              <a:rPr lang="cs-CZ" sz="4400" b="1" dirty="0" smtClean="0"/>
              <a:t>u       </a:t>
            </a:r>
            <a:r>
              <a:rPr lang="cs-CZ" sz="4400" b="1" dirty="0" err="1" smtClean="0"/>
              <a:t>eries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 err="1"/>
              <a:t>p</a:t>
            </a:r>
            <a:r>
              <a:rPr lang="cs-CZ" sz="4400" b="1" dirty="0" err="1" smtClean="0"/>
              <a:t>luri</a:t>
            </a:r>
            <a:r>
              <a:rPr lang="cs-CZ" sz="4400" b="1" dirty="0" smtClean="0"/>
              <a:t>   </a:t>
            </a:r>
            <a:r>
              <a:rPr lang="cs-CZ" sz="4400" b="1" dirty="0" err="1"/>
              <a:t>elles</a:t>
            </a:r>
            <a:endParaRPr lang="cs-CZ" sz="4400" b="1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asakry, vraždění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plurály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je</a:t>
            </a:r>
            <a:r>
              <a:rPr lang="cs-CZ" b="1" dirty="0" smtClean="0">
                <a:solidFill>
                  <a:srgbClr val="C00000"/>
                </a:solidFill>
              </a:rPr>
              <a:t>, </a:t>
            </a:r>
            <a:r>
              <a:rPr lang="cs-CZ" b="1" dirty="0">
                <a:solidFill>
                  <a:srgbClr val="C00000"/>
                </a:solidFill>
              </a:rPr>
              <a:t>tu, </a:t>
            </a:r>
            <a:r>
              <a:rPr lang="cs-CZ" b="1" dirty="0" err="1">
                <a:solidFill>
                  <a:srgbClr val="C00000"/>
                </a:solidFill>
              </a:rPr>
              <a:t>elles</a:t>
            </a:r>
            <a:r>
              <a:rPr lang="cs-CZ" b="1" dirty="0"/>
              <a:t> – osobní zájmena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34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Francouzský překlad </a:t>
            </a:r>
            <a:r>
              <a:rPr lang="cs-CZ" sz="3200" dirty="0" smtClean="0"/>
              <a:t>III.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b="1" dirty="0" err="1"/>
              <a:t>Grammaire</a:t>
            </a:r>
            <a:r>
              <a:rPr lang="cs-CZ" sz="4400" b="1" dirty="0"/>
              <a:t> </a:t>
            </a:r>
            <a:r>
              <a:rPr lang="cs-CZ" sz="4400" b="1" dirty="0" err="1"/>
              <a:t>noire</a:t>
            </a:r>
            <a:endParaRPr lang="cs-CZ" sz="4400" dirty="0"/>
          </a:p>
          <a:p>
            <a:endParaRPr lang="cs-CZ" sz="4400" b="1" dirty="0"/>
          </a:p>
          <a:p>
            <a:pPr marL="0" indent="0">
              <a:buNone/>
            </a:pPr>
            <a:r>
              <a:rPr lang="cs-CZ" sz="4400" b="1" dirty="0" smtClean="0"/>
              <a:t>je     unes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t</a:t>
            </a:r>
            <a:r>
              <a:rPr lang="cs-CZ" sz="4400" b="1" dirty="0" smtClean="0"/>
              <a:t>u    </a:t>
            </a:r>
            <a:r>
              <a:rPr lang="cs-CZ" sz="4400" b="1" dirty="0" err="1" smtClean="0"/>
              <a:t>rbans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p</a:t>
            </a:r>
            <a:r>
              <a:rPr lang="cs-CZ" sz="4400" b="1" dirty="0" smtClean="0"/>
              <a:t>ér  </a:t>
            </a:r>
            <a:r>
              <a:rPr lang="cs-CZ" sz="4400" b="1" dirty="0" err="1" smtClean="0"/>
              <a:t>ils</a:t>
            </a:r>
            <a:r>
              <a:rPr lang="cs-CZ" sz="4400" b="1" dirty="0" smtClean="0"/>
              <a:t> </a:t>
            </a:r>
            <a:endParaRPr lang="cs-CZ" sz="4400" b="1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ladí lidé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turbany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ebezpečí, rizika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j</a:t>
            </a:r>
            <a:r>
              <a:rPr lang="cs-CZ" b="1" dirty="0" smtClean="0">
                <a:solidFill>
                  <a:srgbClr val="C00000"/>
                </a:solidFill>
              </a:rPr>
              <a:t>e, </a:t>
            </a:r>
            <a:r>
              <a:rPr lang="cs-CZ" b="1" dirty="0">
                <a:solidFill>
                  <a:srgbClr val="C00000"/>
                </a:solidFill>
              </a:rPr>
              <a:t>tu, </a:t>
            </a:r>
            <a:r>
              <a:rPr lang="cs-CZ" b="1" dirty="0" err="1" smtClean="0">
                <a:solidFill>
                  <a:srgbClr val="C00000"/>
                </a:solidFill>
              </a:rPr>
              <a:t>ils</a:t>
            </a:r>
            <a:r>
              <a:rPr lang="cs-CZ" b="1" dirty="0" smtClean="0"/>
              <a:t> </a:t>
            </a:r>
            <a:r>
              <a:rPr lang="cs-CZ" b="1" dirty="0"/>
              <a:t>– osobní zájmena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08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756356" y="274639"/>
            <a:ext cx="9454444" cy="796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2800" b="1" dirty="0" smtClean="0"/>
              <a:t>Srbský překlad II.</a:t>
            </a:r>
            <a:endParaRPr lang="cs-CZ" altLang="cs-CZ" sz="2800" b="1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569156" y="835378"/>
            <a:ext cx="8477955" cy="5294489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b="1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err="1" smtClean="0"/>
              <a:t>Crna</a:t>
            </a:r>
            <a:r>
              <a:rPr lang="cs-CZ" altLang="cs-CZ" sz="4000" b="1" i="1" dirty="0" smtClean="0"/>
              <a:t> gramatika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err="1" smtClean="0">
                <a:solidFill>
                  <a:srgbClr val="FF0000"/>
                </a:solidFill>
              </a:rPr>
              <a:t>sam</a:t>
            </a:r>
            <a:r>
              <a:rPr lang="cs-CZ" altLang="cs-CZ" sz="4000" i="1" dirty="0" smtClean="0"/>
              <a:t>	</a:t>
            </a:r>
            <a:r>
              <a:rPr lang="cs-CZ" altLang="cs-CZ" sz="4000" i="1" dirty="0" err="1" smtClean="0"/>
              <a:t>rt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smtClean="0">
                <a:solidFill>
                  <a:srgbClr val="FF0000"/>
                </a:solidFill>
              </a:rPr>
              <a:t>si</a:t>
            </a:r>
            <a:r>
              <a:rPr lang="cs-CZ" altLang="cs-CZ" sz="4000" i="1" dirty="0" smtClean="0"/>
              <a:t>		</a:t>
            </a:r>
            <a:r>
              <a:rPr lang="cs-CZ" altLang="cs-CZ" sz="4000" i="1" dirty="0" err="1" smtClean="0">
                <a:solidFill>
                  <a:srgbClr val="FF0000"/>
                </a:solidFill>
              </a:rPr>
              <a:t>ste</a:t>
            </a:r>
            <a:endParaRPr lang="cs-CZ" altLang="cs-CZ" sz="40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smtClean="0">
                <a:solidFill>
                  <a:srgbClr val="FF0000"/>
                </a:solidFill>
              </a:rPr>
              <a:t>je</a:t>
            </a:r>
            <a:r>
              <a:rPr lang="cs-CZ" altLang="cs-CZ" sz="4000" i="1" dirty="0" smtClean="0"/>
              <a:t>		za</a:t>
            </a:r>
            <a:r>
              <a:rPr lang="cs-CZ" altLang="cs-CZ" sz="4000" dirty="0" smtClean="0"/>
              <a:t> 		(A. H., D. S., 2009)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samrt</a:t>
            </a:r>
            <a:r>
              <a:rPr lang="cs-CZ" altLang="cs-CZ" dirty="0"/>
              <a:t>  = č. „umírání, hodinka smrti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/>
              <a:t>rt</a:t>
            </a:r>
            <a:r>
              <a:rPr lang="cs-CZ" altLang="cs-CZ" dirty="0"/>
              <a:t>  = č. „mys; vrchol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/>
              <a:t>jeza</a:t>
            </a:r>
            <a:r>
              <a:rPr lang="cs-CZ" altLang="cs-CZ" dirty="0"/>
              <a:t> = č. „mrazení, hrůza z něčeho</a:t>
            </a:r>
            <a:r>
              <a:rPr lang="cs-CZ" altLang="cs-CZ" dirty="0" smtClean="0"/>
              <a:t>“ 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>
                <a:solidFill>
                  <a:srgbClr val="FF0000"/>
                </a:solidFill>
              </a:rPr>
              <a:t>sam</a:t>
            </a:r>
            <a:r>
              <a:rPr lang="cs-CZ" altLang="cs-CZ" i="1" dirty="0">
                <a:solidFill>
                  <a:srgbClr val="FF0000"/>
                </a:solidFill>
              </a:rPr>
              <a:t>, si, je, </a:t>
            </a:r>
            <a:r>
              <a:rPr lang="cs-CZ" altLang="cs-CZ" i="1" dirty="0" err="1">
                <a:solidFill>
                  <a:srgbClr val="FF0000"/>
                </a:solidFill>
              </a:rPr>
              <a:t>ste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= </a:t>
            </a:r>
            <a:r>
              <a:rPr lang="cs-CZ" altLang="cs-CZ" dirty="0" smtClean="0"/>
              <a:t>deklinace slovesa „být“</a:t>
            </a: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7980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925689" y="274638"/>
            <a:ext cx="9285111" cy="850900"/>
          </a:xfrm>
        </p:spPr>
        <p:txBody>
          <a:bodyPr/>
          <a:lstStyle/>
          <a:p>
            <a:r>
              <a:rPr lang="cs-CZ" sz="2400" dirty="0"/>
              <a:t>Německý překlad </a:t>
            </a:r>
            <a:r>
              <a:rPr lang="cs-CZ" sz="2400" dirty="0" smtClean="0"/>
              <a:t>I.</a:t>
            </a:r>
            <a:endParaRPr lang="cs-CZ" altLang="cs-CZ" sz="2400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5539"/>
            <a:ext cx="8229600" cy="53990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	</a:t>
            </a:r>
            <a:r>
              <a:rPr lang="cs-CZ" altLang="cs-CZ" sz="4000" b="1" i="1" dirty="0" smtClean="0"/>
              <a:t>Schwarze </a:t>
            </a:r>
            <a:r>
              <a:rPr lang="cs-CZ" altLang="cs-CZ" sz="4000" b="1" i="1" dirty="0" err="1" smtClean="0"/>
              <a:t>Grammatik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	</a:t>
            </a:r>
            <a:r>
              <a:rPr lang="cs-CZ" altLang="cs-CZ" sz="4000" dirty="0" err="1" smtClean="0"/>
              <a:t>sterbl</a:t>
            </a:r>
            <a:r>
              <a:rPr lang="cs-CZ" altLang="cs-CZ" sz="4000" dirty="0" smtClean="0"/>
              <a:t>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ich</a:t>
            </a:r>
            <a:endParaRPr lang="cs-CZ" altLang="cs-CZ" sz="40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dirty="0" smtClean="0"/>
              <a:t>        			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wir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4000" dirty="0" err="1" smtClean="0"/>
              <a:t>klich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dirty="0" smtClean="0"/>
              <a:t>			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du</a:t>
            </a:r>
            <a:r>
              <a:rPr lang="cs-CZ" altLang="cs-CZ" sz="4000" dirty="0" smtClean="0"/>
              <a:t>		</a:t>
            </a:r>
            <a:r>
              <a:rPr lang="cs-CZ" altLang="cs-CZ" sz="4000" dirty="0" err="1" smtClean="0"/>
              <a:t>auch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	       s             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euch</a:t>
            </a:r>
            <a:r>
              <a:rPr lang="cs-CZ" altLang="cs-CZ" sz="4000" dirty="0" smtClean="0"/>
              <a:t> 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       </a:t>
            </a:r>
            <a:r>
              <a:rPr lang="cs-CZ" altLang="cs-CZ" sz="4000" dirty="0" err="1" smtClean="0"/>
              <a:t>löch</a:t>
            </a:r>
            <a:r>
              <a:rPr lang="cs-CZ" altLang="cs-CZ" sz="4000" dirty="0" smtClean="0"/>
              <a:t>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er</a:t>
            </a:r>
            <a:r>
              <a:rPr lang="cs-CZ" altLang="cs-CZ" sz="4000" b="1" dirty="0" smtClean="0"/>
              <a:t>    </a:t>
            </a:r>
            <a:r>
              <a:rPr lang="cs-CZ" altLang="cs-CZ" sz="4000" b="1" dirty="0"/>
              <a:t>	</a:t>
            </a:r>
            <a:r>
              <a:rPr lang="cs-CZ" altLang="cs-CZ" sz="4000" b="1" dirty="0" smtClean="0"/>
              <a:t>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sie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4000" dirty="0" smtClean="0"/>
              <a:t>	</a:t>
            </a:r>
            <a:r>
              <a:rPr lang="cs-CZ" altLang="cs-CZ" sz="4000" dirty="0" err="1" smtClean="0"/>
              <a:t>chen</a:t>
            </a:r>
            <a:endParaRPr lang="cs-CZ" altLang="cs-CZ" sz="4000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299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Bibliografický údaj.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Nebeský</a:t>
            </a:r>
            <a:r>
              <a:rPr lang="cs-CZ" sz="4800" dirty="0"/>
              <a:t>, Ladislav. Černá gramatika</a:t>
            </a:r>
            <a:r>
              <a:rPr lang="cs-CZ" sz="4800" dirty="0" smtClean="0"/>
              <a:t>. In </a:t>
            </a:r>
            <a:r>
              <a:rPr lang="cs-CZ" altLang="cs-CZ" sz="4800" dirty="0"/>
              <a:t>Hiršal, J.; Grögerová, B. (</a:t>
            </a:r>
            <a:r>
              <a:rPr lang="cs-CZ" altLang="cs-CZ" sz="4800" dirty="0" err="1"/>
              <a:t>eds</a:t>
            </a:r>
            <a:r>
              <a:rPr lang="cs-CZ" altLang="cs-CZ" sz="4800" dirty="0"/>
              <a:t>.). </a:t>
            </a:r>
            <a:r>
              <a:rPr lang="cs-CZ" sz="4800" i="1" dirty="0" smtClean="0"/>
              <a:t>Vrh kostek:  česká experimentální poezie</a:t>
            </a:r>
            <a:r>
              <a:rPr lang="cs-CZ" sz="4800" dirty="0" smtClean="0"/>
              <a:t>. </a:t>
            </a:r>
          </a:p>
          <a:p>
            <a:pPr marL="0" indent="0">
              <a:buNone/>
            </a:pPr>
            <a:r>
              <a:rPr lang="cs-CZ" sz="4800" dirty="0" smtClean="0"/>
              <a:t>Praha: </a:t>
            </a:r>
            <a:r>
              <a:rPr lang="cs-CZ" sz="4800" dirty="0" err="1" smtClean="0"/>
              <a:t>Torst</a:t>
            </a:r>
            <a:r>
              <a:rPr lang="cs-CZ" sz="4800" dirty="0" smtClean="0"/>
              <a:t>, 1993.</a:t>
            </a:r>
          </a:p>
          <a:p>
            <a:pPr marL="0" indent="0">
              <a:buNone/>
            </a:pPr>
            <a:r>
              <a:rPr lang="cs-CZ" altLang="cs-CZ" sz="4800" dirty="0"/>
              <a:t>ISBN 80-85639-13-0, s. 86.</a:t>
            </a:r>
          </a:p>
          <a:p>
            <a:pPr marL="0" indent="0">
              <a:buNone/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3229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6964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 b="1" dirty="0" smtClean="0"/>
              <a:t>Italský překlad</a:t>
            </a:r>
            <a:r>
              <a:rPr lang="cs-CZ" altLang="cs-CZ" sz="3200" dirty="0" smtClean="0"/>
              <a:t> </a:t>
            </a:r>
            <a:endParaRPr lang="cs-CZ" altLang="cs-CZ" sz="3200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0178"/>
            <a:ext cx="8229600" cy="521776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smtClean="0"/>
              <a:t>		</a:t>
            </a:r>
            <a:r>
              <a:rPr lang="cs-CZ" altLang="cs-CZ" sz="4000" b="1" i="1" dirty="0" err="1" smtClean="0"/>
              <a:t>bu</a:t>
            </a:r>
            <a:r>
              <a:rPr lang="cs-CZ" altLang="cs-CZ" sz="4000" b="1" i="1" dirty="0" smtClean="0"/>
              <a:t>    </a:t>
            </a:r>
            <a:r>
              <a:rPr lang="cs-CZ" altLang="cs-CZ" sz="4000" b="1" i="1" dirty="0" err="1" smtClean="0"/>
              <a:t>io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	</a:t>
            </a:r>
            <a:r>
              <a:rPr lang="cs-CZ" altLang="cs-CZ" sz="4000" b="1" i="1" dirty="0" smtClean="0">
                <a:solidFill>
                  <a:srgbClr val="FF0000"/>
                </a:solidFill>
              </a:rPr>
              <a:t>ti</a:t>
            </a:r>
            <a:r>
              <a:rPr lang="cs-CZ" altLang="cs-CZ" sz="4000" b="1" i="1" dirty="0"/>
              <a:t> </a:t>
            </a:r>
            <a:r>
              <a:rPr lang="cs-CZ" altLang="cs-CZ" sz="4000" b="1" i="1" dirty="0" smtClean="0"/>
              <a:t>    </a:t>
            </a:r>
            <a:r>
              <a:rPr lang="cs-CZ" altLang="cs-CZ" sz="4000" b="1" i="1" dirty="0" err="1" smtClean="0"/>
              <a:t>fo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	mor	</a:t>
            </a:r>
            <a:r>
              <a:rPr lang="cs-CZ" altLang="cs-CZ" sz="4000" b="1" i="1" dirty="0" err="1" smtClean="0">
                <a:solidFill>
                  <a:srgbClr val="FF0000"/>
                </a:solidFill>
              </a:rPr>
              <a:t>te</a:t>
            </a:r>
            <a:r>
              <a:rPr lang="cs-CZ" altLang="cs-CZ" sz="4000" i="1" dirty="0" smtClean="0"/>
              <a:t>		</a:t>
            </a:r>
            <a:r>
              <a:rPr lang="cs-CZ" altLang="cs-CZ" sz="4000" dirty="0" smtClean="0"/>
              <a:t>(S. </a:t>
            </a:r>
            <a:r>
              <a:rPr lang="cs-CZ" altLang="cs-CZ" sz="4000" dirty="0" err="1" smtClean="0"/>
              <a:t>Corduas</a:t>
            </a:r>
            <a:r>
              <a:rPr lang="cs-CZ" altLang="cs-CZ" sz="4000" dirty="0" smtClean="0"/>
              <a:t>, 2001)</a:t>
            </a:r>
            <a:endParaRPr lang="cs-CZ" altLang="cs-CZ" sz="40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/>
              <a:t>č.: „tma, tyfus, smrt</a:t>
            </a:r>
            <a:r>
              <a:rPr lang="cs-CZ" altLang="cs-CZ" sz="4000" dirty="0" smtClean="0"/>
              <a:t>“</a:t>
            </a:r>
            <a:endParaRPr lang="cs-CZ" altLang="cs-CZ" sz="4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/>
              <a:t>resp. č.: „způsobím ti tmu, smrt</a:t>
            </a:r>
            <a:r>
              <a:rPr lang="cs-CZ" altLang="cs-CZ" sz="4000" dirty="0" smtClean="0"/>
              <a:t>!“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76208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Německý překlad II.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i="1" dirty="0" err="1" smtClean="0"/>
              <a:t>Schwarzgrammatik</a:t>
            </a:r>
            <a:r>
              <a:rPr lang="cs-CZ" sz="4400" dirty="0" smtClean="0"/>
              <a:t> </a:t>
            </a:r>
            <a:endParaRPr lang="cs-CZ" sz="4400" dirty="0"/>
          </a:p>
          <a:p>
            <a:pPr marL="0" indent="0" algn="ctr">
              <a:buNone/>
            </a:pPr>
            <a:endParaRPr lang="cs-CZ" sz="4400" i="1" dirty="0" smtClean="0"/>
          </a:p>
          <a:p>
            <a:pPr marL="0" indent="0" algn="ctr">
              <a:buNone/>
            </a:pPr>
            <a:r>
              <a:rPr lang="cs-CZ" sz="4400" i="1" dirty="0" smtClean="0"/>
              <a:t>WAR-</a:t>
            </a:r>
            <a:r>
              <a:rPr lang="cs-CZ" sz="4400" b="1" i="1" dirty="0" smtClean="0">
                <a:solidFill>
                  <a:srgbClr val="FF0000"/>
                </a:solidFill>
              </a:rPr>
              <a:t>UM</a:t>
            </a:r>
            <a:endParaRPr lang="cs-CZ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4400" i="1" dirty="0"/>
              <a:t>TU-MOR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b="1" i="1" dirty="0" smtClean="0">
                <a:solidFill>
                  <a:srgbClr val="FF0000"/>
                </a:solidFill>
              </a:rPr>
              <a:t>VOR</a:t>
            </a:r>
            <a:r>
              <a:rPr lang="cs-CZ" sz="4400" i="1" dirty="0" smtClean="0"/>
              <a:t>-</a:t>
            </a:r>
            <a:r>
              <a:rPr lang="cs-CZ" sz="4400" b="1" i="1" dirty="0" smtClean="0">
                <a:solidFill>
                  <a:srgbClr val="FF0000"/>
                </a:solidFill>
              </a:rPr>
              <a:t>BEI</a:t>
            </a:r>
          </a:p>
          <a:p>
            <a:pPr marL="0" indent="0">
              <a:buNone/>
            </a:pPr>
            <a:r>
              <a:rPr lang="cs-CZ" sz="4400" dirty="0" smtClean="0"/>
              <a:t>česky: „proč – tumor – pryč“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20805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4133" y="365125"/>
            <a:ext cx="11176000" cy="1181453"/>
          </a:xfrm>
        </p:spPr>
        <p:txBody>
          <a:bodyPr>
            <a:normAutofit/>
          </a:bodyPr>
          <a:lstStyle/>
          <a:p>
            <a:r>
              <a:rPr lang="cs-CZ" dirty="0"/>
              <a:t>Cílové gramatické </a:t>
            </a:r>
            <a:r>
              <a:rPr lang="cs-CZ" dirty="0" smtClean="0"/>
              <a:t>kategorie použité v překladech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133" y="1825624"/>
            <a:ext cx="11604977" cy="4857397"/>
          </a:xfrm>
        </p:spPr>
        <p:txBody>
          <a:bodyPr>
            <a:normAutofit/>
          </a:bodyPr>
          <a:lstStyle/>
          <a:p>
            <a:r>
              <a:rPr lang="cs-CZ" sz="4800" dirty="0"/>
              <a:t>stejná či jiná osobní </a:t>
            </a:r>
            <a:r>
              <a:rPr lang="cs-CZ" sz="4800" dirty="0" smtClean="0"/>
              <a:t>zájmena – PJ, RJ, CHJ, NJ</a:t>
            </a:r>
          </a:p>
          <a:p>
            <a:r>
              <a:rPr lang="cs-CZ" sz="4800" dirty="0" smtClean="0"/>
              <a:t>systém </a:t>
            </a:r>
            <a:r>
              <a:rPr lang="cs-CZ" sz="4800" dirty="0"/>
              <a:t>neurčitých členů a </a:t>
            </a:r>
            <a:r>
              <a:rPr lang="cs-CZ" sz="4800" dirty="0" smtClean="0"/>
              <a:t>adverbializace - AJ</a:t>
            </a:r>
          </a:p>
          <a:p>
            <a:r>
              <a:rPr lang="cs-CZ" sz="4800" dirty="0"/>
              <a:t>systém fonetický a </a:t>
            </a:r>
            <a:r>
              <a:rPr lang="cs-CZ" sz="4800" dirty="0" smtClean="0"/>
              <a:t>pravopisný – FJ </a:t>
            </a:r>
            <a:endParaRPr lang="cs-CZ" sz="4800" dirty="0"/>
          </a:p>
          <a:p>
            <a:r>
              <a:rPr lang="cs-CZ" sz="4800" dirty="0" smtClean="0"/>
              <a:t>systém </a:t>
            </a:r>
            <a:r>
              <a:rPr lang="cs-CZ" sz="4800" dirty="0"/>
              <a:t>imitující časování </a:t>
            </a:r>
            <a:r>
              <a:rPr lang="cs-CZ" sz="4800" dirty="0" smtClean="0"/>
              <a:t>sloves – CHJ, NJ</a:t>
            </a:r>
          </a:p>
          <a:p>
            <a:r>
              <a:rPr lang="cs-CZ" sz="4800" dirty="0"/>
              <a:t>systém přivlastňovacích </a:t>
            </a:r>
            <a:r>
              <a:rPr lang="cs-CZ" sz="4800" dirty="0" smtClean="0"/>
              <a:t>zájmen – BJ, IJ</a:t>
            </a:r>
          </a:p>
          <a:p>
            <a:r>
              <a:rPr lang="cs-CZ" sz="4800" dirty="0" smtClean="0"/>
              <a:t>systém předložek - NJ</a:t>
            </a:r>
            <a:endParaRPr lang="cs-CZ" sz="4800" dirty="0"/>
          </a:p>
          <a:p>
            <a:endParaRPr lang="cs-CZ" sz="4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Ladislav Nebeský:   </a:t>
            </a:r>
            <a:r>
              <a:rPr lang="cs-CZ" b="1" i="1" smtClean="0"/>
              <a:t>sníh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Nebeský, Ladislav. Sníh. In </a:t>
            </a:r>
            <a:r>
              <a:rPr lang="cs-CZ" sz="3600" i="1" dirty="0" smtClean="0"/>
              <a:t>Vrh kostek. Česká experimentální poezie</a:t>
            </a:r>
            <a:r>
              <a:rPr lang="cs-CZ" sz="3600" dirty="0" smtClean="0"/>
              <a:t>. Praha: </a:t>
            </a:r>
            <a:r>
              <a:rPr lang="cs-CZ" sz="3600" dirty="0" err="1" smtClean="0"/>
              <a:t>Torst</a:t>
            </a:r>
            <a:r>
              <a:rPr lang="cs-CZ" sz="3600" dirty="0" smtClean="0"/>
              <a:t>, 1993, s. 90.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30610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"/>
              <a:t> 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half" idx="1"/>
          </p:nvPr>
        </p:nvSpPr>
        <p:spPr>
          <a:xfrm>
            <a:off x="309716" y="365124"/>
            <a:ext cx="5869858" cy="62569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sz="3900" b="1" dirty="0"/>
              <a:t>a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andělíčky</a:t>
            </a:r>
          </a:p>
          <a:p>
            <a:pPr marL="0" indent="0">
              <a:buNone/>
            </a:pPr>
            <a:r>
              <a:rPr lang="cs-CZ" altLang="cs-CZ" sz="3900" b="1" dirty="0"/>
              <a:t>b</a:t>
            </a:r>
            <a:r>
              <a:rPr lang="cs-CZ" altLang="cs-CZ" sz="3900" b="1" dirty="0" smtClean="0"/>
              <a:t>   </a:t>
            </a:r>
            <a:r>
              <a:rPr lang="cs-CZ" altLang="cs-CZ" sz="3900" b="1" dirty="0"/>
              <a:t>čteme jako bělost</a:t>
            </a:r>
          </a:p>
          <a:p>
            <a:pPr marL="0" indent="0">
              <a:buNone/>
            </a:pPr>
            <a:r>
              <a:rPr lang="cs-CZ" altLang="cs-CZ" sz="3900" b="1" dirty="0"/>
              <a:t>c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hlavu</a:t>
            </a:r>
          </a:p>
          <a:p>
            <a:pPr marL="0" indent="0">
              <a:buNone/>
            </a:pPr>
            <a:r>
              <a:rPr lang="cs-CZ" altLang="cs-CZ" sz="3900" b="1" dirty="0"/>
              <a:t>d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mou</a:t>
            </a:r>
          </a:p>
          <a:p>
            <a:pPr marL="0" indent="0">
              <a:buNone/>
            </a:pPr>
            <a:r>
              <a:rPr lang="cs-CZ" altLang="cs-CZ" sz="3900" b="1" dirty="0"/>
              <a:t>e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na</a:t>
            </a:r>
          </a:p>
          <a:p>
            <a:pPr marL="0" indent="0">
              <a:buNone/>
            </a:pPr>
            <a:r>
              <a:rPr lang="cs-CZ" altLang="cs-CZ" sz="3900" b="1" dirty="0"/>
              <a:t>f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otevřená</a:t>
            </a:r>
          </a:p>
          <a:p>
            <a:pPr marL="0" indent="0">
              <a:buNone/>
            </a:pPr>
            <a:r>
              <a:rPr lang="cs-CZ" altLang="cs-CZ" sz="3900" b="1" dirty="0"/>
              <a:t>g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padá</a:t>
            </a:r>
          </a:p>
          <a:p>
            <a:pPr marL="0" indent="0">
              <a:buNone/>
            </a:pPr>
            <a:r>
              <a:rPr lang="cs-CZ" altLang="cs-CZ" sz="3900" b="1" dirty="0"/>
              <a:t>h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polykám</a:t>
            </a:r>
          </a:p>
          <a:p>
            <a:pPr marL="0" indent="0">
              <a:buNone/>
            </a:pPr>
            <a:r>
              <a:rPr lang="cs-CZ" altLang="cs-CZ" sz="3900" b="1" dirty="0"/>
              <a:t>i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ráje</a:t>
            </a:r>
          </a:p>
          <a:p>
            <a:pPr marL="0" indent="0">
              <a:buNone/>
            </a:pPr>
            <a:r>
              <a:rPr lang="cs-CZ" altLang="cs-CZ" sz="3900" b="1" dirty="0"/>
              <a:t>j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stojím</a:t>
            </a:r>
          </a:p>
          <a:p>
            <a:pPr marL="0" indent="0">
              <a:buNone/>
            </a:pPr>
            <a:r>
              <a:rPr lang="cs-CZ" altLang="cs-CZ" sz="3900" b="1" dirty="0"/>
              <a:t>k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ústa</a:t>
            </a:r>
          </a:p>
          <a:p>
            <a:pPr marL="0" indent="0">
              <a:buNone/>
            </a:pPr>
            <a:r>
              <a:rPr lang="cs-CZ" altLang="cs-CZ" sz="3900" b="1" dirty="0"/>
              <a:t>l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ztraceného</a:t>
            </a:r>
          </a:p>
          <a:p>
            <a:pPr marL="0" indent="0">
              <a:buNone/>
            </a:pPr>
            <a:r>
              <a:rPr lang="cs-CZ" altLang="cs-CZ" sz="1600" b="1" dirty="0"/>
              <a:t> 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8642556" y="1825625"/>
            <a:ext cx="3215148" cy="47964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sz="4300" b="1" dirty="0"/>
              <a:t>b</a:t>
            </a:r>
          </a:p>
          <a:p>
            <a:pPr marL="0" indent="0">
              <a:buNone/>
            </a:pPr>
            <a:r>
              <a:rPr lang="cs-CZ" altLang="cs-CZ" sz="4300" b="1" dirty="0"/>
              <a:t>l i</a:t>
            </a:r>
          </a:p>
          <a:p>
            <a:pPr marL="0" indent="0">
              <a:buNone/>
            </a:pPr>
            <a:r>
              <a:rPr lang="cs-CZ" altLang="cs-CZ" sz="4300" b="1" dirty="0"/>
              <a:t>g e d c</a:t>
            </a:r>
          </a:p>
          <a:p>
            <a:pPr marL="0" indent="0">
              <a:buNone/>
            </a:pPr>
            <a:r>
              <a:rPr lang="cs-CZ" altLang="cs-CZ" sz="4300" b="1" dirty="0"/>
              <a:t> </a:t>
            </a:r>
          </a:p>
          <a:p>
            <a:pPr marL="0" indent="0">
              <a:buNone/>
            </a:pPr>
            <a:r>
              <a:rPr lang="cs-CZ" altLang="cs-CZ" sz="4300" b="1" dirty="0"/>
              <a:t>j </a:t>
            </a:r>
          </a:p>
          <a:p>
            <a:pPr marL="0" indent="0">
              <a:buNone/>
            </a:pPr>
            <a:r>
              <a:rPr lang="cs-CZ" altLang="cs-CZ" sz="4300" b="1" dirty="0"/>
              <a:t>k f</a:t>
            </a:r>
          </a:p>
          <a:p>
            <a:pPr marL="0" indent="0">
              <a:buNone/>
            </a:pPr>
            <a:r>
              <a:rPr lang="cs-CZ" altLang="cs-CZ" sz="4300" b="1" dirty="0"/>
              <a:t>h 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70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528320" y="188914"/>
            <a:ext cx="9693593" cy="1213166"/>
          </a:xfrm>
        </p:spPr>
        <p:txBody>
          <a:bodyPr>
            <a:normAutofit/>
          </a:bodyPr>
          <a:lstStyle/>
          <a:p>
            <a:r>
              <a:rPr lang="cs-CZ" altLang="cs-CZ" sz="4000" dirty="0" smtClean="0"/>
              <a:t>Rekonstruovaný obsah:</a:t>
            </a:r>
            <a:endParaRPr lang="cs-CZ" altLang="cs-CZ" sz="4000" b="1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564640"/>
            <a:ext cx="8229600" cy="514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bělost </a:t>
            </a:r>
          </a:p>
          <a:p>
            <a:pPr marL="0" indent="0">
              <a:buNone/>
            </a:pPr>
            <a:r>
              <a:rPr lang="cs-CZ" altLang="cs-CZ" sz="4400" b="1" dirty="0"/>
              <a:t>ztraceného ráje </a:t>
            </a:r>
          </a:p>
          <a:p>
            <a:pPr marL="0" indent="0">
              <a:buNone/>
            </a:pPr>
            <a:r>
              <a:rPr lang="cs-CZ" altLang="cs-CZ" sz="4400" b="1" dirty="0"/>
              <a:t>padá na mou hlavu</a:t>
            </a:r>
          </a:p>
          <a:p>
            <a:pPr marL="0" indent="0">
              <a:buNone/>
            </a:pPr>
            <a:endParaRPr lang="cs-CZ" altLang="cs-CZ" sz="4400" b="1" dirty="0"/>
          </a:p>
          <a:p>
            <a:pPr marL="0" indent="0">
              <a:buNone/>
            </a:pPr>
            <a:r>
              <a:rPr lang="cs-CZ" altLang="cs-CZ" sz="4400" b="1" dirty="0"/>
              <a:t> stojím</a:t>
            </a:r>
          </a:p>
          <a:p>
            <a:pPr marL="0" indent="0">
              <a:buNone/>
            </a:pPr>
            <a:r>
              <a:rPr lang="cs-CZ" altLang="cs-CZ" sz="4400" b="1" dirty="0"/>
              <a:t> ústa otevřená</a:t>
            </a:r>
          </a:p>
          <a:p>
            <a:pPr marL="0" indent="0">
              <a:buNone/>
            </a:pPr>
            <a:r>
              <a:rPr lang="cs-CZ" altLang="cs-CZ" sz="4400" b="1" dirty="0"/>
              <a:t> polykám andělíčky</a:t>
            </a:r>
          </a:p>
        </p:txBody>
      </p:sp>
    </p:spTree>
    <p:extLst>
      <p:ext uri="{BB962C8B-B14F-4D97-AF65-F5344CB8AC3E}">
        <p14:creationId xmlns:p14="http://schemas.microsoft.com/office/powerpoint/2010/main" val="856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„bílá“ 	- 	výběrový </a:t>
            </a:r>
            <a:r>
              <a:rPr lang="cs-CZ" dirty="0"/>
              <a:t>výskyt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181735" cy="4351338"/>
          </a:xfrm>
        </p:spPr>
        <p:txBody>
          <a:bodyPr/>
          <a:lstStyle/>
          <a:p>
            <a:r>
              <a:rPr lang="cs-CZ" sz="3600" b="1" dirty="0"/>
              <a:t>b</a:t>
            </a:r>
            <a:r>
              <a:rPr lang="cs-CZ" sz="3600" b="1" dirty="0" smtClean="0"/>
              <a:t>ílá – barva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ílý – bledý, světlý (pleť, tvář)</a:t>
            </a:r>
          </a:p>
          <a:p>
            <a:pPr marL="0" indent="0">
              <a:buNone/>
            </a:pPr>
            <a:r>
              <a:rPr lang="cs-CZ" sz="3600" b="1" dirty="0"/>
              <a:t>	 –</a:t>
            </a:r>
            <a:r>
              <a:rPr lang="cs-CZ" sz="3600" b="1" dirty="0" smtClean="0"/>
              <a:t> bledý, pobledlý = nezdravý, nemocný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ílý – čistý, nevinný, nezkažený (člověk)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ílé víno  (vs. červené víno /srbsky </a:t>
            </a:r>
            <a:r>
              <a:rPr lang="cs-CZ" sz="3600" b="1" dirty="0"/>
              <a:t>= </a:t>
            </a:r>
            <a:r>
              <a:rPr lang="cs-CZ" sz="3600" b="1" dirty="0" err="1" smtClean="0"/>
              <a:t>crno</a:t>
            </a:r>
            <a:r>
              <a:rPr lang="cs-CZ" sz="3600" b="1" dirty="0" smtClean="0"/>
              <a:t> vino „černé“)</a:t>
            </a:r>
          </a:p>
          <a:p>
            <a:r>
              <a:rPr lang="cs-CZ" sz="3600" b="1" dirty="0" smtClean="0"/>
              <a:t>„bílé límečky“ (úřednictvo)</a:t>
            </a:r>
          </a:p>
          <a:p>
            <a:r>
              <a:rPr lang="cs-CZ" sz="3600" b="1" dirty="0" smtClean="0"/>
              <a:t>„bílá místa“ – neznámá místa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sníh, </a:t>
            </a:r>
            <a:r>
              <a:rPr lang="cs-CZ" sz="7200" dirty="0" smtClean="0"/>
              <a:t>křídla</a:t>
            </a:r>
            <a:r>
              <a:rPr lang="cs-CZ" sz="7200" dirty="0"/>
              <a:t>, peří</a:t>
            </a:r>
            <a:r>
              <a:rPr lang="cs-CZ" sz="7200" dirty="0" smtClean="0"/>
              <a:t>, chmýří, </a:t>
            </a:r>
            <a:r>
              <a:rPr lang="cs-CZ" sz="7200" dirty="0"/>
              <a:t>mlha, </a:t>
            </a:r>
            <a:r>
              <a:rPr lang="cs-CZ" sz="7200" dirty="0" smtClean="0"/>
              <a:t>nebe, andělé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4898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998"/>
          </a:xfrm>
        </p:spPr>
        <p:txBody>
          <a:bodyPr/>
          <a:lstStyle/>
          <a:p>
            <a:r>
              <a:rPr lang="cs-CZ" dirty="0" smtClean="0"/>
              <a:t>Polský překlad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4555" y="1165124"/>
            <a:ext cx="10407445" cy="5530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3600" b="1" dirty="0" err="1" smtClean="0"/>
              <a:t>biel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/>
              <a:t>u</a:t>
            </a:r>
            <a:r>
              <a:rPr lang="cs-CZ" sz="3600" b="1" dirty="0" err="1" smtClean="0"/>
              <a:t>traconego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raju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/>
              <a:t>p</a:t>
            </a:r>
            <a:r>
              <a:rPr lang="cs-CZ" sz="3600" b="1" dirty="0" err="1" smtClean="0"/>
              <a:t>ada</a:t>
            </a:r>
            <a:r>
              <a:rPr lang="cs-CZ" sz="3600" b="1" dirty="0" smtClean="0"/>
              <a:t> na </a:t>
            </a:r>
            <a:r>
              <a:rPr lang="cs-CZ" sz="3600" b="1" dirty="0" err="1" smtClean="0"/>
              <a:t>moją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głowę</a:t>
            </a:r>
            <a:endParaRPr lang="cs-CZ" sz="3600" b="1" dirty="0" smtClean="0"/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 err="1"/>
              <a:t>s</a:t>
            </a:r>
            <a:r>
              <a:rPr lang="cs-CZ" sz="3600" b="1" dirty="0" err="1" smtClean="0"/>
              <a:t>toję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/>
              <a:t>p</a:t>
            </a:r>
            <a:r>
              <a:rPr lang="cs-CZ" sz="3600" b="1" dirty="0" smtClean="0"/>
              <a:t>uch </a:t>
            </a:r>
            <a:r>
              <a:rPr lang="cs-CZ" sz="3600" b="1" dirty="0" err="1" smtClean="0"/>
              <a:t>anielski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 smtClean="0"/>
              <a:t>roztapiam</a:t>
            </a:r>
            <a:r>
              <a:rPr lang="cs-CZ" sz="3600" b="1" dirty="0" smtClean="0"/>
              <a:t> na </a:t>
            </a:r>
            <a:r>
              <a:rPr lang="cs-CZ" sz="3600" b="1" dirty="0" err="1" smtClean="0"/>
              <a:t>języku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dirty="0" smtClean="0"/>
              <a:t>         = č.: „chmýří, prachové peří rozpouštím na jazyku“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78775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r>
              <a:rPr lang="cs-CZ" dirty="0" smtClean="0"/>
              <a:t>Polský překlad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75840" y="1341120"/>
            <a:ext cx="9537618" cy="5344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4000" b="1" dirty="0" err="1" smtClean="0"/>
              <a:t>biel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u</a:t>
            </a:r>
            <a:r>
              <a:rPr lang="cs-CZ" sz="4000" b="1" dirty="0" err="1" smtClean="0"/>
              <a:t>traconego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raju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p</a:t>
            </a:r>
            <a:r>
              <a:rPr lang="cs-CZ" sz="4000" b="1" dirty="0" err="1" smtClean="0"/>
              <a:t>ada</a:t>
            </a:r>
            <a:r>
              <a:rPr lang="cs-CZ" sz="4000" b="1" dirty="0" smtClean="0"/>
              <a:t> na </a:t>
            </a:r>
            <a:r>
              <a:rPr lang="cs-CZ" sz="4000" b="1" dirty="0" err="1" smtClean="0"/>
              <a:t>moją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głowę</a:t>
            </a: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4000" b="1" dirty="0" err="1"/>
              <a:t>s</a:t>
            </a:r>
            <a:r>
              <a:rPr lang="cs-CZ" sz="4000" b="1" dirty="0" err="1" smtClean="0"/>
              <a:t>toję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/>
              <a:t>usta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otwarte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>
                <a:solidFill>
                  <a:srgbClr val="FF0000"/>
                </a:solidFill>
              </a:rPr>
              <a:t>tonę</a:t>
            </a:r>
            <a:r>
              <a:rPr lang="cs-CZ" sz="4000" b="1" dirty="0" smtClean="0">
                <a:solidFill>
                  <a:srgbClr val="FF0000"/>
                </a:solidFill>
              </a:rPr>
              <a:t> w </a:t>
            </a:r>
            <a:r>
              <a:rPr lang="cs-CZ" sz="4000" b="1" dirty="0" err="1" smtClean="0">
                <a:solidFill>
                  <a:srgbClr val="FF0000"/>
                </a:solidFill>
              </a:rPr>
              <a:t>śniegu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	    </a:t>
            </a:r>
            <a:r>
              <a:rPr lang="cs-CZ" sz="4000" dirty="0" smtClean="0"/>
              <a:t>= č. „topím se ve sněhu“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059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Černá gramatika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/>
              <a:t>t</a:t>
            </a:r>
            <a:r>
              <a:rPr lang="cs-CZ" sz="8000" b="1" dirty="0" smtClean="0"/>
              <a:t>y   </a:t>
            </a:r>
            <a:r>
              <a:rPr lang="cs-CZ" sz="8000" b="1" dirty="0" err="1" smtClean="0"/>
              <a:t>fus</a:t>
            </a:r>
            <a:endParaRPr lang="cs-CZ" sz="8000" b="1" dirty="0" smtClean="0"/>
          </a:p>
          <a:p>
            <a:pPr marL="0" indent="0" algn="ctr">
              <a:buNone/>
            </a:pPr>
            <a:r>
              <a:rPr lang="cs-CZ" sz="8000" b="1" dirty="0" err="1"/>
              <a:t>s</a:t>
            </a:r>
            <a:r>
              <a:rPr lang="cs-CZ" sz="8000" b="1" dirty="0" err="1" smtClean="0"/>
              <a:t>k</a:t>
            </a:r>
            <a:r>
              <a:rPr lang="cs-CZ" sz="8000" b="1" dirty="0" smtClean="0"/>
              <a:t>   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3686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>
          <a:xfrm>
            <a:off x="447040" y="404813"/>
            <a:ext cx="9917748" cy="631508"/>
          </a:xfrm>
        </p:spPr>
        <p:txBody>
          <a:bodyPr>
            <a:noAutofit/>
          </a:bodyPr>
          <a:lstStyle/>
          <a:p>
            <a:r>
              <a:rPr lang="cs-CZ" altLang="cs-CZ" sz="3200" dirty="0" smtClean="0"/>
              <a:t>Anglický překlad</a:t>
            </a:r>
            <a:endParaRPr lang="cs-CZ" altLang="cs-CZ" sz="3200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32387" y="894080"/>
            <a:ext cx="10722078" cy="57505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4000" b="1" dirty="0" smtClean="0"/>
              <a:t>			</a:t>
            </a:r>
            <a:r>
              <a:rPr lang="cs-CZ" altLang="cs-CZ" sz="3600" b="1" i="1" dirty="0" err="1" smtClean="0"/>
              <a:t>snow</a:t>
            </a:r>
            <a:endParaRPr lang="cs-CZ" altLang="cs-CZ" sz="3600" b="1" i="1" dirty="0" smtClean="0"/>
          </a:p>
          <a:p>
            <a:pPr marL="0" indent="0">
              <a:buNone/>
            </a:pPr>
            <a:endParaRPr lang="cs-CZ" altLang="cs-CZ" sz="4000" b="1" i="1" dirty="0" smtClean="0"/>
          </a:p>
          <a:p>
            <a:pPr marL="0" indent="0">
              <a:buNone/>
            </a:pPr>
            <a:r>
              <a:rPr lang="cs-CZ" altLang="cs-CZ" sz="4000" b="1" dirty="0" err="1" smtClean="0"/>
              <a:t>whiteness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of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the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paradise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lost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falls</a:t>
            </a:r>
            <a:r>
              <a:rPr lang="cs-CZ" altLang="cs-CZ" sz="4000" b="1" dirty="0"/>
              <a:t> on my </a:t>
            </a:r>
            <a:r>
              <a:rPr lang="cs-CZ" altLang="cs-CZ" sz="4000" b="1" dirty="0" err="1"/>
              <a:t>head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/>
              <a:t> </a:t>
            </a:r>
          </a:p>
          <a:p>
            <a:pPr marL="0" indent="0">
              <a:buNone/>
            </a:pPr>
            <a:r>
              <a:rPr lang="cs-CZ" altLang="cs-CZ" sz="4000" b="1" dirty="0"/>
              <a:t>I </a:t>
            </a:r>
            <a:r>
              <a:rPr lang="cs-CZ" altLang="cs-CZ" sz="4000" b="1" dirty="0" err="1"/>
              <a:t>stand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mouth</a:t>
            </a:r>
            <a:r>
              <a:rPr lang="cs-CZ" altLang="cs-CZ" sz="4000" b="1" dirty="0"/>
              <a:t> open</a:t>
            </a:r>
          </a:p>
          <a:p>
            <a:pPr marL="0" indent="0">
              <a:buNone/>
            </a:pPr>
            <a:r>
              <a:rPr lang="cs-CZ" altLang="cs-CZ" sz="4000" b="1" dirty="0" err="1">
                <a:solidFill>
                  <a:srgbClr val="FF0000"/>
                </a:solidFill>
              </a:rPr>
              <a:t>lungs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>
                <a:solidFill>
                  <a:srgbClr val="FF0000"/>
                </a:solidFill>
              </a:rPr>
              <a:t>filling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>
                <a:solidFill>
                  <a:srgbClr val="FF0000"/>
                </a:solidFill>
              </a:rPr>
              <a:t>with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feathers</a:t>
            </a:r>
            <a:endParaRPr lang="cs-CZ" altLang="cs-CZ" sz="4000" b="1" dirty="0" smtClean="0">
              <a:solidFill>
                <a:srgbClr val="FF0000"/>
              </a:solidFill>
            </a:endParaRPr>
          </a:p>
          <a:p>
            <a:pPr marL="3657600" lvl="8" indent="0">
              <a:buNone/>
            </a:pPr>
            <a:r>
              <a:rPr lang="cs-CZ" altLang="cs-CZ" sz="3500" dirty="0" smtClean="0"/>
              <a:t>		= č.: „plíce naplněné peřím“</a:t>
            </a:r>
            <a:endParaRPr lang="cs-CZ" altLang="cs-CZ" sz="3500" dirty="0"/>
          </a:p>
        </p:txBody>
      </p:sp>
    </p:spTree>
    <p:extLst>
      <p:ext uri="{BB962C8B-B14F-4D97-AF65-F5344CB8AC3E}">
        <p14:creationId xmlns:p14="http://schemas.microsoft.com/office/powerpoint/2010/main" val="39153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3835400" cy="107696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Srbský překlad </a:t>
            </a:r>
            <a:endParaRPr lang="cs-CZ" altLang="cs-CZ" sz="2800" dirty="0"/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>
          <a:xfrm>
            <a:off x="1519084" y="894080"/>
            <a:ext cx="10220632" cy="5801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CS" altLang="cs-CZ" b="1" i="1" dirty="0" smtClean="0"/>
              <a:t>			</a:t>
            </a:r>
            <a:r>
              <a:rPr lang="sr-Latn-CS" altLang="cs-CZ" sz="3200" b="1" i="1" dirty="0" smtClean="0"/>
              <a:t>sneg</a:t>
            </a:r>
          </a:p>
          <a:p>
            <a:pPr marL="0" indent="0">
              <a:buNone/>
            </a:pPr>
            <a:r>
              <a:rPr lang="sr-Latn-CS" altLang="cs-CZ" sz="4000" b="1" dirty="0" smtClean="0"/>
              <a:t>belina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izgubljenog raja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pada na moju glavu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 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stojim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otvorenih usta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>
                <a:solidFill>
                  <a:srgbClr val="FF0000"/>
                </a:solidFill>
              </a:rPr>
              <a:t>davim se </a:t>
            </a:r>
            <a:r>
              <a:rPr lang="sr-Latn-CS" altLang="cs-CZ" sz="4000" b="1" dirty="0" smtClean="0">
                <a:solidFill>
                  <a:srgbClr val="FF0000"/>
                </a:solidFill>
              </a:rPr>
              <a:t>anđelčićima</a:t>
            </a:r>
          </a:p>
          <a:p>
            <a:pPr marL="0" indent="0">
              <a:buNone/>
            </a:pPr>
            <a:r>
              <a:rPr lang="sr-Latn-CS" altLang="cs-CZ" sz="4000" b="1" dirty="0">
                <a:solidFill>
                  <a:srgbClr val="FF0000"/>
                </a:solidFill>
              </a:rPr>
              <a:t>	</a:t>
            </a:r>
            <a:r>
              <a:rPr lang="sr-Latn-CS" altLang="cs-CZ" sz="4000" b="1" dirty="0" smtClean="0">
                <a:solidFill>
                  <a:srgbClr val="FF0000"/>
                </a:solidFill>
              </a:rPr>
              <a:t>			</a:t>
            </a:r>
            <a:r>
              <a:rPr lang="sr-Latn-CS" altLang="cs-CZ" sz="4000" dirty="0" smtClean="0"/>
              <a:t>= </a:t>
            </a:r>
            <a:r>
              <a:rPr lang="sr-Latn-CS" altLang="cs-CZ" sz="3600" dirty="0" smtClean="0"/>
              <a:t>č.: „zalykám se andělíčky“</a:t>
            </a:r>
            <a:r>
              <a:rPr lang="sr-Latn-CS" altLang="cs-CZ" sz="3600" dirty="0" smtClean="0">
                <a:solidFill>
                  <a:srgbClr val="FF0000"/>
                </a:solidFill>
              </a:rPr>
              <a:t> </a:t>
            </a:r>
            <a:endParaRPr lang="cs-CZ" alt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8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r>
              <a:rPr lang="cs-CZ" dirty="0" smtClean="0"/>
              <a:t>Polský překlad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1040" y="1341120"/>
            <a:ext cx="9382760" cy="5344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4000" b="1" dirty="0" err="1" smtClean="0"/>
              <a:t>biel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u</a:t>
            </a:r>
            <a:r>
              <a:rPr lang="cs-CZ" sz="4000" b="1" dirty="0" err="1" smtClean="0"/>
              <a:t>traconego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raju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p</a:t>
            </a:r>
            <a:r>
              <a:rPr lang="cs-CZ" sz="4000" b="1" dirty="0" err="1" smtClean="0"/>
              <a:t>ada</a:t>
            </a:r>
            <a:r>
              <a:rPr lang="cs-CZ" sz="4000" b="1" dirty="0" smtClean="0"/>
              <a:t> na </a:t>
            </a:r>
            <a:r>
              <a:rPr lang="cs-CZ" sz="4000" b="1" dirty="0" err="1" smtClean="0"/>
              <a:t>moją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głowę</a:t>
            </a: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4000" b="1" dirty="0" err="1"/>
              <a:t>s</a:t>
            </a:r>
            <a:r>
              <a:rPr lang="cs-CZ" sz="4000" b="1" dirty="0" err="1" smtClean="0"/>
              <a:t>toję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/>
              <a:t>usta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otwarte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>
                <a:solidFill>
                  <a:srgbClr val="FF0000"/>
                </a:solidFill>
              </a:rPr>
              <a:t>nasiąkam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</a:rPr>
              <a:t>niebem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	</a:t>
            </a:r>
          </a:p>
          <a:p>
            <a:pPr marL="0" indent="0">
              <a:buNone/>
            </a:pPr>
            <a:r>
              <a:rPr lang="cs-CZ" sz="4000" b="1" dirty="0"/>
              <a:t>	</a:t>
            </a:r>
            <a:r>
              <a:rPr lang="cs-CZ" sz="4000" b="1" dirty="0" smtClean="0"/>
              <a:t>				</a:t>
            </a:r>
            <a:r>
              <a:rPr lang="cs-CZ" sz="4000" dirty="0" smtClean="0"/>
              <a:t>    = č. „nasakuji nebem“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2065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82413"/>
            <a:ext cx="10515600" cy="10720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Osobní zájmena v češtině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654" y="2995448"/>
            <a:ext cx="11855669" cy="31815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 smtClean="0"/>
              <a:t>ty    vy</a:t>
            </a:r>
          </a:p>
          <a:p>
            <a:pPr marL="0" indent="0" algn="ctr">
              <a:buNone/>
            </a:pPr>
            <a:r>
              <a:rPr lang="cs-CZ" sz="8000" b="1" dirty="0"/>
              <a:t>o</a:t>
            </a:r>
            <a:r>
              <a:rPr lang="cs-CZ" sz="8000" b="1" dirty="0" smtClean="0"/>
              <a:t>n, ona, ono   oni, ony, ona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177231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Černá gramatika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/>
              <a:t>t</a:t>
            </a:r>
            <a:r>
              <a:rPr lang="cs-CZ" sz="8000" b="1" dirty="0" smtClean="0"/>
              <a:t>y   </a:t>
            </a:r>
            <a:r>
              <a:rPr lang="cs-CZ" sz="8000" b="1" dirty="0" err="1" smtClean="0"/>
              <a:t>fus</a:t>
            </a:r>
            <a:endParaRPr lang="cs-CZ" sz="8000" b="1" dirty="0" smtClean="0"/>
          </a:p>
          <a:p>
            <a:pPr marL="0" indent="0" algn="ctr">
              <a:buNone/>
            </a:pPr>
            <a:r>
              <a:rPr lang="cs-CZ" sz="8000" b="1" dirty="0" err="1"/>
              <a:t>s</a:t>
            </a:r>
            <a:r>
              <a:rPr lang="cs-CZ" sz="8000" b="1" dirty="0" err="1" smtClean="0"/>
              <a:t>k</a:t>
            </a:r>
            <a:r>
              <a:rPr lang="cs-CZ" sz="8000" b="1" dirty="0" smtClean="0"/>
              <a:t>   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09457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/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 smtClean="0"/>
              <a:t>jámy</a:t>
            </a:r>
          </a:p>
          <a:p>
            <a:pPr marL="0" indent="0" algn="ctr">
              <a:buNone/>
            </a:pPr>
            <a:r>
              <a:rPr lang="cs-CZ" sz="8000" b="1" dirty="0" smtClean="0"/>
              <a:t>tyfus</a:t>
            </a:r>
          </a:p>
          <a:p>
            <a:pPr marL="0" indent="0" algn="ctr">
              <a:buNone/>
            </a:pPr>
            <a:r>
              <a:rPr lang="cs-CZ" sz="8000" b="1" dirty="0" smtClean="0"/>
              <a:t>skony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6217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„černá“ 	- 	výběrový </a:t>
            </a:r>
            <a:r>
              <a:rPr lang="cs-CZ" dirty="0"/>
              <a:t>výskyt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Černý mrak, černý les, Černá Hora, černá chodba</a:t>
            </a:r>
          </a:p>
          <a:p>
            <a:r>
              <a:rPr lang="cs-CZ" b="1" dirty="0" smtClean="0"/>
              <a:t>Černé oči, černé ruce, černá barva</a:t>
            </a:r>
          </a:p>
          <a:p>
            <a:r>
              <a:rPr lang="cs-CZ" b="1" dirty="0" smtClean="0"/>
              <a:t>Černá ovce</a:t>
            </a:r>
          </a:p>
          <a:p>
            <a:r>
              <a:rPr lang="cs-CZ" b="1" dirty="0" smtClean="0"/>
              <a:t>Černý den, černý pátek, černé myšlenky, černá budoucnost</a:t>
            </a:r>
          </a:p>
          <a:p>
            <a:r>
              <a:rPr lang="cs-CZ" b="1" dirty="0" smtClean="0"/>
              <a:t>Černé peníze, jet načerno, pracovat načerno</a:t>
            </a:r>
          </a:p>
          <a:p>
            <a:r>
              <a:rPr lang="cs-CZ" b="1" dirty="0" smtClean="0"/>
              <a:t>Černá vlajka, černá ruka</a:t>
            </a:r>
          </a:p>
          <a:p>
            <a:r>
              <a:rPr lang="cs-CZ" b="1" dirty="0" smtClean="0"/>
              <a:t>Černá kočka, černá magie, ………..atd.</a:t>
            </a:r>
          </a:p>
          <a:p>
            <a:r>
              <a:rPr lang="cs-CZ" b="1" dirty="0" smtClean="0"/>
              <a:t>„malé černé“ </a:t>
            </a:r>
            <a:r>
              <a:rPr lang="cs-CZ" b="1" dirty="0"/>
              <a:t>(šaty)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356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 cílového poselství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517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800" dirty="0" smtClean="0"/>
              <a:t>temné, </a:t>
            </a:r>
          </a:p>
          <a:p>
            <a:pPr marL="0" indent="0">
              <a:buNone/>
            </a:pPr>
            <a:r>
              <a:rPr lang="cs-CZ" sz="4800" dirty="0" smtClean="0"/>
              <a:t>tragické, </a:t>
            </a:r>
          </a:p>
          <a:p>
            <a:pPr marL="0" indent="0">
              <a:buNone/>
            </a:pPr>
            <a:r>
              <a:rPr lang="cs-CZ" sz="4800" dirty="0" smtClean="0"/>
              <a:t>destruktivní</a:t>
            </a:r>
            <a:r>
              <a:rPr lang="cs-CZ" sz="4800" dirty="0"/>
              <a:t>, </a:t>
            </a: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škodlivé, </a:t>
            </a:r>
          </a:p>
          <a:p>
            <a:pPr marL="0" indent="0">
              <a:buNone/>
            </a:pPr>
            <a:r>
              <a:rPr lang="cs-CZ" sz="4800" dirty="0"/>
              <a:t>p</a:t>
            </a:r>
            <a:r>
              <a:rPr lang="cs-CZ" sz="4800" dirty="0" smtClean="0"/>
              <a:t>esimistické,</a:t>
            </a:r>
          </a:p>
          <a:p>
            <a:pPr marL="0" indent="0">
              <a:buNone/>
            </a:pPr>
            <a:r>
              <a:rPr lang="cs-CZ" sz="4800" dirty="0"/>
              <a:t>p</a:t>
            </a:r>
            <a:r>
              <a:rPr lang="cs-CZ" sz="4800" dirty="0" smtClean="0"/>
              <a:t>ochmurné,</a:t>
            </a:r>
          </a:p>
          <a:p>
            <a:pPr marL="0" indent="0">
              <a:buNone/>
            </a:pPr>
            <a:endParaRPr lang="cs-CZ" sz="4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6465" y="1825625"/>
            <a:ext cx="68727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+  varovné</a:t>
            </a:r>
          </a:p>
          <a:p>
            <a:pPr marL="0" indent="0">
              <a:buNone/>
            </a:pPr>
            <a:endParaRPr lang="cs-CZ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+  jazykově hravé,     experimentální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584" y="645212"/>
            <a:ext cx="10515600" cy="255930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Překlady básně do jiných jazyků?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(Překladatelé a studenti </a:t>
            </a:r>
            <a:r>
              <a:rPr lang="cs-CZ" dirty="0" err="1" smtClean="0"/>
              <a:t>translatologie</a:t>
            </a:r>
            <a:r>
              <a:rPr lang="cs-CZ" dirty="0" smtClean="0"/>
              <a:t> ze seminářů doc. Zbyňka Fišera))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77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559</Words>
  <Application>Microsoft Office PowerPoint</Application>
  <PresentationFormat>Širokoúhlá obrazovka</PresentationFormat>
  <Paragraphs>268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Černá gramatika</vt:lpstr>
      <vt:lpstr>Bibliografický údaj.</vt:lpstr>
      <vt:lpstr>Černá gramatika </vt:lpstr>
      <vt:lpstr>Osobní zájmena v češtině </vt:lpstr>
      <vt:lpstr>Černá gramatika </vt:lpstr>
      <vt:lpstr> </vt:lpstr>
      <vt:lpstr>„černá“  -  výběrový výskyt  </vt:lpstr>
      <vt:lpstr>Příznaky cílového poselství</vt:lpstr>
      <vt:lpstr>Překlady básně do jiných jazyků?  (Překladatelé a studenti translatologie ze seminářů doc. Zbyňka Fišera))</vt:lpstr>
      <vt:lpstr>Polský  překlad</vt:lpstr>
      <vt:lpstr>Ruský překlad</vt:lpstr>
      <vt:lpstr>Německý  překlad</vt:lpstr>
      <vt:lpstr>Srbský překlad I.</vt:lpstr>
      <vt:lpstr>Anglický překlad</vt:lpstr>
      <vt:lpstr>Francouzský překlad I.</vt:lpstr>
      <vt:lpstr>Francouzský překlad II.</vt:lpstr>
      <vt:lpstr>Francouzský překlad III.</vt:lpstr>
      <vt:lpstr>Srbský překlad II.</vt:lpstr>
      <vt:lpstr>Německý překlad I.</vt:lpstr>
      <vt:lpstr>Italský překlad </vt:lpstr>
      <vt:lpstr>Německý překlad II.</vt:lpstr>
      <vt:lpstr>Cílové gramatické kategorie použité v překladech</vt:lpstr>
      <vt:lpstr>Ladislav Nebeský:   sníh</vt:lpstr>
      <vt:lpstr> </vt:lpstr>
      <vt:lpstr>Rekonstruovaný obsah:</vt:lpstr>
      <vt:lpstr>„bílá“  -  výběrový výskyt  </vt:lpstr>
      <vt:lpstr>Cílové entity</vt:lpstr>
      <vt:lpstr>Polský překlad I.</vt:lpstr>
      <vt:lpstr>Polský překlad II.</vt:lpstr>
      <vt:lpstr>Anglický překlad</vt:lpstr>
      <vt:lpstr>Srbský překlad </vt:lpstr>
      <vt:lpstr>Polský překlad III.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fiser</dc:creator>
  <cp:lastModifiedBy>Irena Vaňková</cp:lastModifiedBy>
  <cp:revision>68</cp:revision>
  <dcterms:created xsi:type="dcterms:W3CDTF">2017-03-09T22:04:32Z</dcterms:created>
  <dcterms:modified xsi:type="dcterms:W3CDTF">2022-11-17T00:40:06Z</dcterms:modified>
</cp:coreProperties>
</file>