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4" r:id="rId9"/>
    <p:sldId id="290" r:id="rId10"/>
    <p:sldId id="291" r:id="rId11"/>
    <p:sldId id="292" r:id="rId12"/>
    <p:sldId id="293" r:id="rId13"/>
    <p:sldId id="29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75E85-A6D9-43E0-B644-15AB35524FCF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FEEB2-42E2-43A4-AC54-82D9330B5A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youtube.com/watch?v=KIvGIwLcIuw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Sociální psychologie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296144"/>
          </a:xfrm>
        </p:spPr>
        <p:txBody>
          <a:bodyPr>
            <a:noAutofit/>
          </a:bodyPr>
          <a:lstStyle/>
          <a:p>
            <a:r>
              <a:rPr lang="cs-CZ" sz="3600" dirty="0" err="1" smtClean="0">
                <a:solidFill>
                  <a:schemeClr val="accent2">
                    <a:lumMod val="50000"/>
                  </a:schemeClr>
                </a:solidFill>
              </a:rPr>
              <a:t>Prosociální</a:t>
            </a: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 chování</a:t>
            </a:r>
          </a:p>
          <a:p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a altruismus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7410" name="Picture 2" descr="http://sirmi.ic.cz/mix/9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365104"/>
            <a:ext cx="1279714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5868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 přihlížejícího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bystander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41277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err="1" smtClean="0"/>
              <a:t>Darley</a:t>
            </a:r>
            <a:r>
              <a:rPr lang="cs-CZ" sz="2400" dirty="0" smtClean="0"/>
              <a:t> a </a:t>
            </a:r>
            <a:r>
              <a:rPr lang="cs-CZ" sz="2400" dirty="0" err="1" smtClean="0"/>
              <a:t>Latané</a:t>
            </a:r>
            <a:r>
              <a:rPr lang="cs-CZ" sz="2400" dirty="0" smtClean="0"/>
              <a:t> (1968) </a:t>
            </a:r>
            <a:r>
              <a:rPr lang="cs-CZ" sz="2400" b="1" dirty="0" smtClean="0"/>
              <a:t>ochota pomoci přihlížejícího se se vzrůstajícím počtem „</a:t>
            </a:r>
            <a:r>
              <a:rPr lang="cs-CZ" sz="2400" b="1" dirty="0" err="1" smtClean="0"/>
              <a:t>kolemskupiny</a:t>
            </a:r>
            <a:r>
              <a:rPr lang="cs-CZ" sz="2400" b="1" dirty="0" smtClean="0"/>
              <a:t>“ snižuje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mnoho experimentů: kouř a upozornění jedinec (4 sek. x skup. 20 sek.), křik z vedlejší místnosti, pád ze židle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  celkem přes 6000 osob prošlo jejich experimenty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 90 % jedinec pomůže častěji než skupina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=) </a:t>
            </a:r>
            <a:r>
              <a:rPr lang="cs-CZ" sz="2400" b="1" dirty="0" smtClean="0"/>
              <a:t>efekt přihlížejícího </a:t>
            </a:r>
            <a:endParaRPr lang="cs-CZ" sz="2400" b="1" dirty="0"/>
          </a:p>
        </p:txBody>
      </p:sp>
      <p:pic>
        <p:nvPicPr>
          <p:cNvPr id="76802" name="Picture 2" descr="http://us.123rf.com/400wm/400/400/36clicks/36clicks1002/36clicks100200798/6494298-bystander-discovering-a-murdered-woman-in-a-basement-checking-her-pulse-and-calling-911-on-his-cell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56792"/>
            <a:ext cx="1728192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6804" name="Picture 4" descr="http://us.123rf.com/400wm/400/400/36clicks/36clicks1002/36clicks100200635/6492711-bystander-discovering-a-murdered-woman-in-a-basement-and-calling-9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928" y="2847175"/>
            <a:ext cx="1721768" cy="1157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ovéPole 11"/>
          <p:cNvSpPr txBox="1"/>
          <p:nvPr/>
        </p:nvSpPr>
        <p:spPr>
          <a:xfrm>
            <a:off x="107504" y="4077072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Nejednoznačnost situace  </a:t>
            </a:r>
            <a:r>
              <a:rPr lang="cs-CZ" sz="2400" dirty="0" smtClean="0"/>
              <a:t>–  drogy vs. infarkt, alkohol vs. záchvat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nejsme-li schopni posoudit situaci, nereagujeme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ve skupině  často nereaguje nikdo, hodnocení situace se podmiňuje kolektivnímu „</a:t>
            </a:r>
            <a:r>
              <a:rPr lang="cs-CZ" sz="2400" dirty="0" err="1" smtClean="0"/>
              <a:t>nezásahu</a:t>
            </a:r>
            <a:r>
              <a:rPr lang="cs-CZ" sz="2400" dirty="0" smtClean="0"/>
              <a:t>“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strach z nevhodného zásahu, z toho, že  neumím pomoc, zvažování kompetence, obava z omylu a neadekvátnosti pomoci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69482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Rozptýlení odpovědnosti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diffusion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responsibility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008" y="1412776"/>
            <a:ext cx="8964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err="1" smtClean="0"/>
              <a:t>Darley</a:t>
            </a:r>
            <a:r>
              <a:rPr lang="cs-CZ" sz="2400" dirty="0" smtClean="0"/>
              <a:t> a </a:t>
            </a:r>
            <a:r>
              <a:rPr lang="cs-CZ" sz="2400" dirty="0" err="1" smtClean="0"/>
              <a:t>Latané</a:t>
            </a:r>
            <a:r>
              <a:rPr lang="cs-CZ" sz="2400" dirty="0" smtClean="0"/>
              <a:t> (1970) čím více lidí ve skupině, tím více je rozptýlená zodpovědnost za situace (každý čeká, že zasáhne jiný)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Jakmile začne pomáhat jedem, připojí se rychle i další</a:t>
            </a:r>
          </a:p>
          <a:p>
            <a:pPr algn="just">
              <a:buClr>
                <a:schemeClr val="accent2">
                  <a:lumMod val="50000"/>
                </a:schemeClr>
              </a:buClr>
            </a:pPr>
            <a:r>
              <a:rPr lang="cs-CZ" sz="2400" dirty="0" smtClean="0"/>
              <a:t>Jedinci pomohou spíše, pokud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se jako skupina mají potkat znovu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se jako skupina znají, mají navázané vztahy, skupinová koheze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 nimi byl navázán budoucí obětí kontakt (např. žádost o oheň)</a:t>
            </a:r>
            <a:endParaRPr lang="cs-CZ" sz="2400" dirty="0"/>
          </a:p>
        </p:txBody>
      </p:sp>
      <p:pic>
        <p:nvPicPr>
          <p:cNvPr id="77826" name="Picture 2" descr="http://t0.gstatic.com/images?q=tbn:ANd9GcQC3QHxgCY_xyUMaRalnireUQuAEenEIBzhTKubO4_Cy4WC4THG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17032"/>
            <a:ext cx="3024336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7828" name="Picture 4" descr="http://kalldoro.files.wordpress.com/2010/06/bystandereffec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36" y="1522299"/>
            <a:ext cx="3213820" cy="17626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35638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Osobnostní determinanty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008" y="1484784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</a:pPr>
            <a:r>
              <a:rPr lang="cs-CZ" sz="2400" dirty="0" smtClean="0"/>
              <a:t>Pomáhají často osoby, které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jsou na okraji společnosti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jsou nekonformní a nezávislí, vnitřní LOC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sebedůvěra a </a:t>
            </a:r>
            <a:r>
              <a:rPr lang="cs-CZ" sz="2400" dirty="0" err="1" smtClean="0"/>
              <a:t>cílesměrnost</a:t>
            </a:r>
            <a:r>
              <a:rPr lang="cs-CZ" sz="2400" dirty="0" smtClean="0"/>
              <a:t> 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soucit a sociální odpovědnost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empatie, citlivost vůči bolesti druhých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vliv situace, kontextu – kde je potřeba síla, pomáhají častěji muži, kde se pomáhá dětem pomáhají častěji ženy…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mýtus spravedlivého světa – vyrovnání nespravedlností vs. devalvace</a:t>
            </a:r>
          </a:p>
        </p:txBody>
      </p:sp>
      <p:pic>
        <p:nvPicPr>
          <p:cNvPr id="78850" name="Picture 2" descr="http://t0.gstatic.com/images?q=tbn:ANd9GcSvmtRcrgZ2bFu0kbAvVF2h7fEBqT7RtYp0UCgB1wovQLNYa8an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2160240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ovéPole 8"/>
          <p:cNvSpPr txBox="1"/>
          <p:nvPr/>
        </p:nvSpPr>
        <p:spPr>
          <a:xfrm>
            <a:off x="251520" y="3429000"/>
            <a:ext cx="2016224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Nicholas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Winton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7504" y="4869160"/>
            <a:ext cx="28803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Afektivita a počasí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5243716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 Pomáháme spíše v dobré náladě (už malé děti) 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Změněné náladě /leze na nás chřipka/, když jsme šťastní, dostali jsme dobrou zprávu - je to krátkodobé (4 minuty), při sluníčku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Špatná nálada = různé výsledky – reakce na nebezpečí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63001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Vliv kognitivních struktur a vlastního přihlížení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496" y="1412776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Brush Script MT" pitchFamily="66" charset="0"/>
              </a:rPr>
              <a:t>Petr mlátí Lucii</a:t>
            </a:r>
          </a:p>
          <a:p>
            <a:r>
              <a:rPr lang="cs-CZ" sz="2800" dirty="0" smtClean="0">
                <a:latin typeface="Brush Script MT" pitchFamily="66" charset="0"/>
              </a:rPr>
              <a:t>Lucie je mlácená Petrem</a:t>
            </a:r>
          </a:p>
          <a:p>
            <a:r>
              <a:rPr lang="cs-CZ" sz="2800" dirty="0" smtClean="0">
                <a:latin typeface="Brush Script MT" pitchFamily="66" charset="0"/>
              </a:rPr>
              <a:t>Lucie byla zbitá.</a:t>
            </a:r>
          </a:p>
          <a:p>
            <a:r>
              <a:rPr lang="cs-CZ" sz="2800" dirty="0" smtClean="0">
                <a:latin typeface="Brush Script MT" pitchFamily="66" charset="0"/>
              </a:rPr>
              <a:t>Lucie je zmlácená pani.</a:t>
            </a:r>
            <a:endParaRPr lang="cs-CZ" sz="2800" dirty="0">
              <a:latin typeface="Brush Script MT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51920" y="162880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 Oběť – soustředíme se mediálně (ale i v rozhovorech mezi sebou) na oběť a ne na násilníka</a:t>
            </a:r>
          </a:p>
          <a:p>
            <a:pPr algn="just"/>
            <a:r>
              <a:rPr lang="cs-CZ" dirty="0" smtClean="0"/>
              <a:t>Co měla na sobě? Proč měla krátké šaty? Proč ten večer pila? Proč od něj neodejde???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23928" y="2924944"/>
            <a:ext cx="5112568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Pachatelé a násilníci nelezou z močálů, jsou v naší přítomnosti, pořád, jsou problémem, který je všude a pořád, napříč zeměmi a stoletími.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A my jsme přihlížející – kolikrát vám přišel rasistický/sexistický vtip a vy jste se nezvali???!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Hlavně nemlčte…. proti rasismu, násilí, sexismu, diskriminaci apod. Nenechte si posílat vtipy. Neúčastněte se toho tiše – i tady máte hlas.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Pokud se neozvete, jste i vy spoluviníci a přihlížející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 i pro vás to platí!!!</a:t>
            </a:r>
            <a:endParaRPr lang="cs-CZ" sz="2000" dirty="0"/>
          </a:p>
        </p:txBody>
      </p:sp>
      <p:pic>
        <p:nvPicPr>
          <p:cNvPr id="46082" name="Picture 2" descr="https://fbcdn-sphotos-d-a.akamaihd.net/hphotos-ak-xfa1/v/t1.0-9/309983_10201092902194517_309620517_n.jpg?oh=588ef5b824a63b6e385ad8415b4520ee&amp;oe=54DA0DD1&amp;__gda__=1427790566_917f326ee6d60990873e21119e4593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984"/>
            <a:ext cx="3851920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Úvod 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1052736"/>
            <a:ext cx="61206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err="1" smtClean="0"/>
              <a:t>Prosociální</a:t>
            </a:r>
            <a:r>
              <a:rPr lang="cs-CZ" sz="2400" dirty="0" smtClean="0"/>
              <a:t> chováni vs. antisociální chování 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184482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 chování v souladu se sociálními normami a hodnotami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844824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 chování v nesouladu se sociálními normami a hodnotami</a:t>
            </a:r>
            <a:endParaRPr lang="cs-CZ" sz="2400" dirty="0"/>
          </a:p>
        </p:txBody>
      </p:sp>
      <p:sp>
        <p:nvSpPr>
          <p:cNvPr id="10" name="Šipka dolů 9"/>
          <p:cNvSpPr/>
          <p:nvPr/>
        </p:nvSpPr>
        <p:spPr>
          <a:xfrm>
            <a:off x="2051720" y="1628800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5724128" y="1628800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563888" y="3429000"/>
            <a:ext cx="54006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Proč pomáháme jiným lidem?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Za jakých okolností poskytneme pomoc a za jakých nikoliv?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Jaké jsou determinanty pomoci?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Jaké jsou osobnostní proměnné spojené s </a:t>
            </a:r>
            <a:r>
              <a:rPr lang="cs-CZ" sz="2400" dirty="0" err="1" smtClean="0"/>
              <a:t>prosociálním</a:t>
            </a:r>
            <a:r>
              <a:rPr lang="cs-CZ" sz="2400" dirty="0" smtClean="0"/>
              <a:t> chováním?</a:t>
            </a:r>
            <a:endParaRPr lang="cs-CZ" sz="2400" dirty="0"/>
          </a:p>
        </p:txBody>
      </p:sp>
      <p:pic>
        <p:nvPicPr>
          <p:cNvPr id="70658" name="Picture 2" descr="http://pomocdruhym.wbl.sk/sablona/logo_pomoc_druhym.jpg?rand=12957053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916832"/>
            <a:ext cx="2098519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0660" name="Picture 4" descr="http://t0.gstatic.com/images?q=tbn:ANd9GcR7nB_9qeeEQ5JLOhMQXMZZcIMRfCGaGdW5J2AbOCJOAJDbtqmI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73017"/>
            <a:ext cx="2664296" cy="20882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Úvod 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2008" y="967368"/>
            <a:ext cx="8964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cs-CZ" sz="2400" b="1" dirty="0" err="1" smtClean="0"/>
              <a:t>Prosociální</a:t>
            </a:r>
            <a:r>
              <a:rPr lang="cs-CZ" sz="2400" b="1" dirty="0" smtClean="0"/>
              <a:t> chování</a:t>
            </a:r>
            <a:r>
              <a:rPr lang="cs-CZ" sz="2400" dirty="0" smtClean="0"/>
              <a:t>: akt chování vykonaný ve prospěch a k užitku druhého člověka nebo skupiny osob.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cs-CZ" sz="2400" dirty="0" smtClean="0"/>
              <a:t>= pomoc poskytovaná druhým není spojena s očekáváním zisku, odměny, reciprocity služeb. Pomáhající není povinen pomoci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cs-CZ" sz="2400" dirty="0" smtClean="0"/>
              <a:t>= nezištná pomoc, bez očekávání jejího opětování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Altruismus</a:t>
            </a:r>
            <a:r>
              <a:rPr lang="cs-CZ" sz="2400" dirty="0" smtClean="0"/>
              <a:t> – významově shodný, ale spíše jako osobnostní rys, nutně spojen se vcítěním se do role oběti, s </a:t>
            </a:r>
            <a:r>
              <a:rPr lang="cs-CZ" sz="2400" b="1" dirty="0" smtClean="0"/>
              <a:t>empatií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43808" y="3573016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b="1" dirty="0" smtClean="0"/>
              <a:t> Typy pomoci</a:t>
            </a:r>
            <a:r>
              <a:rPr lang="cs-CZ" sz="2400" dirty="0" smtClean="0"/>
              <a:t>: pomoc v nouzi (tonoucí, lékařská </a:t>
            </a:r>
            <a:r>
              <a:rPr lang="cs-CZ" sz="2400" dirty="0" err="1" smtClean="0"/>
              <a:t>pp</a:t>
            </a:r>
            <a:r>
              <a:rPr lang="cs-CZ" sz="2400" dirty="0" smtClean="0"/>
              <a:t>), dar, porozumění, podpora (instrumentální, emocionální, informační, hodnotící), nabídka ke spolupráci atd.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843808" y="508518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b="1" dirty="0" smtClean="0"/>
              <a:t> Objekt pomoci</a:t>
            </a:r>
            <a:r>
              <a:rPr lang="cs-CZ" sz="2400" dirty="0" smtClean="0"/>
              <a:t>: cizí, známý, blízký jedinec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79512" y="623731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SOP především zájem o pomoc „cizímu“ a kontext sociální situace  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843808" y="5517232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/>
              <a:t> Rychlost pomoci: </a:t>
            </a:r>
            <a:r>
              <a:rPr lang="cs-CZ" sz="2400" dirty="0" smtClean="0"/>
              <a:t>bez otálení, s prodlevou, nakonec ano</a:t>
            </a:r>
            <a:endParaRPr lang="cs-CZ" sz="2400" dirty="0"/>
          </a:p>
        </p:txBody>
      </p:sp>
      <p:pic>
        <p:nvPicPr>
          <p:cNvPr id="71682" name="Picture 2" descr="http://t2.gstatic.com/images?q=tbn:ANd9GcR7LeE5IWBxvavBrcpvwZDfXDRYae17a9a7BhrwpXS_Z_jxQO5-P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17032"/>
            <a:ext cx="2664296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683568" y="1196752"/>
            <a:ext cx="7416824" cy="4320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99592" y="3102059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Pomáhající chování</a:t>
            </a:r>
            <a:endParaRPr lang="cs-CZ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2627784" y="1988840"/>
            <a:ext cx="5256584" cy="3096344"/>
          </a:xfrm>
          <a:prstGeom prst="ellips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915816" y="3140968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chemeClr val="accent6">
                    <a:lumMod val="50000"/>
                  </a:schemeClr>
                </a:solidFill>
              </a:rPr>
              <a:t>Prosociální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chování</a:t>
            </a:r>
            <a:endParaRPr lang="cs-C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4860032" y="2564904"/>
            <a:ext cx="2664296" cy="201622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508104" y="328498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Altruismus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Úvod 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551723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Letuška, pomáhající se zavazadly</a:t>
            </a:r>
          </a:p>
          <a:p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Pomoc s vyplněním sčítacího formuláře sousedovi</a:t>
            </a:r>
          </a:p>
          <a:p>
            <a:r>
              <a:rPr lang="cs-CZ" sz="2400" dirty="0" smtClean="0"/>
              <a:t>Pomoc babičce s taškou</a:t>
            </a:r>
            <a:endParaRPr lang="cs-CZ" sz="2400" dirty="0"/>
          </a:p>
        </p:txBody>
      </p:sp>
      <p:sp>
        <p:nvSpPr>
          <p:cNvPr id="13" name="Šipka dolů 12"/>
          <p:cNvSpPr/>
          <p:nvPr/>
        </p:nvSpPr>
        <p:spPr>
          <a:xfrm>
            <a:off x="1115616" y="4005064"/>
            <a:ext cx="64807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Proč pomáháme? 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0527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Otázka vrozenosti vs. naučeného chování (posílení, odměna, trest)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7504" y="1484784"/>
            <a:ext cx="28803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sociální směny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79512" y="2067813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Jedinci si vyměňují informace, city, služby a pomoc kvůli pocitu, sebeuspokojení, odměně - zvažujeme zisky a ztráty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Čím jsou náklady spojené s pomocí vyšší něž zisky, tím menší je pravděpodobnost pomoci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Náklady</a:t>
            </a:r>
            <a:r>
              <a:rPr lang="cs-CZ" sz="2400" dirty="0" smtClean="0"/>
              <a:t> s poskytnutím (čas, energie, peníze)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Náklady</a:t>
            </a:r>
            <a:r>
              <a:rPr lang="cs-CZ" sz="2400" dirty="0" smtClean="0"/>
              <a:t> s neposkytnutím (vina, kritika od druhých, nepříjemné pocity…)</a:t>
            </a:r>
          </a:p>
          <a:p>
            <a:pPr lvl="6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Odměna</a:t>
            </a:r>
            <a:r>
              <a:rPr lang="cs-CZ" sz="2400" dirty="0" smtClean="0"/>
              <a:t> spojená s pomocí (ocenění)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Odměna</a:t>
            </a:r>
            <a:r>
              <a:rPr lang="cs-CZ" sz="2400" dirty="0" smtClean="0"/>
              <a:t> spojená s neposkytnutím pomoci (prospěch z vlastní právě prováděné činnosti, ušetření peněz, času)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Čím nepříjemnější je Pros Ch. tím větší bývá uspokojení….. 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Charita – za přítomnosti jiných lidí dáváme více…</a:t>
            </a:r>
            <a:endParaRPr lang="cs-CZ" sz="2400" dirty="0"/>
          </a:p>
        </p:txBody>
      </p:sp>
      <p:pic>
        <p:nvPicPr>
          <p:cNvPr id="72706" name="Picture 2" descr="http://t3.gstatic.com/images?q=tbn:ANd9GcQgJgPKCSmKLQioNuGIinfS74LFVXb_eDY3YXIzrsYYrHpUJJM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1440160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2708" name="Picture 4" descr="http://t2.gstatic.com/images?q=tbn:ANd9GcQpJUbfYIdFBsx-6oOPAkM64OvWz-jRMKRUJWGGLwCUSrtxhcWvf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1" y="3717032"/>
            <a:ext cx="1257063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Proč pomáháme? 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2996952"/>
            <a:ext cx="22322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normy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105273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Vliv </a:t>
            </a:r>
            <a:r>
              <a:rPr lang="cs-CZ" sz="2400" b="1" dirty="0" smtClean="0"/>
              <a:t>anticipované příčiny potřeby pomoci 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Mnoho experimentů s pomocí s proměnnou „opilý zanedbaný muž“, stařík s holí, ne/ krvácející  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Tx/>
              <a:buChar char="-"/>
            </a:pPr>
            <a:r>
              <a:rPr lang="cs-CZ" sz="2400" dirty="0" smtClean="0"/>
              <a:t> ne/zaviněná potřeba pomoci: majetek pryč díky povodni x </a:t>
            </a:r>
            <a:r>
              <a:rPr lang="cs-CZ" sz="2400" dirty="0" err="1" smtClean="0"/>
              <a:t>gamblingu</a:t>
            </a:r>
            <a:endParaRPr lang="cs-CZ" sz="2400" dirty="0" smtClean="0"/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 Vliv emocí, aktuálního vyladění, počasí </a:t>
            </a:r>
            <a:r>
              <a:rPr lang="cs-CZ" sz="2400" dirty="0" smtClean="0"/>
              <a:t>atd. 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504" y="3501008"/>
            <a:ext cx="8964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Předpisy (nepsané) o tom, jak se máme chovat, vůči komu a kdy, které si </a:t>
            </a:r>
            <a:r>
              <a:rPr lang="cs-CZ" sz="2400" dirty="0" err="1" smtClean="0"/>
              <a:t>internalizujeme</a:t>
            </a:r>
            <a:r>
              <a:rPr lang="cs-CZ" sz="2400" dirty="0" smtClean="0"/>
              <a:t> v rámci socializace (nekrást, nelhat, neubližovat)</a:t>
            </a:r>
          </a:p>
          <a:p>
            <a:pPr lvl="4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Zvnitřnělá norma – uspokojení při jejím splnění</a:t>
            </a:r>
          </a:p>
          <a:p>
            <a:pPr algn="just"/>
            <a:r>
              <a:rPr lang="cs-CZ" sz="2400" b="1" dirty="0" smtClean="0"/>
              <a:t>        Normy, které motivují </a:t>
            </a:r>
            <a:r>
              <a:rPr lang="cs-CZ" sz="2400" b="1" dirty="0" err="1" smtClean="0"/>
              <a:t>prosociální</a:t>
            </a:r>
            <a:r>
              <a:rPr lang="cs-CZ" sz="2400" b="1" dirty="0" smtClean="0"/>
              <a:t> chování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 Reciprocita</a:t>
            </a:r>
            <a:r>
              <a:rPr lang="cs-CZ" sz="2400" dirty="0" smtClean="0"/>
              <a:t> (pomož a bude ti pomoženo) – očekávání rovnosti v dávání a přijímání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b="1" dirty="0" smtClean="0"/>
              <a:t> Sociální odpovědnost </a:t>
            </a:r>
            <a:r>
              <a:rPr lang="cs-CZ" sz="2400" dirty="0" smtClean="0"/>
              <a:t>– pomoci těm, kdož jsou na nás závislí (senioři)</a:t>
            </a:r>
          </a:p>
        </p:txBody>
      </p:sp>
      <p:pic>
        <p:nvPicPr>
          <p:cNvPr id="73730" name="Picture 2" descr="http://t2.gstatic.com/images?q=tbn:ANd9GcQtQUNG-xx38DD0gSmET4XacqEyWFizUm8z3FX-zLLblZGcIWF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55" y="3573016"/>
            <a:ext cx="1819149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Šipka doprava 10"/>
          <p:cNvSpPr/>
          <p:nvPr/>
        </p:nvSpPr>
        <p:spPr>
          <a:xfrm>
            <a:off x="179512" y="508518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Proč 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504" y="1095127"/>
            <a:ext cx="1296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Empatie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059832" y="1484784"/>
            <a:ext cx="59046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Schopnost vžít se do situace druhého, spojení kognice a afekce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Empatie usnadňuje rozpoznávání potřeby pomoci, navozuje podobné stavy emocí jako u „oběti“ nepřízně – </a:t>
            </a:r>
            <a:r>
              <a:rPr lang="cs-CZ" sz="2400" i="1" dirty="0" smtClean="0"/>
              <a:t>egoistický paradox </a:t>
            </a:r>
            <a:r>
              <a:rPr lang="cs-CZ" sz="2400" dirty="0" smtClean="0"/>
              <a:t>– pomoc slouží i k redukci nepříjemného prožívání altruisty</a:t>
            </a:r>
            <a:endParaRPr lang="cs-CZ" sz="2400" dirty="0"/>
          </a:p>
        </p:txBody>
      </p:sp>
      <p:pic>
        <p:nvPicPr>
          <p:cNvPr id="74756" name="Picture 4" descr="http://drvamp.com/tele/preview/images/Help_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06" y="1628800"/>
            <a:ext cx="2985126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ovéPole 7"/>
          <p:cNvSpPr txBox="1"/>
          <p:nvPr/>
        </p:nvSpPr>
        <p:spPr>
          <a:xfrm>
            <a:off x="107504" y="4149080"/>
            <a:ext cx="26642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Biologický přístup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4567768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Důraz na vrozenost a genetické dispozice: </a:t>
            </a:r>
            <a:r>
              <a:rPr lang="cs-CZ" sz="2400" dirty="0" err="1" smtClean="0"/>
              <a:t>prosociální</a:t>
            </a:r>
            <a:r>
              <a:rPr lang="cs-CZ" sz="2400" dirty="0" smtClean="0"/>
              <a:t> chování je výsledkem přirozeného výběru 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např. na základě reciprocity – ke druhým se chováme tak, jak se oni chovají k nám. Podporujeme pozitivní reakce, nápomocnost a vstřícnost, aby druzí takto jednali s námi.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Frekvence poskytování a přijímání pomoci vysoce korelují.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1916832"/>
            <a:ext cx="5868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 přihlížejícího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bystander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1026" name="Picture 2" descr="https://31.media.tumblr.com/618c8cf11e5cab61f7d7c494f90ebaa9/tumblr_inline_mvy088V8TF1rckjlj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27784" y="2852936"/>
            <a:ext cx="3810000" cy="2809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5868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 přihlížejícího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bystander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412776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New York, 1964, 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03:00 v noci brutálně zavražděna v New Yorku </a:t>
            </a:r>
            <a:r>
              <a:rPr lang="cs-CZ" sz="2400" dirty="0" err="1" smtClean="0"/>
              <a:t>Kitty</a:t>
            </a:r>
            <a:r>
              <a:rPr lang="cs-CZ" sz="2400" dirty="0" smtClean="0"/>
              <a:t> </a:t>
            </a:r>
            <a:r>
              <a:rPr lang="cs-CZ" sz="2400" dirty="0" err="1" smtClean="0"/>
              <a:t>Genovese</a:t>
            </a:r>
            <a:r>
              <a:rPr lang="cs-CZ" sz="2400" dirty="0" smtClean="0"/>
              <a:t>. 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Osmatřicet sousedů vidělo tuto událost, ale žádný z nich nezavolal policii ani neposkytl pomoc.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Útok trval přes 30 minut, než útočník ženu ubodal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ani jeden z 38 svědků, kteří koukali z okna nezavolalo policii, nepřišlo na pomoc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jednání je v příkrém rozporu s množstvím důkazů, že v jiných situacích lidé pomáhají a pečují o druhé.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tisk začal psát o národní ostudě, bezcitnosti, apatii,              přesycenosti aglomerací atd.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7504" y="6095037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</a:t>
            </a:r>
            <a:r>
              <a:rPr lang="cs-CZ" dirty="0" err="1" smtClean="0">
                <a:hlinkClick r:id="rId2"/>
              </a:rPr>
              <a:t>KIvGIwLcIuw</a:t>
            </a:r>
            <a:r>
              <a:rPr lang="cs-CZ" dirty="0" smtClean="0">
                <a:hlinkClick r:id="rId2"/>
              </a:rPr>
              <a:t>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5778" name="Picture 2" descr="http://t0.gstatic.com/images?q=tbn:ANd9GcRAqp61tlC_q8LhsJkgkTALietq8Jeo7E6cvEAA9hVqJT_X_nU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38" y="1578099"/>
            <a:ext cx="1619250" cy="2066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5780" name="Picture 4" descr="http://ts1.mm.bing.net/images/thumbnail.aspx?q=676745973052&amp;id=26fa4e663450ab2e7ad1c4b4fc88e76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725144"/>
            <a:ext cx="2028056" cy="174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1244</Words>
  <Application>Microsoft Office PowerPoint</Application>
  <PresentationFormat>Předvádění na obrazovce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Brush Script MT</vt:lpstr>
      <vt:lpstr>Calibri</vt:lpstr>
      <vt:lpstr>Wingdings</vt:lpstr>
      <vt:lpstr>Motiv sady Office</vt:lpstr>
      <vt:lpstr>Sociální psychologie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</dc:title>
  <dc:creator>admin</dc:creator>
  <cp:lastModifiedBy>Polackova Iva</cp:lastModifiedBy>
  <cp:revision>16</cp:revision>
  <dcterms:created xsi:type="dcterms:W3CDTF">2014-11-15T17:26:05Z</dcterms:created>
  <dcterms:modified xsi:type="dcterms:W3CDTF">2020-09-24T11:30:17Z</dcterms:modified>
</cp:coreProperties>
</file>