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CE91-84FE-4C8F-89BA-9FE6454CB896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01D83-71B8-4450-B336-48F353EA3F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CE91-84FE-4C8F-89BA-9FE6454CB896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01D83-71B8-4450-B336-48F353EA3F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CE91-84FE-4C8F-89BA-9FE6454CB896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01D83-71B8-4450-B336-48F353EA3F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CE91-84FE-4C8F-89BA-9FE6454CB896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01D83-71B8-4450-B336-48F353EA3F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CE91-84FE-4C8F-89BA-9FE6454CB896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01D83-71B8-4450-B336-48F353EA3F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CE91-84FE-4C8F-89BA-9FE6454CB896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01D83-71B8-4450-B336-48F353EA3F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CE91-84FE-4C8F-89BA-9FE6454CB896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01D83-71B8-4450-B336-48F353EA3F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CE91-84FE-4C8F-89BA-9FE6454CB896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301D83-71B8-4450-B336-48F353EA3FC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CE91-84FE-4C8F-89BA-9FE6454CB896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01D83-71B8-4450-B336-48F353EA3F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CE91-84FE-4C8F-89BA-9FE6454CB896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4301D83-71B8-4450-B336-48F353EA3F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234CE91-84FE-4C8F-89BA-9FE6454CB896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01D83-71B8-4450-B336-48F353EA3F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234CE91-84FE-4C8F-89BA-9FE6454CB896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4301D83-71B8-4450-B336-48F353EA3FC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latin typeface="Cambria" pitchFamily="18" charset="0"/>
                <a:ea typeface="Cambria" pitchFamily="18" charset="0"/>
              </a:rPr>
              <a:t>Arbeit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mit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COSMAS II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>
                <a:latin typeface="Cambria" pitchFamily="18" charset="0"/>
                <a:ea typeface="Cambria" pitchFamily="18" charset="0"/>
              </a:rPr>
              <a:t>Aufgaben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und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Übungen</a:t>
            </a:r>
            <a:endParaRPr lang="cs-CZ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mbria" pitchFamily="18" charset="0"/>
                <a:ea typeface="Cambria" pitchFamily="18" charset="0"/>
              </a:rPr>
              <a:t>Wiederholung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der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Theorie</a:t>
            </a:r>
            <a:endParaRPr lang="cs-CZ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 smtClean="0">
                <a:latin typeface="Cambria" pitchFamily="18" charset="0"/>
                <a:ea typeface="Cambria" pitchFamily="18" charset="0"/>
              </a:rPr>
              <a:t>Haben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Sie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sich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die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PPT-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Präsentation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zur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Korpuslinguistik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angeschaut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,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sollten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Sie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jetzt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folgende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Fragen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beantworten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können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.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Ist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es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nicht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der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Fall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,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lesen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Sie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die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Präsetation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noch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einmal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und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/oder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recherschieren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Sie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in der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Sekundärliteratur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:</a:t>
            </a:r>
          </a:p>
          <a:p>
            <a:pPr lvl="1"/>
            <a:r>
              <a:rPr lang="cs-CZ" dirty="0" err="1" smtClean="0">
                <a:latin typeface="Cambria" pitchFamily="18" charset="0"/>
                <a:ea typeface="Cambria" pitchFamily="18" charset="0"/>
              </a:rPr>
              <a:t>Was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ist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ein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Korpus?</a:t>
            </a:r>
          </a:p>
          <a:p>
            <a:pPr lvl="1"/>
            <a:r>
              <a:rPr lang="cs-CZ" dirty="0" err="1" smtClean="0">
                <a:latin typeface="Cambria" pitchFamily="18" charset="0"/>
                <a:ea typeface="Cambria" pitchFamily="18" charset="0"/>
              </a:rPr>
              <a:t>Nennen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Sie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einige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bekannte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Korpora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der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dt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.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und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tsch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.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Sprache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?</a:t>
            </a:r>
          </a:p>
          <a:p>
            <a:pPr lvl="1"/>
            <a:r>
              <a:rPr lang="cs-CZ" dirty="0" err="1" smtClean="0">
                <a:latin typeface="Cambria" pitchFamily="18" charset="0"/>
                <a:ea typeface="Cambria" pitchFamily="18" charset="0"/>
              </a:rPr>
              <a:t>Wo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liegt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der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Unterschied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zw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.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einem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Korpus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und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einem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Korpusmanager?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Nennen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Sie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einige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Korpora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und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einige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Suchmanager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?</a:t>
            </a:r>
          </a:p>
          <a:p>
            <a:pPr lvl="1"/>
            <a:r>
              <a:rPr lang="cs-CZ" dirty="0" err="1" smtClean="0">
                <a:latin typeface="Cambria" pitchFamily="18" charset="0"/>
                <a:ea typeface="Cambria" pitchFamily="18" charset="0"/>
              </a:rPr>
              <a:t>Was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ist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ein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Token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?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Was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bedeutet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Tokenisierung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?</a:t>
            </a:r>
          </a:p>
          <a:p>
            <a:pPr lvl="1"/>
            <a:r>
              <a:rPr lang="cs-CZ" dirty="0" err="1" smtClean="0">
                <a:latin typeface="Cambria" pitchFamily="18" charset="0"/>
                <a:ea typeface="Cambria" pitchFamily="18" charset="0"/>
              </a:rPr>
              <a:t>Was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ist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Lemma?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Was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bedeutet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Lemmatisierung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?</a:t>
            </a:r>
          </a:p>
          <a:p>
            <a:pPr lvl="1"/>
            <a:r>
              <a:rPr lang="cs-CZ" dirty="0" err="1" smtClean="0">
                <a:latin typeface="Cambria" pitchFamily="18" charset="0"/>
                <a:ea typeface="Cambria" pitchFamily="18" charset="0"/>
              </a:rPr>
              <a:t>Wo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gibt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´s den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Unterschied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zwischen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Token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X Type X Lemma?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Erklären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Sie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diesen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Unterschied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an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dem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Satz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: </a:t>
            </a:r>
            <a:r>
              <a:rPr lang="cs-CZ" i="1" dirty="0" smtClean="0">
                <a:latin typeface="Cambria" pitchFamily="18" charset="0"/>
                <a:ea typeface="Cambria" pitchFamily="18" charset="0"/>
              </a:rPr>
              <a:t>Netrpěliví zákazníci stáli v obchodě i před obchodem, přičemž před obchodem jich čekalo jen několik</a:t>
            </a:r>
            <a:r>
              <a:rPr lang="cs-CZ" i="1" dirty="0" smtClean="0">
                <a:latin typeface="Cambria" pitchFamily="18" charset="0"/>
                <a:ea typeface="Cambria" pitchFamily="18" charset="0"/>
              </a:rPr>
              <a:t>.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sz="1700" dirty="0" err="1" smtClean="0">
                <a:latin typeface="Cambria" pitchFamily="18" charset="0"/>
                <a:ea typeface="Cambria" pitchFamily="18" charset="0"/>
              </a:rPr>
              <a:t>Erinnern</a:t>
            </a:r>
            <a:r>
              <a:rPr lang="cs-CZ" sz="17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sz="1700" dirty="0" err="1" smtClean="0">
                <a:latin typeface="Cambria" pitchFamily="18" charset="0"/>
                <a:ea typeface="Cambria" pitchFamily="18" charset="0"/>
              </a:rPr>
              <a:t>Sie</a:t>
            </a:r>
            <a:r>
              <a:rPr lang="cs-CZ" sz="17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sz="1700" dirty="0" err="1" smtClean="0">
                <a:latin typeface="Cambria" pitchFamily="18" charset="0"/>
                <a:ea typeface="Cambria" pitchFamily="18" charset="0"/>
              </a:rPr>
              <a:t>sich</a:t>
            </a:r>
            <a:r>
              <a:rPr lang="cs-CZ" sz="17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sz="1700" dirty="0" err="1" smtClean="0">
                <a:latin typeface="Cambria" pitchFamily="18" charset="0"/>
                <a:ea typeface="Cambria" pitchFamily="18" charset="0"/>
              </a:rPr>
              <a:t>an</a:t>
            </a:r>
            <a:r>
              <a:rPr lang="cs-CZ" sz="1700" dirty="0" smtClean="0">
                <a:latin typeface="Cambria" pitchFamily="18" charset="0"/>
                <a:ea typeface="Cambria" pitchFamily="18" charset="0"/>
              </a:rPr>
              <a:t> den </a:t>
            </a:r>
            <a:r>
              <a:rPr lang="cs-CZ" sz="1700" dirty="0" err="1" smtClean="0">
                <a:latin typeface="Cambria" pitchFamily="18" charset="0"/>
                <a:ea typeface="Cambria" pitchFamily="18" charset="0"/>
              </a:rPr>
              <a:t>Unterschied</a:t>
            </a:r>
            <a:r>
              <a:rPr lang="cs-CZ" sz="1700" dirty="0" smtClean="0">
                <a:latin typeface="Cambria" pitchFamily="18" charset="0"/>
                <a:ea typeface="Cambria" pitchFamily="18" charset="0"/>
              </a:rPr>
              <a:t>, </a:t>
            </a:r>
            <a:r>
              <a:rPr lang="cs-CZ" sz="1700" dirty="0" err="1" smtClean="0">
                <a:latin typeface="Cambria" pitchFamily="18" charset="0"/>
                <a:ea typeface="Cambria" pitchFamily="18" charset="0"/>
              </a:rPr>
              <a:t>wenn</a:t>
            </a:r>
            <a:r>
              <a:rPr lang="cs-CZ" sz="17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sz="1700" dirty="0" err="1" smtClean="0">
                <a:latin typeface="Cambria" pitchFamily="18" charset="0"/>
                <a:ea typeface="Cambria" pitchFamily="18" charset="0"/>
              </a:rPr>
              <a:t>Sie</a:t>
            </a:r>
            <a:r>
              <a:rPr lang="cs-CZ" sz="17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sz="1700" dirty="0" err="1" smtClean="0">
                <a:latin typeface="Cambria" pitchFamily="18" charset="0"/>
                <a:ea typeface="Cambria" pitchFamily="18" charset="0"/>
              </a:rPr>
              <a:t>die</a:t>
            </a:r>
            <a:r>
              <a:rPr lang="cs-CZ" sz="17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sz="1700" dirty="0" err="1" smtClean="0">
                <a:latin typeface="Cambria" pitchFamily="18" charset="0"/>
                <a:ea typeface="Cambria" pitchFamily="18" charset="0"/>
              </a:rPr>
              <a:t>Frage</a:t>
            </a:r>
            <a:r>
              <a:rPr lang="cs-CZ" sz="1700" dirty="0" smtClean="0">
                <a:latin typeface="Cambria" pitchFamily="18" charset="0"/>
                <a:ea typeface="Cambria" pitchFamily="18" charset="0"/>
              </a:rPr>
              <a:t> 6 </a:t>
            </a:r>
            <a:r>
              <a:rPr lang="cs-CZ" sz="1700" dirty="0" err="1" smtClean="0">
                <a:latin typeface="Cambria" pitchFamily="18" charset="0"/>
                <a:ea typeface="Cambria" pitchFamily="18" charset="0"/>
              </a:rPr>
              <a:t>aus</a:t>
            </a:r>
            <a:r>
              <a:rPr lang="cs-CZ" sz="1700" dirty="0" smtClean="0">
                <a:latin typeface="Cambria" pitchFamily="18" charset="0"/>
                <a:ea typeface="Cambria" pitchFamily="18" charset="0"/>
              </a:rPr>
              <a:t> der </a:t>
            </a:r>
            <a:r>
              <a:rPr lang="cs-CZ" sz="1700" dirty="0" err="1" smtClean="0">
                <a:latin typeface="Cambria" pitchFamily="18" charset="0"/>
                <a:ea typeface="Cambria" pitchFamily="18" charset="0"/>
              </a:rPr>
              <a:t>folgenden</a:t>
            </a:r>
            <a:r>
              <a:rPr lang="cs-CZ" sz="1700" dirty="0" smtClean="0">
                <a:latin typeface="Cambria" pitchFamily="18" charset="0"/>
                <a:ea typeface="Cambria" pitchFamily="18" charset="0"/>
              </a:rPr>
              <a:t> Folie </a:t>
            </a:r>
            <a:r>
              <a:rPr lang="cs-CZ" sz="1700" dirty="0" err="1" smtClean="0">
                <a:latin typeface="Cambria" pitchFamily="18" charset="0"/>
                <a:ea typeface="Cambria" pitchFamily="18" charset="0"/>
              </a:rPr>
              <a:t>bearbeiten</a:t>
            </a:r>
            <a:r>
              <a:rPr lang="cs-CZ" sz="17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sz="1700" dirty="0" err="1" smtClean="0">
                <a:latin typeface="Cambria" pitchFamily="18" charset="0"/>
                <a:ea typeface="Cambria" pitchFamily="18" charset="0"/>
              </a:rPr>
              <a:t>werden</a:t>
            </a:r>
            <a:r>
              <a:rPr lang="cs-CZ" sz="1700" dirty="0" smtClean="0">
                <a:latin typeface="Cambria" pitchFamily="18" charset="0"/>
                <a:ea typeface="Cambria" pitchFamily="18" charset="0"/>
              </a:rPr>
              <a:t>.</a:t>
            </a:r>
            <a:endParaRPr lang="cs-CZ" sz="1700" dirty="0" smtClean="0">
              <a:latin typeface="Cambria" pitchFamily="18" charset="0"/>
              <a:ea typeface="Cambria" pitchFamily="18" charset="0"/>
            </a:endParaRPr>
          </a:p>
          <a:p>
            <a:pPr lvl="1"/>
            <a:r>
              <a:rPr lang="cs-CZ" dirty="0" err="1" smtClean="0">
                <a:latin typeface="Cambria" pitchFamily="18" charset="0"/>
                <a:ea typeface="Cambria" pitchFamily="18" charset="0"/>
              </a:rPr>
              <a:t>Was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bedeutet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Tagging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?</a:t>
            </a:r>
          </a:p>
          <a:p>
            <a:pPr lvl="1"/>
            <a:r>
              <a:rPr lang="cs-CZ" dirty="0" err="1" smtClean="0">
                <a:latin typeface="Cambria" pitchFamily="18" charset="0"/>
                <a:ea typeface="Cambria" pitchFamily="18" charset="0"/>
              </a:rPr>
              <a:t>Was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bedeutet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Parsing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?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Was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ist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ein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Parser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?</a:t>
            </a:r>
          </a:p>
          <a:p>
            <a:pPr lvl="1"/>
            <a:r>
              <a:rPr lang="cs-CZ" dirty="0" err="1" smtClean="0">
                <a:latin typeface="Cambria" pitchFamily="18" charset="0"/>
                <a:ea typeface="Cambria" pitchFamily="18" charset="0"/>
              </a:rPr>
              <a:t>Was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versteht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man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unter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Desambiguierung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?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Cambria" pitchFamily="18" charset="0"/>
                <a:ea typeface="Cambria" pitchFamily="18" charset="0"/>
              </a:rPr>
              <a:t>Praktische</a:t>
            </a:r>
            <a:r>
              <a:rPr lang="cs-CZ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cs-CZ" dirty="0" err="1" smtClean="0">
                <a:latin typeface="Cambria" pitchFamily="18" charset="0"/>
                <a:ea typeface="Cambria" pitchFamily="18" charset="0"/>
              </a:rPr>
              <a:t>Anwendung</a:t>
            </a:r>
            <a:endParaRPr lang="cs-CZ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50926" indent="-514350">
              <a:buFont typeface="+mj-lt"/>
              <a:buAutoNum type="arabicPeriod"/>
            </a:pPr>
            <a:r>
              <a:rPr lang="cs-CZ" dirty="0" err="1" smtClean="0"/>
              <a:t>Suchen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konkrete</a:t>
            </a:r>
            <a:r>
              <a:rPr lang="cs-CZ" dirty="0" smtClean="0"/>
              <a:t> </a:t>
            </a:r>
            <a:r>
              <a:rPr lang="cs-CZ" dirty="0" err="1" smtClean="0"/>
              <a:t>Wortform</a:t>
            </a:r>
            <a:r>
              <a:rPr lang="cs-CZ" dirty="0" smtClean="0"/>
              <a:t>, z.B. </a:t>
            </a:r>
            <a:r>
              <a:rPr lang="cs-CZ" i="1" dirty="0" err="1" smtClean="0">
                <a:solidFill>
                  <a:srgbClr val="FFC000"/>
                </a:solidFill>
              </a:rPr>
              <a:t>nebenbei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stellen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ihre</a:t>
            </a:r>
            <a:r>
              <a:rPr lang="cs-CZ" dirty="0" smtClean="0"/>
              <a:t> </a:t>
            </a:r>
            <a:r>
              <a:rPr lang="cs-CZ" dirty="0" err="1" smtClean="0"/>
              <a:t>Frequenz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Korpus </a:t>
            </a:r>
            <a:r>
              <a:rPr lang="cs-CZ" dirty="0" smtClean="0"/>
              <a:t>W-</a:t>
            </a:r>
            <a:r>
              <a:rPr lang="cs-CZ" dirty="0" err="1" smtClean="0"/>
              <a:t>öffentlich</a:t>
            </a:r>
            <a:r>
              <a:rPr lang="cs-CZ" dirty="0" smtClean="0"/>
              <a:t> fest.</a:t>
            </a:r>
            <a:endParaRPr lang="cs-CZ" dirty="0" smtClean="0"/>
          </a:p>
          <a:p>
            <a:pPr marL="550926" indent="-514350">
              <a:buFont typeface="+mj-lt"/>
              <a:buAutoNum type="arabicPeriod"/>
            </a:pPr>
            <a:r>
              <a:rPr lang="cs-CZ" dirty="0" err="1" smtClean="0"/>
              <a:t>Suchen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alle</a:t>
            </a:r>
            <a:r>
              <a:rPr lang="cs-CZ" dirty="0" smtClean="0"/>
              <a:t> </a:t>
            </a:r>
            <a:r>
              <a:rPr lang="cs-CZ" dirty="0" err="1" smtClean="0"/>
              <a:t>Wortformen</a:t>
            </a:r>
            <a:r>
              <a:rPr lang="cs-CZ" dirty="0" smtClean="0"/>
              <a:t> des </a:t>
            </a:r>
            <a:r>
              <a:rPr lang="cs-CZ" dirty="0" err="1" smtClean="0"/>
              <a:t>Verbs</a:t>
            </a:r>
            <a:r>
              <a:rPr lang="cs-CZ" dirty="0" smtClean="0"/>
              <a:t> </a:t>
            </a:r>
            <a:r>
              <a:rPr lang="cs-CZ" i="1" dirty="0" err="1" smtClean="0">
                <a:solidFill>
                  <a:srgbClr val="FFC000"/>
                </a:solidFill>
              </a:rPr>
              <a:t>klagen</a:t>
            </a:r>
            <a:r>
              <a:rPr lang="cs-CZ" dirty="0" smtClean="0"/>
              <a:t>, </a:t>
            </a:r>
            <a:r>
              <a:rPr lang="cs-CZ" dirty="0" err="1" smtClean="0"/>
              <a:t>stellen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Länderverteilung</a:t>
            </a:r>
            <a:r>
              <a:rPr lang="cs-CZ" dirty="0" smtClean="0"/>
              <a:t> fest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exportieren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ersten</a:t>
            </a:r>
            <a:r>
              <a:rPr lang="cs-CZ" dirty="0" smtClean="0"/>
              <a:t> 50 </a:t>
            </a:r>
            <a:r>
              <a:rPr lang="cs-CZ" dirty="0" err="1" smtClean="0"/>
              <a:t>Belege</a:t>
            </a:r>
            <a:r>
              <a:rPr lang="cs-CZ" dirty="0" smtClean="0"/>
              <a:t> (</a:t>
            </a:r>
            <a:r>
              <a:rPr lang="cs-CZ" dirty="0" err="1" smtClean="0"/>
              <a:t>nur</a:t>
            </a:r>
            <a:r>
              <a:rPr lang="cs-CZ" dirty="0" smtClean="0"/>
              <a:t> </a:t>
            </a:r>
            <a:r>
              <a:rPr lang="cs-CZ" dirty="0" err="1" smtClean="0"/>
              <a:t>KWICs</a:t>
            </a:r>
            <a:r>
              <a:rPr lang="cs-CZ" dirty="0" smtClean="0"/>
              <a:t>).</a:t>
            </a:r>
          </a:p>
          <a:p>
            <a:pPr marL="550926" indent="-514350">
              <a:buFont typeface="+mj-lt"/>
              <a:buAutoNum type="arabicPeriod"/>
            </a:pPr>
            <a:r>
              <a:rPr lang="cs-CZ" dirty="0" err="1" smtClean="0"/>
              <a:t>Suchen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Substantiv </a:t>
            </a:r>
            <a:r>
              <a:rPr lang="cs-CZ" dirty="0" err="1" smtClean="0">
                <a:solidFill>
                  <a:srgbClr val="FFC000"/>
                </a:solidFill>
              </a:rPr>
              <a:t>Strauß</a:t>
            </a:r>
            <a:r>
              <a:rPr lang="cs-CZ" dirty="0" smtClean="0"/>
              <a:t> in der </a:t>
            </a:r>
            <a:r>
              <a:rPr lang="cs-CZ" dirty="0" err="1" smtClean="0"/>
              <a:t>Bedeutung</a:t>
            </a:r>
            <a:r>
              <a:rPr lang="cs-CZ" dirty="0" smtClean="0"/>
              <a:t> „</a:t>
            </a:r>
            <a:r>
              <a:rPr lang="cs-CZ" dirty="0" err="1" smtClean="0"/>
              <a:t>Tier</a:t>
            </a:r>
            <a:r>
              <a:rPr lang="cs-CZ" dirty="0" smtClean="0"/>
              <a:t>“ in </a:t>
            </a:r>
            <a:r>
              <a:rPr lang="cs-CZ" dirty="0" err="1" smtClean="0"/>
              <a:t>allen</a:t>
            </a:r>
            <a:r>
              <a:rPr lang="cs-CZ" dirty="0" smtClean="0"/>
              <a:t> </a:t>
            </a:r>
            <a:r>
              <a:rPr lang="cs-CZ" dirty="0" err="1" smtClean="0"/>
              <a:t>Wortformen</a:t>
            </a:r>
            <a:r>
              <a:rPr lang="cs-CZ" dirty="0" smtClean="0"/>
              <a:t>. </a:t>
            </a:r>
            <a:r>
              <a:rPr lang="cs-CZ" dirty="0" err="1" smtClean="0"/>
              <a:t>Beseitigen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 der </a:t>
            </a:r>
            <a:r>
              <a:rPr lang="cs-CZ" dirty="0" err="1" smtClean="0"/>
              <a:t>Suche</a:t>
            </a:r>
            <a:r>
              <a:rPr lang="cs-CZ" dirty="0" smtClean="0"/>
              <a:t> </a:t>
            </a:r>
            <a:r>
              <a:rPr lang="cs-CZ" dirty="0" err="1" smtClean="0"/>
              <a:t>diejenigen</a:t>
            </a:r>
            <a:r>
              <a:rPr lang="cs-CZ" dirty="0" smtClean="0"/>
              <a:t> </a:t>
            </a:r>
            <a:r>
              <a:rPr lang="cs-CZ" dirty="0" err="1" smtClean="0"/>
              <a:t>Wortformen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andere</a:t>
            </a:r>
            <a:r>
              <a:rPr lang="cs-CZ" dirty="0" smtClean="0"/>
              <a:t> </a:t>
            </a:r>
            <a:r>
              <a:rPr lang="cs-CZ" dirty="0" err="1" smtClean="0"/>
              <a:t>Bedeutungen</a:t>
            </a:r>
            <a:r>
              <a:rPr lang="cs-CZ" dirty="0" smtClean="0"/>
              <a:t> </a:t>
            </a:r>
            <a:r>
              <a:rPr lang="cs-CZ" dirty="0" err="1" smtClean="0"/>
              <a:t>beziehen</a:t>
            </a:r>
            <a:r>
              <a:rPr lang="cs-CZ" dirty="0" smtClean="0"/>
              <a:t>. </a:t>
            </a:r>
            <a:r>
              <a:rPr lang="cs-CZ" dirty="0" err="1" smtClean="0"/>
              <a:t>Benutzen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dazu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Expansions</a:t>
            </a:r>
            <a:r>
              <a:rPr lang="cs-CZ" dirty="0" smtClean="0"/>
              <a:t>-/</a:t>
            </a:r>
            <a:r>
              <a:rPr lang="cs-CZ" dirty="0" err="1" smtClean="0"/>
              <a:t>Wortformlisten</a:t>
            </a:r>
            <a:r>
              <a:rPr lang="cs-CZ" dirty="0" smtClean="0"/>
              <a:t>. </a:t>
            </a:r>
            <a:r>
              <a:rPr lang="cs-CZ" dirty="0" err="1" smtClean="0"/>
              <a:t>Welche</a:t>
            </a:r>
            <a:r>
              <a:rPr lang="cs-CZ" dirty="0" smtClean="0"/>
              <a:t> </a:t>
            </a:r>
            <a:r>
              <a:rPr lang="cs-CZ" dirty="0" err="1" smtClean="0"/>
              <a:t>Schwierigkeiten</a:t>
            </a:r>
            <a:r>
              <a:rPr lang="cs-CZ" dirty="0" smtClean="0"/>
              <a:t> </a:t>
            </a:r>
            <a:r>
              <a:rPr lang="cs-CZ" dirty="0" err="1" smtClean="0"/>
              <a:t>bringt</a:t>
            </a:r>
            <a:r>
              <a:rPr lang="cs-CZ" dirty="0" smtClean="0"/>
              <a:t> Lemma in </a:t>
            </a:r>
            <a:r>
              <a:rPr lang="cs-CZ" dirty="0" err="1" smtClean="0"/>
              <a:t>diesem</a:t>
            </a:r>
            <a:r>
              <a:rPr lang="cs-CZ" dirty="0" smtClean="0"/>
              <a:t> </a:t>
            </a:r>
            <a:r>
              <a:rPr lang="cs-CZ" dirty="0" err="1" smtClean="0"/>
              <a:t>Zusammenhang</a:t>
            </a:r>
            <a:r>
              <a:rPr lang="cs-CZ" dirty="0" smtClean="0"/>
              <a:t>? </a:t>
            </a:r>
            <a:r>
              <a:rPr lang="cs-CZ" dirty="0" err="1" smtClean="0"/>
              <a:t>Denken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anhand</a:t>
            </a:r>
            <a:r>
              <a:rPr lang="cs-CZ" dirty="0" smtClean="0"/>
              <a:t> der </a:t>
            </a:r>
            <a:r>
              <a:rPr lang="cs-CZ" dirty="0" err="1" smtClean="0"/>
              <a:t>Belege</a:t>
            </a:r>
            <a:r>
              <a:rPr lang="cs-CZ" dirty="0" smtClean="0"/>
              <a:t> </a:t>
            </a:r>
            <a:r>
              <a:rPr lang="cs-CZ" dirty="0" err="1" smtClean="0"/>
              <a:t>dar</a:t>
            </a:r>
            <a:r>
              <a:rPr lang="cs-CZ" dirty="0" err="1" smtClean="0"/>
              <a:t>über</a:t>
            </a:r>
            <a:r>
              <a:rPr lang="cs-CZ" dirty="0" smtClean="0"/>
              <a:t> nach.</a:t>
            </a:r>
          </a:p>
          <a:p>
            <a:pPr marL="550926" indent="-514350">
              <a:buFont typeface="+mj-lt"/>
              <a:buAutoNum type="arabicPeriod"/>
            </a:pPr>
            <a:r>
              <a:rPr lang="cs-CZ" dirty="0" err="1" smtClean="0"/>
              <a:t>Versuchen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dasselbe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den Verben </a:t>
            </a:r>
            <a:r>
              <a:rPr lang="cs-CZ" i="1" dirty="0" err="1" smtClean="0">
                <a:solidFill>
                  <a:srgbClr val="FFC000"/>
                </a:solidFill>
              </a:rPr>
              <a:t>sein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sz="3100" i="1" dirty="0" err="1" smtClean="0">
                <a:solidFill>
                  <a:srgbClr val="FFC000"/>
                </a:solidFill>
              </a:rPr>
              <a:t>aufstehen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tun. </a:t>
            </a:r>
            <a:r>
              <a:rPr lang="cs-CZ" dirty="0" err="1" smtClean="0"/>
              <a:t>Beschreiben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Komplikationen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auftauchen</a:t>
            </a:r>
            <a:r>
              <a:rPr lang="cs-CZ" dirty="0" smtClean="0"/>
              <a:t>.</a:t>
            </a:r>
          </a:p>
          <a:p>
            <a:pPr marL="550926" indent="-514350">
              <a:buFont typeface="+mj-lt"/>
              <a:buAutoNum type="arabicPeriod"/>
            </a:pPr>
            <a:r>
              <a:rPr lang="cs-CZ" dirty="0" err="1" smtClean="0"/>
              <a:t>Versuchen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jetzt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Komparativformen</a:t>
            </a:r>
            <a:r>
              <a:rPr lang="cs-CZ" dirty="0" smtClean="0"/>
              <a:t> des </a:t>
            </a:r>
            <a:r>
              <a:rPr lang="cs-CZ" dirty="0" err="1" smtClean="0"/>
              <a:t>Adjektivs</a:t>
            </a:r>
            <a:r>
              <a:rPr lang="cs-CZ" dirty="0" smtClean="0"/>
              <a:t> </a:t>
            </a:r>
            <a:r>
              <a:rPr lang="cs-CZ" sz="3100" i="1" dirty="0" err="1" smtClean="0">
                <a:solidFill>
                  <a:srgbClr val="FFC000"/>
                </a:solidFill>
              </a:rPr>
              <a:t>vorsichtig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Komparativ (</a:t>
            </a:r>
            <a:r>
              <a:rPr lang="cs-CZ" dirty="0" err="1" smtClean="0"/>
              <a:t>samt</a:t>
            </a:r>
            <a:r>
              <a:rPr lang="cs-CZ" dirty="0" smtClean="0"/>
              <a:t> </a:t>
            </a:r>
            <a:r>
              <a:rPr lang="cs-CZ" dirty="0" err="1" smtClean="0"/>
              <a:t>Flexion</a:t>
            </a:r>
            <a:r>
              <a:rPr lang="cs-CZ" dirty="0" smtClean="0"/>
              <a:t>/</a:t>
            </a:r>
            <a:r>
              <a:rPr lang="cs-CZ" dirty="0" err="1" smtClean="0"/>
              <a:t>Deklinationsendungen</a:t>
            </a:r>
            <a:r>
              <a:rPr lang="cs-CZ" dirty="0" smtClean="0"/>
              <a:t>)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finden</a:t>
            </a:r>
            <a:r>
              <a:rPr lang="cs-CZ" dirty="0" smtClean="0"/>
              <a:t>. </a:t>
            </a:r>
            <a:r>
              <a:rPr lang="cs-CZ" dirty="0" err="1" smtClean="0"/>
              <a:t>Inwieweit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es </a:t>
            </a:r>
            <a:r>
              <a:rPr lang="cs-CZ" dirty="0" err="1" smtClean="0"/>
              <a:t>möglich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welche</a:t>
            </a:r>
            <a:r>
              <a:rPr lang="cs-CZ" dirty="0" smtClean="0"/>
              <a:t> </a:t>
            </a:r>
            <a:r>
              <a:rPr lang="cs-CZ" dirty="0" err="1" smtClean="0"/>
              <a:t>Grenzen</a:t>
            </a:r>
            <a:r>
              <a:rPr lang="cs-CZ" dirty="0" smtClean="0"/>
              <a:t> </a:t>
            </a:r>
            <a:r>
              <a:rPr lang="cs-CZ" dirty="0" err="1" smtClean="0"/>
              <a:t>gibt</a:t>
            </a:r>
            <a:r>
              <a:rPr lang="cs-CZ" dirty="0" smtClean="0"/>
              <a:t> es </a:t>
            </a:r>
            <a:r>
              <a:rPr lang="cs-CZ" dirty="0" err="1" smtClean="0"/>
              <a:t>dabei</a:t>
            </a:r>
            <a:r>
              <a:rPr lang="cs-CZ" dirty="0" smtClean="0"/>
              <a:t>?</a:t>
            </a:r>
          </a:p>
          <a:p>
            <a:pPr marL="550926" indent="-514350">
              <a:buFont typeface="+mj-lt"/>
              <a:buAutoNum type="arabicPeriod"/>
            </a:pPr>
            <a:r>
              <a:rPr lang="cs-CZ" dirty="0" err="1" smtClean="0"/>
              <a:t>Jetzt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einfache</a:t>
            </a:r>
            <a:r>
              <a:rPr lang="cs-CZ" dirty="0" smtClean="0"/>
              <a:t>, </a:t>
            </a:r>
            <a:r>
              <a:rPr lang="cs-CZ" dirty="0" err="1" smtClean="0"/>
              <a:t>jedoch</a:t>
            </a:r>
            <a:r>
              <a:rPr lang="cs-CZ" dirty="0" smtClean="0"/>
              <a:t> „</a:t>
            </a:r>
            <a:r>
              <a:rPr lang="cs-CZ" dirty="0" err="1" smtClean="0"/>
              <a:t>theoretisch</a:t>
            </a:r>
            <a:r>
              <a:rPr lang="cs-CZ" dirty="0" smtClean="0"/>
              <a:t>“ </a:t>
            </a:r>
            <a:r>
              <a:rPr lang="cs-CZ" dirty="0" err="1" smtClean="0"/>
              <a:t>aussehende</a:t>
            </a:r>
            <a:r>
              <a:rPr lang="cs-CZ" dirty="0" smtClean="0"/>
              <a:t> </a:t>
            </a:r>
            <a:r>
              <a:rPr lang="cs-CZ" dirty="0" err="1" smtClean="0"/>
              <a:t>Frage</a:t>
            </a:r>
            <a:r>
              <a:rPr lang="cs-CZ" dirty="0" smtClean="0"/>
              <a:t>: </a:t>
            </a:r>
            <a:r>
              <a:rPr lang="cs-CZ" dirty="0" err="1" smtClean="0"/>
              <a:t>Wieviele</a:t>
            </a:r>
            <a:r>
              <a:rPr lang="cs-CZ" dirty="0" smtClean="0"/>
              <a:t> </a:t>
            </a:r>
            <a:r>
              <a:rPr lang="cs-CZ" dirty="0" err="1" smtClean="0"/>
              <a:t>Tokens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r>
              <a:rPr lang="cs-CZ" dirty="0" smtClean="0"/>
              <a:t> der Type </a:t>
            </a:r>
            <a:r>
              <a:rPr lang="cs-CZ" sz="3100" i="1" dirty="0" err="1" smtClean="0">
                <a:solidFill>
                  <a:srgbClr val="FFC000"/>
                </a:solidFill>
              </a:rPr>
              <a:t>Minderwertigkeitskomplex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wieviele</a:t>
            </a:r>
            <a:r>
              <a:rPr lang="cs-CZ" dirty="0" smtClean="0"/>
              <a:t> </a:t>
            </a:r>
            <a:r>
              <a:rPr lang="cs-CZ" dirty="0" err="1" smtClean="0"/>
              <a:t>Tokens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Lemma </a:t>
            </a:r>
            <a:r>
              <a:rPr lang="cs-CZ" sz="3100" i="1" dirty="0" err="1" smtClean="0">
                <a:solidFill>
                  <a:srgbClr val="FFC000"/>
                </a:solidFill>
              </a:rPr>
              <a:t>Minderwertigkeitskomplex</a:t>
            </a:r>
            <a:r>
              <a:rPr lang="cs-CZ" dirty="0" smtClean="0"/>
              <a:t>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239</TotalTime>
  <Words>348</Words>
  <Application>Microsoft Office PowerPoint</Application>
  <PresentationFormat>Předvádění na obrazovce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Technický</vt:lpstr>
      <vt:lpstr>Arbeit mit COSMAS II.</vt:lpstr>
      <vt:lpstr>Wiederholung der Theorie</vt:lpstr>
      <vt:lpstr>Praktische Anwendung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Arbeit mit COSMAS II.</dc:title>
  <dc:creator>Věra Hejhalová</dc:creator>
  <cp:lastModifiedBy>Věra Hejhalová</cp:lastModifiedBy>
  <cp:revision>2</cp:revision>
  <dcterms:created xsi:type="dcterms:W3CDTF">2019-10-28T15:38:08Z</dcterms:created>
  <dcterms:modified xsi:type="dcterms:W3CDTF">2019-10-29T06:52:08Z</dcterms:modified>
</cp:coreProperties>
</file>