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74" r:id="rId8"/>
    <p:sldId id="263" r:id="rId9"/>
    <p:sldId id="273" r:id="rId10"/>
    <p:sldId id="266" r:id="rId11"/>
    <p:sldId id="265" r:id="rId12"/>
    <p:sldId id="267" r:id="rId13"/>
    <p:sldId id="268" r:id="rId14"/>
    <p:sldId id="264" r:id="rId15"/>
    <p:sldId id="270" r:id="rId16"/>
    <p:sldId id="271" r:id="rId17"/>
    <p:sldId id="272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3628F620-0291-4288-A73F-2E6A42A69DAD}" type="datetimeFigureOut">
              <a:rPr lang="cs-CZ" smtClean="0"/>
              <a:t>5. 12. 2017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8F6F9988-7E1E-4BC3-BD6F-C252540D5132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326673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F620-0291-4288-A73F-2E6A42A69DAD}" type="datetimeFigureOut">
              <a:rPr lang="cs-CZ" smtClean="0"/>
              <a:t>5. 12. 2017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9988-7E1E-4BC3-BD6F-C252540D51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2839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F620-0291-4288-A73F-2E6A42A69DAD}" type="datetimeFigureOut">
              <a:rPr lang="cs-CZ" smtClean="0"/>
              <a:t>5. 12. 2017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9988-7E1E-4BC3-BD6F-C252540D51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6344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F620-0291-4288-A73F-2E6A42A69DAD}" type="datetimeFigureOut">
              <a:rPr lang="cs-CZ" smtClean="0"/>
              <a:t>5. 12. 2017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9988-7E1E-4BC3-BD6F-C252540D51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8512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F620-0291-4288-A73F-2E6A42A69DAD}" type="datetimeFigureOut">
              <a:rPr lang="cs-CZ" smtClean="0"/>
              <a:t>5. 12. 2017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9988-7E1E-4BC3-BD6F-C252540D5132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4366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F620-0291-4288-A73F-2E6A42A69DAD}" type="datetimeFigureOut">
              <a:rPr lang="cs-CZ" smtClean="0"/>
              <a:t>5. 12. 2017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9988-7E1E-4BC3-BD6F-C252540D51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4528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F620-0291-4288-A73F-2E6A42A69DAD}" type="datetimeFigureOut">
              <a:rPr lang="cs-CZ" smtClean="0"/>
              <a:t>5. 12. 2017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9988-7E1E-4BC3-BD6F-C252540D51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7245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F620-0291-4288-A73F-2E6A42A69DAD}" type="datetimeFigureOut">
              <a:rPr lang="cs-CZ" smtClean="0"/>
              <a:t>5. 12. 2017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9988-7E1E-4BC3-BD6F-C252540D51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876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F620-0291-4288-A73F-2E6A42A69DAD}" type="datetimeFigureOut">
              <a:rPr lang="cs-CZ" smtClean="0"/>
              <a:t>5. 12. 2017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9988-7E1E-4BC3-BD6F-C252540D51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8822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F620-0291-4288-A73F-2E6A42A69DAD}" type="datetimeFigureOut">
              <a:rPr lang="cs-CZ" smtClean="0"/>
              <a:t>5. 12. 2017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9988-7E1E-4BC3-BD6F-C252540D51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362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F620-0291-4288-A73F-2E6A42A69DAD}" type="datetimeFigureOut">
              <a:rPr lang="cs-CZ" smtClean="0"/>
              <a:t>5. 12. 2017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9988-7E1E-4BC3-BD6F-C252540D51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700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3628F620-0291-4288-A73F-2E6A42A69DAD}" type="datetimeFigureOut">
              <a:rPr lang="cs-CZ" smtClean="0"/>
              <a:t>5. 12. 2017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8F6F9988-7E1E-4BC3-BD6F-C252540D51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5298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E8B893-DB6A-42A1-86D7-7F1812829C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Photography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7461A17-DB69-4F65-8840-0BED51F338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0851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4F8156-5461-46A0-A1AA-8AC4B3C6A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6B86310-391A-4448-89C4-C74D1500BA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A070DA5-FBEB-4423-9CBB-97161C05C0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25906" y="5963873"/>
            <a:ext cx="8261290" cy="528367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Nicholas II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Russia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his </a:t>
            </a:r>
            <a:r>
              <a:rPr lang="cs-CZ" dirty="0" err="1"/>
              <a:t>family</a:t>
            </a:r>
            <a:r>
              <a:rPr lang="cs-CZ" dirty="0"/>
              <a:t> (1913/1914)</a:t>
            </a:r>
          </a:p>
        </p:txBody>
      </p:sp>
      <p:pic>
        <p:nvPicPr>
          <p:cNvPr id="6146" name="Picture 2" descr="https://upload.wikimedia.org/wikipedia/commons/8/83/Ww_nicholas_01.jpg">
            <a:extLst>
              <a:ext uri="{FF2B5EF4-FFF2-40B4-BE49-F238E27FC236}">
                <a16:creationId xmlns:a16="http://schemas.microsoft.com/office/drawing/2014/main" id="{6AE3312E-3E47-4E24-8AEB-DA6CC14B8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750" y="77822"/>
            <a:ext cx="6793364" cy="571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523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BCB1E9-C9C1-437B-BE2F-C46EFAD0D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50FD0AC-7591-4D4A-9E2B-EF14947F22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FD76A45-D87E-45E7-861F-8D58F28B4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56207" y="5608638"/>
            <a:ext cx="8932545" cy="571499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Roger </a:t>
            </a:r>
            <a:r>
              <a:rPr lang="cs-CZ" dirty="0" err="1"/>
              <a:t>Fenton</a:t>
            </a:r>
            <a:r>
              <a:rPr lang="cs-CZ" dirty="0"/>
              <a:t>,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Crimean</a:t>
            </a:r>
            <a:r>
              <a:rPr lang="cs-CZ" dirty="0"/>
              <a:t> </a:t>
            </a:r>
            <a:r>
              <a:rPr lang="cs-CZ" dirty="0" err="1"/>
              <a:t>War</a:t>
            </a:r>
            <a:r>
              <a:rPr lang="cs-CZ" dirty="0"/>
              <a:t> (1855)</a:t>
            </a:r>
          </a:p>
        </p:txBody>
      </p:sp>
      <p:pic>
        <p:nvPicPr>
          <p:cNvPr id="5122" name="Picture 2" descr="http://i.telegraph.co.uk/multimedia/archive/02841/fenton-camp-1855_2841369k.jpg">
            <a:extLst>
              <a:ext uri="{FF2B5EF4-FFF2-40B4-BE49-F238E27FC236}">
                <a16:creationId xmlns:a16="http://schemas.microsoft.com/office/drawing/2014/main" id="{F216E483-C3EB-4318-8100-F18C54688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207" y="365760"/>
            <a:ext cx="817245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665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95EFBC-22FF-4319-8892-F41F647BB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C5BB942-91D6-4D10-BD7F-1E78B6728A5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8FB2B15-546F-4E25-8B93-CB900C7DD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9155" y="5928054"/>
            <a:ext cx="8603142" cy="6061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Sergej Michajlovič </a:t>
            </a:r>
            <a:r>
              <a:rPr lang="cs-CZ" dirty="0" err="1"/>
              <a:t>Prokudin-Gorskij</a:t>
            </a:r>
            <a:r>
              <a:rPr lang="cs-CZ" dirty="0"/>
              <a:t> – </a:t>
            </a:r>
            <a:r>
              <a:rPr lang="cs-CZ" dirty="0" err="1"/>
              <a:t>Fire</a:t>
            </a:r>
            <a:r>
              <a:rPr lang="cs-CZ" dirty="0"/>
              <a:t> </a:t>
            </a:r>
            <a:r>
              <a:rPr lang="cs-CZ" dirty="0" err="1"/>
              <a:t>Brigade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town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Vytegra</a:t>
            </a:r>
            <a:r>
              <a:rPr lang="cs-CZ" dirty="0"/>
              <a:t> (?)</a:t>
            </a:r>
          </a:p>
        </p:txBody>
      </p:sp>
      <p:pic>
        <p:nvPicPr>
          <p:cNvPr id="7170" name="Picture 2" descr="http://prokudin-gorskiy.ru/library/pg/loc/0954b.jpg">
            <a:extLst>
              <a:ext uri="{FF2B5EF4-FFF2-40B4-BE49-F238E27FC236}">
                <a16:creationId xmlns:a16="http://schemas.microsoft.com/office/drawing/2014/main" id="{C1A9D128-D78F-4B9C-8D0F-AA3D52737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39" y="0"/>
            <a:ext cx="6342062" cy="579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716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95EFBC-22FF-4319-8892-F41F647BB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C5BB942-91D6-4D10-BD7F-1E78B6728A5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8FB2B15-546F-4E25-8B93-CB900C7DD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9155" y="5928054"/>
            <a:ext cx="8603142" cy="6061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Sergej Michajlovič </a:t>
            </a:r>
            <a:r>
              <a:rPr lang="cs-CZ" dirty="0" err="1"/>
              <a:t>Prokudin-Gorskij</a:t>
            </a:r>
            <a:r>
              <a:rPr lang="cs-CZ" dirty="0"/>
              <a:t>– </a:t>
            </a:r>
            <a:r>
              <a:rPr lang="cs-CZ" dirty="0" err="1"/>
              <a:t>Fire</a:t>
            </a:r>
            <a:r>
              <a:rPr lang="cs-CZ" dirty="0"/>
              <a:t> </a:t>
            </a:r>
            <a:r>
              <a:rPr lang="cs-CZ" dirty="0" err="1"/>
              <a:t>Brigade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town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Vytegra</a:t>
            </a:r>
            <a:r>
              <a:rPr lang="cs-CZ" dirty="0"/>
              <a:t> (1909)</a:t>
            </a:r>
          </a:p>
        </p:txBody>
      </p:sp>
      <p:pic>
        <p:nvPicPr>
          <p:cNvPr id="7170" name="Picture 2" descr="http://prokudin-gorskiy.ru/library/pg/loc/0954b.jpg">
            <a:extLst>
              <a:ext uri="{FF2B5EF4-FFF2-40B4-BE49-F238E27FC236}">
                <a16:creationId xmlns:a16="http://schemas.microsoft.com/office/drawing/2014/main" id="{C1A9D128-D78F-4B9C-8D0F-AA3D52737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39" y="0"/>
            <a:ext cx="6342062" cy="579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585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A42057-30D1-48B4-825E-16BC6ECBB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Document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Art?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DF87A9-48CD-47F3-8CBE-7188BA8CC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Very hard to </a:t>
            </a:r>
            <a:r>
              <a:rPr lang="cs-CZ" sz="2800" dirty="0" err="1"/>
              <a:t>differentiate</a:t>
            </a:r>
            <a:endParaRPr lang="cs-CZ" sz="2800" dirty="0"/>
          </a:p>
          <a:p>
            <a:r>
              <a:rPr lang="cs-CZ" sz="2800" dirty="0" err="1"/>
              <a:t>We</a:t>
            </a:r>
            <a:r>
              <a:rPr lang="cs-CZ" sz="2800" dirty="0"/>
              <a:t> </a:t>
            </a:r>
            <a:r>
              <a:rPr lang="cs-CZ" sz="2800" dirty="0" err="1"/>
              <a:t>cannot</a:t>
            </a:r>
            <a:r>
              <a:rPr lang="cs-CZ" sz="2800" dirty="0"/>
              <a:t> </a:t>
            </a:r>
            <a:r>
              <a:rPr lang="cs-CZ" sz="2800" dirty="0" err="1"/>
              <a:t>speak</a:t>
            </a:r>
            <a:r>
              <a:rPr lang="cs-CZ" sz="2800" dirty="0"/>
              <a:t> </a:t>
            </a:r>
            <a:r>
              <a:rPr lang="cs-CZ" sz="2800" dirty="0" err="1"/>
              <a:t>about</a:t>
            </a:r>
            <a:r>
              <a:rPr lang="cs-CZ" sz="2800" dirty="0"/>
              <a:t> </a:t>
            </a:r>
            <a:r>
              <a:rPr lang="cs-CZ" sz="2800" dirty="0" err="1"/>
              <a:t>photography</a:t>
            </a:r>
            <a:r>
              <a:rPr lang="cs-CZ" sz="2800" dirty="0"/>
              <a:t> as art </a:t>
            </a:r>
            <a:r>
              <a:rPr lang="cs-CZ" sz="2800" dirty="0" err="1"/>
              <a:t>for</a:t>
            </a:r>
            <a:r>
              <a:rPr lang="cs-CZ" sz="2800" dirty="0"/>
              <a:t> </a:t>
            </a:r>
            <a:r>
              <a:rPr lang="cs-CZ" sz="2800" dirty="0" err="1"/>
              <a:t>almost</a:t>
            </a:r>
            <a:r>
              <a:rPr lang="cs-CZ" sz="2800" dirty="0"/>
              <a:t> </a:t>
            </a:r>
            <a:r>
              <a:rPr lang="cs-CZ" sz="2800" dirty="0" err="1"/>
              <a:t>all</a:t>
            </a:r>
            <a:r>
              <a:rPr lang="cs-CZ" sz="2800" dirty="0"/>
              <a:t> 19th </a:t>
            </a:r>
            <a:r>
              <a:rPr lang="cs-CZ" sz="2800" dirty="0" err="1"/>
              <a:t>century</a:t>
            </a:r>
            <a:r>
              <a:rPr lang="cs-CZ" sz="2800" dirty="0"/>
              <a:t>. </a:t>
            </a:r>
            <a:r>
              <a:rPr lang="cs-CZ" sz="2800" dirty="0" err="1"/>
              <a:t>Photography</a:t>
            </a:r>
            <a:r>
              <a:rPr lang="cs-CZ" sz="2800" dirty="0"/>
              <a:t> </a:t>
            </a:r>
            <a:r>
              <a:rPr lang="cs-CZ" sz="2800" dirty="0" err="1"/>
              <a:t>was</a:t>
            </a:r>
            <a:r>
              <a:rPr lang="cs-CZ" sz="2800" dirty="0"/>
              <a:t> „</a:t>
            </a:r>
            <a:r>
              <a:rPr lang="cs-CZ" sz="2800" dirty="0" err="1"/>
              <a:t>cought</a:t>
            </a:r>
            <a:r>
              <a:rPr lang="cs-CZ" sz="2800" dirty="0"/>
              <a:t> in </a:t>
            </a:r>
            <a:r>
              <a:rPr lang="cs-CZ" sz="2800" dirty="0" err="1"/>
              <a:t>its</a:t>
            </a:r>
            <a:r>
              <a:rPr lang="cs-CZ" sz="2800" dirty="0"/>
              <a:t> ‚</a:t>
            </a:r>
            <a:r>
              <a:rPr lang="cs-CZ" sz="2800" dirty="0" err="1"/>
              <a:t>objectivity</a:t>
            </a:r>
            <a:r>
              <a:rPr lang="cs-CZ" sz="2800" dirty="0"/>
              <a:t>‘ “</a:t>
            </a:r>
          </a:p>
          <a:p>
            <a:r>
              <a:rPr lang="cs-CZ" sz="2800" dirty="0" err="1"/>
              <a:t>Depends</a:t>
            </a:r>
            <a:r>
              <a:rPr lang="cs-CZ" sz="2800" dirty="0"/>
              <a:t> on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intention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a </a:t>
            </a:r>
            <a:r>
              <a:rPr lang="cs-CZ" sz="2800" dirty="0" err="1"/>
              <a:t>photographer</a:t>
            </a:r>
            <a:r>
              <a:rPr lang="cs-CZ" sz="2800" dirty="0"/>
              <a:t>, </a:t>
            </a:r>
            <a:r>
              <a:rPr lang="cs-CZ" sz="2800" dirty="0" err="1"/>
              <a:t>the</a:t>
            </a:r>
            <a:r>
              <a:rPr lang="cs-CZ" sz="2800" dirty="0"/>
              <a:t> mentality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that</a:t>
            </a:r>
            <a:r>
              <a:rPr lang="cs-CZ" sz="2800" dirty="0"/>
              <a:t> </a:t>
            </a:r>
            <a:r>
              <a:rPr lang="cs-CZ" sz="2800" dirty="0" err="1"/>
              <a:t>time</a:t>
            </a:r>
            <a:r>
              <a:rPr lang="cs-CZ" sz="2800" dirty="0"/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1871540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5C6CD98-CE55-488A-B291-81C90BBA9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316" y="6368005"/>
            <a:ext cx="8595360" cy="50945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William </a:t>
            </a:r>
            <a:r>
              <a:rPr lang="cs-CZ" dirty="0" err="1"/>
              <a:t>Carrick</a:t>
            </a:r>
            <a:endParaRPr lang="cs-CZ" dirty="0"/>
          </a:p>
        </p:txBody>
      </p:sp>
      <p:pic>
        <p:nvPicPr>
          <p:cNvPr id="8194" name="Picture 2" descr="https://cdni.rbth.com/rbthmedia/images/all/2016/02/11/tsarist/1.jpg">
            <a:extLst>
              <a:ext uri="{FF2B5EF4-FFF2-40B4-BE49-F238E27FC236}">
                <a16:creationId xmlns:a16="http://schemas.microsoft.com/office/drawing/2014/main" id="{DD919904-6B3A-435E-9CCC-B0E37EA69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16" y="51426"/>
            <a:ext cx="9368547" cy="624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179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5C6CD98-CE55-488A-B291-81C90BBA9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316" y="6368005"/>
            <a:ext cx="8595360" cy="50945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Andrej </a:t>
            </a:r>
            <a:r>
              <a:rPr lang="cs-CZ" dirty="0" err="1"/>
              <a:t>Osipovič</a:t>
            </a:r>
            <a:r>
              <a:rPr lang="cs-CZ" dirty="0"/>
              <a:t> </a:t>
            </a:r>
            <a:r>
              <a:rPr lang="cs-CZ" dirty="0" err="1"/>
              <a:t>Karelin</a:t>
            </a:r>
            <a:endParaRPr lang="cs-CZ" dirty="0"/>
          </a:p>
        </p:txBody>
      </p:sp>
      <p:pic>
        <p:nvPicPr>
          <p:cNvPr id="10248" name="Picture 8" descr="https://ic.pics.livejournal.com/kapuchin/11418467/1174384/1174384_original.jpg">
            <a:extLst>
              <a:ext uri="{FF2B5EF4-FFF2-40B4-BE49-F238E27FC236}">
                <a16:creationId xmlns:a16="http://schemas.microsoft.com/office/drawing/2014/main" id="{3563B652-ED2E-4B13-8473-87577D400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1281113"/>
            <a:ext cx="541020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124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E256DC6-459D-4621-866A-5DF4DEDA5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6774" y="312872"/>
            <a:ext cx="4480560" cy="731520"/>
          </a:xfrm>
        </p:spPr>
        <p:txBody>
          <a:bodyPr/>
          <a:lstStyle/>
          <a:p>
            <a:r>
              <a:rPr lang="cs-CZ" dirty="0"/>
              <a:t>William </a:t>
            </a:r>
            <a:r>
              <a:rPr lang="cs-CZ" dirty="0" err="1"/>
              <a:t>Carrick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DA17C9E3-96E3-4A99-9B16-C1FAAAEC6E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312872"/>
            <a:ext cx="4480560" cy="731520"/>
          </a:xfrm>
        </p:spPr>
        <p:txBody>
          <a:bodyPr/>
          <a:lstStyle/>
          <a:p>
            <a:r>
              <a:rPr lang="cs-CZ" dirty="0"/>
              <a:t>Andrej </a:t>
            </a:r>
            <a:r>
              <a:rPr lang="cs-CZ" dirty="0" err="1"/>
              <a:t>Osipovič</a:t>
            </a:r>
            <a:r>
              <a:rPr lang="cs-CZ" dirty="0"/>
              <a:t> </a:t>
            </a:r>
            <a:r>
              <a:rPr lang="cs-CZ" dirty="0" err="1"/>
              <a:t>Karelin</a:t>
            </a:r>
            <a:endParaRPr lang="cs-CZ" dirty="0"/>
          </a:p>
        </p:txBody>
      </p:sp>
      <p:pic>
        <p:nvPicPr>
          <p:cNvPr id="7" name="Picture 2" descr="http://www.bolesmir.ru/images/photo/o438ZESWto_orig.jpg">
            <a:extLst>
              <a:ext uri="{FF2B5EF4-FFF2-40B4-BE49-F238E27FC236}">
                <a16:creationId xmlns:a16="http://schemas.microsoft.com/office/drawing/2014/main" id="{C814BAC4-5275-4E0E-8D65-C71BEE685452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807" y="1044392"/>
            <a:ext cx="4494065" cy="550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3.bp.blogspot.com/-BqdXondEIhM/Ubc32J5BbNI/AAAAAAAAAFg/7RkAGi7GqnI/s1600/1941_8_138-O.jpg">
            <a:extLst>
              <a:ext uri="{FF2B5EF4-FFF2-40B4-BE49-F238E27FC236}">
                <a16:creationId xmlns:a16="http://schemas.microsoft.com/office/drawing/2014/main" id="{EE25C92A-AA30-4C8D-865E-24867EB1061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62" y="1044392"/>
            <a:ext cx="3282105" cy="550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741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4946F0-1AF9-4CF7-A076-062787FAD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2511799"/>
            <a:ext cx="9692640" cy="1325562"/>
          </a:xfrm>
        </p:spPr>
        <p:txBody>
          <a:bodyPr>
            <a:normAutofit/>
          </a:bodyPr>
          <a:lstStyle/>
          <a:p>
            <a:r>
              <a:rPr lang="cs-CZ" dirty="0" err="1"/>
              <a:t>That‘s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.</a:t>
            </a:r>
            <a:br>
              <a:rPr lang="cs-CZ" dirty="0"/>
            </a:br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yoooou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attention</a:t>
            </a:r>
            <a:r>
              <a:rPr lang="cs-CZ" dirty="0"/>
              <a:t>!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73509C93-C79C-48CF-8729-6C3B9D66E0EE}"/>
              </a:ext>
            </a:extLst>
          </p:cNvPr>
          <p:cNvSpPr/>
          <p:nvPr/>
        </p:nvSpPr>
        <p:spPr>
          <a:xfrm>
            <a:off x="5206482" y="4646645"/>
            <a:ext cx="3685591" cy="8210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/>
              <a:t>Lucie Uriková</a:t>
            </a:r>
          </a:p>
        </p:txBody>
      </p:sp>
    </p:spTree>
    <p:extLst>
      <p:ext uri="{BB962C8B-B14F-4D97-AF65-F5344CB8AC3E}">
        <p14:creationId xmlns:p14="http://schemas.microsoft.com/office/powerpoint/2010/main" val="2209705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BB373C-5DB8-4042-BE49-D5A6FEEE6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Sources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1D6A5A8-E809-48D1-A418-06A44F094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ALLSHOUSE, Robert A. (</a:t>
            </a:r>
            <a:r>
              <a:rPr lang="cs-CZ" dirty="0" err="1"/>
              <a:t>eds</a:t>
            </a:r>
            <a:r>
              <a:rPr lang="cs-CZ" dirty="0"/>
              <a:t>.), </a:t>
            </a:r>
            <a:r>
              <a:rPr lang="cs-CZ" i="1" dirty="0" err="1"/>
              <a:t>Photographs</a:t>
            </a:r>
            <a:r>
              <a:rPr lang="cs-CZ" i="1" dirty="0"/>
              <a:t> </a:t>
            </a:r>
            <a:r>
              <a:rPr lang="cs-CZ" i="1" dirty="0" err="1"/>
              <a:t>for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Tsar</a:t>
            </a:r>
            <a:r>
              <a:rPr lang="cs-CZ" i="1" dirty="0"/>
              <a:t>: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pioneering</a:t>
            </a:r>
            <a:r>
              <a:rPr lang="cs-CZ" i="1" dirty="0"/>
              <a:t> </a:t>
            </a:r>
            <a:r>
              <a:rPr lang="cs-CZ" i="1" dirty="0" err="1"/>
              <a:t>color</a:t>
            </a:r>
            <a:r>
              <a:rPr lang="cs-CZ" i="1" dirty="0"/>
              <a:t> </a:t>
            </a:r>
            <a:r>
              <a:rPr lang="cs-CZ" i="1" dirty="0" err="1"/>
              <a:t>photography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Sergei</a:t>
            </a:r>
            <a:r>
              <a:rPr lang="cs-CZ" i="1" dirty="0"/>
              <a:t> </a:t>
            </a:r>
            <a:r>
              <a:rPr lang="cs-CZ" i="1" dirty="0" err="1"/>
              <a:t>Prokudin-Gorskii</a:t>
            </a:r>
            <a:r>
              <a:rPr lang="cs-CZ" i="1" dirty="0"/>
              <a:t> </a:t>
            </a:r>
            <a:r>
              <a:rPr lang="cs-CZ" i="1" dirty="0" err="1"/>
              <a:t>commissioned</a:t>
            </a:r>
            <a:r>
              <a:rPr lang="cs-CZ" i="1" dirty="0"/>
              <a:t> by </a:t>
            </a:r>
            <a:r>
              <a:rPr lang="cs-CZ" i="1" dirty="0" err="1"/>
              <a:t>Tsar</a:t>
            </a:r>
            <a:r>
              <a:rPr lang="cs-CZ" i="1" dirty="0"/>
              <a:t> Nicholas II</a:t>
            </a:r>
            <a:r>
              <a:rPr lang="cs-CZ" dirty="0"/>
              <a:t>, New York 1980.</a:t>
            </a:r>
          </a:p>
          <a:p>
            <a:r>
              <a:rPr lang="cs-CZ" dirty="0"/>
              <a:t>BARCHATOVA, Jelena </a:t>
            </a:r>
            <a:r>
              <a:rPr lang="cs-CZ" dirty="0" err="1"/>
              <a:t>Valentinovna</a:t>
            </a:r>
            <a:r>
              <a:rPr lang="cs-CZ" dirty="0"/>
              <a:t>, </a:t>
            </a:r>
            <a:r>
              <a:rPr lang="cs-CZ" i="1" dirty="0" err="1"/>
              <a:t>Russkaja</a:t>
            </a:r>
            <a:r>
              <a:rPr lang="cs-CZ" i="1" dirty="0"/>
              <a:t> </a:t>
            </a:r>
            <a:r>
              <a:rPr lang="cs-CZ" i="1" dirty="0" err="1"/>
              <a:t>svetopis</a:t>
            </a:r>
            <a:r>
              <a:rPr lang="cs-CZ" i="1" dirty="0"/>
              <a:t>: </a:t>
            </a:r>
            <a:r>
              <a:rPr lang="cs-CZ" i="1" dirty="0" err="1"/>
              <a:t>Pervyj</a:t>
            </a:r>
            <a:r>
              <a:rPr lang="cs-CZ" i="1" dirty="0"/>
              <a:t> vek </a:t>
            </a:r>
            <a:r>
              <a:rPr lang="cs-CZ" i="1" dirty="0" err="1"/>
              <a:t>fotoisskusstva</a:t>
            </a:r>
            <a:r>
              <a:rPr lang="cs-CZ" i="1" dirty="0"/>
              <a:t> 1839–1914</a:t>
            </a:r>
            <a:r>
              <a:rPr lang="cs-CZ" dirty="0"/>
              <a:t>, Petrohrad 2009.</a:t>
            </a:r>
          </a:p>
          <a:p>
            <a:r>
              <a:rPr lang="cs-CZ" dirty="0"/>
              <a:t>FLUSSER, Vilém, </a:t>
            </a:r>
            <a:r>
              <a:rPr lang="cs-CZ" i="1" dirty="0"/>
              <a:t>Za filosofii fotografie</a:t>
            </a:r>
            <a:r>
              <a:rPr lang="cs-CZ" dirty="0"/>
              <a:t>, 2. vyd., Praha 2013.</a:t>
            </a:r>
          </a:p>
          <a:p>
            <a:r>
              <a:rPr lang="cs-CZ" dirty="0"/>
              <a:t>GERNSHEIM, Helmut, GERNSHEIM, Alison, </a:t>
            </a:r>
            <a:r>
              <a:rPr lang="cs-CZ" i="1" dirty="0"/>
              <a:t>A </a:t>
            </a:r>
            <a:r>
              <a:rPr lang="cs-CZ" i="1" dirty="0" err="1"/>
              <a:t>Concise</a:t>
            </a:r>
            <a:r>
              <a:rPr lang="cs-CZ" i="1" dirty="0"/>
              <a:t> </a:t>
            </a:r>
            <a:r>
              <a:rPr lang="cs-CZ" i="1" dirty="0" err="1"/>
              <a:t>History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Photography</a:t>
            </a:r>
            <a:r>
              <a:rPr lang="cs-CZ" dirty="0"/>
              <a:t>, 2. vyd., Londýn 1971.</a:t>
            </a:r>
          </a:p>
          <a:p>
            <a:r>
              <a:rPr lang="cs-CZ" dirty="0"/>
              <a:t>HANNAVY, John (</a:t>
            </a:r>
            <a:r>
              <a:rPr lang="cs-CZ" dirty="0" err="1"/>
              <a:t>eds</a:t>
            </a:r>
            <a:r>
              <a:rPr lang="cs-CZ" dirty="0"/>
              <a:t>.), </a:t>
            </a:r>
            <a:r>
              <a:rPr lang="cs-CZ" i="1" dirty="0" err="1"/>
              <a:t>Encyclopedia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Nineteenth-Century</a:t>
            </a:r>
            <a:r>
              <a:rPr lang="cs-CZ" i="1" dirty="0"/>
              <a:t> </a:t>
            </a:r>
            <a:r>
              <a:rPr lang="cs-CZ" i="1" dirty="0" err="1"/>
              <a:t>Photography</a:t>
            </a:r>
            <a:r>
              <a:rPr lang="cs-CZ" dirty="0"/>
              <a:t>,</a:t>
            </a:r>
            <a:r>
              <a:rPr lang="cs-CZ" i="1" dirty="0"/>
              <a:t> </a:t>
            </a:r>
            <a:r>
              <a:rPr lang="cs-CZ" dirty="0"/>
              <a:t>New York 2008.</a:t>
            </a:r>
          </a:p>
          <a:p>
            <a:r>
              <a:rPr lang="cs-CZ" dirty="0"/>
              <a:t>MULLIGAN, Therese, WOOTERS, David (</a:t>
            </a:r>
            <a:r>
              <a:rPr lang="cs-CZ" dirty="0" err="1"/>
              <a:t>eds</a:t>
            </a:r>
            <a:r>
              <a:rPr lang="cs-CZ" dirty="0"/>
              <a:t>.), </a:t>
            </a:r>
            <a:r>
              <a:rPr lang="cs-CZ" i="1" dirty="0"/>
              <a:t>Dějiny fotografie: Od roku 1839 až do současnosti</a:t>
            </a:r>
            <a:r>
              <a:rPr lang="cs-CZ" dirty="0"/>
              <a:t>, Praha 2010.</a:t>
            </a:r>
          </a:p>
          <a:p>
            <a:r>
              <a:rPr lang="cs-CZ" dirty="0"/>
              <a:t>ROSENBLUM, Naomi, </a:t>
            </a:r>
            <a:r>
              <a:rPr lang="cs-CZ" i="1" dirty="0"/>
              <a:t>A </a:t>
            </a:r>
            <a:r>
              <a:rPr lang="cs-CZ" i="1" dirty="0" err="1"/>
              <a:t>World</a:t>
            </a:r>
            <a:r>
              <a:rPr lang="cs-CZ" i="1" dirty="0"/>
              <a:t> </a:t>
            </a:r>
            <a:r>
              <a:rPr lang="cs-CZ" i="1" dirty="0" err="1"/>
              <a:t>History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Photography</a:t>
            </a:r>
            <a:r>
              <a:rPr lang="cs-CZ" dirty="0"/>
              <a:t>, 4. vyd., New York 2007.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3737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D096E4-B625-45C1-AAD6-A5AD06C99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Born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photography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B506A94-5EE5-4EA2-97DF-7B27235E9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Term </a:t>
            </a:r>
            <a:r>
              <a:rPr lang="cs-CZ" sz="2400" dirty="0" err="1"/>
              <a:t>from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Greek</a:t>
            </a:r>
            <a:r>
              <a:rPr lang="cs-CZ" sz="2400" dirty="0"/>
              <a:t>, </a:t>
            </a:r>
            <a:r>
              <a:rPr lang="cs-CZ" sz="2400" dirty="0" err="1"/>
              <a:t>means</a:t>
            </a:r>
            <a:r>
              <a:rPr lang="cs-CZ" sz="2400" dirty="0"/>
              <a:t> „</a:t>
            </a:r>
            <a:r>
              <a:rPr lang="cs-CZ" sz="2400" dirty="0" err="1"/>
              <a:t>drawing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light</a:t>
            </a:r>
            <a:r>
              <a:rPr lang="cs-CZ" sz="2400" dirty="0"/>
              <a:t>“</a:t>
            </a:r>
          </a:p>
          <a:p>
            <a:r>
              <a:rPr lang="cs-CZ" sz="2400" dirty="0"/>
              <a:t>„</a:t>
            </a:r>
            <a:r>
              <a:rPr lang="cs-CZ" sz="2400" dirty="0" err="1"/>
              <a:t>invented</a:t>
            </a:r>
            <a:r>
              <a:rPr lang="cs-CZ" sz="2400" dirty="0"/>
              <a:t>“ in 1839</a:t>
            </a:r>
          </a:p>
          <a:p>
            <a:r>
              <a:rPr lang="cs-CZ" sz="2400" dirty="0"/>
              <a:t>Louis </a:t>
            </a:r>
            <a:r>
              <a:rPr lang="cs-CZ" sz="2400" dirty="0" err="1"/>
              <a:t>Jaques</a:t>
            </a:r>
            <a:r>
              <a:rPr lang="cs-CZ" sz="2400" dirty="0"/>
              <a:t> </a:t>
            </a:r>
            <a:r>
              <a:rPr lang="cs-CZ" sz="2400" dirty="0" err="1"/>
              <a:t>Daguerre</a:t>
            </a:r>
            <a:r>
              <a:rPr lang="cs-CZ" sz="2400" dirty="0"/>
              <a:t> and William Fox </a:t>
            </a:r>
            <a:r>
              <a:rPr lang="cs-CZ" sz="2400" dirty="0" err="1"/>
              <a:t>Talbot</a:t>
            </a:r>
            <a:r>
              <a:rPr lang="cs-CZ" sz="2400" dirty="0"/>
              <a:t>, </a:t>
            </a:r>
            <a:r>
              <a:rPr lang="cs-CZ" sz="2400" dirty="0" err="1"/>
              <a:t>both</a:t>
            </a:r>
            <a:r>
              <a:rPr lang="cs-CZ" sz="2400" dirty="0"/>
              <a:t> in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same</a:t>
            </a:r>
            <a:r>
              <a:rPr lang="cs-CZ" sz="2400" dirty="0"/>
              <a:t> </a:t>
            </a:r>
            <a:r>
              <a:rPr lang="cs-CZ" sz="2400" dirty="0" err="1"/>
              <a:t>time</a:t>
            </a:r>
            <a:endParaRPr lang="cs-CZ" sz="2400" dirty="0"/>
          </a:p>
          <a:p>
            <a:r>
              <a:rPr lang="cs-CZ" sz="2400" dirty="0" err="1"/>
              <a:t>Consider</a:t>
            </a:r>
            <a:r>
              <a:rPr lang="cs-CZ" sz="2400" dirty="0"/>
              <a:t> as more </a:t>
            </a:r>
            <a:r>
              <a:rPr lang="cs-CZ" sz="2400" dirty="0" err="1"/>
              <a:t>accurate</a:t>
            </a:r>
            <a:r>
              <a:rPr lang="cs-CZ" sz="2400" dirty="0"/>
              <a:t> </a:t>
            </a:r>
            <a:r>
              <a:rPr lang="cs-CZ" sz="2400" dirty="0" err="1"/>
              <a:t>picture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reality – </a:t>
            </a:r>
            <a:r>
              <a:rPr lang="cs-CZ" sz="2400" dirty="0" err="1"/>
              <a:t>crisis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art (and stimulus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its</a:t>
            </a:r>
            <a:r>
              <a:rPr lang="cs-CZ" sz="2400" dirty="0"/>
              <a:t> </a:t>
            </a:r>
            <a:r>
              <a:rPr lang="cs-CZ" sz="2400" dirty="0" err="1"/>
              <a:t>turn</a:t>
            </a:r>
            <a:r>
              <a:rPr lang="cs-CZ" sz="2400" dirty="0"/>
              <a:t> to </a:t>
            </a:r>
            <a:r>
              <a:rPr lang="cs-CZ" sz="2400" dirty="0" err="1"/>
              <a:t>abstraction</a:t>
            </a:r>
            <a:r>
              <a:rPr lang="cs-CZ" sz="2400" dirty="0"/>
              <a:t>)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81748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36F19AD-0EA8-49D8-AC20-92B562FA296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891F971-2CEA-4F3A-940F-CCB6B7D8E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2050" y="6274341"/>
            <a:ext cx="9571449" cy="466928"/>
          </a:xfrm>
        </p:spPr>
        <p:txBody>
          <a:bodyPr/>
          <a:lstStyle/>
          <a:p>
            <a:pPr marL="0" indent="0">
              <a:buNone/>
            </a:pPr>
            <a:r>
              <a:rPr lang="cs-CZ" dirty="0" err="1"/>
              <a:t>Nicéphore</a:t>
            </a:r>
            <a:r>
              <a:rPr lang="cs-CZ" dirty="0"/>
              <a:t> </a:t>
            </a:r>
            <a:r>
              <a:rPr lang="cs-CZ" dirty="0" err="1"/>
              <a:t>Niépce</a:t>
            </a:r>
            <a:r>
              <a:rPr lang="cs-CZ" dirty="0"/>
              <a:t> – </a:t>
            </a:r>
            <a:r>
              <a:rPr lang="cs-CZ" i="1" dirty="0" err="1"/>
              <a:t>View</a:t>
            </a:r>
            <a:r>
              <a:rPr lang="cs-CZ" i="1" dirty="0"/>
              <a:t> </a:t>
            </a:r>
            <a:r>
              <a:rPr lang="cs-CZ" i="1" dirty="0" err="1"/>
              <a:t>from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Window</a:t>
            </a:r>
            <a:r>
              <a:rPr lang="cs-CZ" i="1" dirty="0"/>
              <a:t> </a:t>
            </a:r>
            <a:r>
              <a:rPr lang="cs-CZ" i="1" dirty="0" err="1"/>
              <a:t>at</a:t>
            </a:r>
            <a:r>
              <a:rPr lang="cs-CZ" i="1" dirty="0"/>
              <a:t> </a:t>
            </a:r>
            <a:r>
              <a:rPr lang="cs-CZ" i="1" dirty="0" err="1"/>
              <a:t>Le</a:t>
            </a:r>
            <a:r>
              <a:rPr lang="cs-CZ" i="1" dirty="0"/>
              <a:t> </a:t>
            </a:r>
            <a:r>
              <a:rPr lang="cs-CZ" i="1" dirty="0" err="1"/>
              <a:t>Gras</a:t>
            </a:r>
            <a:r>
              <a:rPr lang="cs-CZ" dirty="0"/>
              <a:t> (1826/1827)</a:t>
            </a:r>
          </a:p>
        </p:txBody>
      </p:sp>
      <p:pic>
        <p:nvPicPr>
          <p:cNvPr id="2050" name="Picture 2" descr="https://upload.wikimedia.org/wikipedia/commons/5/5c/View_from_the_Window_at_Le_Gras%2C_Joseph_Nic%C3%A9phore_Ni%C3%A9pce.jpg">
            <a:extLst>
              <a:ext uri="{FF2B5EF4-FFF2-40B4-BE49-F238E27FC236}">
                <a16:creationId xmlns:a16="http://schemas.microsoft.com/office/drawing/2014/main" id="{A6217C96-C106-4323-B505-A8DCF6B16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330" y="0"/>
            <a:ext cx="8876895" cy="616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461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0E2E88-C2FE-4F3B-BC2A-BD576AB22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7CEEFC7-F726-4243-973E-C5989E561D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53FD5FB-BBA0-48D4-A269-26E5896D2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1872" y="6343920"/>
            <a:ext cx="9166762" cy="47824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Louis Jacques </a:t>
            </a:r>
            <a:r>
              <a:rPr lang="cs-CZ" dirty="0" err="1"/>
              <a:t>Mandé</a:t>
            </a:r>
            <a:r>
              <a:rPr lang="cs-CZ" dirty="0"/>
              <a:t> </a:t>
            </a:r>
            <a:r>
              <a:rPr lang="cs-CZ" dirty="0" err="1"/>
              <a:t>Daguerre</a:t>
            </a:r>
            <a:r>
              <a:rPr lang="cs-CZ" dirty="0"/>
              <a:t> – </a:t>
            </a:r>
            <a:r>
              <a:rPr lang="cs-CZ" i="1" dirty="0" err="1"/>
              <a:t>Le</a:t>
            </a:r>
            <a:r>
              <a:rPr lang="cs-CZ" i="1" dirty="0"/>
              <a:t> </a:t>
            </a:r>
            <a:r>
              <a:rPr lang="cs-CZ" i="1" dirty="0" err="1"/>
              <a:t>Boulevard</a:t>
            </a:r>
            <a:r>
              <a:rPr lang="cs-CZ" i="1" dirty="0"/>
              <a:t> </a:t>
            </a:r>
            <a:r>
              <a:rPr lang="cs-CZ" i="1" dirty="0" err="1"/>
              <a:t>du</a:t>
            </a:r>
            <a:r>
              <a:rPr lang="cs-CZ" i="1" dirty="0"/>
              <a:t> Temple </a:t>
            </a:r>
            <a:r>
              <a:rPr lang="cs-CZ" dirty="0"/>
              <a:t>(1838/1839)</a:t>
            </a:r>
          </a:p>
        </p:txBody>
      </p:sp>
      <p:pic>
        <p:nvPicPr>
          <p:cNvPr id="3074" name="Picture 2" descr="https://upload.wikimedia.org/wikipedia/commons/d/d3/Boulevard_du_Temple_by_Daguerre.jpg">
            <a:extLst>
              <a:ext uri="{FF2B5EF4-FFF2-40B4-BE49-F238E27FC236}">
                <a16:creationId xmlns:a16="http://schemas.microsoft.com/office/drawing/2014/main" id="{B6EDBC16-8697-41B7-85A3-76E1EBB35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020" y="0"/>
            <a:ext cx="8638735" cy="620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170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BC669A-DE34-45F4-A0A3-4DACF5E055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B5D28AA-90CF-486D-86C3-14A6A68F7C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1872" y="6180137"/>
            <a:ext cx="9345168" cy="807396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William Fox </a:t>
            </a:r>
            <a:r>
              <a:rPr lang="cs-CZ" dirty="0" err="1"/>
              <a:t>Talbot</a:t>
            </a:r>
            <a:r>
              <a:rPr lang="cs-CZ" dirty="0"/>
              <a:t> (cca </a:t>
            </a:r>
            <a:r>
              <a:rPr lang="cs-CZ" dirty="0" err="1"/>
              <a:t>late</a:t>
            </a:r>
            <a:r>
              <a:rPr lang="cs-CZ" dirty="0"/>
              <a:t> 1830s)</a:t>
            </a:r>
          </a:p>
        </p:txBody>
      </p:sp>
      <p:pic>
        <p:nvPicPr>
          <p:cNvPr id="4100" name="Picture 4" descr="http://blogs.bodleian.ox.ac.uk/foxtalbot/wp-content/uploads/sites/2/2015/05/SC2007-hpk.jpg">
            <a:extLst>
              <a:ext uri="{FF2B5EF4-FFF2-40B4-BE49-F238E27FC236}">
                <a16:creationId xmlns:a16="http://schemas.microsoft.com/office/drawing/2014/main" id="{C3159B03-9060-4E94-8C17-5662ED6E7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69371" y="-829956"/>
            <a:ext cx="6324744" cy="777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367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6332C6-C5C6-4D01-B9F9-72181CB0F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Trends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8F89548-B2B4-4CF7-B077-315A1EB08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err="1"/>
              <a:t>Portraits</a:t>
            </a:r>
            <a:r>
              <a:rPr lang="cs-CZ" sz="2400" dirty="0"/>
              <a:t> – </a:t>
            </a:r>
            <a:r>
              <a:rPr lang="cs-CZ" sz="2400" dirty="0" err="1"/>
              <a:t>everlasting</a:t>
            </a:r>
            <a:endParaRPr lang="cs-CZ" sz="2400" dirty="0"/>
          </a:p>
          <a:p>
            <a:r>
              <a:rPr lang="cs-CZ" sz="2400" dirty="0" err="1"/>
              <a:t>Landscapes</a:t>
            </a:r>
            <a:r>
              <a:rPr lang="cs-CZ" sz="2400" dirty="0"/>
              <a:t> and </a:t>
            </a:r>
            <a:r>
              <a:rPr lang="cs-CZ" sz="2400" dirty="0" err="1"/>
              <a:t>architecture</a:t>
            </a:r>
            <a:r>
              <a:rPr lang="cs-CZ" sz="2400" dirty="0"/>
              <a:t> – </a:t>
            </a:r>
            <a:r>
              <a:rPr lang="cs-CZ" sz="2400" dirty="0" err="1"/>
              <a:t>similar</a:t>
            </a:r>
            <a:r>
              <a:rPr lang="cs-CZ" sz="2400" dirty="0"/>
              <a:t> to </a:t>
            </a:r>
            <a:r>
              <a:rPr lang="cs-CZ" sz="2400" dirty="0" err="1"/>
              <a:t>trends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art in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first</a:t>
            </a:r>
            <a:r>
              <a:rPr lang="cs-CZ" sz="2400" dirty="0"/>
              <a:t> </a:t>
            </a:r>
            <a:r>
              <a:rPr lang="cs-CZ" sz="2400" dirty="0" err="1"/>
              <a:t>half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19th </a:t>
            </a:r>
            <a:r>
              <a:rPr lang="cs-CZ" sz="2400" dirty="0" err="1"/>
              <a:t>century</a:t>
            </a:r>
            <a:r>
              <a:rPr lang="cs-CZ" sz="2400" dirty="0"/>
              <a:t>, </a:t>
            </a:r>
            <a:r>
              <a:rPr lang="cs-CZ" sz="2400" dirty="0" err="1"/>
              <a:t>connected</a:t>
            </a:r>
            <a:r>
              <a:rPr lang="cs-CZ" sz="2400" dirty="0"/>
              <a:t> to </a:t>
            </a:r>
            <a:r>
              <a:rPr lang="cs-CZ" sz="2400" dirty="0" err="1"/>
              <a:t>tourism</a:t>
            </a:r>
            <a:r>
              <a:rPr lang="cs-CZ" sz="2400" dirty="0"/>
              <a:t> (</a:t>
            </a:r>
            <a:r>
              <a:rPr lang="cs-CZ" sz="2400" dirty="0" err="1"/>
              <a:t>from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start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photographic</a:t>
            </a:r>
            <a:r>
              <a:rPr lang="cs-CZ" sz="2400" dirty="0"/>
              <a:t> </a:t>
            </a:r>
            <a:r>
              <a:rPr lang="cs-CZ" sz="2400" dirty="0" err="1"/>
              <a:t>age</a:t>
            </a:r>
            <a:r>
              <a:rPr lang="cs-CZ" sz="2400" dirty="0"/>
              <a:t>)</a:t>
            </a:r>
          </a:p>
          <a:p>
            <a:r>
              <a:rPr lang="cs-CZ" sz="2400" dirty="0" err="1"/>
              <a:t>Etnographocal</a:t>
            </a:r>
            <a:r>
              <a:rPr lang="cs-CZ" sz="2400" dirty="0"/>
              <a:t> </a:t>
            </a:r>
            <a:r>
              <a:rPr lang="cs-CZ" sz="2400" dirty="0" err="1"/>
              <a:t>pictures</a:t>
            </a:r>
            <a:r>
              <a:rPr lang="cs-CZ" sz="2400" dirty="0"/>
              <a:t> – </a:t>
            </a:r>
            <a:r>
              <a:rPr lang="cs-CZ" sz="2400" dirty="0" err="1"/>
              <a:t>scientical</a:t>
            </a:r>
            <a:endParaRPr lang="cs-CZ" sz="2400" dirty="0"/>
          </a:p>
          <a:p>
            <a:r>
              <a:rPr lang="cs-CZ" sz="2400" dirty="0" err="1"/>
              <a:t>Photographs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social</a:t>
            </a:r>
            <a:r>
              <a:rPr lang="cs-CZ" sz="2400" dirty="0"/>
              <a:t> </a:t>
            </a:r>
            <a:r>
              <a:rPr lang="cs-CZ" sz="2400" dirty="0" err="1"/>
              <a:t>context</a:t>
            </a:r>
            <a:r>
              <a:rPr lang="cs-CZ" sz="2400" dirty="0"/>
              <a:t> – </a:t>
            </a:r>
            <a:r>
              <a:rPr lang="cs-CZ" sz="2400" dirty="0" err="1"/>
              <a:t>the</a:t>
            </a:r>
            <a:r>
              <a:rPr lang="cs-CZ" sz="2400" dirty="0"/>
              <a:t> end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19th </a:t>
            </a:r>
            <a:r>
              <a:rPr lang="cs-CZ" sz="2400" dirty="0" err="1"/>
              <a:t>century</a:t>
            </a: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53481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39CB9D-EF4A-4EF5-A826-193D3249E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Characteristic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13DDF28-1230-47B1-99B4-331DC0E3E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Static </a:t>
            </a:r>
            <a:r>
              <a:rPr lang="cs-CZ" sz="2400" dirty="0" err="1"/>
              <a:t>photograps</a:t>
            </a:r>
            <a:r>
              <a:rPr lang="cs-CZ" sz="2400" dirty="0"/>
              <a:t> – </a:t>
            </a:r>
            <a:r>
              <a:rPr lang="cs-CZ" sz="2400" dirty="0" err="1"/>
              <a:t>because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long </a:t>
            </a:r>
            <a:r>
              <a:rPr lang="cs-CZ" sz="2400" dirty="0" err="1"/>
              <a:t>expostion</a:t>
            </a:r>
            <a:r>
              <a:rPr lang="cs-CZ" sz="2400" dirty="0"/>
              <a:t> (</a:t>
            </a:r>
            <a:r>
              <a:rPr lang="cs-CZ" sz="2400" dirty="0" err="1"/>
              <a:t>minutes</a:t>
            </a:r>
            <a:r>
              <a:rPr lang="cs-CZ" sz="2400" dirty="0"/>
              <a:t>, </a:t>
            </a:r>
            <a:r>
              <a:rPr lang="cs-CZ" sz="2400" dirty="0" err="1"/>
              <a:t>later</a:t>
            </a:r>
            <a:r>
              <a:rPr lang="cs-CZ" sz="2400" dirty="0"/>
              <a:t> </a:t>
            </a:r>
            <a:r>
              <a:rPr lang="cs-CZ" sz="2400" dirty="0" err="1"/>
              <a:t>seconds</a:t>
            </a:r>
            <a:r>
              <a:rPr lang="cs-CZ" sz="2400" dirty="0"/>
              <a:t>)</a:t>
            </a:r>
          </a:p>
          <a:p>
            <a:r>
              <a:rPr lang="cs-CZ" sz="2400" dirty="0"/>
              <a:t>„</a:t>
            </a:r>
            <a:r>
              <a:rPr lang="cs-CZ" sz="2400" dirty="0" err="1"/>
              <a:t>ghost</a:t>
            </a:r>
            <a:r>
              <a:rPr lang="cs-CZ" sz="2400" dirty="0"/>
              <a:t>“ </a:t>
            </a:r>
            <a:r>
              <a:rPr lang="cs-CZ" sz="2400" dirty="0" err="1"/>
              <a:t>effect</a:t>
            </a:r>
            <a:r>
              <a:rPr lang="cs-CZ" sz="2400" dirty="0"/>
              <a:t> – just </a:t>
            </a:r>
            <a:r>
              <a:rPr lang="cs-CZ" sz="2400" dirty="0" err="1"/>
              <a:t>because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moving</a:t>
            </a:r>
            <a:r>
              <a:rPr lang="cs-CZ" sz="2400" dirty="0"/>
              <a:t> </a:t>
            </a:r>
            <a:r>
              <a:rPr lang="cs-CZ" sz="2400" dirty="0" err="1"/>
              <a:t>during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object</a:t>
            </a:r>
            <a:endParaRPr lang="cs-CZ" sz="2400" dirty="0"/>
          </a:p>
          <a:p>
            <a:r>
              <a:rPr lang="cs-CZ" sz="2400" dirty="0"/>
              <a:t>Non </a:t>
            </a:r>
            <a:r>
              <a:rPr lang="cs-CZ" sz="2400" dirty="0" err="1"/>
              <a:t>abstract</a:t>
            </a:r>
            <a:r>
              <a:rPr lang="cs-CZ" sz="2400" dirty="0"/>
              <a:t> – </a:t>
            </a:r>
            <a:r>
              <a:rPr lang="cs-CZ" sz="2400" dirty="0" err="1"/>
              <a:t>photographers</a:t>
            </a:r>
            <a:r>
              <a:rPr lang="cs-CZ" sz="2400" dirty="0"/>
              <a:t> start to </a:t>
            </a:r>
            <a:r>
              <a:rPr lang="cs-CZ" sz="2400" dirty="0" err="1"/>
              <a:t>be</a:t>
            </a:r>
            <a:r>
              <a:rPr lang="cs-CZ" sz="2400" dirty="0"/>
              <a:t> </a:t>
            </a:r>
            <a:r>
              <a:rPr lang="cs-CZ" sz="2400" dirty="0" err="1"/>
              <a:t>bored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realism</a:t>
            </a:r>
            <a:r>
              <a:rPr lang="cs-CZ" sz="2400" dirty="0"/>
              <a:t> </a:t>
            </a:r>
            <a:r>
              <a:rPr lang="cs-CZ" sz="2400" dirty="0" err="1"/>
              <a:t>at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turn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19th and 20th </a:t>
            </a:r>
            <a:r>
              <a:rPr lang="cs-CZ" sz="2400" dirty="0" err="1"/>
              <a:t>century</a:t>
            </a:r>
            <a:endParaRPr lang="cs-CZ" sz="2400" dirty="0"/>
          </a:p>
          <a:p>
            <a:r>
              <a:rPr lang="cs-CZ" sz="2400" dirty="0"/>
              <a:t>… (I </a:t>
            </a:r>
            <a:r>
              <a:rPr lang="cs-CZ" sz="2400" dirty="0" err="1"/>
              <a:t>have</a:t>
            </a:r>
            <a:r>
              <a:rPr lang="cs-CZ" sz="2400" dirty="0"/>
              <a:t> no </a:t>
            </a:r>
            <a:r>
              <a:rPr lang="cs-CZ" sz="2400" dirty="0" err="1"/>
              <a:t>other</a:t>
            </a:r>
            <a:r>
              <a:rPr lang="cs-CZ" sz="2400" dirty="0"/>
              <a:t> idea </a:t>
            </a:r>
            <a:r>
              <a:rPr lang="cs-CZ" sz="2400" dirty="0" err="1"/>
              <a:t>now</a:t>
            </a:r>
            <a:r>
              <a:rPr lang="cs-CZ" sz="2400" dirty="0"/>
              <a:t> </a:t>
            </a:r>
            <a:r>
              <a:rPr lang="cs-CZ" sz="2400" dirty="0">
                <a:sym typeface="Wingdings" panose="05000000000000000000" pitchFamily="2" charset="2"/>
              </a:rPr>
              <a:t></a:t>
            </a:r>
            <a:r>
              <a:rPr lang="cs-CZ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68574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473245-F126-4D10-8222-50ACA6711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Objectivity</a:t>
            </a:r>
            <a:r>
              <a:rPr lang="cs-CZ" dirty="0"/>
              <a:t>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8DECE5-607C-4440-A325-C4F3D502C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err="1"/>
              <a:t>Unshakable</a:t>
            </a:r>
            <a:r>
              <a:rPr lang="cs-CZ" sz="2800" dirty="0"/>
              <a:t> </a:t>
            </a:r>
            <a:r>
              <a:rPr lang="cs-CZ" sz="2800" dirty="0" err="1"/>
              <a:t>faith</a:t>
            </a:r>
            <a:r>
              <a:rPr lang="cs-CZ" sz="2800" dirty="0"/>
              <a:t> </a:t>
            </a:r>
            <a:r>
              <a:rPr lang="cs-CZ" sz="2800" dirty="0" err="1"/>
              <a:t>even</a:t>
            </a:r>
            <a:r>
              <a:rPr lang="cs-CZ" sz="2800" dirty="0"/>
              <a:t> </a:t>
            </a:r>
            <a:r>
              <a:rPr lang="cs-CZ" sz="2800" dirty="0" err="1"/>
              <a:t>until</a:t>
            </a:r>
            <a:r>
              <a:rPr lang="cs-CZ" sz="2800" dirty="0"/>
              <a:t> </a:t>
            </a:r>
            <a:r>
              <a:rPr lang="cs-CZ" sz="2800" dirty="0" err="1"/>
              <a:t>the</a:t>
            </a:r>
            <a:r>
              <a:rPr lang="cs-CZ" sz="2800" dirty="0"/>
              <a:t> 20th </a:t>
            </a:r>
            <a:r>
              <a:rPr lang="cs-CZ" sz="2800" dirty="0" err="1"/>
              <a:t>century</a:t>
            </a:r>
            <a:endParaRPr lang="cs-CZ" sz="2800" dirty="0"/>
          </a:p>
          <a:p>
            <a:r>
              <a:rPr lang="cs-CZ" sz="2800" dirty="0"/>
              <a:t>But </a:t>
            </a:r>
            <a:r>
              <a:rPr lang="cs-CZ" sz="2800" dirty="0" err="1"/>
              <a:t>every</a:t>
            </a:r>
            <a:r>
              <a:rPr lang="cs-CZ" sz="2800" dirty="0"/>
              <a:t> </a:t>
            </a:r>
            <a:r>
              <a:rPr lang="cs-CZ" sz="2800" dirty="0" err="1"/>
              <a:t>picture</a:t>
            </a:r>
            <a:r>
              <a:rPr lang="cs-CZ" sz="2800" dirty="0"/>
              <a:t> </a:t>
            </a:r>
            <a:r>
              <a:rPr lang="cs-CZ" sz="2800" dirty="0" err="1"/>
              <a:t>is</a:t>
            </a:r>
            <a:r>
              <a:rPr lang="cs-CZ" sz="2800" dirty="0"/>
              <a:t> </a:t>
            </a:r>
            <a:r>
              <a:rPr lang="cs-CZ" sz="2800" dirty="0" err="1"/>
              <a:t>always</a:t>
            </a:r>
            <a:r>
              <a:rPr lang="cs-CZ" sz="2800" dirty="0"/>
              <a:t> a copy, </a:t>
            </a:r>
            <a:r>
              <a:rPr lang="cs-CZ" sz="2800" dirty="0" err="1"/>
              <a:t>only</a:t>
            </a:r>
            <a:r>
              <a:rPr lang="cs-CZ" sz="2800" dirty="0"/>
              <a:t> </a:t>
            </a:r>
            <a:r>
              <a:rPr lang="cs-CZ" sz="2800" dirty="0" err="1"/>
              <a:t>reflextion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reality</a:t>
            </a:r>
          </a:p>
          <a:p>
            <a:r>
              <a:rPr lang="cs-CZ" sz="2800" dirty="0" err="1"/>
              <a:t>One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first</a:t>
            </a:r>
            <a:r>
              <a:rPr lang="cs-CZ" sz="2800" dirty="0"/>
              <a:t> </a:t>
            </a:r>
            <a:r>
              <a:rPr lang="cs-CZ" sz="2800" dirty="0" err="1"/>
              <a:t>doubts</a:t>
            </a:r>
            <a:r>
              <a:rPr lang="cs-CZ" sz="2800" dirty="0"/>
              <a:t> – </a:t>
            </a:r>
            <a:r>
              <a:rPr lang="cs-CZ" sz="2800" dirty="0" err="1"/>
              <a:t>photographies</a:t>
            </a:r>
            <a:r>
              <a:rPr lang="cs-CZ" sz="2800" dirty="0"/>
              <a:t> </a:t>
            </a:r>
            <a:r>
              <a:rPr lang="cs-CZ" sz="2800" dirty="0" err="1"/>
              <a:t>from</a:t>
            </a:r>
            <a:r>
              <a:rPr lang="cs-CZ" sz="2800" dirty="0"/>
              <a:t> </a:t>
            </a:r>
            <a:r>
              <a:rPr lang="cs-CZ" sz="2800" dirty="0" err="1"/>
              <a:t>the</a:t>
            </a:r>
            <a:r>
              <a:rPr lang="cs-CZ" sz="2800" dirty="0"/>
              <a:t> Paris </a:t>
            </a:r>
            <a:r>
              <a:rPr lang="cs-CZ" sz="2800" dirty="0" err="1"/>
              <a:t>Commune</a:t>
            </a:r>
            <a:r>
              <a:rPr lang="cs-CZ" sz="2800" dirty="0"/>
              <a:t> </a:t>
            </a:r>
            <a:r>
              <a:rPr lang="cs-CZ" sz="2800" dirty="0" err="1"/>
              <a:t>showing</a:t>
            </a:r>
            <a:r>
              <a:rPr lang="cs-CZ" sz="2800" dirty="0"/>
              <a:t> </a:t>
            </a:r>
            <a:r>
              <a:rPr lang="cs-CZ" sz="2800" dirty="0" err="1"/>
              <a:t>violence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communards</a:t>
            </a:r>
            <a:endParaRPr lang="cs-CZ" sz="2800" dirty="0"/>
          </a:p>
          <a:p>
            <a:r>
              <a:rPr lang="cs-CZ" sz="2800" dirty="0"/>
              <a:t>A </a:t>
            </a:r>
            <a:r>
              <a:rPr lang="cs-CZ" sz="2800" dirty="0" err="1"/>
              <a:t>tool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(</a:t>
            </a:r>
            <a:r>
              <a:rPr lang="cs-CZ" sz="2800" dirty="0" err="1"/>
              <a:t>state</a:t>
            </a:r>
            <a:r>
              <a:rPr lang="cs-CZ" sz="2800" dirty="0"/>
              <a:t>) propaganda – </a:t>
            </a:r>
            <a:r>
              <a:rPr lang="cs-CZ" sz="2800" dirty="0" err="1"/>
              <a:t>royal</a:t>
            </a:r>
            <a:r>
              <a:rPr lang="cs-CZ" sz="2800" dirty="0"/>
              <a:t> dynasty, </a:t>
            </a:r>
            <a:r>
              <a:rPr lang="cs-CZ" sz="2800" dirty="0" err="1"/>
              <a:t>war</a:t>
            </a:r>
            <a:r>
              <a:rPr lang="cs-CZ" sz="2800" dirty="0"/>
              <a:t>, </a:t>
            </a:r>
            <a:r>
              <a:rPr lang="cs-CZ" sz="2800" dirty="0" err="1"/>
              <a:t>industrialization</a:t>
            </a:r>
            <a:r>
              <a:rPr lang="cs-CZ" sz="2800" dirty="0"/>
              <a:t> and modernity, </a:t>
            </a:r>
            <a:r>
              <a:rPr lang="cs-CZ" sz="2800" dirty="0" err="1"/>
              <a:t>imperialism</a:t>
            </a:r>
            <a:r>
              <a:rPr lang="cs-CZ" sz="2800" dirty="0"/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21825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B8FD5A-E7A0-47A8-BEEF-7889B5963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Interpretation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316B70-F2ED-4D47-9105-0467EFC8F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intention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photographer</a:t>
            </a:r>
            <a:endParaRPr lang="cs-CZ" sz="2800" dirty="0"/>
          </a:p>
          <a:p>
            <a:r>
              <a:rPr lang="cs-CZ" sz="2800" dirty="0" err="1"/>
              <a:t>Used</a:t>
            </a:r>
            <a:r>
              <a:rPr lang="cs-CZ" sz="2800" dirty="0"/>
              <a:t> </a:t>
            </a:r>
            <a:r>
              <a:rPr lang="cs-CZ" sz="2800" dirty="0" err="1"/>
              <a:t>technique</a:t>
            </a:r>
            <a:r>
              <a:rPr lang="cs-CZ" sz="2800" dirty="0"/>
              <a:t> (type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camera</a:t>
            </a:r>
            <a:r>
              <a:rPr lang="cs-CZ" sz="2800" dirty="0"/>
              <a:t>, </a:t>
            </a:r>
            <a:r>
              <a:rPr lang="cs-CZ" sz="2800" dirty="0" err="1"/>
              <a:t>coloring</a:t>
            </a:r>
            <a:r>
              <a:rPr lang="cs-CZ" sz="2800" dirty="0"/>
              <a:t>,…)</a:t>
            </a:r>
          </a:p>
          <a:p>
            <a:r>
              <a:rPr lang="cs-CZ" sz="2800" dirty="0" err="1"/>
              <a:t>Social</a:t>
            </a:r>
            <a:r>
              <a:rPr lang="cs-CZ" sz="2800" dirty="0"/>
              <a:t>, </a:t>
            </a:r>
            <a:r>
              <a:rPr lang="cs-CZ" sz="2800" dirty="0" err="1"/>
              <a:t>political</a:t>
            </a:r>
            <a:r>
              <a:rPr lang="cs-CZ" sz="2800" dirty="0"/>
              <a:t> </a:t>
            </a:r>
            <a:r>
              <a:rPr lang="cs-CZ" sz="2800" dirty="0" err="1"/>
              <a:t>etc</a:t>
            </a:r>
            <a:r>
              <a:rPr lang="cs-CZ" sz="2800" dirty="0"/>
              <a:t>. </a:t>
            </a:r>
            <a:r>
              <a:rPr lang="cs-CZ" sz="2800" dirty="0" err="1"/>
              <a:t>context</a:t>
            </a:r>
            <a:endParaRPr lang="cs-CZ" sz="2800" dirty="0"/>
          </a:p>
          <a:p>
            <a:r>
              <a:rPr lang="cs-CZ" sz="2800" dirty="0" err="1"/>
              <a:t>Randomness</a:t>
            </a:r>
            <a:r>
              <a:rPr lang="cs-CZ" sz="2800" dirty="0"/>
              <a:t>, a </a:t>
            </a:r>
            <a:r>
              <a:rPr lang="cs-CZ" sz="2800" dirty="0" err="1"/>
              <a:t>strange</a:t>
            </a:r>
            <a:r>
              <a:rPr lang="cs-CZ" sz="2800" dirty="0"/>
              <a:t> </a:t>
            </a:r>
            <a:r>
              <a:rPr lang="cs-CZ" sz="2800" dirty="0" err="1"/>
              <a:t>character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camera</a:t>
            </a:r>
            <a:r>
              <a:rPr lang="cs-CZ" sz="2800" dirty="0"/>
              <a:t>, </a:t>
            </a:r>
            <a:r>
              <a:rPr lang="cs-CZ" sz="2800" dirty="0" err="1"/>
              <a:t>nobody</a:t>
            </a:r>
            <a:r>
              <a:rPr lang="cs-CZ" sz="2800" dirty="0"/>
              <a:t> </a:t>
            </a:r>
            <a:r>
              <a:rPr lang="cs-CZ" sz="2800" dirty="0" err="1"/>
              <a:t>can</a:t>
            </a:r>
            <a:r>
              <a:rPr lang="cs-CZ" sz="2800" dirty="0"/>
              <a:t> influence </a:t>
            </a:r>
            <a:r>
              <a:rPr lang="cs-CZ" sz="2800" dirty="0" err="1"/>
              <a:t>it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372872971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TM03457515[[fn=Pohled]]</Template>
  <TotalTime>878</TotalTime>
  <Words>523</Words>
  <Application>Microsoft Office PowerPoint</Application>
  <PresentationFormat>Širokoúhlá obrazovka</PresentationFormat>
  <Paragraphs>52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Century Schoolbook</vt:lpstr>
      <vt:lpstr>Wingdings</vt:lpstr>
      <vt:lpstr>Wingdings 2</vt:lpstr>
      <vt:lpstr>View</vt:lpstr>
      <vt:lpstr>Photography</vt:lpstr>
      <vt:lpstr>Born of the photography</vt:lpstr>
      <vt:lpstr>Prezentace aplikace PowerPoint</vt:lpstr>
      <vt:lpstr>Prezentace aplikace PowerPoint</vt:lpstr>
      <vt:lpstr>Prezentace aplikace PowerPoint</vt:lpstr>
      <vt:lpstr>Trends</vt:lpstr>
      <vt:lpstr>Characteristic</vt:lpstr>
      <vt:lpstr>Objectivity?</vt:lpstr>
      <vt:lpstr>Interpretation</vt:lpstr>
      <vt:lpstr>Prezentace aplikace PowerPoint</vt:lpstr>
      <vt:lpstr>Prezentace aplikace PowerPoint</vt:lpstr>
      <vt:lpstr>Prezentace aplikace PowerPoint</vt:lpstr>
      <vt:lpstr>Prezentace aplikace PowerPoint</vt:lpstr>
      <vt:lpstr>Document or Art?</vt:lpstr>
      <vt:lpstr>Prezentace aplikace PowerPoint</vt:lpstr>
      <vt:lpstr>Prezentace aplikace PowerPoint</vt:lpstr>
      <vt:lpstr>Prezentace aplikace PowerPoint</vt:lpstr>
      <vt:lpstr>That‘s all. Thank yoooou for your attention!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Photography</dc:title>
  <dc:creator>Lucie Uriková</dc:creator>
  <cp:lastModifiedBy>Lucie Uriková</cp:lastModifiedBy>
  <cp:revision>18</cp:revision>
  <dcterms:created xsi:type="dcterms:W3CDTF">2017-11-27T20:12:57Z</dcterms:created>
  <dcterms:modified xsi:type="dcterms:W3CDTF">2017-12-05T20:59:39Z</dcterms:modified>
</cp:coreProperties>
</file>