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58" r:id="rId9"/>
    <p:sldId id="264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74" autoAdjust="0"/>
    <p:restoredTop sz="86467" autoAdjust="0"/>
  </p:normalViewPr>
  <p:slideViewPr>
    <p:cSldViewPr snapToGrid="0">
      <p:cViewPr varScale="1">
        <p:scale>
          <a:sx n="54" d="100"/>
          <a:sy n="54" d="100"/>
        </p:scale>
        <p:origin x="400" y="60"/>
      </p:cViewPr>
      <p:guideLst/>
    </p:cSldViewPr>
  </p:slideViewPr>
  <p:outlineViewPr>
    <p:cViewPr>
      <p:scale>
        <a:sx n="33" d="100"/>
        <a:sy n="33" d="100"/>
      </p:scale>
      <p:origin x="0" y="-45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7CE31F-2291-23C8-5CB6-769A98E2BA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2C410E7-6A80-FAD6-B48C-9E583C3B11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73C561A-6CD3-0661-E92C-F1B2C00C6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5FF2-81ED-42AD-AE29-775EE370135B}" type="datetimeFigureOut">
              <a:rPr lang="cs-CZ" smtClean="0"/>
              <a:t>02.03.2026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8C3D5A1-CE4D-D33C-A957-D19F7BE28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961A890-BEDB-CEB2-27FF-867C8FDCA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F135E-116E-4B45-B536-3B0A2F15A3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9827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84DF95-E4D5-5AD5-4020-CD871CD44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6EDB0D5-AA40-6131-9FE1-B72B57B155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918FCA2-A7C5-6253-9576-37EDA757C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5FF2-81ED-42AD-AE29-775EE370135B}" type="datetimeFigureOut">
              <a:rPr lang="cs-CZ" smtClean="0"/>
              <a:t>02.03.2026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E3AD86-4DB3-9690-1C0D-82409322D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69E1CB-0EC0-79FA-1FA0-ED985B47B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F135E-116E-4B45-B536-3B0A2F15A3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669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A874954-0E74-1E90-584D-C740726036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F4DBCE7-1A8B-3C94-4D01-9FB66AF7E5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D9AF1A1-2F22-6254-A510-478F1D9D8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5FF2-81ED-42AD-AE29-775EE370135B}" type="datetimeFigureOut">
              <a:rPr lang="cs-CZ" smtClean="0"/>
              <a:t>02.03.2026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696B77A-E76D-764C-2D0B-71FE7CBD5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04B4F1F-0079-6E84-3BCA-20AC6338F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F135E-116E-4B45-B536-3B0A2F15A3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9913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374933-925F-08F7-728E-AE4174D66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D82B65-BA75-D201-AC0D-B72A9CB4E6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86C92D-26EC-AB06-5838-63B636B8A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5FF2-81ED-42AD-AE29-775EE370135B}" type="datetimeFigureOut">
              <a:rPr lang="cs-CZ" smtClean="0"/>
              <a:t>02.03.2026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C770FF1-F889-FE91-3FA9-76977FC89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FE5FC4-61EF-D917-2B4A-C454B8042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F135E-116E-4B45-B536-3B0A2F15A3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5825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5AC951-2E0E-35E4-56D5-7DB083B22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EFDC446-8644-6BF0-8DFA-CFAFEF380B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527F97-3DBA-189A-E329-E94317F60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5FF2-81ED-42AD-AE29-775EE370135B}" type="datetimeFigureOut">
              <a:rPr lang="cs-CZ" smtClean="0"/>
              <a:t>02.03.2026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0250249-48C0-EB0D-6765-0F16727D8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92A38F6-F38F-9535-F8AF-3393B466A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F135E-116E-4B45-B536-3B0A2F15A3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1908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81F983-5312-7E79-6249-87D109919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B8B49D-354B-5061-D67B-03F4A0EA1E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53F5201-C2EF-FFD3-25EE-E99C2D7C5F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6EDDC9C-664C-68BA-E26C-0C193492E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5FF2-81ED-42AD-AE29-775EE370135B}" type="datetimeFigureOut">
              <a:rPr lang="cs-CZ" smtClean="0"/>
              <a:t>02.03.2026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1ED4A94-C7F7-721D-4724-AED367718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FEC00D8-8818-8771-4D57-96B4A6EBF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F135E-116E-4B45-B536-3B0A2F15A3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2199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F70420-AA4A-1029-AA19-6EF208855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574D2EB-679E-1925-6202-CAFD8BC08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9F6DFA8-2191-DE3F-94E7-7A046660C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12325A6-A7D1-A15A-84B9-65E1A671A5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46DB869-9ECA-2323-9A09-5421B58EDE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D1DD4BD-A5C5-A57B-583C-CBFB91D65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5FF2-81ED-42AD-AE29-775EE370135B}" type="datetimeFigureOut">
              <a:rPr lang="cs-CZ" smtClean="0"/>
              <a:t>02.03.2026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0009CB8-36D7-DC3A-736A-CAF2A4B2C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34E2998-F426-AAA8-B234-15FB4FD48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F135E-116E-4B45-B536-3B0A2F15A3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8466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85A848-22EB-F11A-B61E-76D8F8432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81F8020-FCCB-A6F3-472B-A7345E26D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5FF2-81ED-42AD-AE29-775EE370135B}" type="datetimeFigureOut">
              <a:rPr lang="cs-CZ" smtClean="0"/>
              <a:t>02.03.2026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1346F45-AFBB-6F09-7966-E04882DEE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89F8C34-96CE-177F-8DCB-68D9EEA34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F135E-116E-4B45-B536-3B0A2F15A3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4415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1DD2008-C3F9-E9D7-05FC-3DE114844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5FF2-81ED-42AD-AE29-775EE370135B}" type="datetimeFigureOut">
              <a:rPr lang="cs-CZ" smtClean="0"/>
              <a:t>02.03.2026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1A55A7D-F226-396F-42B2-AF7287971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19161A5-9C57-D816-B92B-43223DA69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F135E-116E-4B45-B536-3B0A2F15A3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3597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2EFD16-7DEE-335B-D384-E9CDD4EFA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923DD8-4FFF-D4D6-E450-E83B9E257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1A032A2-B21B-51C0-BB8B-2E3A9880B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1978E57-DEBC-EA35-D43D-52C5F5263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5FF2-81ED-42AD-AE29-775EE370135B}" type="datetimeFigureOut">
              <a:rPr lang="cs-CZ" smtClean="0"/>
              <a:t>02.03.2026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9141997-F501-FC3F-E446-8347C1EE9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D2CA0BF-4266-40FD-91C9-0528150FD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F135E-116E-4B45-B536-3B0A2F15A3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0856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C32A39-7336-4DB8-E38F-FA4AFEC98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F72A6FF-2F49-F9E3-5CC8-9BC6F8E429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7237F69-6DF4-4A3E-B82E-1231D11C87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C3C5F6E-7FA2-B690-495B-67E45DB7C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5FF2-81ED-42AD-AE29-775EE370135B}" type="datetimeFigureOut">
              <a:rPr lang="cs-CZ" smtClean="0"/>
              <a:t>02.03.2026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C553C80-C88E-D07C-BE0B-FE5AB6638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473D89C-5E95-F09E-6E83-F8BF4BE7D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F135E-116E-4B45-B536-3B0A2F15A3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0003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CFBD7E6-C5C6-CCB4-5227-FF6DF57D0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1FD7369-76EC-F44C-6C08-5B9C10F29A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3BFA96-45B7-5CDB-C91E-D40BD4FD61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695FF2-81ED-42AD-AE29-775EE370135B}" type="datetimeFigureOut">
              <a:rPr lang="cs-CZ" smtClean="0"/>
              <a:t>02.03.2026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E687089-9743-502A-34C5-E520CA431F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30C47DE-CD3F-C20D-6D92-2AD355E9A1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AF135E-116E-4B45-B536-3B0A2F15A3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6201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uscitace.cz/doporucene-postupy/zakladni-resuscitace-s-pouzitim-aed" TargetMode="External"/><Relationship Id="rId2" Type="http://schemas.openxmlformats.org/officeDocument/2006/relationships/hyperlink" Target="https://www.resuscitace.cz/ke-stazeni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Mq__tvSA5z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4AED624-B945-6984-1D9D-5D43D39C79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762" y="640080"/>
            <a:ext cx="6251110" cy="3566160"/>
          </a:xfrm>
        </p:spPr>
        <p:txBody>
          <a:bodyPr anchor="b">
            <a:normAutofit/>
          </a:bodyPr>
          <a:lstStyle/>
          <a:p>
            <a:pPr algn="l"/>
            <a:r>
              <a:rPr lang="cs-CZ" sz="5400" dirty="0"/>
              <a:t>Teorie poskytování první pomoci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11CB2CF-DAA5-6D6D-5FE9-3FAAC24957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7760" y="4636008"/>
            <a:ext cx="6251111" cy="1572768"/>
          </a:xfrm>
        </p:spPr>
        <p:txBody>
          <a:bodyPr>
            <a:normAutofit/>
          </a:bodyPr>
          <a:lstStyle/>
          <a:p>
            <a:pPr algn="l"/>
            <a:endParaRPr lang="cs-CZ"/>
          </a:p>
        </p:txBody>
      </p:sp>
      <p:pic>
        <p:nvPicPr>
          <p:cNvPr id="5" name="Picture 4" descr="Psaní člověkem na poznámkovém bloku">
            <a:extLst>
              <a:ext uri="{FF2B5EF4-FFF2-40B4-BE49-F238E27FC236}">
                <a16:creationId xmlns:a16="http://schemas.microsoft.com/office/drawing/2014/main" id="{DD649499-35A7-1402-C44D-C9A439B609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782" r="19398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667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03EBD56-9414-44C1-3E2D-15D244B02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dirty="0"/>
              <a:t>Povinnost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FFF94C-6D4F-FFB6-42BF-E0842B755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400" dirty="0"/>
              <a:t>Povinnost ze zákona</a:t>
            </a:r>
          </a:p>
          <a:p>
            <a:r>
              <a:rPr lang="cs-CZ" sz="2400" dirty="0"/>
              <a:t>Zavolání ZS je vnímáno jako poskytnutí pomoci</a:t>
            </a:r>
          </a:p>
          <a:p>
            <a:endParaRPr lang="cs-CZ" sz="2400" dirty="0"/>
          </a:p>
          <a:p>
            <a:r>
              <a:rPr lang="cs-CZ" sz="2400" b="1" dirty="0"/>
              <a:t>Můj život je prioritní </a:t>
            </a:r>
          </a:p>
          <a:p>
            <a:endParaRPr lang="cs-CZ" sz="2400" dirty="0"/>
          </a:p>
          <a:p>
            <a:r>
              <a:rPr lang="cs-CZ" sz="2400" b="1" dirty="0"/>
              <a:t>Bezpečnost je důležitá</a:t>
            </a:r>
          </a:p>
        </p:txBody>
      </p:sp>
    </p:spTree>
    <p:extLst>
      <p:ext uri="{BB962C8B-B14F-4D97-AF65-F5344CB8AC3E}">
        <p14:creationId xmlns:p14="http://schemas.microsoft.com/office/powerpoint/2010/main" val="1335334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EFF74-2535-01F2-81F9-31B054A46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 dirty="0"/>
              <a:t>Základní postup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AE1F94-122C-DF45-4525-97FB20277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400" dirty="0"/>
              <a:t>1. </a:t>
            </a:r>
            <a:r>
              <a:rPr lang="cs-CZ" sz="2400" b="1" dirty="0"/>
              <a:t>Rozhlédni se </a:t>
            </a:r>
            <a:r>
              <a:rPr lang="cs-CZ" sz="2400" dirty="0"/>
              <a:t>– bezpečnost, mechanismus úrazu, množství zraněných</a:t>
            </a:r>
          </a:p>
          <a:p>
            <a:endParaRPr lang="cs-CZ" sz="2400" dirty="0"/>
          </a:p>
          <a:p>
            <a:r>
              <a:rPr lang="cs-CZ" sz="2400" dirty="0"/>
              <a:t>2. </a:t>
            </a:r>
            <a:r>
              <a:rPr lang="cs-CZ" sz="2400" b="1" dirty="0"/>
              <a:t>Reaguj</a:t>
            </a:r>
            <a:r>
              <a:rPr lang="cs-CZ" sz="2400" dirty="0"/>
              <a:t> – reaguje pacient? Volej pomoc</a:t>
            </a:r>
          </a:p>
          <a:p>
            <a:endParaRPr lang="cs-CZ" sz="2400" dirty="0"/>
          </a:p>
          <a:p>
            <a:r>
              <a:rPr lang="cs-CZ" sz="2400" dirty="0"/>
              <a:t>3. </a:t>
            </a:r>
            <a:r>
              <a:rPr lang="cs-CZ" sz="2400" b="1" dirty="0"/>
              <a:t>Rozmýšlej</a:t>
            </a:r>
            <a:r>
              <a:rPr lang="cs-CZ" sz="2400" dirty="0"/>
              <a:t> – hledej, ptej se, sleduj vědomí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4050603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DC52FDE-2C47-1F5F-C985-4DB61ED63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dirty="0"/>
              <a:t>1. Rozhlédni se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27910D-B674-34AF-37E5-D8222A225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400" b="1" dirty="0"/>
              <a:t>Bezpečnost všech</a:t>
            </a:r>
          </a:p>
          <a:p>
            <a:r>
              <a:rPr lang="cs-CZ" sz="2400" b="1" dirty="0"/>
              <a:t>Zajištění místa dopravní nehody</a:t>
            </a:r>
          </a:p>
          <a:p>
            <a:pPr marL="0" indent="0">
              <a:buNone/>
            </a:pPr>
            <a:r>
              <a:rPr lang="cs-CZ" sz="2400" dirty="0"/>
              <a:t>	bezpečné zastavení</a:t>
            </a:r>
          </a:p>
          <a:p>
            <a:pPr marL="0" indent="0">
              <a:buNone/>
            </a:pPr>
            <a:r>
              <a:rPr lang="cs-CZ" sz="2400" dirty="0"/>
              <a:t>	reflexní vesta, rukavice</a:t>
            </a:r>
          </a:p>
          <a:p>
            <a:pPr marL="0" indent="0">
              <a:buNone/>
            </a:pPr>
            <a:r>
              <a:rPr lang="cs-CZ" sz="2400" dirty="0"/>
              <a:t>	trojúhelník před nehodu</a:t>
            </a:r>
          </a:p>
          <a:p>
            <a:pPr marL="0" indent="0">
              <a:buNone/>
            </a:pPr>
            <a:r>
              <a:rPr lang="cs-CZ" sz="2400" dirty="0"/>
              <a:t>	všichni pohybliví – mimo možné nebezpečí</a:t>
            </a:r>
          </a:p>
          <a:p>
            <a:pPr marL="0" indent="0">
              <a:buNone/>
            </a:pPr>
            <a:r>
              <a:rPr lang="cs-CZ" sz="2400" dirty="0"/>
              <a:t>	vypni zapalování, zajisti vozidlo, pozor na airbag</a:t>
            </a:r>
          </a:p>
          <a:p>
            <a:pPr marL="0" indent="0">
              <a:buNone/>
            </a:pPr>
            <a:r>
              <a:rPr lang="cs-CZ" sz="2400" dirty="0"/>
              <a:t>	nevyprošťuj, pokud dýchá a není jiné nebezpečí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698584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F2CEC1B-5437-F638-0371-B6DE359E6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dirty="0"/>
              <a:t>1. Rozhlédni se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CFE770-D070-79AC-2279-6C913236E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400" b="1" dirty="0"/>
              <a:t>Mechanismus úrazu  </a:t>
            </a:r>
          </a:p>
          <a:p>
            <a:pPr lvl="1"/>
            <a:r>
              <a:rPr lang="cs-CZ" dirty="0"/>
              <a:t>Stlačení nebo úder do trupu, zlomenina stehenní kosti či žeber</a:t>
            </a:r>
          </a:p>
          <a:p>
            <a:pPr marL="457200" lvl="1" indent="0">
              <a:buNone/>
            </a:pPr>
            <a:r>
              <a:rPr lang="cs-CZ" dirty="0"/>
              <a:t>	</a:t>
            </a:r>
            <a:r>
              <a:rPr lang="cs-CZ" dirty="0">
                <a:sym typeface="Wingdings" panose="05000000000000000000" pitchFamily="2" charset="2"/>
              </a:rPr>
              <a:t> možné vnitřní krvácení</a:t>
            </a:r>
            <a:r>
              <a:rPr lang="cs-CZ" dirty="0"/>
              <a:t> </a:t>
            </a:r>
          </a:p>
          <a:p>
            <a:pPr marL="457200" lvl="1" indent="0">
              <a:buNone/>
            </a:pPr>
            <a:endParaRPr lang="cs-CZ" dirty="0"/>
          </a:p>
          <a:p>
            <a:pPr lvl="1"/>
            <a:r>
              <a:rPr lang="cs-CZ" dirty="0"/>
              <a:t>náraz ve více než 40km/h, pád z dvojnásobné výšky těla, skok do vody</a:t>
            </a:r>
          </a:p>
          <a:p>
            <a:pPr marL="914400" lvl="2" indent="0">
              <a:buNone/>
            </a:pPr>
            <a:r>
              <a:rPr lang="cs-CZ" sz="2400" dirty="0">
                <a:sym typeface="Wingdings" panose="05000000000000000000" pitchFamily="2" charset="2"/>
              </a:rPr>
              <a:t> Možné poranění páteře</a:t>
            </a:r>
            <a:endParaRPr lang="cs-CZ" sz="24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76570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CDD0B34-1FA3-9724-B332-FD94368BF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dirty="0"/>
              <a:t>2. Reaguj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363250-1949-C290-8295-4277BD443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dirty="0"/>
              <a:t>Poskytni první pomoc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sz="4800" dirty="0">
                <a:sym typeface="Wingdings" panose="05000000000000000000" pitchFamily="2" charset="2"/>
              </a:rPr>
              <a:t></a:t>
            </a:r>
            <a:endParaRPr lang="cs-CZ" dirty="0"/>
          </a:p>
          <a:p>
            <a:r>
              <a:rPr lang="cs-CZ" dirty="0"/>
              <a:t>Reaguje pacient? Volej pomoc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Telefon na hlasitý odposlech – pokyny operátora</a:t>
            </a:r>
          </a:p>
        </p:txBody>
      </p:sp>
    </p:spTree>
    <p:extLst>
      <p:ext uri="{BB962C8B-B14F-4D97-AF65-F5344CB8AC3E}">
        <p14:creationId xmlns:p14="http://schemas.microsoft.com/office/powerpoint/2010/main" val="2608589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749A709-C276-19DE-F341-D6CECEE94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dirty="0"/>
              <a:t>3. Rozmýšlej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4E00A1-3331-E7B2-38D3-C2C03D168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dirty="0"/>
              <a:t>Hledej další poranění</a:t>
            </a:r>
          </a:p>
          <a:p>
            <a:r>
              <a:rPr lang="cs-CZ" dirty="0"/>
              <a:t>Ptej se – jak se to stalo, kde tě to bolí, léky, úrazy, alergie, operace, pamatujete si událost, kdy naposledy jedl a pil</a:t>
            </a:r>
          </a:p>
          <a:p>
            <a:r>
              <a:rPr lang="cs-CZ" dirty="0"/>
              <a:t>Sleduj vědomí, dýchání, kontroluj ošetření, ..</a:t>
            </a:r>
          </a:p>
          <a:p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55958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24A333D-33D0-00AC-6A65-DB516A87C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dirty="0"/>
              <a:t>3 kroky k záchraně života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F3F102-2B05-CE6F-FA9D-4497FBF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400" dirty="0"/>
              <a:t>Česká resuscitační rada – doporučení 2025</a:t>
            </a:r>
          </a:p>
          <a:p>
            <a:pPr marL="0" indent="0">
              <a:buNone/>
            </a:pPr>
            <a:endParaRPr lang="cs-CZ" sz="2200" dirty="0"/>
          </a:p>
          <a:p>
            <a:r>
              <a:rPr lang="cs-CZ" sz="2200" dirty="0">
                <a:hlinkClick r:id="rId2"/>
              </a:rPr>
              <a:t>https://www.resuscitace.cz/ke-stazeni</a:t>
            </a:r>
            <a:endParaRPr lang="cs-CZ" sz="2200" dirty="0"/>
          </a:p>
          <a:p>
            <a:r>
              <a:rPr lang="cs-CZ" sz="2200" dirty="0">
                <a:hlinkClick r:id="rId3"/>
              </a:rPr>
              <a:t>https://www.resuscitace.cz/doporucene-postupy/zakladni-resuscitace-s-pouzitim-aed</a:t>
            </a:r>
            <a:endParaRPr lang="cs-CZ" sz="2200" dirty="0"/>
          </a:p>
          <a:p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043326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AC1364A-3E3D-4F0D-8776-78AF3A270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57A1C9C-E0E8-79C9-206E-43A8D70C3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7501" y="329184"/>
            <a:ext cx="6755626" cy="1783080"/>
          </a:xfrm>
        </p:spPr>
        <p:txBody>
          <a:bodyPr anchor="b">
            <a:normAutofit/>
          </a:bodyPr>
          <a:lstStyle/>
          <a:p>
            <a:r>
              <a:rPr lang="cs-CZ" sz="5400" dirty="0" err="1"/>
              <a:t>Rautekův</a:t>
            </a:r>
            <a:r>
              <a:rPr lang="cs-CZ" sz="5400" dirty="0"/>
              <a:t> manévr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1295DCC-83D5-CDAD-5206-B8EDDA623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792" y="0"/>
            <a:ext cx="3350711" cy="3907536"/>
          </a:xfrm>
          <a:prstGeom prst="rect">
            <a:avLst/>
          </a:prstGeom>
        </p:spPr>
      </p:pic>
      <p:sp>
        <p:nvSpPr>
          <p:cNvPr id="14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F4A1C35-B54A-6124-EA7D-F4A8F62D4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0086" y="3569283"/>
            <a:ext cx="5050318" cy="2606093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356FA1-8A95-74B5-B0E2-5881464DC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7494" y="2706624"/>
            <a:ext cx="6755626" cy="3483864"/>
          </a:xfrm>
        </p:spPr>
        <p:txBody>
          <a:bodyPr>
            <a:normAutofit/>
          </a:bodyPr>
          <a:lstStyle/>
          <a:p>
            <a:r>
              <a:rPr lang="cs-CZ" sz="2200" dirty="0">
                <a:hlinkClick r:id="rId4"/>
              </a:rPr>
              <a:t>https://www.youtube.com/watch?v=Mq__tvSA5z0</a:t>
            </a:r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89985560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260</Words>
  <Application>Microsoft Office PowerPoint</Application>
  <PresentationFormat>Širokoúhlá obrazovka</PresentationFormat>
  <Paragraphs>47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Wingdings</vt:lpstr>
      <vt:lpstr>Motiv Office</vt:lpstr>
      <vt:lpstr>Teorie poskytování první pomoci</vt:lpstr>
      <vt:lpstr>Povinnost</vt:lpstr>
      <vt:lpstr>Základní postup</vt:lpstr>
      <vt:lpstr>1. Rozhlédni se</vt:lpstr>
      <vt:lpstr>1. Rozhlédni se</vt:lpstr>
      <vt:lpstr>2. Reaguj</vt:lpstr>
      <vt:lpstr>3. Rozmýšlej</vt:lpstr>
      <vt:lpstr>3 kroky k záchraně života</vt:lpstr>
      <vt:lpstr>Rautekův manévr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Alena Thorovská</dc:creator>
  <cp:lastModifiedBy>Alena Thorovská</cp:lastModifiedBy>
  <cp:revision>3</cp:revision>
  <dcterms:created xsi:type="dcterms:W3CDTF">2026-03-02T05:48:47Z</dcterms:created>
  <dcterms:modified xsi:type="dcterms:W3CDTF">2026-03-02T06:58:51Z</dcterms:modified>
</cp:coreProperties>
</file>