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38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89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16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8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1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51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8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12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0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973CA-385F-4E7D-A275-7771469CC73C}" type="datetimeFigureOut">
              <a:rPr lang="cs-CZ" smtClean="0"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A9BEF-75DE-481A-9956-1F161AED7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8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Patočka: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of </a:t>
            </a:r>
            <a:r>
              <a:rPr lang="cs-CZ" dirty="0" err="1" smtClean="0"/>
              <a:t>History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53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4. The Christian concept of the meaning of history.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The </a:t>
            </a:r>
            <a:r>
              <a:rPr lang="pl-PL" dirty="0"/>
              <a:t>Christian faith and its meaning is not a sense sought by man, but something provided from outside.</a:t>
            </a:r>
            <a:endParaRPr lang="cs-CZ" dirty="0"/>
          </a:p>
          <a:p>
            <a:r>
              <a:rPr lang="pl-PL" dirty="0" smtClean="0"/>
              <a:t>Faith shows: a) </a:t>
            </a:r>
            <a:r>
              <a:rPr lang="pl-PL" dirty="0"/>
              <a:t>man's misery and </a:t>
            </a:r>
            <a:r>
              <a:rPr lang="pl-PL" dirty="0" smtClean="0"/>
              <a:t>b) incapacity to generete meaning to bestow on the world</a:t>
            </a:r>
            <a:endParaRPr lang="cs-CZ" dirty="0"/>
          </a:p>
          <a:p>
            <a:r>
              <a:rPr lang="pl-PL" dirty="0" smtClean="0"/>
              <a:t>The </a:t>
            </a:r>
            <a:r>
              <a:rPr lang="pl-PL" dirty="0"/>
              <a:t>Christian, in the face of human misery (</a:t>
            </a:r>
            <a:r>
              <a:rPr lang="pl-PL" i="1" dirty="0"/>
              <a:t>vanita vanitatis</a:t>
            </a:r>
            <a:r>
              <a:rPr lang="pl-PL" dirty="0"/>
              <a:t>), does not renounce the meaning of his faith, but insists on it more strongly.</a:t>
            </a:r>
            <a:endParaRPr lang="cs-CZ" dirty="0"/>
          </a:p>
          <a:p>
            <a:r>
              <a:rPr lang="pl-PL" dirty="0" smtClean="0"/>
              <a:t>In </a:t>
            </a:r>
            <a:r>
              <a:rPr lang="pl-PL" dirty="0"/>
              <a:t>a community created on the basis of faith, </a:t>
            </a:r>
            <a:r>
              <a:rPr lang="pl-PL" dirty="0" smtClean="0"/>
              <a:t>„all humans </a:t>
            </a:r>
            <a:r>
              <a:rPr lang="pl-PL" dirty="0"/>
              <a:t>are equal in the face of the ultimate </a:t>
            </a:r>
            <a:r>
              <a:rPr lang="pl-PL" dirty="0" smtClean="0"/>
              <a:t>„true” reality.”  </a:t>
            </a:r>
          </a:p>
          <a:p>
            <a:r>
              <a:rPr lang="pl-PL" dirty="0" smtClean="0"/>
              <a:t>only </a:t>
            </a:r>
            <a:r>
              <a:rPr lang="pl-PL" dirty="0"/>
              <a:t>after death, they become participants in the sense in which they believe.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pl-PL" dirty="0" smtClean="0"/>
              <a:t>European </a:t>
            </a:r>
            <a:r>
              <a:rPr lang="pl-PL" dirty="0"/>
              <a:t>humanity is so accustomed to the Christian conception of history that even when the concept of God lost its original meaning, </a:t>
            </a:r>
            <a:r>
              <a:rPr lang="pl-PL" dirty="0" smtClean="0"/>
              <a:t>a humanity appeared </a:t>
            </a:r>
            <a:r>
              <a:rPr lang="pl-PL" dirty="0"/>
              <a:t>in his place (as the one who bestows the meaning on everything, incl. history</a:t>
            </a:r>
            <a:r>
              <a:rPr lang="pl-PL" dirty="0" smtClean="0"/>
              <a:t>). (69)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032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5. The relation between meaning and modern sciences.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12934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The </a:t>
            </a:r>
            <a:r>
              <a:rPr lang="pl-PL" dirty="0"/>
              <a:t>natural science, according to Husserl´s </a:t>
            </a:r>
            <a:r>
              <a:rPr lang="pl-PL" i="1" dirty="0"/>
              <a:t>Crisis</a:t>
            </a:r>
            <a:r>
              <a:rPr lang="pl-PL" dirty="0"/>
              <a:t>, became a discipline concerning incomprehensible facts. It becomes the nihilism of nature</a:t>
            </a:r>
            <a:r>
              <a:rPr lang="pl-PL" dirty="0" smtClean="0"/>
              <a:t>.</a:t>
            </a:r>
          </a:p>
          <a:p>
            <a:r>
              <a:rPr lang="en-US" dirty="0" smtClean="0"/>
              <a:t>Nihilism is present in the project of formalized account of reality as a sum of mere facts. </a:t>
            </a:r>
            <a:endParaRPr lang="cs-CZ" dirty="0"/>
          </a:p>
          <a:p>
            <a:r>
              <a:rPr lang="en-US" dirty="0" smtClean="0"/>
              <a:t>Husserl: </a:t>
            </a:r>
            <a:r>
              <a:rPr lang="cs-CZ" dirty="0" smtClean="0"/>
              <a:t>„</a:t>
            </a:r>
            <a:r>
              <a:rPr lang="en-US" dirty="0" smtClean="0"/>
              <a:t>Merely fact-minded sciences make merely fact-minded people” </a:t>
            </a:r>
            <a:r>
              <a:rPr lang="cs-CZ" dirty="0" smtClean="0"/>
              <a:t> (</a:t>
            </a:r>
            <a:r>
              <a:rPr lang="cs-CZ" dirty="0" err="1" smtClean="0"/>
              <a:t>Crisis</a:t>
            </a:r>
            <a:r>
              <a:rPr lang="cs-CZ" dirty="0" smtClean="0"/>
              <a:t>, 1970, p. 6)</a:t>
            </a:r>
            <a:endParaRPr lang="cs-CZ" dirty="0"/>
          </a:p>
          <a:p>
            <a:r>
              <a:rPr lang="pl-PL" dirty="0" smtClean="0"/>
              <a:t>The </a:t>
            </a:r>
            <a:r>
              <a:rPr lang="pl-PL" dirty="0"/>
              <a:t>science that understand itself as a science dealing with objects and causalities draws its meaning only from practical utility dictated by </a:t>
            </a:r>
            <a:r>
              <a:rPr lang="pl-PL" dirty="0" smtClean="0"/>
              <a:t>society (HE, 71)</a:t>
            </a:r>
            <a:endParaRPr lang="cs-CZ" dirty="0"/>
          </a:p>
          <a:p>
            <a:r>
              <a:rPr lang="pl-PL" dirty="0" smtClean="0"/>
              <a:t>Science </a:t>
            </a:r>
            <a:r>
              <a:rPr lang="pl-PL" dirty="0"/>
              <a:t>loses its inner sense, so it cannot coherently claim that its results were misused (atomic bombs, ecological consequences of our technoscience</a:t>
            </a:r>
            <a:r>
              <a:rPr lang="pl-PL" dirty="0" smtClean="0"/>
              <a:t>) (p. 72)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983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6. The Meaning and the problem of nihilism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 </a:t>
            </a:r>
            <a:r>
              <a:rPr lang="en-US" dirty="0"/>
              <a:t>of today: fighting of two nihilisms</a:t>
            </a:r>
            <a:endParaRPr lang="cs-CZ" dirty="0"/>
          </a:p>
          <a:p>
            <a:r>
              <a:rPr lang="pl-PL" dirty="0" smtClean="0"/>
              <a:t>Patocka </a:t>
            </a:r>
            <a:r>
              <a:rPr lang="pl-PL" dirty="0"/>
              <a:t>distinguishes two nihilisms in the Nietzschean sense: active and passive nihilism.</a:t>
            </a:r>
            <a:endParaRPr lang="cs-CZ" dirty="0"/>
          </a:p>
          <a:p>
            <a:pPr marL="0" indent="0">
              <a:buNone/>
            </a:pPr>
            <a:r>
              <a:rPr lang="pl-PL" dirty="0"/>
              <a:t> </a:t>
            </a:r>
            <a:endParaRPr lang="cs-CZ" dirty="0"/>
          </a:p>
          <a:p>
            <a:r>
              <a:rPr lang="en-US" dirty="0"/>
              <a:t>A) Passive nihilism of those who are still captivated by the image of meaning beyond this world (or </a:t>
            </a:r>
            <a:r>
              <a:rPr lang="en-US" dirty="0" smtClean="0"/>
              <a:t>rather </a:t>
            </a:r>
            <a:r>
              <a:rPr lang="en-US" dirty="0"/>
              <a:t>“the remnants of antiquated </a:t>
            </a:r>
            <a:r>
              <a:rPr lang="cs-CZ" dirty="0" err="1" smtClean="0"/>
              <a:t>meanings</a:t>
            </a:r>
            <a:r>
              <a:rPr lang="cs-CZ" dirty="0" smtClean="0"/>
              <a:t>“ (73))</a:t>
            </a:r>
            <a:endParaRPr lang="cs-CZ" dirty="0"/>
          </a:p>
          <a:p>
            <a:r>
              <a:rPr lang="en-US" dirty="0"/>
              <a:t>B) Active nihilism: </a:t>
            </a:r>
            <a:r>
              <a:rPr lang="en-US" dirty="0" smtClean="0"/>
              <a:t>unscrupulous </a:t>
            </a:r>
            <a:r>
              <a:rPr lang="en-US" dirty="0"/>
              <a:t>exploitation of what there is – from the standpoint of </a:t>
            </a:r>
            <a:r>
              <a:rPr lang="en-US" dirty="0" err="1" smtClean="0"/>
              <a:t>st</a:t>
            </a:r>
            <a:r>
              <a:rPr lang="cs-CZ" dirty="0"/>
              <a:t>r</a:t>
            </a:r>
            <a:r>
              <a:rPr lang="en-US" dirty="0" err="1" smtClean="0"/>
              <a:t>enght</a:t>
            </a:r>
            <a:r>
              <a:rPr lang="en-US" dirty="0" smtClean="0"/>
              <a:t> </a:t>
            </a:r>
            <a:r>
              <a:rPr lang="en-US" dirty="0"/>
              <a:t>(force) and power (Nietzsche´s followers)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735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7. Conclusions.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7095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The </a:t>
            </a:r>
            <a:r>
              <a:rPr lang="en-US" dirty="0" smtClean="0"/>
              <a:t>experience of losing meaning teaches is the path for the pursuit of higher, however always problematic meaningfulness</a:t>
            </a:r>
            <a:r>
              <a:rPr lang="cs-CZ" dirty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are </a:t>
            </a:r>
            <a:r>
              <a:rPr lang="cs-CZ" dirty="0" err="1" smtClean="0"/>
              <a:t>ourselves</a:t>
            </a:r>
            <a:r>
              <a:rPr lang="cs-CZ" dirty="0" smtClean="0"/>
              <a:t> </a:t>
            </a:r>
            <a:r>
              <a:rPr lang="cs-CZ" dirty="0" err="1" smtClean="0"/>
              <a:t>responsible</a:t>
            </a:r>
            <a:r>
              <a:rPr lang="cs-CZ" dirty="0" smtClean="0"/>
              <a:t>.</a:t>
            </a:r>
            <a:endParaRPr lang="cs-CZ" dirty="0"/>
          </a:p>
          <a:p>
            <a:r>
              <a:rPr lang="pl-PL" u="sng" dirty="0" smtClean="0"/>
              <a:t>Meaning </a:t>
            </a:r>
            <a:r>
              <a:rPr lang="pl-PL" u="sng" dirty="0"/>
              <a:t>is not some kind of presence </a:t>
            </a:r>
            <a:r>
              <a:rPr lang="pl-PL" dirty="0"/>
              <a:t>that can be merely stated. It is only something for which we can be open in our seeking of meaningfullness. </a:t>
            </a:r>
            <a:endParaRPr lang="cs-CZ" dirty="0"/>
          </a:p>
          <a:p>
            <a:r>
              <a:rPr lang="pl-PL" dirty="0" smtClean="0"/>
              <a:t>Due </a:t>
            </a:r>
            <a:r>
              <a:rPr lang="pl-PL" dirty="0"/>
              <a:t>to the </a:t>
            </a:r>
            <a:r>
              <a:rPr lang="pl-PL" u="sng" dirty="0"/>
              <a:t>the shaking of naive, accepted sense</a:t>
            </a:r>
            <a:r>
              <a:rPr lang="pl-PL" dirty="0"/>
              <a:t>, the perspective of </a:t>
            </a:r>
            <a:r>
              <a:rPr lang="pl-PL" u="sng" dirty="0"/>
              <a:t>absolute sense </a:t>
            </a:r>
            <a:r>
              <a:rPr lang="pl-PL" dirty="0"/>
              <a:t>is created, but not </a:t>
            </a:r>
            <a:r>
              <a:rPr lang="pl-PL" dirty="0" smtClean="0"/>
              <a:t>as something external </a:t>
            </a:r>
            <a:r>
              <a:rPr lang="pl-PL" dirty="0"/>
              <a:t>to </a:t>
            </a:r>
            <a:r>
              <a:rPr lang="pl-PL" dirty="0" smtClean="0"/>
              <a:t>our disclosive capacities and open comportements.</a:t>
            </a:r>
            <a:endParaRPr lang="cs-CZ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259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addressed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Patočka´s main proposal : the need for general conversion “</a:t>
            </a:r>
            <a:r>
              <a:rPr lang="en-US" b="1" dirty="0" err="1"/>
              <a:t>metanoia</a:t>
            </a:r>
            <a:r>
              <a:rPr lang="en-US" b="1" dirty="0"/>
              <a:t>”</a:t>
            </a:r>
            <a:endParaRPr lang="cs-CZ" dirty="0"/>
          </a:p>
          <a:p>
            <a:r>
              <a:rPr lang="en-US" dirty="0"/>
              <a:t>The future of humanity depends on its capacity to effectuate a historical and “gigantic” </a:t>
            </a:r>
            <a:r>
              <a:rPr lang="en-US" b="1" u="sng" dirty="0" err="1"/>
              <a:t>metanoiesis</a:t>
            </a:r>
            <a:r>
              <a:rPr lang="en-US" dirty="0"/>
              <a:t>, conversion, where it will stop from augment its technological domination over life. </a:t>
            </a:r>
            <a:endParaRPr lang="cs-CZ" dirty="0"/>
          </a:p>
          <a:p>
            <a:r>
              <a:rPr lang="en-US" dirty="0"/>
              <a:t>It will both accept the </a:t>
            </a:r>
            <a:r>
              <a:rPr lang="en-US" dirty="0" smtClean="0"/>
              <a:t>responsibility </a:t>
            </a:r>
            <a:r>
              <a:rPr lang="en-US" dirty="0"/>
              <a:t>for meaninglessness produced by </a:t>
            </a:r>
            <a:r>
              <a:rPr lang="en-US" dirty="0" err="1"/>
              <a:t>technoscience</a:t>
            </a:r>
            <a:r>
              <a:rPr lang="en-US" dirty="0"/>
              <a:t>, and the </a:t>
            </a:r>
            <a:r>
              <a:rPr lang="en-US" dirty="0" smtClean="0"/>
              <a:t>responsibility </a:t>
            </a:r>
            <a:r>
              <a:rPr lang="en-US" dirty="0"/>
              <a:t>for the meaning “both absolute and problematic”.</a:t>
            </a:r>
            <a:endParaRPr lang="cs-CZ" dirty="0"/>
          </a:p>
          <a:p>
            <a:r>
              <a:rPr lang="en-US" dirty="0"/>
              <a:t>“Those who are capable of understanding what was and is the point of history</a:t>
            </a:r>
            <a:r>
              <a:rPr lang="en-US" dirty="0" smtClean="0"/>
              <a:t>”</a:t>
            </a:r>
            <a:r>
              <a:rPr lang="cs-CZ" dirty="0" smtClean="0"/>
              <a:t> -&gt; </a:t>
            </a:r>
            <a:r>
              <a:rPr lang="en-US" dirty="0" smtClean="0"/>
              <a:t> </a:t>
            </a:r>
            <a:r>
              <a:rPr lang="en-US" dirty="0"/>
              <a:t>Philosophers?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344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to be </a:t>
            </a:r>
            <a:r>
              <a:rPr lang="en-US" dirty="0" err="1"/>
              <a:t>adressed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necessary to go through the absolute shaking of all meaningfulness?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/>
              <a:t>If conflicts are inevitable, why is this so?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27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Short recapitulation from last time: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 precisely is heretical about Patočka´s perspective? </a:t>
            </a:r>
            <a:endParaRPr lang="cs-CZ" dirty="0"/>
          </a:p>
          <a:p>
            <a:r>
              <a:rPr lang="en-US" dirty="0"/>
              <a:t>Against </a:t>
            </a:r>
            <a:r>
              <a:rPr lang="en-US" dirty="0" smtClean="0"/>
              <a:t>Marxism</a:t>
            </a:r>
            <a:r>
              <a:rPr lang="cs-CZ" dirty="0" smtClean="0"/>
              <a:t>: </a:t>
            </a:r>
            <a:r>
              <a:rPr lang="en-US" dirty="0" smtClean="0"/>
              <a:t>historical </a:t>
            </a:r>
            <a:r>
              <a:rPr lang="en-US" dirty="0"/>
              <a:t>development is not determined by objective economical processes. </a:t>
            </a:r>
            <a:endParaRPr lang="cs-CZ" dirty="0"/>
          </a:p>
          <a:p>
            <a:r>
              <a:rPr lang="en-US" dirty="0"/>
              <a:t>Against Enlightenment </a:t>
            </a:r>
            <a:r>
              <a:rPr lang="en-US" dirty="0" smtClean="0"/>
              <a:t>rationalism</a:t>
            </a:r>
            <a:r>
              <a:rPr lang="cs-CZ" dirty="0" smtClean="0"/>
              <a:t>: </a:t>
            </a:r>
            <a:r>
              <a:rPr lang="en-US" dirty="0" smtClean="0"/>
              <a:t>history </a:t>
            </a:r>
            <a:r>
              <a:rPr lang="en-US" dirty="0"/>
              <a:t>is not a progressive discovering of truth against prejudices. </a:t>
            </a:r>
            <a:endParaRPr lang="cs-CZ" dirty="0"/>
          </a:p>
          <a:p>
            <a:r>
              <a:rPr lang="en-US" dirty="0"/>
              <a:t>Against </a:t>
            </a:r>
            <a:r>
              <a:rPr lang="cs-CZ" dirty="0" err="1" smtClean="0"/>
              <a:t>eschatological</a:t>
            </a:r>
            <a:r>
              <a:rPr lang="cs-CZ" dirty="0" smtClean="0"/>
              <a:t> </a:t>
            </a:r>
            <a:r>
              <a:rPr lang="cs-CZ" dirty="0" err="1" smtClean="0"/>
              <a:t>conceptions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dirty="0"/>
              <a:t>history does not have its </a:t>
            </a:r>
            <a:r>
              <a:rPr lang="en-US" dirty="0" smtClean="0"/>
              <a:t>pre</a:t>
            </a:r>
            <a:r>
              <a:rPr lang="cs-CZ" dirty="0" smtClean="0"/>
              <a:t>-</a:t>
            </a:r>
            <a:r>
              <a:rPr lang="en-US" dirty="0" smtClean="0"/>
              <a:t>given </a:t>
            </a:r>
            <a:r>
              <a:rPr lang="en-US" dirty="0"/>
              <a:t>telos. </a:t>
            </a:r>
            <a:endParaRPr lang="cs-CZ" dirty="0"/>
          </a:p>
          <a:p>
            <a:r>
              <a:rPr lang="en-US" dirty="0"/>
              <a:t>The history </a:t>
            </a:r>
            <a:r>
              <a:rPr lang="cs-CZ" dirty="0" err="1" smtClean="0"/>
              <a:t>consists</a:t>
            </a:r>
            <a:r>
              <a:rPr lang="cs-CZ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essentially conflictual, polemical relation of the present with the past, for the sake of opening new future possibilities.  </a:t>
            </a:r>
            <a:endParaRPr lang="cs-CZ" dirty="0"/>
          </a:p>
          <a:p>
            <a:r>
              <a:rPr lang="cs-CZ" dirty="0" smtClean="0"/>
              <a:t>Patočka´s </a:t>
            </a:r>
            <a:r>
              <a:rPr lang="cs-CZ" dirty="0" err="1" smtClean="0"/>
              <a:t>position</a:t>
            </a:r>
            <a:r>
              <a:rPr lang="en-US" dirty="0" smtClean="0"/>
              <a:t> </a:t>
            </a:r>
            <a:r>
              <a:rPr lang="en-US" dirty="0"/>
              <a:t>is essentially heretical because it questions any position of unified, overarching meaning of history.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58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/>
              <a:t>history is nothing other than the constant, ever repeated shaking of naive meaning, of all certitudes about pre-given meaning. History does not have any other meaning or goal.</a:t>
            </a: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arises</a:t>
            </a:r>
            <a:r>
              <a:rPr lang="cs-CZ" dirty="0"/>
              <a:t> from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shaking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naive</a:t>
            </a:r>
            <a:r>
              <a:rPr lang="cs-CZ" dirty="0"/>
              <a:t> and </a:t>
            </a:r>
            <a:r>
              <a:rPr lang="cs-CZ" dirty="0" err="1"/>
              <a:t>absolute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virtually</a:t>
            </a:r>
            <a:r>
              <a:rPr lang="cs-CZ" dirty="0"/>
              <a:t> </a:t>
            </a:r>
            <a:r>
              <a:rPr lang="cs-CZ" dirty="0" err="1"/>
              <a:t>simultaneous</a:t>
            </a:r>
            <a:r>
              <a:rPr lang="cs-CZ" dirty="0"/>
              <a:t> and </a:t>
            </a:r>
            <a:r>
              <a:rPr lang="cs-CZ" dirty="0" err="1"/>
              <a:t>mutually</a:t>
            </a:r>
            <a:r>
              <a:rPr lang="cs-CZ" dirty="0"/>
              <a:t> </a:t>
            </a:r>
            <a:r>
              <a:rPr lang="cs-CZ" dirty="0" err="1"/>
              <a:t>interdependent</a:t>
            </a:r>
            <a:r>
              <a:rPr lang="cs-CZ" dirty="0"/>
              <a:t>' </a:t>
            </a:r>
            <a:r>
              <a:rPr lang="cs-CZ" dirty="0" err="1"/>
              <a:t>rise</a:t>
            </a:r>
            <a:r>
              <a:rPr lang="cs-CZ" dirty="0"/>
              <a:t> of </a:t>
            </a:r>
            <a:r>
              <a:rPr lang="cs-CZ" dirty="0" err="1"/>
              <a:t>politics</a:t>
            </a:r>
            <a:r>
              <a:rPr lang="cs-CZ" dirty="0"/>
              <a:t> and </a:t>
            </a:r>
            <a:r>
              <a:rPr lang="cs-CZ" dirty="0" err="1"/>
              <a:t>philosophy</a:t>
            </a:r>
            <a:r>
              <a:rPr lang="cs-CZ" dirty="0"/>
              <a:t>. ”  </a:t>
            </a:r>
            <a:r>
              <a:rPr lang="cs-CZ" dirty="0" smtClean="0"/>
              <a:t>(</a:t>
            </a:r>
            <a:r>
              <a:rPr lang="cs-CZ" i="1" dirty="0" smtClean="0"/>
              <a:t>HE</a:t>
            </a:r>
            <a:r>
              <a:rPr lang="cs-CZ" dirty="0" smtClean="0"/>
              <a:t>, </a:t>
            </a:r>
            <a:r>
              <a:rPr lang="cs-CZ" dirty="0" err="1" smtClean="0"/>
              <a:t>page</a:t>
            </a:r>
            <a:r>
              <a:rPr lang="cs-CZ" dirty="0" smtClean="0"/>
              <a:t> 77)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18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“The meaning of meaning”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1.1. </a:t>
            </a:r>
            <a:r>
              <a:rPr lang="en-US" b="1" dirty="0" smtClean="0"/>
              <a:t>Meaning </a:t>
            </a:r>
            <a:r>
              <a:rPr lang="en-US" b="1" dirty="0"/>
              <a:t>vs. Purpose</a:t>
            </a:r>
            <a:endParaRPr lang="cs-CZ" dirty="0"/>
          </a:p>
          <a:p>
            <a:r>
              <a:rPr lang="pl-PL" b="1" dirty="0" smtClean="0"/>
              <a:t>the </a:t>
            </a:r>
            <a:r>
              <a:rPr lang="pl-PL" b="1" dirty="0"/>
              <a:t>concept of meaning should not be conflated with the concept of </a:t>
            </a:r>
            <a:r>
              <a:rPr lang="pl-PL" b="1" dirty="0" smtClean="0"/>
              <a:t>purposefulness </a:t>
            </a:r>
          </a:p>
          <a:p>
            <a:r>
              <a:rPr lang="pl-PL" b="1" dirty="0" smtClean="0"/>
              <a:t>„The meaning is not reducible to purpose” (p. 55)</a:t>
            </a:r>
            <a:endParaRPr lang="cs-CZ" dirty="0"/>
          </a:p>
          <a:p>
            <a:r>
              <a:rPr lang="pl-PL" dirty="0" smtClean="0"/>
              <a:t>There </a:t>
            </a:r>
            <a:r>
              <a:rPr lang="pl-PL" dirty="0"/>
              <a:t>are purposeful actions that have lost their </a:t>
            </a:r>
            <a:r>
              <a:rPr lang="pl-PL" dirty="0" smtClean="0"/>
              <a:t>sense (e.g</a:t>
            </a:r>
            <a:r>
              <a:rPr lang="pl-PL" dirty="0"/>
              <a:t>. contemporary sciences which lost their original </a:t>
            </a:r>
            <a:r>
              <a:rPr lang="pl-PL" dirty="0" smtClean="0"/>
              <a:t>meaning and find no other justification than instrumental). </a:t>
            </a:r>
          </a:p>
          <a:p>
            <a:r>
              <a:rPr lang="pl-PL" dirty="0" smtClean="0"/>
              <a:t>There are non-intentional speech acts, behaviors that are nevertheless meaningful.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615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1.2. </a:t>
            </a:r>
            <a:r>
              <a:rPr lang="en-US" b="1" dirty="0" smtClean="0"/>
              <a:t>Meaning vs. Value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Values </a:t>
            </a:r>
            <a:r>
              <a:rPr lang="pl-PL" dirty="0"/>
              <a:t>such as beauty or goodness are not purposes in themselves, but their implementation can become a purpose of human action.</a:t>
            </a:r>
            <a:endParaRPr lang="cs-CZ" dirty="0"/>
          </a:p>
          <a:p>
            <a:r>
              <a:rPr lang="pl-PL" dirty="0" smtClean="0"/>
              <a:t>Value </a:t>
            </a:r>
            <a:r>
              <a:rPr lang="pl-PL" dirty="0"/>
              <a:t>can be understood as the meaning of a concrete being, expressed by means of some quality.</a:t>
            </a:r>
            <a:endParaRPr lang="cs-CZ" dirty="0"/>
          </a:p>
          <a:p>
            <a:r>
              <a:rPr lang="pl-PL" dirty="0" smtClean="0"/>
              <a:t>The </a:t>
            </a:r>
            <a:r>
              <a:rPr lang="pl-PL" dirty="0"/>
              <a:t>concept of value makes something appear as an independent, positive being.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72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1.3 Where does the meaning of things come from?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There </a:t>
            </a:r>
            <a:r>
              <a:rPr lang="pl-PL" dirty="0"/>
              <a:t>is no such thing as meaning in itself. There must be someone who sees </a:t>
            </a:r>
            <a:r>
              <a:rPr lang="pl-PL" dirty="0" smtClean="0"/>
              <a:t>things </a:t>
            </a:r>
            <a:r>
              <a:rPr lang="pl-PL" i="1" dirty="0" smtClean="0"/>
              <a:t>as </a:t>
            </a:r>
            <a:r>
              <a:rPr lang="pl-PL" dirty="0" smtClean="0"/>
              <a:t>meaningful.</a:t>
            </a:r>
            <a:endParaRPr lang="cs-CZ" dirty="0"/>
          </a:p>
          <a:p>
            <a:r>
              <a:rPr lang="pl-PL" dirty="0" smtClean="0"/>
              <a:t>Sense </a:t>
            </a:r>
            <a:r>
              <a:rPr lang="pl-PL" dirty="0"/>
              <a:t>is not directly in the </a:t>
            </a:r>
            <a:r>
              <a:rPr lang="pl-PL" dirty="0" smtClean="0"/>
              <a:t>things (in abstraction of human involvment with them). </a:t>
            </a:r>
          </a:p>
          <a:p>
            <a:r>
              <a:rPr lang="pl-PL" dirty="0" smtClean="0"/>
              <a:t>Meaning of the world </a:t>
            </a:r>
            <a:r>
              <a:rPr lang="pl-PL" dirty="0"/>
              <a:t>results from </a:t>
            </a:r>
            <a:r>
              <a:rPr lang="pl-PL" dirty="0" smtClean="0"/>
              <a:t>our openness </a:t>
            </a:r>
            <a:r>
              <a:rPr lang="pl-PL" dirty="0"/>
              <a:t>to it. </a:t>
            </a:r>
            <a:endParaRPr lang="pl-PL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13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1.4  Do we create meanings?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/>
              <a:t>do not create meaning. It is not a question of our will, because we do not have the influence that things in a given circumstance would appear to be </a:t>
            </a:r>
            <a:r>
              <a:rPr lang="pl-PL" dirty="0" smtClean="0"/>
              <a:t>meaningful or meaningless.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48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2. The meaning of life in the historical and prehistoric period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003939"/>
              </p:ext>
            </p:extLst>
          </p:nvPr>
        </p:nvGraphicFramePr>
        <p:xfrm>
          <a:off x="838197" y="1358537"/>
          <a:ext cx="10953208" cy="5894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6604">
                  <a:extLst>
                    <a:ext uri="{9D8B030D-6E8A-4147-A177-3AD203B41FA5}">
                      <a16:colId xmlns:a16="http://schemas.microsoft.com/office/drawing/2014/main" val="290670558"/>
                    </a:ext>
                  </a:extLst>
                </a:gridCol>
                <a:gridCol w="5476604">
                  <a:extLst>
                    <a:ext uri="{9D8B030D-6E8A-4147-A177-3AD203B41FA5}">
                      <a16:colId xmlns:a16="http://schemas.microsoft.com/office/drawing/2014/main" val="1702672186"/>
                    </a:ext>
                  </a:extLst>
                </a:gridCol>
              </a:tblGrid>
              <a:tr h="323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Prehistorical period</a:t>
                      </a:r>
                      <a:endParaRPr lang="cs-CZ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34791" marR="34791" marT="34791" marB="3479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>
                          <a:effectLst/>
                        </a:rPr>
                        <a:t>Historical period</a:t>
                      </a:r>
                      <a:endParaRPr lang="cs-CZ" sz="1600" kern="150">
                        <a:effectLst/>
                        <a:latin typeface="Courier New" panose="02070309020205020404" pitchFamily="49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4791" marR="34791" marT="34791" marB="34791"/>
                </a:tc>
                <a:extLst>
                  <a:ext uri="{0D108BD9-81ED-4DB2-BD59-A6C34878D82A}">
                    <a16:rowId xmlns:a16="http://schemas.microsoft.com/office/drawing/2014/main" val="252065535"/>
                  </a:ext>
                </a:extLst>
              </a:tr>
              <a:tr h="4988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“</a:t>
                      </a:r>
                      <a:r>
                        <a:rPr lang="pl-PL" sz="1600" kern="150" dirty="0">
                          <a:effectLst/>
                        </a:rPr>
                        <a:t>Prehistoric humanity is quite modest in its valuation of human life, for them the world seems to it in some sens orderly, justified”</a:t>
                      </a:r>
                      <a:endParaRPr lang="cs-CZ" sz="1600" kern="1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“</a:t>
                      </a:r>
                      <a:r>
                        <a:rPr lang="pl-PL" sz="1600" kern="150" dirty="0">
                          <a:effectLst/>
                        </a:rPr>
                        <a:t>Experiences of </a:t>
                      </a:r>
                      <a:r>
                        <a:rPr lang="pl-PL" sz="1600" kern="150" dirty="0" smtClean="0">
                          <a:effectLst/>
                        </a:rPr>
                        <a:t>mortality</a:t>
                      </a:r>
                      <a:r>
                        <a:rPr lang="pl-PL" sz="1600" kern="150" dirty="0">
                          <a:effectLst/>
                        </a:rPr>
                        <a:t>, of natural and social catastrophes, do not shake </a:t>
                      </a:r>
                      <a:r>
                        <a:rPr lang="pl-PL" sz="1600" kern="150" dirty="0" smtClean="0">
                          <a:effectLst/>
                        </a:rPr>
                        <a:t>it. For </a:t>
                      </a:r>
                      <a:r>
                        <a:rPr lang="pl-PL" sz="1600" kern="150" dirty="0">
                          <a:effectLst/>
                        </a:rPr>
                        <a:t>life to be meaningful, it is enough to know that the gods have reserved the best for themselves: eternity in the sense of immorality</a:t>
                      </a:r>
                      <a:r>
                        <a:rPr lang="pl-PL" sz="1600" kern="150" dirty="0" smtClean="0">
                          <a:effectLst/>
                        </a:rPr>
                        <a:t>.” (61)</a:t>
                      </a:r>
                      <a:endParaRPr lang="cs-CZ" sz="1600" kern="1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Searching </a:t>
                      </a:r>
                      <a:r>
                        <a:rPr lang="pl-PL" sz="1600" kern="150" dirty="0">
                          <a:effectLst/>
                        </a:rPr>
                        <a:t>for a different meaning than </a:t>
                      </a:r>
                      <a:r>
                        <a:rPr lang="pl-PL" sz="1600" kern="150" dirty="0" smtClean="0">
                          <a:effectLst/>
                        </a:rPr>
                        <a:t>the meaning provided by </a:t>
                      </a:r>
                      <a:r>
                        <a:rPr lang="pl-PL" sz="1600" kern="150" dirty="0">
                          <a:effectLst/>
                        </a:rPr>
                        <a:t>the gods is not a human matter.</a:t>
                      </a:r>
                      <a:endParaRPr lang="cs-CZ" sz="1600" kern="1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The</a:t>
                      </a:r>
                      <a:r>
                        <a:rPr lang="pl-PL" sz="1600" kern="150" baseline="0" dirty="0" smtClean="0">
                          <a:effectLst/>
                        </a:rPr>
                        <a:t> meaning is mostly connected to maintaining and procuring </a:t>
                      </a:r>
                      <a:r>
                        <a:rPr lang="pl-PL" sz="1600" kern="150" dirty="0" smtClean="0">
                          <a:effectLst/>
                        </a:rPr>
                        <a:t>life's needs</a:t>
                      </a:r>
                      <a:r>
                        <a:rPr lang="pl-PL" sz="1600" kern="150" baseline="0" dirty="0" smtClean="0">
                          <a:effectLst/>
                        </a:rPr>
                        <a:t> („bondage of life to itself” (62))</a:t>
                      </a:r>
                      <a:endParaRPr lang="cs-CZ" sz="1600" kern="1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The meaning of human existence depends </a:t>
                      </a:r>
                      <a:r>
                        <a:rPr lang="pl-PL" sz="1600" kern="150" dirty="0">
                          <a:effectLst/>
                        </a:rPr>
                        <a:t>on </a:t>
                      </a:r>
                      <a:r>
                        <a:rPr lang="pl-PL" sz="1600" kern="150" dirty="0" smtClean="0">
                          <a:effectLst/>
                        </a:rPr>
                        <a:t>some external instance (Gods).</a:t>
                      </a:r>
                      <a:endParaRPr lang="cs-CZ" sz="1600" kern="150" dirty="0">
                        <a:effectLst/>
                      </a:endParaRPr>
                    </a:p>
                  </a:txBody>
                  <a:tcPr marL="34791" marR="34791" marT="34791" marB="34791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Man </a:t>
                      </a:r>
                      <a:r>
                        <a:rPr lang="pl-PL" sz="1600" kern="150" dirty="0">
                          <a:effectLst/>
                        </a:rPr>
                        <a:t>tries to create a specifically human region of being, independent of external sense </a:t>
                      </a:r>
                      <a:r>
                        <a:rPr lang="pl-PL" sz="1600" kern="150" dirty="0" smtClean="0">
                          <a:effectLst/>
                        </a:rPr>
                        <a:t>(in </a:t>
                      </a:r>
                      <a:r>
                        <a:rPr lang="pl-PL" sz="1600" kern="150" dirty="0">
                          <a:effectLst/>
                        </a:rPr>
                        <a:t>polis, in community life)</a:t>
                      </a:r>
                      <a:endParaRPr lang="cs-CZ" sz="1600" kern="15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 </a:t>
                      </a:r>
                      <a:endParaRPr lang="cs-CZ" sz="1600" kern="15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Shaking of naive, merealy accepted</a:t>
                      </a:r>
                      <a:r>
                        <a:rPr lang="pl-PL" sz="1600" kern="150" baseline="0" dirty="0" smtClean="0">
                          <a:effectLst/>
                        </a:rPr>
                        <a:t> meaning goes hand in hand with the </a:t>
                      </a:r>
                      <a:r>
                        <a:rPr lang="pl-PL" sz="1600" kern="150" dirty="0" smtClean="0">
                          <a:effectLst/>
                        </a:rPr>
                        <a:t>seeking </a:t>
                      </a:r>
                      <a:r>
                        <a:rPr lang="pl-PL" sz="1600" kern="150" dirty="0">
                          <a:effectLst/>
                        </a:rPr>
                        <a:t>for meaning by our own means (dialogue, interrogation, insights, contests) </a:t>
                      </a:r>
                      <a:endParaRPr lang="pl-PL" sz="1600" kern="15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„humans</a:t>
                      </a:r>
                      <a:r>
                        <a:rPr lang="pl-PL" sz="1600" kern="150" baseline="0" dirty="0" smtClean="0">
                          <a:effectLst/>
                        </a:rPr>
                        <a:t> make room an autonomous,purely human meaningfullness” (63)</a:t>
                      </a:r>
                      <a:endParaRPr lang="cs-CZ" sz="1600" kern="1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In </a:t>
                      </a:r>
                      <a:r>
                        <a:rPr lang="pl-PL" sz="1600" kern="150" dirty="0">
                          <a:effectLst/>
                        </a:rPr>
                        <a:t>politics as well as in philosophy, humans are open to what is disclosed as problematic meaning in polemical situations. </a:t>
                      </a:r>
                      <a:endParaRPr lang="cs-CZ" sz="1600" kern="1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kern="150" dirty="0">
                          <a:effectLst/>
                        </a:rPr>
                        <a:t> </a:t>
                      </a:r>
                      <a:endParaRPr lang="cs-CZ" sz="1600" kern="15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The</a:t>
                      </a:r>
                      <a:r>
                        <a:rPr lang="pl-PL" sz="1600" kern="150" baseline="0" dirty="0" smtClean="0">
                          <a:effectLst/>
                        </a:rPr>
                        <a:t> quest for „freer more demanding menaingfulness” (63)</a:t>
                      </a:r>
                      <a:endParaRPr lang="pl-PL" sz="1600" kern="15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endParaRPr lang="pl-PL" sz="1600" kern="15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The meaning</a:t>
                      </a:r>
                      <a:r>
                        <a:rPr lang="pl-PL" sz="1600" kern="150" baseline="0" dirty="0" smtClean="0">
                          <a:effectLst/>
                        </a:rPr>
                        <a:t> is no more bounded by life´s repetition and survival.</a:t>
                      </a:r>
                      <a:endParaRPr lang="pl-PL" sz="1600" kern="15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r>
                        <a:rPr lang="pl-PL" sz="1600" kern="150" dirty="0" smtClean="0">
                          <a:effectLst/>
                        </a:rPr>
                        <a:t>People </a:t>
                      </a:r>
                      <a:r>
                        <a:rPr lang="pl-PL" sz="1600" kern="150" dirty="0">
                          <a:effectLst/>
                        </a:rPr>
                        <a:t>take responsibility for themselves and others seeking for a new meaning for which they are accountable.</a:t>
                      </a:r>
                      <a:endParaRPr lang="cs-CZ" sz="1600" kern="15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1415"/>
                        </a:spcAft>
                      </a:pPr>
                      <a:endParaRPr lang="cs-CZ" sz="1600" kern="150" dirty="0">
                        <a:effectLst/>
                        <a:latin typeface="Courier New" panose="02070309020205020404" pitchFamily="49" charset="0"/>
                        <a:ea typeface="NSimSun" panose="0201060903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4791" marR="34791" marT="34791" marB="34791"/>
                </a:tc>
                <a:extLst>
                  <a:ext uri="{0D108BD9-81ED-4DB2-BD59-A6C34878D82A}">
                    <a16:rowId xmlns:a16="http://schemas.microsoft.com/office/drawing/2014/main" val="3822094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466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3. The relation between meaning and philosophy.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Philosophy </a:t>
            </a:r>
            <a:r>
              <a:rPr lang="pl-PL" dirty="0"/>
              <a:t>has shaken the prehistoric life rhythm (everything is guided by the preestablished values) in order to enrich it and free it from the external, divine meaning.</a:t>
            </a:r>
            <a:endParaRPr lang="cs-CZ" dirty="0"/>
          </a:p>
          <a:p>
            <a:r>
              <a:rPr lang="pl-PL" dirty="0" smtClean="0"/>
              <a:t>Plato's </a:t>
            </a:r>
            <a:r>
              <a:rPr lang="pl-PL" dirty="0"/>
              <a:t>metaphysics is characterized by a specific duality. Plato distinguishes the concept of </a:t>
            </a:r>
            <a:r>
              <a:rPr lang="pl-PL" b="1" i="1" dirty="0"/>
              <a:t>chorismos</a:t>
            </a:r>
            <a:r>
              <a:rPr lang="pl-PL" dirty="0"/>
              <a:t>, which means the gap, the gap between “the real world” and the world around us. </a:t>
            </a:r>
            <a:endParaRPr lang="cs-CZ" dirty="0"/>
          </a:p>
          <a:p>
            <a:r>
              <a:rPr lang="pl-PL" dirty="0" smtClean="0"/>
              <a:t>However</a:t>
            </a:r>
            <a:r>
              <a:rPr lang="pl-PL" dirty="0"/>
              <a:t>, the sphere of politics belongs to the context of the "real world".</a:t>
            </a:r>
            <a:endParaRPr lang="cs-CZ" dirty="0"/>
          </a:p>
          <a:p>
            <a:r>
              <a:rPr lang="pl-PL" dirty="0" smtClean="0"/>
              <a:t>Philosophy „cannot provide human life with a higher meaning which would be clearly positive, clearly intelligible and free of the mystery” (66)</a:t>
            </a:r>
          </a:p>
          <a:p>
            <a:r>
              <a:rPr lang="pl-PL" dirty="0" smtClean="0"/>
              <a:t>Instead of promissed certainty, it leads to doubt (Idem)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795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1244</Words>
  <Application>Microsoft Office PowerPoint</Application>
  <PresentationFormat>Širokoúhlá obrazovka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NSimSun</vt:lpstr>
      <vt:lpstr>SimSun</vt:lpstr>
      <vt:lpstr>Arial</vt:lpstr>
      <vt:lpstr>Calibri</vt:lpstr>
      <vt:lpstr>Calibri Light</vt:lpstr>
      <vt:lpstr>Courier New</vt:lpstr>
      <vt:lpstr>Times New Roman</vt:lpstr>
      <vt:lpstr>Motiv Office</vt:lpstr>
      <vt:lpstr>Patočka: The Meaning of History</vt:lpstr>
      <vt:lpstr>Short recapitulation from last time: </vt:lpstr>
      <vt:lpstr>Main thesis</vt:lpstr>
      <vt:lpstr>“The meaning of meaning”</vt:lpstr>
      <vt:lpstr>1.2. Meaning vs. Value </vt:lpstr>
      <vt:lpstr>1.3 Where does the meaning of things come from? </vt:lpstr>
      <vt:lpstr>1.4  Do we create meanings? </vt:lpstr>
      <vt:lpstr>2. The meaning of life in the historical and prehistoric period </vt:lpstr>
      <vt:lpstr>3. The relation between meaning and philosophy.</vt:lpstr>
      <vt:lpstr>4. The Christian concept of the meaning of history.</vt:lpstr>
      <vt:lpstr>5. The relation between meaning and modern sciences. </vt:lpstr>
      <vt:lpstr>6. The Meaning and the problem of nihilism </vt:lpstr>
      <vt:lpstr>7. Conclusions. </vt:lpstr>
      <vt:lpstr>Questions to be addressed</vt:lpstr>
      <vt:lpstr>Problems to be adressed: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Patočka : The Meaning of History</dc:title>
  <dc:creator>Ondrej Svec</dc:creator>
  <cp:lastModifiedBy>Ondrej Svec</cp:lastModifiedBy>
  <cp:revision>7</cp:revision>
  <dcterms:created xsi:type="dcterms:W3CDTF">2020-04-14T08:49:23Z</dcterms:created>
  <dcterms:modified xsi:type="dcterms:W3CDTF">2020-04-14T11:21:50Z</dcterms:modified>
</cp:coreProperties>
</file>