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74612-B76E-447E-B945-4F8FC72B802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4EAA14C-F4E7-4CDB-A91D-3D77591D7597}">
      <dgm:prSet phldrT="[Text]" custT="1"/>
      <dgm:spPr/>
      <dgm:t>
        <a:bodyPr/>
        <a:lstStyle/>
        <a:p>
          <a:r>
            <a:rPr lang="cs-CZ" sz="3200" b="1" dirty="0" err="1">
              <a:solidFill>
                <a:srgbClr val="FF0000"/>
              </a:solidFill>
            </a:rPr>
            <a:t>Logotrop</a:t>
          </a:r>
          <a:endParaRPr lang="cs-CZ" sz="3200" b="1" dirty="0">
            <a:solidFill>
              <a:srgbClr val="FF0000"/>
            </a:solidFill>
          </a:endParaRPr>
        </a:p>
        <a:p>
          <a:r>
            <a:rPr lang="cs-CZ" sz="2400" b="1" dirty="0">
              <a:solidFill>
                <a:srgbClr val="FFFF00"/>
              </a:solidFill>
            </a:rPr>
            <a:t>(logos=věda; </a:t>
          </a:r>
          <a:r>
            <a:rPr lang="cs-CZ" sz="2400" b="1" dirty="0" err="1">
              <a:solidFill>
                <a:srgbClr val="FFFF00"/>
              </a:solidFill>
            </a:rPr>
            <a:t>tropos</a:t>
          </a:r>
          <a:r>
            <a:rPr lang="cs-CZ" sz="2400" b="1" dirty="0">
              <a:solidFill>
                <a:srgbClr val="FFFF00"/>
              </a:solidFill>
            </a:rPr>
            <a:t>=povaha</a:t>
          </a:r>
          <a:r>
            <a:rPr lang="cs-CZ" sz="2400" dirty="0"/>
            <a:t>)</a:t>
          </a:r>
        </a:p>
      </dgm:t>
    </dgm:pt>
    <dgm:pt modelId="{2983A342-35A3-4A28-A5E1-4CB2471FC4EB}" type="parTrans" cxnId="{DFD133E1-A1EC-437F-A92F-2BD033F5B140}">
      <dgm:prSet/>
      <dgm:spPr/>
      <dgm:t>
        <a:bodyPr/>
        <a:lstStyle/>
        <a:p>
          <a:endParaRPr lang="cs-CZ"/>
        </a:p>
      </dgm:t>
    </dgm:pt>
    <dgm:pt modelId="{27F463F6-1066-4650-BC1B-1175906AAFD0}" type="sibTrans" cxnId="{DFD133E1-A1EC-437F-A92F-2BD033F5B140}">
      <dgm:prSet/>
      <dgm:spPr/>
      <dgm:t>
        <a:bodyPr/>
        <a:lstStyle/>
        <a:p>
          <a:endParaRPr lang="cs-CZ"/>
        </a:p>
      </dgm:t>
    </dgm:pt>
    <dgm:pt modelId="{D6EC3BC2-D16D-4A7F-8C3F-989FA8AD063A}">
      <dgm:prSet phldrT="[Text]"/>
      <dgm:spPr/>
      <dgm:t>
        <a:bodyPr/>
        <a:lstStyle/>
        <a:p>
          <a:r>
            <a:rPr lang="cs-CZ" b="1" dirty="0">
              <a:solidFill>
                <a:srgbClr val="009900"/>
              </a:solidFill>
            </a:rPr>
            <a:t>Filozoficky orientovaný</a:t>
          </a:r>
        </a:p>
      </dgm:t>
    </dgm:pt>
    <dgm:pt modelId="{2BCF9C47-1954-4947-8D45-3CC5E9160302}" type="parTrans" cxnId="{C5E83F25-72CD-45F7-8F1A-735395AA4CA1}">
      <dgm:prSet/>
      <dgm:spPr/>
      <dgm:t>
        <a:bodyPr/>
        <a:lstStyle/>
        <a:p>
          <a:endParaRPr lang="cs-CZ"/>
        </a:p>
      </dgm:t>
    </dgm:pt>
    <dgm:pt modelId="{9380B43D-6EC8-49DD-97C0-3B58F4211543}" type="sibTrans" cxnId="{C5E83F25-72CD-45F7-8F1A-735395AA4CA1}">
      <dgm:prSet/>
      <dgm:spPr/>
      <dgm:t>
        <a:bodyPr/>
        <a:lstStyle/>
        <a:p>
          <a:endParaRPr lang="cs-CZ"/>
        </a:p>
      </dgm:t>
    </dgm:pt>
    <dgm:pt modelId="{42A92E26-47C8-4CB6-B570-34D934C07020}">
      <dgm:prSet phldrT="[Text]"/>
      <dgm:spPr/>
      <dgm:t>
        <a:bodyPr/>
        <a:lstStyle/>
        <a:p>
          <a:r>
            <a:rPr lang="cs-CZ" b="1" dirty="0">
              <a:solidFill>
                <a:srgbClr val="009900"/>
              </a:solidFill>
            </a:rPr>
            <a:t>Odborně-vědecky orientovaný</a:t>
          </a:r>
        </a:p>
      </dgm:t>
    </dgm:pt>
    <dgm:pt modelId="{2FCEE4B6-3CC2-4849-AC69-FF6A3656B28B}" type="parTrans" cxnId="{F0CBB13F-BFF7-4B44-8C9C-59BC04861EC9}">
      <dgm:prSet/>
      <dgm:spPr/>
      <dgm:t>
        <a:bodyPr/>
        <a:lstStyle/>
        <a:p>
          <a:endParaRPr lang="cs-CZ"/>
        </a:p>
      </dgm:t>
    </dgm:pt>
    <dgm:pt modelId="{50659B3B-AD77-4C24-8AA8-9F1C82A6D136}" type="sibTrans" cxnId="{F0CBB13F-BFF7-4B44-8C9C-59BC04861EC9}">
      <dgm:prSet/>
      <dgm:spPr/>
      <dgm:t>
        <a:bodyPr/>
        <a:lstStyle/>
        <a:p>
          <a:endParaRPr lang="cs-CZ"/>
        </a:p>
      </dgm:t>
    </dgm:pt>
    <dgm:pt modelId="{8FD70BD9-5CE8-4F98-B1FC-B5B9272EF249}">
      <dgm:prSet phldrT="[Text]" custT="1"/>
      <dgm:spPr/>
      <dgm:t>
        <a:bodyPr/>
        <a:lstStyle/>
        <a:p>
          <a:r>
            <a:rPr lang="cs-CZ" sz="3100" b="1" dirty="0" err="1">
              <a:solidFill>
                <a:srgbClr val="FF0000"/>
              </a:solidFill>
            </a:rPr>
            <a:t>Paidotrop</a:t>
          </a:r>
          <a:endParaRPr lang="cs-CZ" sz="3100" b="1" dirty="0">
            <a:solidFill>
              <a:srgbClr val="FF0000"/>
            </a:solidFill>
          </a:endParaRPr>
        </a:p>
        <a:p>
          <a:r>
            <a:rPr lang="cs-CZ" sz="2800" b="1" dirty="0">
              <a:solidFill>
                <a:srgbClr val="FFFF00"/>
              </a:solidFill>
            </a:rPr>
            <a:t>(</a:t>
          </a:r>
          <a:r>
            <a:rPr lang="cs-CZ" sz="2800" b="1" dirty="0" err="1">
              <a:solidFill>
                <a:srgbClr val="FFFF00"/>
              </a:solidFill>
            </a:rPr>
            <a:t>pais</a:t>
          </a:r>
          <a:r>
            <a:rPr lang="cs-CZ" sz="2800" b="1" dirty="0">
              <a:solidFill>
                <a:srgbClr val="FFFF00"/>
              </a:solidFill>
            </a:rPr>
            <a:t>=chlapec)</a:t>
          </a:r>
        </a:p>
      </dgm:t>
    </dgm:pt>
    <dgm:pt modelId="{3B518C85-9312-47CE-9006-D74D6AE48D87}" type="parTrans" cxnId="{2CBEC7F4-978A-433A-A2A9-4FC1BEDAC451}">
      <dgm:prSet/>
      <dgm:spPr/>
      <dgm:t>
        <a:bodyPr/>
        <a:lstStyle/>
        <a:p>
          <a:endParaRPr lang="cs-CZ"/>
        </a:p>
      </dgm:t>
    </dgm:pt>
    <dgm:pt modelId="{FD4401C8-3A3F-486E-A2EC-ABD28880F12D}" type="sibTrans" cxnId="{2CBEC7F4-978A-433A-A2A9-4FC1BEDAC451}">
      <dgm:prSet/>
      <dgm:spPr/>
      <dgm:t>
        <a:bodyPr/>
        <a:lstStyle/>
        <a:p>
          <a:endParaRPr lang="cs-CZ"/>
        </a:p>
      </dgm:t>
    </dgm:pt>
    <dgm:pt modelId="{76633B34-7C61-4B4C-B8CB-DBA534BB0C9E}">
      <dgm:prSet phldrT="[Text]"/>
      <dgm:spPr/>
      <dgm:t>
        <a:bodyPr/>
        <a:lstStyle/>
        <a:p>
          <a:r>
            <a:rPr lang="cs-CZ" b="1" dirty="0">
              <a:solidFill>
                <a:srgbClr val="009900"/>
              </a:solidFill>
            </a:rPr>
            <a:t>Individuálně psychologicky orientovaný</a:t>
          </a:r>
        </a:p>
      </dgm:t>
    </dgm:pt>
    <dgm:pt modelId="{F24D9787-AC59-4439-807B-9D1A635D3DB6}" type="parTrans" cxnId="{F84B6965-2EB2-465B-A5C5-61F27D8E7CD2}">
      <dgm:prSet/>
      <dgm:spPr/>
      <dgm:t>
        <a:bodyPr/>
        <a:lstStyle/>
        <a:p>
          <a:endParaRPr lang="cs-CZ"/>
        </a:p>
      </dgm:t>
    </dgm:pt>
    <dgm:pt modelId="{9C093AB8-E5C8-462E-8162-5F79934DEFA8}" type="sibTrans" cxnId="{F84B6965-2EB2-465B-A5C5-61F27D8E7CD2}">
      <dgm:prSet/>
      <dgm:spPr/>
      <dgm:t>
        <a:bodyPr/>
        <a:lstStyle/>
        <a:p>
          <a:endParaRPr lang="cs-CZ"/>
        </a:p>
      </dgm:t>
    </dgm:pt>
    <dgm:pt modelId="{917139F3-9888-4352-9263-8007F8B70779}">
      <dgm:prSet phldrT="[Text]"/>
      <dgm:spPr/>
      <dgm:t>
        <a:bodyPr/>
        <a:lstStyle/>
        <a:p>
          <a:r>
            <a:rPr lang="cs-CZ" b="1" dirty="0">
              <a:solidFill>
                <a:srgbClr val="009900"/>
              </a:solidFill>
            </a:rPr>
            <a:t>Všeobecně psychologicky orientovaný</a:t>
          </a:r>
        </a:p>
      </dgm:t>
    </dgm:pt>
    <dgm:pt modelId="{3044C7EE-695F-428E-AFBD-5408A0FC0888}" type="parTrans" cxnId="{CD791919-1658-4C7D-85B5-3E3CD351021F}">
      <dgm:prSet/>
      <dgm:spPr/>
      <dgm:t>
        <a:bodyPr/>
        <a:lstStyle/>
        <a:p>
          <a:endParaRPr lang="cs-CZ"/>
        </a:p>
      </dgm:t>
    </dgm:pt>
    <dgm:pt modelId="{CE4A8F7B-D899-439D-BCB5-2A12873D4AFE}" type="sibTrans" cxnId="{CD791919-1658-4C7D-85B5-3E3CD351021F}">
      <dgm:prSet/>
      <dgm:spPr/>
      <dgm:t>
        <a:bodyPr/>
        <a:lstStyle/>
        <a:p>
          <a:endParaRPr lang="cs-CZ"/>
        </a:p>
      </dgm:t>
    </dgm:pt>
    <dgm:pt modelId="{A0733967-09A7-4293-843B-98965B00A7A7}" type="pres">
      <dgm:prSet presAssocID="{ACB74612-B76E-447E-B945-4F8FC72B802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8CD9B2-B415-4B90-A4BA-E18B3804A637}" type="pres">
      <dgm:prSet presAssocID="{74EAA14C-F4E7-4CDB-A91D-3D77591D7597}" presName="root" presStyleCnt="0"/>
      <dgm:spPr/>
    </dgm:pt>
    <dgm:pt modelId="{53270E80-53A2-481B-8F6E-820C21B4585A}" type="pres">
      <dgm:prSet presAssocID="{74EAA14C-F4E7-4CDB-A91D-3D77591D7597}" presName="rootComposite" presStyleCnt="0"/>
      <dgm:spPr/>
    </dgm:pt>
    <dgm:pt modelId="{1771B943-411B-445C-BEE8-CB0A808A1F95}" type="pres">
      <dgm:prSet presAssocID="{74EAA14C-F4E7-4CDB-A91D-3D77591D7597}" presName="rootText" presStyleLbl="node1" presStyleIdx="0" presStyleCnt="2" custScaleX="124017"/>
      <dgm:spPr/>
    </dgm:pt>
    <dgm:pt modelId="{3D0CC24F-482F-43E9-B6D2-2BD5B8E4A1FE}" type="pres">
      <dgm:prSet presAssocID="{74EAA14C-F4E7-4CDB-A91D-3D77591D7597}" presName="rootConnector" presStyleLbl="node1" presStyleIdx="0" presStyleCnt="2"/>
      <dgm:spPr/>
    </dgm:pt>
    <dgm:pt modelId="{E4BAF578-29D1-4656-BBAF-EC71D0E6C7EF}" type="pres">
      <dgm:prSet presAssocID="{74EAA14C-F4E7-4CDB-A91D-3D77591D7597}" presName="childShape" presStyleCnt="0"/>
      <dgm:spPr/>
    </dgm:pt>
    <dgm:pt modelId="{D46F9D23-CCDA-4DE5-947B-63B855918F61}" type="pres">
      <dgm:prSet presAssocID="{2BCF9C47-1954-4947-8D45-3CC5E9160302}" presName="Name13" presStyleLbl="parChTrans1D2" presStyleIdx="0" presStyleCnt="4"/>
      <dgm:spPr/>
    </dgm:pt>
    <dgm:pt modelId="{E7B766EC-EA81-4ED9-A474-13BEF6821EA6}" type="pres">
      <dgm:prSet presAssocID="{D6EC3BC2-D16D-4A7F-8C3F-989FA8AD063A}" presName="childText" presStyleLbl="bgAcc1" presStyleIdx="0" presStyleCnt="4">
        <dgm:presLayoutVars>
          <dgm:bulletEnabled val="1"/>
        </dgm:presLayoutVars>
      </dgm:prSet>
      <dgm:spPr/>
    </dgm:pt>
    <dgm:pt modelId="{D0DD395D-A331-43A6-9198-DD47017EE1A2}" type="pres">
      <dgm:prSet presAssocID="{2FCEE4B6-3CC2-4849-AC69-FF6A3656B28B}" presName="Name13" presStyleLbl="parChTrans1D2" presStyleIdx="1" presStyleCnt="4"/>
      <dgm:spPr/>
    </dgm:pt>
    <dgm:pt modelId="{3F4FEE68-2390-4C73-A5FB-B95E12AE1BEC}" type="pres">
      <dgm:prSet presAssocID="{42A92E26-47C8-4CB6-B570-34D934C07020}" presName="childText" presStyleLbl="bgAcc1" presStyleIdx="1" presStyleCnt="4">
        <dgm:presLayoutVars>
          <dgm:bulletEnabled val="1"/>
        </dgm:presLayoutVars>
      </dgm:prSet>
      <dgm:spPr/>
    </dgm:pt>
    <dgm:pt modelId="{83CBF57F-7E7E-4D85-AF97-7416E65F3058}" type="pres">
      <dgm:prSet presAssocID="{8FD70BD9-5CE8-4F98-B1FC-B5B9272EF249}" presName="root" presStyleCnt="0"/>
      <dgm:spPr/>
    </dgm:pt>
    <dgm:pt modelId="{E70661C2-2624-40FD-A098-54BACE80A65E}" type="pres">
      <dgm:prSet presAssocID="{8FD70BD9-5CE8-4F98-B1FC-B5B9272EF249}" presName="rootComposite" presStyleCnt="0"/>
      <dgm:spPr/>
    </dgm:pt>
    <dgm:pt modelId="{C3D7C561-ED4A-4A6F-9DFB-354DA2CD7638}" type="pres">
      <dgm:prSet presAssocID="{8FD70BD9-5CE8-4F98-B1FC-B5B9272EF249}" presName="rootText" presStyleLbl="node1" presStyleIdx="1" presStyleCnt="2" custScaleX="128940" custLinFactNeighborX="-1352" custLinFactNeighborY="-3527"/>
      <dgm:spPr/>
    </dgm:pt>
    <dgm:pt modelId="{4D62CCD4-C851-4F24-BCD0-05B553170BF5}" type="pres">
      <dgm:prSet presAssocID="{8FD70BD9-5CE8-4F98-B1FC-B5B9272EF249}" presName="rootConnector" presStyleLbl="node1" presStyleIdx="1" presStyleCnt="2"/>
      <dgm:spPr/>
    </dgm:pt>
    <dgm:pt modelId="{62DE5268-93D2-4719-94EB-4A0A19FEC33A}" type="pres">
      <dgm:prSet presAssocID="{8FD70BD9-5CE8-4F98-B1FC-B5B9272EF249}" presName="childShape" presStyleCnt="0"/>
      <dgm:spPr/>
    </dgm:pt>
    <dgm:pt modelId="{466597A4-9CD4-4873-9DC2-A3E623255766}" type="pres">
      <dgm:prSet presAssocID="{F24D9787-AC59-4439-807B-9D1A635D3DB6}" presName="Name13" presStyleLbl="parChTrans1D2" presStyleIdx="2" presStyleCnt="4"/>
      <dgm:spPr/>
    </dgm:pt>
    <dgm:pt modelId="{D06598B8-DFAC-4DF7-90A8-F6E2C58D7E42}" type="pres">
      <dgm:prSet presAssocID="{76633B34-7C61-4B4C-B8CB-DBA534BB0C9E}" presName="childText" presStyleLbl="bgAcc1" presStyleIdx="2" presStyleCnt="4">
        <dgm:presLayoutVars>
          <dgm:bulletEnabled val="1"/>
        </dgm:presLayoutVars>
      </dgm:prSet>
      <dgm:spPr/>
    </dgm:pt>
    <dgm:pt modelId="{41531878-5F61-4544-BE75-D75E5CAAC901}" type="pres">
      <dgm:prSet presAssocID="{3044C7EE-695F-428E-AFBD-5408A0FC0888}" presName="Name13" presStyleLbl="parChTrans1D2" presStyleIdx="3" presStyleCnt="4"/>
      <dgm:spPr/>
    </dgm:pt>
    <dgm:pt modelId="{25AEF1DD-03D3-43D5-89EB-306536146A34}" type="pres">
      <dgm:prSet presAssocID="{917139F3-9888-4352-9263-8007F8B70779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AD19940D-3476-472F-A8B1-525281DE7326}" type="presOf" srcId="{42A92E26-47C8-4CB6-B570-34D934C07020}" destId="{3F4FEE68-2390-4C73-A5FB-B95E12AE1BEC}" srcOrd="0" destOrd="0" presId="urn:microsoft.com/office/officeart/2005/8/layout/hierarchy3"/>
    <dgm:cxn modelId="{CD791919-1658-4C7D-85B5-3E3CD351021F}" srcId="{8FD70BD9-5CE8-4F98-B1FC-B5B9272EF249}" destId="{917139F3-9888-4352-9263-8007F8B70779}" srcOrd="1" destOrd="0" parTransId="{3044C7EE-695F-428E-AFBD-5408A0FC0888}" sibTransId="{CE4A8F7B-D899-439D-BCB5-2A12873D4AFE}"/>
    <dgm:cxn modelId="{C5E83F25-72CD-45F7-8F1A-735395AA4CA1}" srcId="{74EAA14C-F4E7-4CDB-A91D-3D77591D7597}" destId="{D6EC3BC2-D16D-4A7F-8C3F-989FA8AD063A}" srcOrd="0" destOrd="0" parTransId="{2BCF9C47-1954-4947-8D45-3CC5E9160302}" sibTransId="{9380B43D-6EC8-49DD-97C0-3B58F4211543}"/>
    <dgm:cxn modelId="{F0CBB13F-BFF7-4B44-8C9C-59BC04861EC9}" srcId="{74EAA14C-F4E7-4CDB-A91D-3D77591D7597}" destId="{42A92E26-47C8-4CB6-B570-34D934C07020}" srcOrd="1" destOrd="0" parTransId="{2FCEE4B6-3CC2-4849-AC69-FF6A3656B28B}" sibTransId="{50659B3B-AD77-4C24-8AA8-9F1C82A6D136}"/>
    <dgm:cxn modelId="{BCF75F45-EC34-434E-AE2B-93D3A5F411BC}" type="presOf" srcId="{2FCEE4B6-3CC2-4849-AC69-FF6A3656B28B}" destId="{D0DD395D-A331-43A6-9198-DD47017EE1A2}" srcOrd="0" destOrd="0" presId="urn:microsoft.com/office/officeart/2005/8/layout/hierarchy3"/>
    <dgm:cxn modelId="{F84B6965-2EB2-465B-A5C5-61F27D8E7CD2}" srcId="{8FD70BD9-5CE8-4F98-B1FC-B5B9272EF249}" destId="{76633B34-7C61-4B4C-B8CB-DBA534BB0C9E}" srcOrd="0" destOrd="0" parTransId="{F24D9787-AC59-4439-807B-9D1A635D3DB6}" sibTransId="{9C093AB8-E5C8-462E-8162-5F79934DEFA8}"/>
    <dgm:cxn modelId="{0B98E66B-9B73-463E-84A7-5F79F570313A}" type="presOf" srcId="{ACB74612-B76E-447E-B945-4F8FC72B8020}" destId="{A0733967-09A7-4293-843B-98965B00A7A7}" srcOrd="0" destOrd="0" presId="urn:microsoft.com/office/officeart/2005/8/layout/hierarchy3"/>
    <dgm:cxn modelId="{0D9DFE75-D723-40F4-A27F-B245DE346B4C}" type="presOf" srcId="{D6EC3BC2-D16D-4A7F-8C3F-989FA8AD063A}" destId="{E7B766EC-EA81-4ED9-A474-13BEF6821EA6}" srcOrd="0" destOrd="0" presId="urn:microsoft.com/office/officeart/2005/8/layout/hierarchy3"/>
    <dgm:cxn modelId="{38BBC956-7A04-42BE-B40D-C47CBBF7B455}" type="presOf" srcId="{8FD70BD9-5CE8-4F98-B1FC-B5B9272EF249}" destId="{4D62CCD4-C851-4F24-BCD0-05B553170BF5}" srcOrd="1" destOrd="0" presId="urn:microsoft.com/office/officeart/2005/8/layout/hierarchy3"/>
    <dgm:cxn modelId="{85283888-0ED7-4657-9889-AB812B4DFA76}" type="presOf" srcId="{F24D9787-AC59-4439-807B-9D1A635D3DB6}" destId="{466597A4-9CD4-4873-9DC2-A3E623255766}" srcOrd="0" destOrd="0" presId="urn:microsoft.com/office/officeart/2005/8/layout/hierarchy3"/>
    <dgm:cxn modelId="{9E1CDA9E-5C7C-40E7-A30D-534EAE805AE8}" type="presOf" srcId="{917139F3-9888-4352-9263-8007F8B70779}" destId="{25AEF1DD-03D3-43D5-89EB-306536146A34}" srcOrd="0" destOrd="0" presId="urn:microsoft.com/office/officeart/2005/8/layout/hierarchy3"/>
    <dgm:cxn modelId="{E5A409AB-6218-48AD-9AAA-0B556935946C}" type="presOf" srcId="{76633B34-7C61-4B4C-B8CB-DBA534BB0C9E}" destId="{D06598B8-DFAC-4DF7-90A8-F6E2C58D7E42}" srcOrd="0" destOrd="0" presId="urn:microsoft.com/office/officeart/2005/8/layout/hierarchy3"/>
    <dgm:cxn modelId="{170514B0-1F23-4A04-936F-3C3BFDBF7C24}" type="presOf" srcId="{8FD70BD9-5CE8-4F98-B1FC-B5B9272EF249}" destId="{C3D7C561-ED4A-4A6F-9DFB-354DA2CD7638}" srcOrd="0" destOrd="0" presId="urn:microsoft.com/office/officeart/2005/8/layout/hierarchy3"/>
    <dgm:cxn modelId="{8F3FABB7-1709-4A12-94F5-98FF6674F229}" type="presOf" srcId="{3044C7EE-695F-428E-AFBD-5408A0FC0888}" destId="{41531878-5F61-4544-BE75-D75E5CAAC901}" srcOrd="0" destOrd="0" presId="urn:microsoft.com/office/officeart/2005/8/layout/hierarchy3"/>
    <dgm:cxn modelId="{DFD133E1-A1EC-437F-A92F-2BD033F5B140}" srcId="{ACB74612-B76E-447E-B945-4F8FC72B8020}" destId="{74EAA14C-F4E7-4CDB-A91D-3D77591D7597}" srcOrd="0" destOrd="0" parTransId="{2983A342-35A3-4A28-A5E1-4CB2471FC4EB}" sibTransId="{27F463F6-1066-4650-BC1B-1175906AAFD0}"/>
    <dgm:cxn modelId="{1BF2E0E1-F5C7-4890-9682-B8E4474D5B7A}" type="presOf" srcId="{2BCF9C47-1954-4947-8D45-3CC5E9160302}" destId="{D46F9D23-CCDA-4DE5-947B-63B855918F61}" srcOrd="0" destOrd="0" presId="urn:microsoft.com/office/officeart/2005/8/layout/hierarchy3"/>
    <dgm:cxn modelId="{6180E8F0-914D-4B80-9442-18D21C738079}" type="presOf" srcId="{74EAA14C-F4E7-4CDB-A91D-3D77591D7597}" destId="{1771B943-411B-445C-BEE8-CB0A808A1F95}" srcOrd="0" destOrd="0" presId="urn:microsoft.com/office/officeart/2005/8/layout/hierarchy3"/>
    <dgm:cxn modelId="{2CBEC7F4-978A-433A-A2A9-4FC1BEDAC451}" srcId="{ACB74612-B76E-447E-B945-4F8FC72B8020}" destId="{8FD70BD9-5CE8-4F98-B1FC-B5B9272EF249}" srcOrd="1" destOrd="0" parTransId="{3B518C85-9312-47CE-9006-D74D6AE48D87}" sibTransId="{FD4401C8-3A3F-486E-A2EC-ABD28880F12D}"/>
    <dgm:cxn modelId="{7EE29BFB-127B-4E59-A3E2-95BA02488DFC}" type="presOf" srcId="{74EAA14C-F4E7-4CDB-A91D-3D77591D7597}" destId="{3D0CC24F-482F-43E9-B6D2-2BD5B8E4A1FE}" srcOrd="1" destOrd="0" presId="urn:microsoft.com/office/officeart/2005/8/layout/hierarchy3"/>
    <dgm:cxn modelId="{869360DE-0958-481D-916B-7117494EB289}" type="presParOf" srcId="{A0733967-09A7-4293-843B-98965B00A7A7}" destId="{2F8CD9B2-B415-4B90-A4BA-E18B3804A637}" srcOrd="0" destOrd="0" presId="urn:microsoft.com/office/officeart/2005/8/layout/hierarchy3"/>
    <dgm:cxn modelId="{3FC0C451-5EA4-4509-9BF7-31C6E5B2B253}" type="presParOf" srcId="{2F8CD9B2-B415-4B90-A4BA-E18B3804A637}" destId="{53270E80-53A2-481B-8F6E-820C21B4585A}" srcOrd="0" destOrd="0" presId="urn:microsoft.com/office/officeart/2005/8/layout/hierarchy3"/>
    <dgm:cxn modelId="{E5EAF3AE-BD81-463F-953A-20D3BFCF04C2}" type="presParOf" srcId="{53270E80-53A2-481B-8F6E-820C21B4585A}" destId="{1771B943-411B-445C-BEE8-CB0A808A1F95}" srcOrd="0" destOrd="0" presId="urn:microsoft.com/office/officeart/2005/8/layout/hierarchy3"/>
    <dgm:cxn modelId="{2564AC9E-33D3-435B-8103-FFCB74B057A2}" type="presParOf" srcId="{53270E80-53A2-481B-8F6E-820C21B4585A}" destId="{3D0CC24F-482F-43E9-B6D2-2BD5B8E4A1FE}" srcOrd="1" destOrd="0" presId="urn:microsoft.com/office/officeart/2005/8/layout/hierarchy3"/>
    <dgm:cxn modelId="{8C189563-DF0C-4FC1-8CB2-3D7976509CAF}" type="presParOf" srcId="{2F8CD9B2-B415-4B90-A4BA-E18B3804A637}" destId="{E4BAF578-29D1-4656-BBAF-EC71D0E6C7EF}" srcOrd="1" destOrd="0" presId="urn:microsoft.com/office/officeart/2005/8/layout/hierarchy3"/>
    <dgm:cxn modelId="{18A049FC-0F6B-4BB7-9D4A-358D03456B53}" type="presParOf" srcId="{E4BAF578-29D1-4656-BBAF-EC71D0E6C7EF}" destId="{D46F9D23-CCDA-4DE5-947B-63B855918F61}" srcOrd="0" destOrd="0" presId="urn:microsoft.com/office/officeart/2005/8/layout/hierarchy3"/>
    <dgm:cxn modelId="{1F01156B-38ED-46D7-955F-AD3585009908}" type="presParOf" srcId="{E4BAF578-29D1-4656-BBAF-EC71D0E6C7EF}" destId="{E7B766EC-EA81-4ED9-A474-13BEF6821EA6}" srcOrd="1" destOrd="0" presId="urn:microsoft.com/office/officeart/2005/8/layout/hierarchy3"/>
    <dgm:cxn modelId="{16711FA5-D8B1-4562-B515-F147B085F985}" type="presParOf" srcId="{E4BAF578-29D1-4656-BBAF-EC71D0E6C7EF}" destId="{D0DD395D-A331-43A6-9198-DD47017EE1A2}" srcOrd="2" destOrd="0" presId="urn:microsoft.com/office/officeart/2005/8/layout/hierarchy3"/>
    <dgm:cxn modelId="{172966E2-9F7B-4768-86B1-D3D68ACCE425}" type="presParOf" srcId="{E4BAF578-29D1-4656-BBAF-EC71D0E6C7EF}" destId="{3F4FEE68-2390-4C73-A5FB-B95E12AE1BEC}" srcOrd="3" destOrd="0" presId="urn:microsoft.com/office/officeart/2005/8/layout/hierarchy3"/>
    <dgm:cxn modelId="{0D128249-3AC9-463C-813C-830D0E45035C}" type="presParOf" srcId="{A0733967-09A7-4293-843B-98965B00A7A7}" destId="{83CBF57F-7E7E-4D85-AF97-7416E65F3058}" srcOrd="1" destOrd="0" presId="urn:microsoft.com/office/officeart/2005/8/layout/hierarchy3"/>
    <dgm:cxn modelId="{A14DB5A3-9633-40C9-A492-12FF51418E84}" type="presParOf" srcId="{83CBF57F-7E7E-4D85-AF97-7416E65F3058}" destId="{E70661C2-2624-40FD-A098-54BACE80A65E}" srcOrd="0" destOrd="0" presId="urn:microsoft.com/office/officeart/2005/8/layout/hierarchy3"/>
    <dgm:cxn modelId="{FAA6564C-CB14-4C7F-98FC-8E6BD2610EAE}" type="presParOf" srcId="{E70661C2-2624-40FD-A098-54BACE80A65E}" destId="{C3D7C561-ED4A-4A6F-9DFB-354DA2CD7638}" srcOrd="0" destOrd="0" presId="urn:microsoft.com/office/officeart/2005/8/layout/hierarchy3"/>
    <dgm:cxn modelId="{29468FDF-2E22-40F5-8D90-298FD832D698}" type="presParOf" srcId="{E70661C2-2624-40FD-A098-54BACE80A65E}" destId="{4D62CCD4-C851-4F24-BCD0-05B553170BF5}" srcOrd="1" destOrd="0" presId="urn:microsoft.com/office/officeart/2005/8/layout/hierarchy3"/>
    <dgm:cxn modelId="{41E233E2-6811-47F9-BAF1-3551FC6F9683}" type="presParOf" srcId="{83CBF57F-7E7E-4D85-AF97-7416E65F3058}" destId="{62DE5268-93D2-4719-94EB-4A0A19FEC33A}" srcOrd="1" destOrd="0" presId="urn:microsoft.com/office/officeart/2005/8/layout/hierarchy3"/>
    <dgm:cxn modelId="{4D8FDD0E-B087-4327-97F4-00F130E250B3}" type="presParOf" srcId="{62DE5268-93D2-4719-94EB-4A0A19FEC33A}" destId="{466597A4-9CD4-4873-9DC2-A3E623255766}" srcOrd="0" destOrd="0" presId="urn:microsoft.com/office/officeart/2005/8/layout/hierarchy3"/>
    <dgm:cxn modelId="{0EDBC749-1261-4FA3-A4AD-A6D12F38A228}" type="presParOf" srcId="{62DE5268-93D2-4719-94EB-4A0A19FEC33A}" destId="{D06598B8-DFAC-4DF7-90A8-F6E2C58D7E42}" srcOrd="1" destOrd="0" presId="urn:microsoft.com/office/officeart/2005/8/layout/hierarchy3"/>
    <dgm:cxn modelId="{5F0AF018-3506-41D7-B377-DB59FC28D2C7}" type="presParOf" srcId="{62DE5268-93D2-4719-94EB-4A0A19FEC33A}" destId="{41531878-5F61-4544-BE75-D75E5CAAC901}" srcOrd="2" destOrd="0" presId="urn:microsoft.com/office/officeart/2005/8/layout/hierarchy3"/>
    <dgm:cxn modelId="{F28BF522-DA00-420F-980C-0F9C3D7685FD}" type="presParOf" srcId="{62DE5268-93D2-4719-94EB-4A0A19FEC33A}" destId="{25AEF1DD-03D3-43D5-89EB-306536146A3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1B943-411B-445C-BEE8-CB0A808A1F95}">
      <dsp:nvSpPr>
        <dsp:cNvPr id="0" name=""/>
        <dsp:cNvSpPr/>
      </dsp:nvSpPr>
      <dsp:spPr>
        <a:xfrm>
          <a:off x="392899" y="1613"/>
          <a:ext cx="2403268" cy="968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 err="1">
              <a:solidFill>
                <a:srgbClr val="FF0000"/>
              </a:solidFill>
            </a:rPr>
            <a:t>Logotrop</a:t>
          </a:r>
          <a:endParaRPr lang="cs-CZ" sz="3200" b="1" kern="1200" dirty="0">
            <a:solidFill>
              <a:srgbClr val="FF0000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FF00"/>
              </a:solidFill>
            </a:rPr>
            <a:t>(logos=věda; </a:t>
          </a:r>
          <a:r>
            <a:rPr lang="cs-CZ" sz="2400" b="1" kern="1200" dirty="0" err="1">
              <a:solidFill>
                <a:srgbClr val="FFFF00"/>
              </a:solidFill>
            </a:rPr>
            <a:t>tropos</a:t>
          </a:r>
          <a:r>
            <a:rPr lang="cs-CZ" sz="2400" b="1" kern="1200" dirty="0">
              <a:solidFill>
                <a:srgbClr val="FFFF00"/>
              </a:solidFill>
            </a:rPr>
            <a:t>=povaha</a:t>
          </a:r>
          <a:r>
            <a:rPr lang="cs-CZ" sz="2400" kern="1200" dirty="0"/>
            <a:t>)</a:t>
          </a:r>
        </a:p>
      </dsp:txBody>
      <dsp:txXfrm>
        <a:off x="421278" y="29992"/>
        <a:ext cx="2346510" cy="912168"/>
      </dsp:txXfrm>
    </dsp:sp>
    <dsp:sp modelId="{D46F9D23-CCDA-4DE5-947B-63B855918F61}">
      <dsp:nvSpPr>
        <dsp:cNvPr id="0" name=""/>
        <dsp:cNvSpPr/>
      </dsp:nvSpPr>
      <dsp:spPr>
        <a:xfrm>
          <a:off x="633226" y="970540"/>
          <a:ext cx="240326" cy="726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695"/>
              </a:lnTo>
              <a:lnTo>
                <a:pt x="240326" y="7266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766EC-EA81-4ED9-A474-13BEF6821EA6}">
      <dsp:nvSpPr>
        <dsp:cNvPr id="0" name=""/>
        <dsp:cNvSpPr/>
      </dsp:nvSpPr>
      <dsp:spPr>
        <a:xfrm>
          <a:off x="873553" y="1212772"/>
          <a:ext cx="1550283" cy="968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rgbClr val="009900"/>
              </a:solidFill>
            </a:rPr>
            <a:t>Filozoficky orientovaný</a:t>
          </a:r>
        </a:p>
      </dsp:txBody>
      <dsp:txXfrm>
        <a:off x="901932" y="1241151"/>
        <a:ext cx="1493525" cy="912168"/>
      </dsp:txXfrm>
    </dsp:sp>
    <dsp:sp modelId="{D0DD395D-A331-43A6-9198-DD47017EE1A2}">
      <dsp:nvSpPr>
        <dsp:cNvPr id="0" name=""/>
        <dsp:cNvSpPr/>
      </dsp:nvSpPr>
      <dsp:spPr>
        <a:xfrm>
          <a:off x="633226" y="970540"/>
          <a:ext cx="240326" cy="1937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7853"/>
              </a:lnTo>
              <a:lnTo>
                <a:pt x="240326" y="19378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FEE68-2390-4C73-A5FB-B95E12AE1BEC}">
      <dsp:nvSpPr>
        <dsp:cNvPr id="0" name=""/>
        <dsp:cNvSpPr/>
      </dsp:nvSpPr>
      <dsp:spPr>
        <a:xfrm>
          <a:off x="873553" y="2423931"/>
          <a:ext cx="1550283" cy="968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rgbClr val="009900"/>
              </a:solidFill>
            </a:rPr>
            <a:t>Odborně-vědecky orientovaný</a:t>
          </a:r>
        </a:p>
      </dsp:txBody>
      <dsp:txXfrm>
        <a:off x="901932" y="2452310"/>
        <a:ext cx="1493525" cy="912168"/>
      </dsp:txXfrm>
    </dsp:sp>
    <dsp:sp modelId="{C3D7C561-ED4A-4A6F-9DFB-354DA2CD7638}">
      <dsp:nvSpPr>
        <dsp:cNvPr id="0" name=""/>
        <dsp:cNvSpPr/>
      </dsp:nvSpPr>
      <dsp:spPr>
        <a:xfrm>
          <a:off x="3254431" y="0"/>
          <a:ext cx="2498668" cy="968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 err="1">
              <a:solidFill>
                <a:srgbClr val="FF0000"/>
              </a:solidFill>
            </a:rPr>
            <a:t>Paidotrop</a:t>
          </a:r>
          <a:endParaRPr lang="cs-CZ" sz="3100" b="1" kern="1200" dirty="0">
            <a:solidFill>
              <a:srgbClr val="FF0000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rgbClr val="FFFF00"/>
              </a:solidFill>
            </a:rPr>
            <a:t>(</a:t>
          </a:r>
          <a:r>
            <a:rPr lang="cs-CZ" sz="2800" b="1" kern="1200" dirty="0" err="1">
              <a:solidFill>
                <a:srgbClr val="FFFF00"/>
              </a:solidFill>
            </a:rPr>
            <a:t>pais</a:t>
          </a:r>
          <a:r>
            <a:rPr lang="cs-CZ" sz="2800" b="1" kern="1200" dirty="0">
              <a:solidFill>
                <a:srgbClr val="FFFF00"/>
              </a:solidFill>
            </a:rPr>
            <a:t>=chlapec)</a:t>
          </a:r>
        </a:p>
      </dsp:txBody>
      <dsp:txXfrm>
        <a:off x="3282810" y="28379"/>
        <a:ext cx="2441910" cy="912168"/>
      </dsp:txXfrm>
    </dsp:sp>
    <dsp:sp modelId="{466597A4-9CD4-4873-9DC2-A3E623255766}">
      <dsp:nvSpPr>
        <dsp:cNvPr id="0" name=""/>
        <dsp:cNvSpPr/>
      </dsp:nvSpPr>
      <dsp:spPr>
        <a:xfrm>
          <a:off x="3504298" y="968926"/>
          <a:ext cx="276066" cy="728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309"/>
              </a:lnTo>
              <a:lnTo>
                <a:pt x="276066" y="7283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598B8-DFAC-4DF7-90A8-F6E2C58D7E42}">
      <dsp:nvSpPr>
        <dsp:cNvPr id="0" name=""/>
        <dsp:cNvSpPr/>
      </dsp:nvSpPr>
      <dsp:spPr>
        <a:xfrm>
          <a:off x="3780365" y="1212772"/>
          <a:ext cx="1550283" cy="968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rgbClr val="009900"/>
              </a:solidFill>
            </a:rPr>
            <a:t>Individuálně psychologicky orientovaný</a:t>
          </a:r>
        </a:p>
      </dsp:txBody>
      <dsp:txXfrm>
        <a:off x="3808744" y="1241151"/>
        <a:ext cx="1493525" cy="912168"/>
      </dsp:txXfrm>
    </dsp:sp>
    <dsp:sp modelId="{41531878-5F61-4544-BE75-D75E5CAAC901}">
      <dsp:nvSpPr>
        <dsp:cNvPr id="0" name=""/>
        <dsp:cNvSpPr/>
      </dsp:nvSpPr>
      <dsp:spPr>
        <a:xfrm>
          <a:off x="3504298" y="968926"/>
          <a:ext cx="276066" cy="193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467"/>
              </a:lnTo>
              <a:lnTo>
                <a:pt x="276066" y="19394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EF1DD-03D3-43D5-89EB-306536146A34}">
      <dsp:nvSpPr>
        <dsp:cNvPr id="0" name=""/>
        <dsp:cNvSpPr/>
      </dsp:nvSpPr>
      <dsp:spPr>
        <a:xfrm>
          <a:off x="3780365" y="2423931"/>
          <a:ext cx="1550283" cy="968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rgbClr val="009900"/>
              </a:solidFill>
            </a:rPr>
            <a:t>Všeobecně psychologicky orientovaný</a:t>
          </a:r>
        </a:p>
      </dsp:txBody>
      <dsp:txXfrm>
        <a:off x="3808744" y="2452310"/>
        <a:ext cx="1493525" cy="91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6259-2F7A-470C-BD71-D5ACB7B1BB1B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A88E4-E612-4139-9916-BA180FF36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38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1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08FBBA-1FE6-4057-B20B-06BC9C842E7B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5471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0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6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52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21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6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31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11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91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25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60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68730-D26B-4EC8-BC08-7DAEF849EDF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0914-7854-4029-9E46-41E5A617E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11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3.jpeg"/><Relationship Id="rId7" Type="http://schemas.openxmlformats.org/officeDocument/2006/relationships/diagramColors" Target="../diagrams/colors1.xml"/><Relationship Id="rId2" Type="http://schemas.openxmlformats.org/officeDocument/2006/relationships/hyperlink" Target="https://www.google.cz/url?sa=i&amp;rct=j&amp;q=&amp;esrc=s&amp;source=images&amp;cd=&amp;docid=XgT8qOUgQi0EoM&amp;tbnid=aXQ-T3pLQ_tviM:&amp;ved=0CAUQjRw&amp;url=http%3A%2F%2Frudolfkohoutek.blog.cz%2F0912%2Ftypy-osobnosti-ucitelu&amp;ei=-yc2Udi8G4aXtAasqoDgCQ&amp;bvm=bv.43148975,d.ZG4&amp;psig=AFQjCNEn-VfMFouUGKY8ANGhtgpNQn5H5A&amp;ust=1362590061285884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8.png"/><Relationship Id="rId4" Type="http://schemas.openxmlformats.org/officeDocument/2006/relationships/diagramData" Target="../diagrams/data1.xml"/><Relationship Id="rId9" Type="http://schemas.openxmlformats.org/officeDocument/2006/relationships/hyperlink" Target="http://knihovna.tul.cz/Obecna-prirucka-pro-uzivatele-databazi-v-UKN-TU-v-Liberci-809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synpaed.de/8_kommunizieren/8_2_LP/8_2_6_b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hyperlink" Target="http://knihovna.tul.cz/Obecna-prirucka-pro-uzivatele-databazi-v-UKN-TU-v-Liberci-809.php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http://www.pozitivni-noviny.cz/test/gallery/Image/2006/ucitel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3537349"/>
            <a:ext cx="1389460" cy="192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Nadpis 1"/>
          <p:cNvSpPr>
            <a:spLocks noGrp="1"/>
          </p:cNvSpPr>
          <p:nvPr>
            <p:ph type="ctrTitle"/>
          </p:nvPr>
        </p:nvSpPr>
        <p:spPr>
          <a:xfrm>
            <a:off x="1625204" y="2464595"/>
            <a:ext cx="5829300" cy="1102519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                                                 </a:t>
            </a:r>
            <a:r>
              <a:rPr lang="cs-CZ" b="1" dirty="0">
                <a:solidFill>
                  <a:srgbClr val="0070C0"/>
                </a:solidFill>
              </a:rPr>
              <a:t>(video)</a:t>
            </a:r>
            <a:endParaRPr lang="cs-CZ" b="1" dirty="0"/>
          </a:p>
        </p:txBody>
      </p:sp>
      <p:pic>
        <p:nvPicPr>
          <p:cNvPr id="3077" name="Picture 2" descr="http://media.super.cz/310/43109-350x466-ijz8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0962"/>
            <a:ext cx="2500313" cy="305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http://i.idnes.cz/08/123/gal/BAR280011_42_198421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4238625"/>
            <a:ext cx="25812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http://i.lidovky.cz/06/031/lngal/HLM118cc2_ucite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857250"/>
            <a:ext cx="25717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" descr="http://www.konzervator.cz/imgthumb_pedagog.php?imgname=wiesnerova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173" y="857251"/>
            <a:ext cx="2035969" cy="1527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4786314" y="2571744"/>
            <a:ext cx="2849745" cy="133882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cs-CZ" sz="405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Profese pedagoga</a:t>
            </a:r>
          </a:p>
        </p:txBody>
      </p:sp>
      <p:pic>
        <p:nvPicPr>
          <p:cNvPr id="3082" name="Picture 14" descr="http://img.aktualne.centrum.cz/152/76/1527699-ucitel-se-ve-skole-muze-dostat-do-ruznych-situaci-diky-novemu-kanalu-by-je-vsak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36" y="3320655"/>
            <a:ext cx="2334815" cy="2464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525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0070C0"/>
                </a:solidFill>
              </a:rPr>
              <a:t>Typologie osobnosti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0000FF"/>
                </a:solidFill>
              </a:rPr>
              <a:t>Neexistuje všeobecně přijímaná typologie</a:t>
            </a:r>
          </a:p>
          <a:p>
            <a:r>
              <a:rPr lang="cs-CZ" altLang="cs-CZ" b="1">
                <a:solidFill>
                  <a:srgbClr val="0000FF"/>
                </a:solidFill>
              </a:rPr>
              <a:t>Smysl typologií učitele: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- umožňují lépe poznat konkrétní učitelskou osobnost (a to jak vlastnosti, které reprezentují příslušnost k určitému typu, tak vlastnosti odlišné)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- má význam hlavně pro učitele samotného (lépe si uvědomuje své kladné i záporné vlastnosti )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                to je důležité pro jeho sebevýchovu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1800" b="1">
              <a:solidFill>
                <a:srgbClr val="80000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1143001" y="5150644"/>
            <a:ext cx="950119" cy="215504"/>
          </a:xfrm>
          <a:prstGeom prst="rightArrow">
            <a:avLst>
              <a:gd name="adj1" fmla="val 729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sz="1350"/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6" name="irc_mi" descr="http://knihovna.tul.cz/gfx/download.png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448551" y="482181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84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nd03.jxs.cz/077/677/19d9971bdc_87985447_o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598" y="857251"/>
            <a:ext cx="1320403" cy="17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00589A"/>
                </a:solidFill>
              </a:rPr>
              <a:t>Casselmannova typologie</a:t>
            </a:r>
            <a:br>
              <a:rPr lang="cs-CZ" altLang="cs-CZ" b="1">
                <a:solidFill>
                  <a:srgbClr val="00589A"/>
                </a:solidFill>
              </a:rPr>
            </a:br>
            <a:r>
              <a:rPr lang="cs-CZ" altLang="cs-CZ" sz="1800" b="1">
                <a:solidFill>
                  <a:srgbClr val="00589A"/>
                </a:solidFill>
              </a:rPr>
              <a:t>(švýcarský psycholog)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268642"/>
              </p:ext>
            </p:extLst>
          </p:nvPr>
        </p:nvGraphicFramePr>
        <p:xfrm>
          <a:off x="742950" y="2420939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6" name="irc_mi" descr="http://knihovna.tul.cz/gfx/download.png">
            <a:hlinkClick r:id="rId9"/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236745" y="85703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91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3"/>
          <p:cNvSpPr>
            <a:spLocks noGrp="1"/>
          </p:cNvSpPr>
          <p:nvPr>
            <p:ph type="title"/>
          </p:nvPr>
        </p:nvSpPr>
        <p:spPr>
          <a:xfrm>
            <a:off x="1547813" y="1052513"/>
            <a:ext cx="6172200" cy="638175"/>
          </a:xfrm>
        </p:spPr>
        <p:txBody>
          <a:bodyPr>
            <a:normAutofit fontScale="90000"/>
          </a:bodyPr>
          <a:lstStyle/>
          <a:p>
            <a:r>
              <a:rPr lang="cs-CZ" altLang="cs-CZ" dirty="0" err="1">
                <a:solidFill>
                  <a:srgbClr val="FF0000"/>
                </a:solidFill>
              </a:rPr>
              <a:t>Logotrop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 rot="10800000" flipV="1">
            <a:off x="1485900" y="1690688"/>
            <a:ext cx="3030141" cy="317897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dirty="0">
                <a:solidFill>
                  <a:srgbClr val="0070C0"/>
                </a:solidFill>
              </a:rPr>
              <a:t>Filozoficky orientovaný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369815" y="2078831"/>
            <a:ext cx="3030141" cy="3373041"/>
          </a:xfrm>
        </p:spPr>
        <p:txBody>
          <a:bodyPr/>
          <a:lstStyle/>
          <a:p>
            <a:r>
              <a:rPr lang="cs-CZ" altLang="cs-CZ" sz="1650" b="1">
                <a:solidFill>
                  <a:srgbClr val="800000"/>
                </a:solidFill>
              </a:rPr>
              <a:t>Snaha vštípit žákům filozofický pohled na svět (svůj)</a:t>
            </a:r>
          </a:p>
          <a:p>
            <a:r>
              <a:rPr lang="cs-CZ" altLang="cs-CZ" sz="1650" b="1">
                <a:solidFill>
                  <a:srgbClr val="800000"/>
                </a:solidFill>
              </a:rPr>
              <a:t>Problém v případě nedostatečné zralosti žáků či v případě jejich jiného filozofického zaměření</a:t>
            </a:r>
          </a:p>
          <a:p>
            <a:r>
              <a:rPr lang="cs-CZ" altLang="cs-CZ" sz="1650" b="1">
                <a:solidFill>
                  <a:srgbClr val="800000"/>
                </a:solidFill>
              </a:rPr>
              <a:t>Hloubkou svého přesvědčení může žáky významně ovlivnit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26770" y="1581151"/>
            <a:ext cx="3031331" cy="497682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dirty="0">
                <a:solidFill>
                  <a:srgbClr val="0070C0"/>
                </a:solidFill>
              </a:rPr>
              <a:t>Odborně-vědecky orientovaný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26770" y="2078831"/>
            <a:ext cx="3031331" cy="3373041"/>
          </a:xfrm>
        </p:spPr>
        <p:txBody>
          <a:bodyPr>
            <a:normAutofit lnSpcReduction="10000"/>
          </a:bodyPr>
          <a:lstStyle/>
          <a:p>
            <a:r>
              <a:rPr lang="cs-CZ" altLang="cs-CZ" sz="1650" b="1">
                <a:solidFill>
                  <a:srgbClr val="800000"/>
                </a:solidFill>
              </a:rPr>
              <a:t>Velká šíře odborných vědomostí, vše vnímá jako důležité, chce žáky co nejvíce naučit (ze svého předmětu)</a:t>
            </a:r>
          </a:p>
          <a:p>
            <a:r>
              <a:rPr lang="cs-CZ" altLang="cs-CZ" sz="1650" b="1">
                <a:solidFill>
                  <a:srgbClr val="800000"/>
                </a:solidFill>
              </a:rPr>
              <a:t>Může žáky nadchnout pro předmět, umí dobře předmětu naučit</a:t>
            </a:r>
          </a:p>
          <a:p>
            <a:r>
              <a:rPr lang="cs-CZ" altLang="cs-CZ" sz="1650" b="1">
                <a:solidFill>
                  <a:srgbClr val="800000"/>
                </a:solidFill>
              </a:rPr>
              <a:t>Výchovně působí více méně jen prostřednictvím svého předmětu</a:t>
            </a:r>
          </a:p>
          <a:p>
            <a:r>
              <a:rPr lang="cs-CZ" altLang="cs-CZ" sz="1650" b="1">
                <a:solidFill>
                  <a:srgbClr val="800000"/>
                </a:solidFill>
              </a:rPr>
              <a:t>Vyhraněný logotrop má k žákům neosobní přístup, může mít i problémy s disciplínou</a:t>
            </a:r>
          </a:p>
        </p:txBody>
      </p:sp>
      <p:pic>
        <p:nvPicPr>
          <p:cNvPr id="28679" name="Picture 2" descr="C:\Users\Ivanka\AppData\Local\Microsoft\Windows\Temporary Internet Files\Content.IE5\CZ02UV2W\MC90028706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10" y="4670823"/>
            <a:ext cx="1062038" cy="116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9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350045" y="1895476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036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485900" y="1063229"/>
            <a:ext cx="6172200" cy="475059"/>
          </a:xfrm>
        </p:spPr>
        <p:txBody>
          <a:bodyPr>
            <a:normAutofit fontScale="90000"/>
          </a:bodyPr>
          <a:lstStyle/>
          <a:p>
            <a:r>
              <a:rPr lang="cs-CZ" altLang="cs-CZ" dirty="0" err="1">
                <a:solidFill>
                  <a:srgbClr val="C00000"/>
                </a:solidFill>
              </a:rPr>
              <a:t>Paidotrop</a:t>
            </a:r>
            <a:endParaRPr lang="cs-CZ" alt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5900" y="1538289"/>
            <a:ext cx="3030141" cy="540544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>
                <a:solidFill>
                  <a:srgbClr val="0070C0"/>
                </a:solidFill>
              </a:rPr>
              <a:t>Individuálně psychologicky orientovaný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85900" y="2187180"/>
            <a:ext cx="3030141" cy="3264694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b="1">
                <a:solidFill>
                  <a:srgbClr val="800000"/>
                </a:solidFill>
              </a:rPr>
              <a:t>Snaha pochopit osobnost žáka a tuto osobnost formovat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Důraz na výchovu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Rodičovský vztah k žákům, důvěra v žáka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Dbá na pořádek a disciplínu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Snaha pomoci žákům s problémy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6770" y="1484710"/>
            <a:ext cx="3031331" cy="594122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>
                <a:solidFill>
                  <a:srgbClr val="0070C0"/>
                </a:solidFill>
              </a:rPr>
              <a:t>Všeobecně psychologicky orientovaný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6770" y="2187180"/>
            <a:ext cx="3031331" cy="3264694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b="1">
                <a:solidFill>
                  <a:srgbClr val="800000"/>
                </a:solidFill>
              </a:rPr>
              <a:t>Zaměřuje se hlavně na obecné výchovné otázky – vzbudit zájem žáků o učivo, zvládnout projevy nekázně apod.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Nebezpečí, že bude méně náročný na rozvíjení kognitivních funkcí žáků</a:t>
            </a:r>
          </a:p>
          <a:p>
            <a:r>
              <a:rPr lang="cs-CZ" altLang="cs-CZ" b="1">
                <a:solidFill>
                  <a:srgbClr val="800000"/>
                </a:solidFill>
              </a:rPr>
              <a:t>Často se věnuje svým oblíbencům</a:t>
            </a:r>
          </a:p>
          <a:p>
            <a:endParaRPr lang="cs-CZ" altLang="cs-CZ"/>
          </a:p>
        </p:txBody>
      </p:sp>
      <p:pic>
        <p:nvPicPr>
          <p:cNvPr id="29703" name="Picture 2" descr="http://synpaed.de/8_kommunizieren/Bilder/Kom_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453" y="5179220"/>
            <a:ext cx="1271588" cy="1164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9" name="irc_mi" descr="http://knihovna.tul.cz/gfx/download.png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370870" y="1741485"/>
            <a:ext cx="674694" cy="6746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66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3000" b="1" dirty="0">
                <a:solidFill>
                  <a:srgbClr val="002060"/>
                </a:solidFill>
              </a:rPr>
              <a:t>Oblasti činnosti pedagoga vyžadující jeho tvořivý přístup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2060"/>
                </a:solidFill>
              </a:rPr>
              <a:t>příprava výchovných a vzdělávacích činností (promýšlení cílů, metod, obsahu...)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2060"/>
                </a:solidFill>
              </a:rPr>
              <a:t>hodnocení žáků + sebehodnocení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2060"/>
                </a:solidFill>
              </a:rPr>
              <a:t>navazování a udržování sociálních kontaktů (rozmanité kontakty – s různými objekty, stále se měnícími objekty – např. stále „jiní“ žáci...)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2060"/>
                </a:solidFill>
              </a:rPr>
              <a:t>individuální přístup k žákům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2060"/>
                </a:solidFill>
              </a:rPr>
              <a:t>poměrně časté řešení neočekávaných situací</a:t>
            </a:r>
          </a:p>
        </p:txBody>
      </p:sp>
      <p:pic>
        <p:nvPicPr>
          <p:cNvPr id="35844" name="Picture 1" descr="C:\Documents and Settings\Ivana\Local Settings\Temporary Internet Files\Content.IE5\EVACBFCC\dglxasset[1].as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5285186"/>
            <a:ext cx="1339453" cy="135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6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118872" y="1105738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8969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160" y="1052513"/>
            <a:ext cx="5153025" cy="1200150"/>
          </a:xfrm>
        </p:spPr>
        <p:txBody>
          <a:bodyPr/>
          <a:lstStyle/>
          <a:p>
            <a:pPr eaLnBrk="1" hangingPunct="1"/>
            <a:r>
              <a:rPr lang="cs-CZ" altLang="cs-CZ" sz="3000">
                <a:solidFill>
                  <a:srgbClr val="FF0000"/>
                </a:solidFill>
              </a:rPr>
              <a:t>Zákon o pedagogických pracovnících ze dne 24. 9. 2004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656160" y="2240756"/>
            <a:ext cx="5772150" cy="2743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Učitel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Vychovatel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Speciální pedagog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Psycholog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Pedagog volného času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Asistent pedagoga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Trenér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CC0000"/>
                </a:solidFill>
              </a:rPr>
              <a:t>Vedoucí pedagogický pracovník</a:t>
            </a:r>
          </a:p>
          <a:p>
            <a:pPr eaLnBrk="1" hangingPunct="1">
              <a:lnSpc>
                <a:spcPct val="80000"/>
              </a:lnSpc>
            </a:pPr>
            <a:endParaRPr lang="cs-CZ" altLang="cs-CZ">
              <a:solidFill>
                <a:srgbClr val="CC0000"/>
              </a:solidFill>
            </a:endParaRPr>
          </a:p>
        </p:txBody>
      </p:sp>
      <p:pic>
        <p:nvPicPr>
          <p:cNvPr id="6148" name="Picture 2" descr="http://www.odborneknihy.cz/products/w500jpg/wk75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466" y="2250282"/>
            <a:ext cx="1989534" cy="296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7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534776" y="632222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4636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>
                <a:solidFill>
                  <a:srgbClr val="0000FF"/>
                </a:solidFill>
              </a:rPr>
              <a:t>Prestiž pedagoga – výsledky výzkumů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57351" y="2228850"/>
            <a:ext cx="2832497" cy="2743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Veřejnost: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b="1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VŠ učitel – 3. místo (výše lékař, ministr)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Učitel SŠ – 10. místo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Učitel ZŠ – 11. místo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Učitel MŠ – 14. místo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Vychovatel – 15. místo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>
                <a:solidFill>
                  <a:srgbClr val="002060"/>
                </a:solidFill>
              </a:rPr>
              <a:t>(ze 70 profesí)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97003" y="2228850"/>
            <a:ext cx="2832497" cy="2743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Sebehodnocení pedagogů: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u="sng">
                <a:solidFill>
                  <a:srgbClr val="002060"/>
                </a:solidFill>
              </a:rPr>
              <a:t>Nižší hodnocení</a:t>
            </a:r>
            <a:r>
              <a:rPr lang="cs-CZ" altLang="cs-CZ" sz="1800" b="1">
                <a:solidFill>
                  <a:srgbClr val="002060"/>
                </a:solidFill>
              </a:rPr>
              <a:t> 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Nižší plat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Zdánlivě snazší studium na PedF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Vysoký stupeň femin.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>
                <a:solidFill>
                  <a:srgbClr val="002060"/>
                </a:solidFill>
              </a:rPr>
              <a:t>Neexistují objektivní kritéria pro posuzování efektů práce pedagogů</a:t>
            </a:r>
          </a:p>
        </p:txBody>
      </p:sp>
      <p:pic>
        <p:nvPicPr>
          <p:cNvPr id="8197" name="Picture 4" descr="j0301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13" y="4826795"/>
            <a:ext cx="1372791" cy="1173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7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409576" y="1915083"/>
            <a:ext cx="627534" cy="62753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959893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  <p:bldP spid="532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160" y="998935"/>
            <a:ext cx="5153025" cy="1200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Subjektivní determinanty práce pedagoga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608659"/>
            <a:ext cx="7886700" cy="3568303"/>
          </a:xfrm>
        </p:spPr>
        <p:txBody>
          <a:bodyPr/>
          <a:lstStyle/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1. Odborná způsobilost</a:t>
            </a:r>
          </a:p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2. Výkonová způsobilost</a:t>
            </a:r>
          </a:p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3. Osobnostní způsobilost</a:t>
            </a:r>
          </a:p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4. Společenská způsobilost</a:t>
            </a:r>
          </a:p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5. Motivace</a:t>
            </a:r>
          </a:p>
          <a:p>
            <a:pPr marL="457200" indent="-457200"/>
            <a:r>
              <a:rPr lang="cs-CZ" altLang="cs-CZ" b="1" dirty="0">
                <a:solidFill>
                  <a:srgbClr val="002060"/>
                </a:solidFill>
              </a:rPr>
              <a:t>6. Tvořivost</a:t>
            </a:r>
          </a:p>
        </p:txBody>
      </p:sp>
      <p:pic>
        <p:nvPicPr>
          <p:cNvPr id="15364" name="Picture 2" descr="http://www.academiaknihy.cz/eshop-images/small/jaky-jsem-ucit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4" y="2608660"/>
            <a:ext cx="2178844" cy="314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6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450745" y="482181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0873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Ad 1: Odborná způsobilost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464469" y="2035970"/>
            <a:ext cx="6172200" cy="339447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kompetence odborně předmětová </a:t>
            </a:r>
            <a:r>
              <a:rPr lang="cs-CZ" altLang="cs-CZ" b="1" dirty="0">
                <a:solidFill>
                  <a:srgbClr val="002060"/>
                </a:solidFill>
              </a:rPr>
              <a:t>(zvládnutí vědeckých základů vyučovaných disciplín)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kompetence </a:t>
            </a:r>
            <a:r>
              <a:rPr lang="cs-CZ" alt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altLang="cs-CZ" b="1" dirty="0">
                <a:solidFill>
                  <a:srgbClr val="002060"/>
                </a:solidFill>
              </a:rPr>
              <a:t> (umět učit v souladu s požadavky moderní didaktiky)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kompetence komunikativní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kompetence organizační a řídící</a:t>
            </a:r>
            <a:r>
              <a:rPr lang="cs-CZ" altLang="cs-CZ" b="1" dirty="0">
                <a:solidFill>
                  <a:srgbClr val="002060"/>
                </a:solidFill>
              </a:rPr>
              <a:t> (umět plánovat a projektovat svou činnost a činnost žáků)</a:t>
            </a:r>
          </a:p>
        </p:txBody>
      </p: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9" name="irc_mi" descr="http://knihovna.tul.cz/gfx/download.png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442410" y="1411266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43394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1518048" y="1125141"/>
            <a:ext cx="6140053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kompetence diagnostická a intervenční </a:t>
            </a:r>
            <a:r>
              <a:rPr lang="cs-CZ" altLang="cs-CZ" sz="2400" b="1">
                <a:solidFill>
                  <a:srgbClr val="002060"/>
                </a:solidFill>
              </a:rPr>
              <a:t>(chápat, jak žák myslí, cítí a jedná, umět diagnostikovat příčiny tohoto jednání, umět rozeznat žákovy problémy, umět mu pomoci)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 b="1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Kompetence poradenská a konzultativní </a:t>
            </a:r>
            <a:r>
              <a:rPr lang="cs-CZ" altLang="cs-CZ" sz="2400" b="1">
                <a:solidFill>
                  <a:srgbClr val="002060"/>
                </a:solidFill>
              </a:rPr>
              <a:t>(hlavně ve vztahu k rodičům, ale i žákům)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 b="1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 b="1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kompetence reflexe vlastní činnosti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002060"/>
                </a:solidFill>
              </a:rPr>
              <a:t>(umět analyzovat vlastní činnost a umět z této analýzy vyvodit důsledky a změny)</a:t>
            </a: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9" name="irc_mi" descr="http://knihovna.tul.cz/gfx/download.png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1143001" y="5207795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10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rgbClr val="FF0000"/>
                </a:solidFill>
              </a:rPr>
              <a:t>Možné zdroje neurotických potíží pedagogů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Pocit nízké sociální prestiže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Platové podmínky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Množství učiva x množství času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Administrativa – podřízenost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Nedostatek relaxace, práce „domů“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Různá úroveň žáků ve třídě</a:t>
            </a:r>
          </a:p>
          <a:p>
            <a:pPr>
              <a:defRPr/>
            </a:pPr>
            <a:r>
              <a:rPr lang="cs-CZ" b="1" dirty="0">
                <a:solidFill>
                  <a:srgbClr val="002060"/>
                </a:solidFill>
              </a:rPr>
              <a:t>Nefungující spolupráce s rodiči – sociální problémy rodin</a:t>
            </a:r>
          </a:p>
          <a:p>
            <a:pPr>
              <a:defRPr/>
            </a:pP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5" name="irc_mi" descr="http://knihovna.tul.cz/gfx/download.png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8236745" y="234951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013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azknihy.cz/data/products/detail_syndrom-vyhoreni-a-jak-jej-zv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760" y="3962400"/>
            <a:ext cx="1925240" cy="192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Syndrom vyhoření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277541" y="1856185"/>
            <a:ext cx="6172200" cy="339447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Ztráta zájmu o profesi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Rutina, chybí nadšení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Výkon profese unavuje, vyčerpává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Pocity zklamání z vlastní profes. úspěšnosti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Obavy ze styku s rodiči, někdy i žáky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Nezájem o další sebevzdělávání</a:t>
            </a:r>
          </a:p>
          <a:p>
            <a:pPr eaLnBrk="1" hangingPunct="1"/>
            <a:r>
              <a:rPr lang="cs-CZ" altLang="cs-CZ" b="1">
                <a:solidFill>
                  <a:srgbClr val="002060"/>
                </a:solidFill>
              </a:rPr>
              <a:t>Odpor k pedagogickým inovacím</a:t>
            </a: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7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6743701" y="584003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7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0000"/>
                </a:solidFill>
              </a:rPr>
              <a:t>Ad 3: Osobní způsobilost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518047" y="2089547"/>
            <a:ext cx="6172200" cy="3394472"/>
          </a:xfrm>
        </p:spPr>
        <p:txBody>
          <a:bodyPr/>
          <a:lstStyle/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temperamentové vlastnosti</a:t>
            </a:r>
          </a:p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charakterově-volní vlastnosti</a:t>
            </a:r>
          </a:p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pracovní vlastnosti</a:t>
            </a:r>
          </a:p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intelektuální vlastnosti</a:t>
            </a:r>
          </a:p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citově-temperamentové vlastnosti</a:t>
            </a:r>
          </a:p>
          <a:p>
            <a:pPr eaLnBrk="1" hangingPunct="1"/>
            <a:r>
              <a:rPr lang="cs-CZ" altLang="cs-CZ" sz="2700" b="1">
                <a:solidFill>
                  <a:srgbClr val="002060"/>
                </a:solidFill>
              </a:rPr>
              <a:t>společensko-charakterové</a:t>
            </a:r>
          </a:p>
        </p:txBody>
      </p:sp>
      <p:pic>
        <p:nvPicPr>
          <p:cNvPr id="25604" name="Picture 4" descr="http://veruce.cz/obrazky/clanky/psychika/tempera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773" y="1660923"/>
            <a:ext cx="1606153" cy="160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143001" y="87865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350">
              <a:latin typeface="Arial" panose="020B0604020202020204" pitchFamily="34" charset="0"/>
            </a:endParaRPr>
          </a:p>
        </p:txBody>
      </p:sp>
      <p:pic>
        <p:nvPicPr>
          <p:cNvPr id="7" name="irc_mi" descr="http://knihovna.tul.cz/gfx/download.png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388145" y="1411266"/>
            <a:ext cx="792956" cy="7929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761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564</Words>
  <Application>Microsoft Office PowerPoint</Application>
  <PresentationFormat>Předvádění na obrazovce (4:3)</PresentationFormat>
  <Paragraphs>116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    </vt:lpstr>
      <vt:lpstr>Zákon o pedagogických pracovnících ze dne 24. 9. 2004</vt:lpstr>
      <vt:lpstr>Prestiž pedagoga – výsledky výzkumů</vt:lpstr>
      <vt:lpstr>Subjektivní determinanty práce pedagoga</vt:lpstr>
      <vt:lpstr>Ad 1: Odborná způsobilost</vt:lpstr>
      <vt:lpstr>Prezentace aplikace PowerPoint</vt:lpstr>
      <vt:lpstr>Možné zdroje neurotických potíží pedagogů</vt:lpstr>
      <vt:lpstr>Syndrom vyhoření</vt:lpstr>
      <vt:lpstr>Ad 3: Osobní způsobilost</vt:lpstr>
      <vt:lpstr>Typologie osobnosti učitele</vt:lpstr>
      <vt:lpstr>Casselmannova typologie (švýcarský psycholog)</vt:lpstr>
      <vt:lpstr>Logotrop</vt:lpstr>
      <vt:lpstr>Paidotrop</vt:lpstr>
      <vt:lpstr>Oblasti činnosti pedagoga vyžadující jeho tvořivý přístup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Ivana</dc:creator>
  <cp:lastModifiedBy>Ivana</cp:lastModifiedBy>
  <cp:revision>1</cp:revision>
  <dcterms:created xsi:type="dcterms:W3CDTF">2017-04-20T15:59:49Z</dcterms:created>
  <dcterms:modified xsi:type="dcterms:W3CDTF">2017-04-20T16:07:16Z</dcterms:modified>
</cp:coreProperties>
</file>