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74" r:id="rId6"/>
    <p:sldId id="261" r:id="rId7"/>
    <p:sldId id="262" r:id="rId8"/>
    <p:sldId id="263" r:id="rId9"/>
    <p:sldId id="264" r:id="rId10"/>
    <p:sldId id="283" r:id="rId11"/>
    <p:sldId id="282" r:id="rId12"/>
    <p:sldId id="277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749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82E43A-A8B3-477C-9B24-3BC97305AD16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8AEFE-8EC2-42D8-8F70-9196A08E562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4967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345C5-942A-474E-8162-42C7B9D0819F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63268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F5345C5-942A-474E-8162-42C7B9D0819F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160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9331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59753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88467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95381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16529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943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0635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119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31592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27678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666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7A4B2-20B8-4B3B-9318-63CF5AB5D153}" type="datetimeFigureOut">
              <a:rPr lang="cs-CZ" smtClean="0"/>
              <a:t>31.01.2021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AAA7-DEFD-4733-BF1D-B15655D49A3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30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1U7upbieQLk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google.cz/url?sa=i&amp;rct=j&amp;q=&amp;esrc=s&amp;source=images&amp;cd=&amp;cad=rja&amp;uact=8&amp;ved=0ahUKEwjzsKyAp8DKAhXLtBQKHaRmAXYQjRwIBw&amp;url=http://www.woundsource.com/patientcondition/burns-full-thickness-third-and-fourth-degree&amp;psig=AFQjCNHXpYB2HdhZ0CRS1ZJ0WskwercWtQ&amp;ust=1453651236351890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2pVGG09VmfQ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z/url?sa=i&amp;rct=j&amp;q=&amp;esrc=s&amp;source=images&amp;cd=&amp;cad=rja&amp;uact=8&amp;docid=xm9KxkWo8CQ4JM&amp;tbnid=iSVbyHm3id8jhM:&amp;ved=0CAUQjRw&amp;url=http://www.e-safetyshop.eu/product.asp?P_ID%3D173&amp;ei=I47DU5WCCY6rPK6egLgF&amp;bvm=bv.70810081,d.bGE&amp;psig=AFQjCNHkuqSeHl7mWY1hoP8L0Rk7nIvQxA&amp;ust=140541122057013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1512168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cs-CZ" sz="8000" b="1"/>
              <a:t>THERMAL INJURIES</a:t>
            </a:r>
          </a:p>
        </p:txBody>
      </p:sp>
    </p:spTree>
    <p:extLst>
      <p:ext uri="{BB962C8B-B14F-4D97-AF65-F5344CB8AC3E}">
        <p14:creationId xmlns:p14="http://schemas.microsoft.com/office/powerpoint/2010/main" val="29077253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3105835"/>
            <a:ext cx="54543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>
                <a:hlinkClick r:id="rId2"/>
              </a:rPr>
              <a:t>https://www.youtube.com/watch?v=1U7upbieQLk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40212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>
                <a:solidFill>
                  <a:srgbClr val="FF0000"/>
                </a:solidFill>
              </a:rPr>
              <a:t>2015  FIRST AID GUIDELINES</a:t>
            </a:r>
          </a:p>
          <a:p>
            <a:pPr marL="0" indent="0">
              <a:buNone/>
            </a:pPr>
            <a:r>
              <a:rPr lang="cs-CZ" b="1"/>
              <a:t>BURNS</a:t>
            </a:r>
          </a:p>
          <a:p>
            <a:pPr marL="0" indent="0">
              <a:buNone/>
            </a:pPr>
            <a:endParaRPr lang="cs-CZ" sz="2200" b="1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Actively cool thermal burns as soon as possible for a minimum of 10 minutes duration using water.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200"/>
              <a:t>Subsequent to cooling, burns should be dressed with a loose sterile dressing.</a:t>
            </a:r>
          </a:p>
          <a:p>
            <a:pPr>
              <a:buFont typeface="Wingdings" panose="05000000000000000000" pitchFamily="2" charset="2"/>
              <a:buChar char="Ø"/>
            </a:pPr>
            <a:endParaRPr lang="cs-CZ" sz="2200"/>
          </a:p>
          <a:p>
            <a:pPr>
              <a:buFont typeface="Wingdings" panose="05000000000000000000" pitchFamily="2" charset="2"/>
              <a:buChar char="Ø"/>
            </a:pPr>
            <a:r>
              <a:rPr lang="cs-CZ" sz="2200" dirty="0" err="1"/>
              <a:t>For</a:t>
            </a:r>
            <a:r>
              <a:rPr lang="cs-CZ" sz="2200"/>
              <a:t> an eye injury due to exposure to a chemical substance, take an immediate action by irrigating the eye using continuous, large volumes of clean water.</a:t>
            </a:r>
          </a:p>
        </p:txBody>
      </p:sp>
    </p:spTree>
    <p:extLst>
      <p:ext uri="{BB962C8B-B14F-4D97-AF65-F5344CB8AC3E}">
        <p14:creationId xmlns:p14="http://schemas.microsoft.com/office/powerpoint/2010/main" val="8222312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ovéPole 3"/>
          <p:cNvSpPr txBox="1"/>
          <p:nvPr/>
        </p:nvSpPr>
        <p:spPr>
          <a:xfrm>
            <a:off x="539552" y="260648"/>
            <a:ext cx="5256584" cy="24314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SUN STROKE FIRST AID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move to cool and ventileted place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lay down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give cold liquids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200" b="1"/>
              <a:t>give medicaments</a:t>
            </a:r>
          </a:p>
          <a:p>
            <a:endParaRPr lang="cs-CZ" sz="3200" b="1"/>
          </a:p>
        </p:txBody>
      </p:sp>
      <p:pic>
        <p:nvPicPr>
          <p:cNvPr id="5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706" y="116632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473811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HYPOTHERMIA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abnormal low body temperature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occurs when body loses heat usually due to prolonged exposure to cold environment 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Life threatening - </a:t>
            </a:r>
            <a:r>
              <a:rPr lang="cs-CZ" sz="2200"/>
              <a:t>body temperature below 35°C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Unconsciousness - </a:t>
            </a:r>
            <a:r>
              <a:rPr lang="cs-CZ" sz="2200"/>
              <a:t>body temperature below 30°C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Death - </a:t>
            </a:r>
            <a:r>
              <a:rPr lang="cs-CZ" sz="2200"/>
              <a:t>body temperature below 26-29°C</a:t>
            </a:r>
          </a:p>
        </p:txBody>
      </p:sp>
    </p:spTree>
    <p:extLst>
      <p:ext uri="{BB962C8B-B14F-4D97-AF65-F5344CB8AC3E}">
        <p14:creationId xmlns:p14="http://schemas.microsoft.com/office/powerpoint/2010/main" val="17305287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sz="3500" b="1"/>
              <a:t>SIGNS AND SYMPTOMS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0070C0"/>
                </a:solidFill>
              </a:rPr>
              <a:t>Mild hypothermia:</a:t>
            </a:r>
          </a:p>
          <a:p>
            <a:pPr>
              <a:spcBef>
                <a:spcPts val="0"/>
              </a:spcBef>
            </a:pPr>
            <a:r>
              <a:rPr lang="cs-CZ" sz="2400"/>
              <a:t>constant shivering</a:t>
            </a:r>
          </a:p>
          <a:p>
            <a:pPr>
              <a:spcBef>
                <a:spcPts val="0"/>
              </a:spcBef>
            </a:pPr>
            <a:r>
              <a:rPr lang="cs-CZ" sz="2400"/>
              <a:t>tiredness</a:t>
            </a:r>
          </a:p>
          <a:p>
            <a:pPr>
              <a:spcBef>
                <a:spcPts val="0"/>
              </a:spcBef>
            </a:pPr>
            <a:r>
              <a:rPr lang="cs-CZ" sz="2400"/>
              <a:t>cold a pale skin</a:t>
            </a:r>
          </a:p>
          <a:p>
            <a:pPr>
              <a:spcBef>
                <a:spcPts val="0"/>
              </a:spcBef>
            </a:pPr>
            <a:r>
              <a:rPr lang="cs-CZ" sz="2400"/>
              <a:t>fast breathing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0070C0"/>
                </a:solidFill>
              </a:rPr>
              <a:t>Moderate hypothermia:</a:t>
            </a:r>
          </a:p>
          <a:p>
            <a:pPr>
              <a:spcBef>
                <a:spcPts val="0"/>
              </a:spcBef>
            </a:pPr>
            <a:r>
              <a:rPr lang="cs-CZ" sz="2400"/>
              <a:t>no shivering</a:t>
            </a:r>
          </a:p>
          <a:p>
            <a:pPr>
              <a:spcBef>
                <a:spcPts val="0"/>
              </a:spcBef>
            </a:pPr>
            <a:r>
              <a:rPr lang="cs-CZ" sz="2400"/>
              <a:t>exhaustion</a:t>
            </a:r>
          </a:p>
          <a:p>
            <a:pPr>
              <a:spcBef>
                <a:spcPts val="0"/>
              </a:spcBef>
            </a:pPr>
            <a:r>
              <a:rPr lang="cs-CZ" sz="2400"/>
              <a:t>difficulty moving</a:t>
            </a:r>
          </a:p>
          <a:p>
            <a:pPr>
              <a:spcBef>
                <a:spcPts val="0"/>
              </a:spcBef>
            </a:pPr>
            <a:r>
              <a:rPr lang="cs-CZ" sz="2400"/>
              <a:t>slurred speach</a:t>
            </a:r>
          </a:p>
          <a:p>
            <a:pPr>
              <a:spcBef>
                <a:spcPts val="0"/>
              </a:spcBef>
            </a:pPr>
            <a:r>
              <a:rPr lang="cs-CZ" sz="2400"/>
              <a:t>loss of coordination</a:t>
            </a:r>
          </a:p>
          <a:p>
            <a:pPr>
              <a:spcBef>
                <a:spcPts val="0"/>
              </a:spcBef>
            </a:pPr>
            <a:r>
              <a:rPr lang="cs-CZ" sz="2400"/>
              <a:t>loss of judgement and reasoning</a:t>
            </a:r>
          </a:p>
          <a:p>
            <a:pPr>
              <a:spcBef>
                <a:spcPts val="0"/>
              </a:spcBef>
            </a:pPr>
            <a:r>
              <a:rPr lang="cs-CZ" sz="2400"/>
              <a:t>confusion</a:t>
            </a:r>
          </a:p>
          <a:p>
            <a:pPr>
              <a:spcBef>
                <a:spcPts val="0"/>
              </a:spcBef>
            </a:pPr>
            <a:r>
              <a:rPr lang="cs-CZ" sz="2400"/>
              <a:t>slow shallow breathing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0070C0"/>
                </a:solidFill>
              </a:rPr>
              <a:t>Severe hypothermia</a:t>
            </a:r>
          </a:p>
          <a:p>
            <a:pPr>
              <a:spcBef>
                <a:spcPts val="0"/>
              </a:spcBef>
            </a:pPr>
            <a:r>
              <a:rPr lang="cs-CZ" sz="2400"/>
              <a:t>unconsciousness</a:t>
            </a:r>
          </a:p>
          <a:p>
            <a:pPr>
              <a:spcBef>
                <a:spcPts val="0"/>
              </a:spcBef>
            </a:pPr>
            <a:r>
              <a:rPr lang="cs-CZ" sz="2400"/>
              <a:t>shallow or no breathing</a:t>
            </a:r>
          </a:p>
          <a:p>
            <a:pPr>
              <a:spcBef>
                <a:spcPts val="0"/>
              </a:spcBef>
            </a:pPr>
            <a:r>
              <a:rPr lang="cs-CZ" sz="2400"/>
              <a:t>weak or no pulse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92646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FIRST AID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if unconscious check for breathing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start CPR (at least 60 minutes)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avoid active movement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avoid pasive movement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move indoors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remove wet clothing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rewarm slowly (blankets, your own body)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give warm and sweet liquids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give warm food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use direct heat (hot water, heat lamp)!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give alcohol!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97674" y="198089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1297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332656"/>
            <a:ext cx="8229600" cy="57214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/>
              <a:t>FROSTBITES</a:t>
            </a:r>
          </a:p>
          <a:p>
            <a:pPr marL="0" indent="0">
              <a:buNone/>
            </a:pPr>
            <a:r>
              <a:rPr lang="cs-CZ" sz="2200" b="1" i="1">
                <a:solidFill>
                  <a:srgbClr val="0070C0"/>
                </a:solidFill>
              </a:rPr>
              <a:t>- condition when localized damage is caused to skin and other tissues due to freezing</a:t>
            </a:r>
          </a:p>
          <a:p>
            <a:pPr marL="0" indent="0">
              <a:buNone/>
            </a:pPr>
            <a:endParaRPr lang="cs-CZ" sz="22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b="1"/>
              <a:t>SIGNS AND SYMPTOMS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1st degree</a:t>
            </a:r>
          </a:p>
          <a:p>
            <a:pPr>
              <a:spcBef>
                <a:spcPts val="0"/>
              </a:spcBef>
            </a:pPr>
            <a:r>
              <a:rPr lang="cs-CZ" sz="2200"/>
              <a:t>white, red, violet skin</a:t>
            </a:r>
          </a:p>
          <a:p>
            <a:pPr>
              <a:spcBef>
                <a:spcPts val="0"/>
              </a:spcBef>
            </a:pPr>
            <a:r>
              <a:rPr lang="cs-CZ" sz="2200"/>
              <a:t>pain, itching</a:t>
            </a:r>
          </a:p>
          <a:p>
            <a:pPr>
              <a:spcBef>
                <a:spcPts val="0"/>
              </a:spcBef>
            </a:pPr>
            <a:r>
              <a:rPr lang="cs-CZ" sz="2200"/>
              <a:t>lack of feeling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2nd degree</a:t>
            </a:r>
          </a:p>
          <a:p>
            <a:pPr>
              <a:spcBef>
                <a:spcPts val="0"/>
              </a:spcBef>
            </a:pPr>
            <a:r>
              <a:rPr lang="cs-CZ" sz="2200"/>
              <a:t>yellow skin</a:t>
            </a:r>
          </a:p>
          <a:p>
            <a:pPr>
              <a:spcBef>
                <a:spcPts val="0"/>
              </a:spcBef>
            </a:pPr>
            <a:r>
              <a:rPr lang="cs-CZ" sz="2200"/>
              <a:t>numbness</a:t>
            </a:r>
          </a:p>
          <a:p>
            <a:pPr>
              <a:spcBef>
                <a:spcPts val="0"/>
              </a:spcBef>
            </a:pPr>
            <a:r>
              <a:rPr lang="cs-CZ" sz="2200"/>
              <a:t>blisters (1-2days after)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3rd degree</a:t>
            </a:r>
          </a:p>
          <a:p>
            <a:pPr>
              <a:spcBef>
                <a:spcPts val="0"/>
              </a:spcBef>
            </a:pPr>
            <a:r>
              <a:rPr lang="cs-CZ" sz="2200"/>
              <a:t>grey or black skin</a:t>
            </a:r>
          </a:p>
          <a:p>
            <a:pPr>
              <a:spcBef>
                <a:spcPts val="0"/>
              </a:spcBef>
            </a:pPr>
            <a:r>
              <a:rPr lang="cs-CZ" sz="2200"/>
              <a:t>loss of sensitivity</a:t>
            </a:r>
          </a:p>
          <a:p>
            <a:pPr>
              <a:spcBef>
                <a:spcPts val="0"/>
              </a:spcBef>
            </a:pPr>
            <a:r>
              <a:rPr lang="cs-CZ" sz="2200"/>
              <a:t>necrosis</a:t>
            </a:r>
          </a:p>
          <a:p>
            <a:pPr marL="0" indent="0">
              <a:buNone/>
            </a:pPr>
            <a:endParaRPr lang="cs-CZ" sz="2000" b="1"/>
          </a:p>
        </p:txBody>
      </p:sp>
    </p:spTree>
    <p:extLst>
      <p:ext uri="{BB962C8B-B14F-4D97-AF65-F5344CB8AC3E}">
        <p14:creationId xmlns:p14="http://schemas.microsoft.com/office/powerpoint/2010/main" val="19482718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buNone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keep warm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remove wet clothing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slowly warm affected areas (luke warm water)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sterile dressing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immobilise and elevate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see doctor if 2-3 degree frostbite</a:t>
            </a:r>
          </a:p>
          <a:p>
            <a:pPr marL="0" indent="0">
              <a:buNone/>
            </a:pPr>
            <a:endParaRPr lang="cs-CZ" sz="22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rub skin!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use dry heat (fireplace, oven)!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</a:t>
            </a:r>
            <a:r>
              <a:rPr lang="cs-CZ" sz="2200" b="1"/>
              <a:t>break blisters!</a:t>
            </a:r>
          </a:p>
          <a:p>
            <a:pPr marL="0" indent="0">
              <a:buNone/>
            </a:pPr>
            <a:endParaRPr lang="cs-CZ" sz="2000" b="1"/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7714" y="198089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873132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/>
              <a:t>CHEMICAL BURNS</a:t>
            </a:r>
          </a:p>
          <a:p>
            <a:pPr marL="0" indent="0">
              <a:buNone/>
            </a:pPr>
            <a:endParaRPr lang="cs-CZ" sz="20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/>
              <a:t>SIGNS AND SYMPTOMS:</a:t>
            </a:r>
          </a:p>
          <a:p>
            <a:pPr>
              <a:spcBef>
                <a:spcPts val="0"/>
              </a:spcBef>
            </a:pPr>
            <a:r>
              <a:rPr lang="cs-CZ" sz="2400"/>
              <a:t>irritation and redness of skin</a:t>
            </a:r>
          </a:p>
          <a:p>
            <a:pPr>
              <a:spcBef>
                <a:spcPts val="0"/>
              </a:spcBef>
            </a:pPr>
            <a:r>
              <a:rPr lang="cs-CZ" sz="2400"/>
              <a:t>blackened or dead skin</a:t>
            </a:r>
          </a:p>
          <a:p>
            <a:pPr>
              <a:spcBef>
                <a:spcPts val="0"/>
              </a:spcBef>
            </a:pPr>
            <a:r>
              <a:rPr lang="cs-CZ" sz="2400"/>
              <a:t>severe pain or numbness</a:t>
            </a:r>
          </a:p>
          <a:p>
            <a:pPr>
              <a:spcBef>
                <a:spcPts val="0"/>
              </a:spcBef>
            </a:pPr>
            <a:endParaRPr lang="cs-CZ" sz="2000"/>
          </a:p>
          <a:p>
            <a:pPr marL="0" indent="0">
              <a:spcBef>
                <a:spcPts val="0"/>
              </a:spcBef>
              <a:buNone/>
            </a:pPr>
            <a:r>
              <a:rPr lang="cs-CZ" b="1"/>
              <a:t>FIRST AID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b="1"/>
              <a:t>protect yourself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b="1"/>
              <a:t>remove contaminated clothing, jewelry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b="1"/>
              <a:t>rinse skin under running water (10-20 minutes)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b="1"/>
              <a:t>sterile dressing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b="1"/>
              <a:t>shock treatment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cs-CZ" sz="24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b="1">
                <a:solidFill>
                  <a:srgbClr val="FF0000"/>
                </a:solidFill>
              </a:rPr>
              <a:t>DO NOT </a:t>
            </a:r>
            <a:r>
              <a:rPr lang="cs-CZ" sz="2400" b="1"/>
              <a:t>touch burn without protecting yourself!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400" b="1">
                <a:solidFill>
                  <a:srgbClr val="FF0000"/>
                </a:solidFill>
              </a:rPr>
              <a:t>DO NOT </a:t>
            </a:r>
            <a:r>
              <a:rPr lang="cs-CZ" sz="2400" b="1"/>
              <a:t>try to neutralize chemicals!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3140968"/>
            <a:ext cx="1800199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30041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ELECTRICAL INJURIES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cardiac arrest due to electrical effect on heart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muscle, nerve and tissue destruction from current passing through body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 i="1">
                <a:solidFill>
                  <a:srgbClr val="0070C0"/>
                </a:solidFill>
              </a:rPr>
              <a:t>- thermal burns from contact with electric source</a:t>
            </a:r>
          </a:p>
          <a:p>
            <a:pPr marL="0" indent="0">
              <a:buNone/>
            </a:pP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SIGNS AND SYMPTOMS:</a:t>
            </a:r>
          </a:p>
          <a:p>
            <a:pPr>
              <a:spcBef>
                <a:spcPts val="0"/>
              </a:spcBef>
            </a:pPr>
            <a:r>
              <a:rPr lang="cs-CZ" sz="2200"/>
              <a:t>changes of consciousness</a:t>
            </a:r>
          </a:p>
          <a:p>
            <a:pPr>
              <a:spcBef>
                <a:spcPts val="0"/>
              </a:spcBef>
            </a:pPr>
            <a:r>
              <a:rPr lang="cs-CZ" sz="2200"/>
              <a:t>heart problems (from irregular heartbeat to cardiac arrest)</a:t>
            </a:r>
          </a:p>
          <a:p>
            <a:pPr>
              <a:spcBef>
                <a:spcPts val="0"/>
              </a:spcBef>
            </a:pPr>
            <a:r>
              <a:rPr lang="cs-CZ" sz="2200"/>
              <a:t>breathing problems</a:t>
            </a:r>
          </a:p>
          <a:p>
            <a:pPr>
              <a:spcBef>
                <a:spcPts val="0"/>
              </a:spcBef>
            </a:pPr>
            <a:r>
              <a:rPr lang="cs-CZ" sz="2200"/>
              <a:t>muscle spasm and pain</a:t>
            </a:r>
          </a:p>
          <a:p>
            <a:pPr>
              <a:spcBef>
                <a:spcPts val="0"/>
              </a:spcBef>
            </a:pPr>
            <a:r>
              <a:rPr lang="cs-CZ" sz="2200"/>
              <a:t>seisures</a:t>
            </a:r>
          </a:p>
          <a:p>
            <a:pPr>
              <a:spcBef>
                <a:spcPts val="0"/>
              </a:spcBef>
            </a:pPr>
            <a:r>
              <a:rPr lang="cs-CZ" sz="2200"/>
              <a:t>numbness or tingling</a:t>
            </a:r>
          </a:p>
          <a:p>
            <a:pPr>
              <a:spcBef>
                <a:spcPts val="0"/>
              </a:spcBef>
            </a:pPr>
            <a:r>
              <a:rPr lang="cs-CZ" sz="2200"/>
              <a:t>skin burn</a:t>
            </a:r>
          </a:p>
          <a:p>
            <a:pPr marL="0" indent="0">
              <a:buNone/>
            </a:pPr>
            <a:endParaRPr lang="cs-CZ" sz="2000" b="1"/>
          </a:p>
          <a:p>
            <a:pPr marL="0" indent="0"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26775095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THERMAL  INJURIES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>
                <a:solidFill>
                  <a:srgbClr val="0070C0"/>
                </a:solidFill>
              </a:rPr>
              <a:t>Caused by heat:</a:t>
            </a:r>
          </a:p>
          <a:p>
            <a:pPr>
              <a:spcBef>
                <a:spcPts val="0"/>
              </a:spcBef>
            </a:pPr>
            <a:r>
              <a:rPr lang="cs-CZ" sz="2200" b="1"/>
              <a:t>burns</a:t>
            </a:r>
          </a:p>
          <a:p>
            <a:pPr>
              <a:spcBef>
                <a:spcPts val="0"/>
              </a:spcBef>
            </a:pPr>
            <a:r>
              <a:rPr lang="cs-CZ" sz="2200" b="1"/>
              <a:t>hyperthermia (heat illness)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>
                <a:solidFill>
                  <a:srgbClr val="0070C0"/>
                </a:solidFill>
              </a:rPr>
              <a:t>Caused by cold:</a:t>
            </a:r>
          </a:p>
          <a:p>
            <a:pPr>
              <a:spcBef>
                <a:spcPts val="0"/>
              </a:spcBef>
            </a:pPr>
            <a:r>
              <a:rPr lang="cs-CZ" sz="2200" b="1"/>
              <a:t>frostbites</a:t>
            </a:r>
          </a:p>
          <a:p>
            <a:pPr>
              <a:spcBef>
                <a:spcPts val="0"/>
              </a:spcBef>
            </a:pPr>
            <a:r>
              <a:rPr lang="cs-CZ" sz="2200" b="1"/>
              <a:t>hypothermia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200" b="1">
                <a:solidFill>
                  <a:srgbClr val="0070C0"/>
                </a:solidFill>
              </a:rPr>
              <a:t>Thermal injuries with systemic effects:</a:t>
            </a:r>
          </a:p>
          <a:p>
            <a:pPr>
              <a:spcBef>
                <a:spcPts val="0"/>
              </a:spcBef>
            </a:pPr>
            <a:r>
              <a:rPr lang="cs-CZ" sz="2200" b="1"/>
              <a:t>hyperthermia</a:t>
            </a:r>
          </a:p>
          <a:p>
            <a:pPr>
              <a:spcBef>
                <a:spcPts val="0"/>
              </a:spcBef>
            </a:pPr>
            <a:r>
              <a:rPr lang="cs-CZ" sz="2200" b="1"/>
              <a:t>hypothermia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200" b="1">
                <a:solidFill>
                  <a:srgbClr val="0070C0"/>
                </a:solidFill>
              </a:rPr>
              <a:t>Thermal injuries with local effects:</a:t>
            </a:r>
          </a:p>
          <a:p>
            <a:pPr>
              <a:spcBef>
                <a:spcPts val="0"/>
              </a:spcBef>
            </a:pPr>
            <a:r>
              <a:rPr lang="cs-CZ" sz="2200" b="1"/>
              <a:t>burns</a:t>
            </a:r>
          </a:p>
          <a:p>
            <a:pPr>
              <a:spcBef>
                <a:spcPts val="0"/>
              </a:spcBef>
            </a:pPr>
            <a:r>
              <a:rPr lang="cs-CZ" sz="2200" b="1"/>
              <a:t>frostbites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</p:txBody>
      </p:sp>
    </p:spTree>
    <p:extLst>
      <p:ext uri="{BB962C8B-B14F-4D97-AF65-F5344CB8AC3E}">
        <p14:creationId xmlns:p14="http://schemas.microsoft.com/office/powerpoint/2010/main" val="1033796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buNone/>
            </a:pPr>
            <a:endParaRPr lang="cs-CZ" sz="2000" b="1"/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technical FA</a:t>
            </a: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CPR</a:t>
            </a: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FA for burns</a:t>
            </a:r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shock treatment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200" b="1"/>
          </a:p>
          <a:p>
            <a:pPr>
              <a:buFont typeface="Wingdings" panose="05000000000000000000" pitchFamily="2" charset="2"/>
              <a:buChar char="§"/>
            </a:pPr>
            <a:r>
              <a:rPr lang="cs-CZ" sz="2200" b="1">
                <a:solidFill>
                  <a:srgbClr val="FF0000"/>
                </a:solidFill>
              </a:rPr>
              <a:t>DO NOT  </a:t>
            </a:r>
            <a:r>
              <a:rPr lang="cs-CZ" sz="2200" b="1"/>
              <a:t>touch „electrified person</a:t>
            </a:r>
            <a:r>
              <a:rPr lang="cs-CZ" sz="2000" b="1"/>
              <a:t>“!</a:t>
            </a:r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332656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1811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BURNS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i="1">
                <a:solidFill>
                  <a:srgbClr val="0070C0"/>
                </a:solidFill>
              </a:rPr>
              <a:t>- injuries caused by dry heat, wet heat, radiation, friction, electricity, chemicals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b="1" i="1">
              <a:solidFill>
                <a:schemeClr val="accent1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/>
              <a:t>Seriousness of burns: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400" b="1"/>
              <a:t>Size (rule of nines)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400" b="1"/>
              <a:t>Depth (degree of burn)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400" b="1"/>
              <a:t>Location (hands, face, feet, genitals, trunk, extremities)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r>
              <a:rPr lang="cs-CZ" sz="2400" b="1"/>
              <a:t>Age (under 18 months, above 65 years)</a:t>
            </a:r>
          </a:p>
          <a:p>
            <a:pPr marL="457200" indent="-457200">
              <a:spcBef>
                <a:spcPts val="0"/>
              </a:spcBef>
              <a:buFont typeface="+mj-lt"/>
              <a:buAutoNum type="arabicPeriod"/>
            </a:pPr>
            <a:endParaRPr lang="cs-CZ" sz="24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/>
              <a:t>Complications of burns :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FF0000"/>
                </a:solidFill>
              </a:rPr>
              <a:t>Infection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FF0000"/>
                </a:solidFill>
              </a:rPr>
              <a:t>Shock</a:t>
            </a:r>
            <a:r>
              <a:rPr lang="cs-CZ" sz="2400"/>
              <a:t> (loss of fluids)</a:t>
            </a:r>
          </a:p>
          <a:p>
            <a:pPr>
              <a:spcBef>
                <a:spcPts val="0"/>
              </a:spcBef>
            </a:pPr>
            <a:r>
              <a:rPr lang="cs-CZ" sz="2400"/>
              <a:t>children under 2 years - up to </a:t>
            </a:r>
            <a:r>
              <a:rPr lang="cs-CZ" sz="2400" b="1"/>
              <a:t>2-5% </a:t>
            </a:r>
            <a:r>
              <a:rPr lang="cs-CZ" sz="2400"/>
              <a:t>of body surface</a:t>
            </a:r>
          </a:p>
          <a:p>
            <a:pPr>
              <a:spcBef>
                <a:spcPts val="0"/>
              </a:spcBef>
            </a:pPr>
            <a:r>
              <a:rPr lang="cs-CZ" sz="2400"/>
              <a:t>children under 10 years - up to </a:t>
            </a:r>
            <a:r>
              <a:rPr lang="cs-CZ" sz="2400" b="1"/>
              <a:t>10% </a:t>
            </a:r>
            <a:r>
              <a:rPr lang="cs-CZ" sz="2400"/>
              <a:t>of body surface</a:t>
            </a:r>
          </a:p>
          <a:p>
            <a:pPr>
              <a:spcBef>
                <a:spcPts val="0"/>
              </a:spcBef>
            </a:pPr>
            <a:r>
              <a:rPr lang="cs-CZ" sz="2400"/>
              <a:t>adults - up to </a:t>
            </a:r>
            <a:r>
              <a:rPr lang="cs-CZ" sz="2400" b="1"/>
              <a:t>20% </a:t>
            </a:r>
            <a:r>
              <a:rPr lang="cs-CZ" sz="2400"/>
              <a:t>of body surface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FF0000"/>
                </a:solidFill>
              </a:rPr>
              <a:t>Hypothermia</a:t>
            </a:r>
          </a:p>
        </p:txBody>
      </p:sp>
    </p:spTree>
    <p:extLst>
      <p:ext uri="{BB962C8B-B14F-4D97-AF65-F5344CB8AC3E}">
        <p14:creationId xmlns:p14="http://schemas.microsoft.com/office/powerpoint/2010/main" val="16978581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21499"/>
          </a:xfrm>
        </p:spPr>
        <p:txBody>
          <a:bodyPr/>
          <a:lstStyle/>
          <a:p>
            <a:pPr marL="0" indent="0">
              <a:buNone/>
            </a:pPr>
            <a:r>
              <a:rPr lang="cs-CZ" b="1"/>
              <a:t>SIGNS AND SYMPTOMS:</a:t>
            </a:r>
          </a:p>
          <a:p>
            <a:pPr marL="0" indent="0">
              <a:buNone/>
            </a:pPr>
            <a:endParaRPr lang="cs-CZ" sz="2200" b="1"/>
          </a:p>
          <a:p>
            <a:pPr>
              <a:spcBef>
                <a:spcPts val="0"/>
              </a:spcBef>
            </a:pPr>
            <a:r>
              <a:rPr lang="cs-CZ" sz="2200"/>
              <a:t>redness</a:t>
            </a:r>
          </a:p>
          <a:p>
            <a:pPr>
              <a:spcBef>
                <a:spcPts val="0"/>
              </a:spcBef>
            </a:pPr>
            <a:r>
              <a:rPr lang="cs-CZ" sz="2200"/>
              <a:t>swelling</a:t>
            </a:r>
          </a:p>
          <a:p>
            <a:pPr>
              <a:spcBef>
                <a:spcPts val="0"/>
              </a:spcBef>
            </a:pPr>
            <a:r>
              <a:rPr lang="cs-CZ" sz="2200"/>
              <a:t>blisters</a:t>
            </a:r>
          </a:p>
          <a:p>
            <a:pPr>
              <a:spcBef>
                <a:spcPts val="0"/>
              </a:spcBef>
            </a:pPr>
            <a:r>
              <a:rPr lang="cs-CZ" sz="2200"/>
              <a:t>white, black, charred skin</a:t>
            </a:r>
          </a:p>
          <a:p>
            <a:pPr>
              <a:spcBef>
                <a:spcPts val="0"/>
              </a:spcBef>
            </a:pPr>
            <a:r>
              <a:rPr lang="cs-CZ" sz="2200"/>
              <a:t>severe pain or painless (depending on degree of burn)</a:t>
            </a:r>
          </a:p>
          <a:p>
            <a:pPr>
              <a:spcBef>
                <a:spcPts val="0"/>
              </a:spcBef>
            </a:pPr>
            <a:r>
              <a:rPr lang="cs-CZ" sz="2200"/>
              <a:t>shock</a:t>
            </a:r>
          </a:p>
          <a:p>
            <a:pPr marL="0" indent="0">
              <a:spcBef>
                <a:spcPts val="0"/>
              </a:spcBef>
              <a:buNone/>
            </a:pPr>
            <a:endParaRPr lang="cs-CZ" b="1"/>
          </a:p>
        </p:txBody>
      </p:sp>
    </p:spTree>
    <p:extLst>
      <p:ext uri="{BB962C8B-B14F-4D97-AF65-F5344CB8AC3E}">
        <p14:creationId xmlns:p14="http://schemas.microsoft.com/office/powerpoint/2010/main" val="3298048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www.woundsource.com/sites/default/files/patient-condition/wound-care-first-second-third-degree-burns-overview-chart.pn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6768752" cy="29551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179512" y="323945"/>
            <a:ext cx="52565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/>
              <a:t>DEGREE OF BURN</a:t>
            </a:r>
          </a:p>
        </p:txBody>
      </p:sp>
    </p:spTree>
    <p:extLst>
      <p:ext uri="{BB962C8B-B14F-4D97-AF65-F5344CB8AC3E}">
        <p14:creationId xmlns:p14="http://schemas.microsoft.com/office/powerpoint/2010/main" val="25638400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/>
              <a:t>FIRST AID</a:t>
            </a:r>
          </a:p>
          <a:p>
            <a:pPr marL="0" indent="0">
              <a:buNone/>
            </a:pPr>
            <a:endParaRPr lang="cs-CZ" sz="2000" b="1"/>
          </a:p>
          <a:p>
            <a:pPr>
              <a:buFont typeface="Wingdings" panose="05000000000000000000" pitchFamily="2" charset="2"/>
              <a:buChar char="§"/>
            </a:pPr>
            <a:r>
              <a:rPr lang="cs-CZ" sz="2600" b="1"/>
              <a:t>technical FA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>
                <a:solidFill>
                  <a:srgbClr val="FF0000"/>
                </a:solidFill>
              </a:rPr>
              <a:t>cool burn for at least 10-20 minutes, </a:t>
            </a:r>
            <a:r>
              <a:rPr lang="cs-CZ" sz="2600" b="1"/>
              <a:t>if up to 5% of body surface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>
                <a:solidFill>
                  <a:srgbClr val="FF0000"/>
                </a:solidFill>
              </a:rPr>
              <a:t>remove any constrictive items </a:t>
            </a:r>
            <a:r>
              <a:rPr lang="cs-CZ" sz="2600" b="1"/>
              <a:t>(ring, watch, jewellery, belt)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/>
              <a:t>cover the burn with sterile, clean, nonadhesive dressing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/>
              <a:t>immobilize injured limb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/>
              <a:t>shock  treatment</a:t>
            </a:r>
          </a:p>
          <a:p>
            <a:pPr marL="0" indent="0">
              <a:spcBef>
                <a:spcPts val="0"/>
              </a:spcBef>
              <a:buNone/>
            </a:pPr>
            <a:endParaRPr lang="cs-CZ" sz="260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>
                <a:solidFill>
                  <a:srgbClr val="FF0000"/>
                </a:solidFill>
              </a:rPr>
              <a:t>DO NOT </a:t>
            </a:r>
            <a:r>
              <a:rPr lang="cs-CZ" sz="2600" b="1"/>
              <a:t>remove stuck clothing!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>
                <a:solidFill>
                  <a:srgbClr val="FF0000"/>
                </a:solidFill>
              </a:rPr>
              <a:t>DO NOT </a:t>
            </a:r>
            <a:r>
              <a:rPr lang="cs-CZ" sz="2600" b="1"/>
              <a:t>apply ice directly to skin!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>
                <a:solidFill>
                  <a:srgbClr val="FF0000"/>
                </a:solidFill>
              </a:rPr>
              <a:t>DO NOT </a:t>
            </a:r>
            <a:r>
              <a:rPr lang="cs-CZ" sz="2600" b="1"/>
              <a:t>break blisters!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600" b="1">
                <a:solidFill>
                  <a:srgbClr val="FF0000"/>
                </a:solidFill>
              </a:rPr>
              <a:t>DO NOT </a:t>
            </a:r>
            <a:r>
              <a:rPr lang="cs-CZ" sz="2600" b="1"/>
              <a:t>apply any creams, ointments, lotions, butter!</a:t>
            </a:r>
          </a:p>
          <a:p>
            <a:pPr marL="0" indent="0">
              <a:spcBef>
                <a:spcPts val="0"/>
              </a:spcBef>
              <a:buNone/>
            </a:pPr>
            <a:endParaRPr lang="cs-CZ" sz="2600" b="1"/>
          </a:p>
          <a:p>
            <a:pPr marL="0" indent="0">
              <a:spcBef>
                <a:spcPts val="0"/>
              </a:spcBef>
              <a:buNone/>
            </a:pPr>
            <a:endParaRPr lang="cs-CZ" sz="2600" b="1"/>
          </a:p>
          <a:p>
            <a:pPr marL="0" indent="0">
              <a:spcBef>
                <a:spcPts val="0"/>
              </a:spcBef>
              <a:buNone/>
            </a:pPr>
            <a:r>
              <a:rPr lang="cs-CZ" sz="2600" b="1"/>
              <a:t>Call EMS </a:t>
            </a:r>
            <a:r>
              <a:rPr lang="cs-CZ" sz="2600"/>
              <a:t>if burn is more than 10% of body surface.</a:t>
            </a:r>
          </a:p>
          <a:p>
            <a:pPr marL="0" indent="0">
              <a:spcBef>
                <a:spcPts val="0"/>
              </a:spcBef>
              <a:buNone/>
            </a:pPr>
            <a:endParaRPr lang="cs-CZ" sz="2600"/>
          </a:p>
          <a:p>
            <a:pPr marL="0" indent="0">
              <a:spcBef>
                <a:spcPts val="0"/>
              </a:spcBef>
              <a:buNone/>
            </a:pPr>
            <a:r>
              <a:rPr lang="cs-CZ" sz="2600" b="1"/>
              <a:t>See a doctor </a:t>
            </a:r>
            <a:r>
              <a:rPr lang="cs-CZ" sz="2600"/>
              <a:t>if burn is more than 1% of body surface and is on hands, face, feet, genitals and is 2nd and higher degree.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  <a:p>
            <a:pPr marL="0" indent="0">
              <a:spcBef>
                <a:spcPts val="0"/>
              </a:spcBef>
              <a:buNone/>
            </a:pPr>
            <a:endParaRPr lang="cs-CZ" sz="2000"/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1709" y="188640"/>
            <a:ext cx="1080120" cy="1080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395536" y="6093296"/>
            <a:ext cx="6048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>
                <a:hlinkClick r:id="rId4"/>
              </a:rPr>
              <a:t>https://www.youtube.com/watch?v=2pVGG09VmfQ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688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/>
              <a:t>HYPERTHERMIA</a:t>
            </a:r>
          </a:p>
          <a:p>
            <a:pPr marL="0" indent="0">
              <a:buNone/>
            </a:pPr>
            <a:r>
              <a:rPr lang="cs-CZ" sz="2400" b="1" i="1">
                <a:solidFill>
                  <a:srgbClr val="0070C0"/>
                </a:solidFill>
              </a:rPr>
              <a:t>- condition in which body temperature is higher than normal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 i="1">
                <a:solidFill>
                  <a:srgbClr val="0070C0"/>
                </a:solidFill>
              </a:rPr>
              <a:t>- </a:t>
            </a:r>
            <a:r>
              <a:rPr lang="en-US" sz="2400" b="1" i="1">
                <a:solidFill>
                  <a:srgbClr val="0070C0"/>
                </a:solidFill>
              </a:rPr>
              <a:t>failure of thermoregulation,</a:t>
            </a:r>
            <a:r>
              <a:rPr lang="cs-CZ" sz="2400" b="1" i="1">
                <a:solidFill>
                  <a:srgbClr val="0070C0"/>
                </a:solidFill>
              </a:rPr>
              <a:t> </a:t>
            </a:r>
            <a:r>
              <a:rPr lang="en-US" sz="2400" b="1" i="1">
                <a:solidFill>
                  <a:srgbClr val="0070C0"/>
                </a:solidFill>
              </a:rPr>
              <a:t>usually due to</a:t>
            </a:r>
            <a:r>
              <a:rPr lang="cs-CZ" sz="2400" b="1" i="1">
                <a:solidFill>
                  <a:srgbClr val="0070C0"/>
                </a:solidFill>
              </a:rPr>
              <a:t> prolonged exposure to heat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b="1" i="1">
              <a:solidFill>
                <a:srgbClr val="0070C0"/>
              </a:solidFill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cs-CZ" sz="2400" b="1"/>
              <a:t>Risk factors:</a:t>
            </a:r>
          </a:p>
          <a:p>
            <a:pPr>
              <a:spcBef>
                <a:spcPts val="0"/>
              </a:spcBef>
            </a:pPr>
            <a:r>
              <a:rPr lang="cs-CZ" sz="2400"/>
              <a:t>physical activity in hot and humid environment</a:t>
            </a:r>
          </a:p>
          <a:p>
            <a:pPr>
              <a:spcBef>
                <a:spcPts val="0"/>
              </a:spcBef>
            </a:pPr>
            <a:r>
              <a:rPr lang="cs-CZ" sz="2400"/>
              <a:t>unsuitable clothing</a:t>
            </a:r>
          </a:p>
          <a:p>
            <a:pPr>
              <a:spcBef>
                <a:spcPts val="0"/>
              </a:spcBef>
            </a:pPr>
            <a:r>
              <a:rPr lang="cs-CZ" sz="2400"/>
              <a:t>age (infants, young and elderly)</a:t>
            </a:r>
          </a:p>
          <a:p>
            <a:pPr>
              <a:spcBef>
                <a:spcPts val="0"/>
              </a:spcBef>
            </a:pPr>
            <a:r>
              <a:rPr lang="cs-CZ" sz="2400"/>
              <a:t>lack of liquids</a:t>
            </a:r>
          </a:p>
          <a:p>
            <a:pPr>
              <a:spcBef>
                <a:spcPts val="0"/>
              </a:spcBef>
            </a:pPr>
            <a:endParaRPr lang="cs-CZ" sz="2400"/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0070C0"/>
                </a:solidFill>
              </a:rPr>
              <a:t>Heat exhaustion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0070C0"/>
                </a:solidFill>
              </a:rPr>
              <a:t>Heat stroke</a:t>
            </a:r>
          </a:p>
          <a:p>
            <a:pPr marL="0" indent="0">
              <a:spcBef>
                <a:spcPts val="0"/>
              </a:spcBef>
              <a:buNone/>
            </a:pPr>
            <a:endParaRPr lang="cs-CZ" sz="24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>
                <a:solidFill>
                  <a:srgbClr val="FF0000"/>
                </a:solidFill>
              </a:rPr>
              <a:t>Heat stroke is a life threatening condition </a:t>
            </a:r>
            <a:r>
              <a:rPr lang="cs-CZ" sz="2400"/>
              <a:t>where body temperature will continue to rise and can cause brain damage, coma and death.</a:t>
            </a:r>
          </a:p>
        </p:txBody>
      </p:sp>
    </p:spTree>
    <p:extLst>
      <p:ext uri="{BB962C8B-B14F-4D97-AF65-F5344CB8AC3E}">
        <p14:creationId xmlns:p14="http://schemas.microsoft.com/office/powerpoint/2010/main" val="2351232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SIGNS AND SYMPTOPMS</a:t>
            </a:r>
          </a:p>
          <a:p>
            <a:pPr marL="0" indent="0">
              <a:spcBef>
                <a:spcPts val="0"/>
              </a:spcBef>
              <a:buNone/>
            </a:pPr>
            <a:endParaRPr lang="cs-CZ" b="1"/>
          </a:p>
          <a:p>
            <a:pPr marL="0" indent="0">
              <a:spcBef>
                <a:spcPts val="0"/>
              </a:spcBef>
              <a:buNone/>
            </a:pPr>
            <a:r>
              <a:rPr lang="cs-CZ" sz="2200" b="1"/>
              <a:t>HEAT EXHAUSTION</a:t>
            </a:r>
          </a:p>
          <a:p>
            <a:pPr>
              <a:spcBef>
                <a:spcPts val="0"/>
              </a:spcBef>
            </a:pPr>
            <a:r>
              <a:rPr lang="cs-CZ" sz="2400"/>
              <a:t>exhaustion and headache</a:t>
            </a:r>
          </a:p>
          <a:p>
            <a:pPr>
              <a:spcBef>
                <a:spcPts val="0"/>
              </a:spcBef>
            </a:pPr>
            <a:r>
              <a:rPr lang="cs-CZ" sz="2400"/>
              <a:t>nausea and vomiting</a:t>
            </a:r>
          </a:p>
          <a:p>
            <a:pPr>
              <a:spcBef>
                <a:spcPts val="0"/>
              </a:spcBef>
            </a:pPr>
            <a:r>
              <a:rPr lang="cs-CZ" sz="2400"/>
              <a:t>muscle and stomach cramps</a:t>
            </a:r>
          </a:p>
          <a:p>
            <a:pPr>
              <a:spcBef>
                <a:spcPts val="0"/>
              </a:spcBef>
            </a:pPr>
            <a:r>
              <a:rPr lang="cs-CZ" sz="2400"/>
              <a:t>sweating</a:t>
            </a:r>
          </a:p>
          <a:p>
            <a:pPr>
              <a:spcBef>
                <a:spcPts val="0"/>
              </a:spcBef>
            </a:pPr>
            <a:r>
              <a:rPr lang="cs-CZ" sz="2400"/>
              <a:t>dizziness and faintness</a:t>
            </a:r>
          </a:p>
          <a:p>
            <a:pPr marL="0" indent="0">
              <a:spcBef>
                <a:spcPts val="0"/>
              </a:spcBef>
              <a:buNone/>
            </a:pPr>
            <a:endParaRPr lang="cs-CZ" sz="2200"/>
          </a:p>
          <a:p>
            <a:pPr marL="0" indent="0">
              <a:spcBef>
                <a:spcPts val="0"/>
              </a:spcBef>
              <a:buNone/>
            </a:pPr>
            <a:endParaRPr lang="cs-CZ" sz="2200"/>
          </a:p>
          <a:p>
            <a:pPr marL="0" indent="0">
              <a:spcBef>
                <a:spcPts val="0"/>
              </a:spcBef>
              <a:buNone/>
            </a:pPr>
            <a:endParaRPr lang="cs-CZ" sz="2200" b="1"/>
          </a:p>
          <a:p>
            <a:pPr marL="0" indent="0">
              <a:spcBef>
                <a:spcPts val="0"/>
              </a:spcBef>
              <a:buNone/>
            </a:pPr>
            <a:r>
              <a:rPr lang="cs-CZ" sz="2400" b="1"/>
              <a:t>HEAT STROKE: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400"/>
              <a:t>as per heat exhaustion +</a:t>
            </a:r>
          </a:p>
          <a:p>
            <a:pPr>
              <a:spcBef>
                <a:spcPts val="0"/>
              </a:spcBef>
            </a:pPr>
            <a:r>
              <a:rPr lang="cs-CZ" sz="2400" b="1"/>
              <a:t>dry red hot skin (no sweating)</a:t>
            </a:r>
          </a:p>
          <a:p>
            <a:pPr>
              <a:spcBef>
                <a:spcPts val="0"/>
              </a:spcBef>
            </a:pPr>
            <a:r>
              <a:rPr lang="cs-CZ" sz="2400" b="1"/>
              <a:t>fever (temperature above 40°C)</a:t>
            </a:r>
          </a:p>
          <a:p>
            <a:pPr>
              <a:spcBef>
                <a:spcPts val="0"/>
              </a:spcBef>
            </a:pPr>
            <a:r>
              <a:rPr lang="cs-CZ" sz="2400"/>
              <a:t>seizures</a:t>
            </a:r>
          </a:p>
          <a:p>
            <a:pPr>
              <a:spcBef>
                <a:spcPts val="0"/>
              </a:spcBef>
            </a:pPr>
            <a:r>
              <a:rPr lang="cs-CZ" sz="2400"/>
              <a:t>rapid pulse, rapid breathing</a:t>
            </a:r>
          </a:p>
          <a:p>
            <a:pPr>
              <a:spcBef>
                <a:spcPts val="0"/>
              </a:spcBef>
            </a:pPr>
            <a:r>
              <a:rPr lang="cs-CZ" sz="2400"/>
              <a:t>confusion and disorientation</a:t>
            </a:r>
          </a:p>
          <a:p>
            <a:pPr>
              <a:spcBef>
                <a:spcPts val="0"/>
              </a:spcBef>
            </a:pPr>
            <a:r>
              <a:rPr lang="cs-CZ" sz="2400"/>
              <a:t>unconsciousness</a:t>
            </a:r>
          </a:p>
        </p:txBody>
      </p:sp>
    </p:spTree>
    <p:extLst>
      <p:ext uri="{BB962C8B-B14F-4D97-AF65-F5344CB8AC3E}">
        <p14:creationId xmlns:p14="http://schemas.microsoft.com/office/powerpoint/2010/main" val="6865721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cs-CZ" b="1"/>
              <a:t>FIRST AID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move to cool and ventilated place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lay down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remove excess or tight clothing 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cool with cold water (sponge, spray, wet towels, shower, bath)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apply ice packs to neck, armpits, groins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give cool liquids (+ 1 teaspoon of salt disolved in 0.5 l)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use recovery position if unconscious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check vital sings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2200" b="1"/>
              <a:t>call EMS</a:t>
            </a:r>
          </a:p>
          <a:p>
            <a:pPr marL="0" indent="0">
              <a:spcBef>
                <a:spcPts val="0"/>
              </a:spcBef>
              <a:buNone/>
            </a:pPr>
            <a:endParaRPr lang="cs-CZ" sz="2000" b="1"/>
          </a:p>
        </p:txBody>
      </p:sp>
      <p:pic>
        <p:nvPicPr>
          <p:cNvPr id="4" name="Picture 2" descr="http://www.e-safetyshop.eu/uploads/images_products_large/173.jpg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5706" y="116632"/>
            <a:ext cx="1934766" cy="1934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49114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976</Words>
  <Application>Microsoft Office PowerPoint</Application>
  <PresentationFormat>Předvádění na obrazovce (4:3)</PresentationFormat>
  <Paragraphs>226</Paragraphs>
  <Slides>20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4" baseType="lpstr">
      <vt:lpstr>Arial</vt:lpstr>
      <vt:lpstr>Calibri</vt:lpstr>
      <vt:lpstr>Wingdings</vt:lpstr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Míša</dc:creator>
  <cp:lastModifiedBy>M</cp:lastModifiedBy>
  <cp:revision>74</cp:revision>
  <dcterms:created xsi:type="dcterms:W3CDTF">2016-01-18T14:08:40Z</dcterms:created>
  <dcterms:modified xsi:type="dcterms:W3CDTF">2021-01-31T10:51:58Z</dcterms:modified>
</cp:coreProperties>
</file>