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6" r:id="rId10"/>
    <p:sldId id="267" r:id="rId11"/>
    <p:sldId id="268" r:id="rId12"/>
    <p:sldId id="263" r:id="rId13"/>
    <p:sldId id="264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4110175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9491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8640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4164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71905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306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4823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754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66048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082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914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FCEF936-0D1A-3C4C-BB82-14A4F6977C1C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E264BAD-F7E6-FC45-B40C-9C0140164F4E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08320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03EF8-9F11-700F-5FD5-889CB42E1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776426"/>
            <a:ext cx="8361229" cy="2098226"/>
          </a:xfrm>
        </p:spPr>
        <p:txBody>
          <a:bodyPr/>
          <a:lstStyle/>
          <a:p>
            <a:r>
              <a:rPr lang="ru-RU" sz="6000" dirty="0"/>
              <a:t>Компоненты, не имеющие характер членов предложения</a:t>
            </a:r>
            <a:endParaRPr lang="ru-CZ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158A5B-F786-AA21-4C43-EA2A600B3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3478" y="5059865"/>
            <a:ext cx="6831673" cy="1086237"/>
          </a:xfrm>
        </p:spPr>
        <p:txBody>
          <a:bodyPr/>
          <a:lstStyle/>
          <a:p>
            <a:r>
              <a:rPr lang="ru-CZ" dirty="0">
                <a:latin typeface="+mj-lt"/>
              </a:rPr>
              <a:t>Лекция № 6</a:t>
            </a:r>
          </a:p>
          <a:p>
            <a:endParaRPr lang="ru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1248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ED8EE-DC19-B18E-A88C-7DB7DA42E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29F83-A348-8A66-78C1-35FA81F3F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4) Предлоги: ЧЯ </a:t>
            </a:r>
            <a:r>
              <a:rPr lang="cs-CZ" dirty="0"/>
              <a:t>vs </a:t>
            </a:r>
            <a:r>
              <a:rPr lang="ru-RU" dirty="0"/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6ABEA5-19A7-EF23-74B6-9FD24DA3C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8"/>
            <a:ext cx="9601200" cy="4212021"/>
          </a:xfrm>
        </p:spPr>
        <p:txBody>
          <a:bodyPr>
            <a:normAutofit lnSpcReduction="10000"/>
          </a:bodyPr>
          <a:lstStyle/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    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ДО</a:t>
            </a:r>
            <a:r>
              <a:rPr lang="ru-RU" sz="1900" i="0" dirty="0">
                <a:latin typeface="Times New Roman"/>
                <a:cs typeface="Times New Roman"/>
              </a:rPr>
              <a:t> в пространственном значении обозначает в отличие от чешского движение  не  внутрь, а к пределу (</a:t>
            </a:r>
            <a:r>
              <a:rPr lang="ru-RU" sz="1900" dirty="0">
                <a:latin typeface="Times New Roman"/>
                <a:cs typeface="Times New Roman"/>
              </a:rPr>
              <a:t>дойти до школы – </a:t>
            </a:r>
            <a:r>
              <a:rPr lang="ru-RU" sz="1900" dirty="0" err="1">
                <a:latin typeface="Times New Roman"/>
                <a:cs typeface="Times New Roman"/>
              </a:rPr>
              <a:t>dojít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až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ke</a:t>
            </a:r>
            <a:r>
              <a:rPr lang="ru-RU" sz="1900" dirty="0">
                <a:latin typeface="Times New Roman"/>
                <a:cs typeface="Times New Roman"/>
              </a:rPr>
              <a:t> (</a:t>
            </a:r>
            <a:r>
              <a:rPr lang="ru-RU" sz="1900" dirty="0" err="1">
                <a:latin typeface="Times New Roman"/>
                <a:cs typeface="Times New Roman"/>
              </a:rPr>
              <a:t>do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školy</a:t>
            </a:r>
            <a:r>
              <a:rPr lang="ru-RU" sz="1900" dirty="0">
                <a:latin typeface="Times New Roman"/>
                <a:cs typeface="Times New Roman"/>
              </a:rPr>
              <a:t> – в школу));</a:t>
            </a:r>
            <a:endParaRPr lang="cs-CZ" sz="1900" dirty="0">
              <a:latin typeface="Times New Roman"/>
              <a:cs typeface="Times New Roman"/>
            </a:endParaRPr>
          </a:p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74000"/>
              </a:lnSpc>
              <a:spcBef>
                <a:spcPts val="1000"/>
              </a:spcBef>
            </a:pPr>
            <a:r>
              <a:rPr lang="ru-RU" sz="1900" i="0" dirty="0">
                <a:latin typeface="Times New Roman"/>
                <a:cs typeface="Times New Roman"/>
              </a:rPr>
              <a:t>Русские предлоги </a:t>
            </a:r>
            <a:r>
              <a:rPr lang="ru-RU" sz="1900" b="1" i="0" dirty="0">
                <a:latin typeface="Times New Roman"/>
                <a:cs typeface="Times New Roman"/>
              </a:rPr>
              <a:t>НАД, ПЕРЕД </a:t>
            </a:r>
            <a:r>
              <a:rPr lang="ru-RU" sz="1900" i="0" dirty="0">
                <a:latin typeface="Times New Roman"/>
                <a:cs typeface="Times New Roman"/>
              </a:rPr>
              <a:t>сочетаются, в отличие от ЧЯ, только с </a:t>
            </a:r>
            <a:r>
              <a:rPr lang="ru-RU" sz="1900" i="0" dirty="0" err="1">
                <a:latin typeface="Times New Roman"/>
                <a:cs typeface="Times New Roman"/>
              </a:rPr>
              <a:t>тв</a:t>
            </a:r>
            <a:r>
              <a:rPr lang="ru-RU" sz="1900" i="0" dirty="0">
                <a:latin typeface="Times New Roman"/>
                <a:cs typeface="Times New Roman"/>
              </a:rPr>
              <a:t>. п.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stolem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visí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над столом висит картина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pověs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stůl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повесь картину над столом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školou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  перед школой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přijdi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 приди к школе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vyjdi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-  выйди из школы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>
              <a:lnSpc>
                <a:spcPct val="74000"/>
              </a:lnSpc>
              <a:spcBef>
                <a:spcPts val="1000"/>
              </a:spcBef>
            </a:pPr>
            <a:endParaRPr lang="ru-RU" sz="1900" i="0" dirty="0">
              <a:latin typeface="Times New Roman"/>
              <a:cs typeface="Times New Roman"/>
            </a:endParaRPr>
          </a:p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    Русским предлогам </a:t>
            </a:r>
            <a:r>
              <a:rPr lang="ru-RU" sz="1900" b="1" i="0" dirty="0">
                <a:latin typeface="Times New Roman"/>
                <a:cs typeface="Times New Roman"/>
              </a:rPr>
              <a:t>В, НА, ЗА, ПОД </a:t>
            </a:r>
            <a:r>
              <a:rPr lang="ru-RU" sz="1900" i="0" dirty="0">
                <a:latin typeface="Times New Roman"/>
                <a:cs typeface="Times New Roman"/>
              </a:rPr>
              <a:t>в пространственном значении противопоставлены предлоги </a:t>
            </a:r>
            <a:r>
              <a:rPr lang="ru-RU" sz="1900" b="1" i="0" dirty="0">
                <a:latin typeface="Times New Roman"/>
                <a:cs typeface="Times New Roman"/>
              </a:rPr>
              <a:t>ИЗ, С, ИЗ-ЗА, ИЗ-ПОД </a:t>
            </a:r>
            <a:r>
              <a:rPr lang="ru-RU" sz="1900" i="0" dirty="0">
                <a:latin typeface="Times New Roman"/>
                <a:cs typeface="Times New Roman"/>
              </a:rPr>
              <a:t>(</a:t>
            </a:r>
            <a:r>
              <a:rPr lang="ru-RU" sz="1900" dirty="0">
                <a:latin typeface="Times New Roman"/>
                <a:cs typeface="Times New Roman"/>
              </a:rPr>
              <a:t>в университет</a:t>
            </a:r>
            <a:r>
              <a:rPr lang="cs-CZ" sz="1900" dirty="0">
                <a:latin typeface="Times New Roman"/>
                <a:cs typeface="Times New Roman"/>
              </a:rPr>
              <a:t> </a:t>
            </a:r>
            <a:r>
              <a:rPr lang="ru-RU" sz="1900" dirty="0">
                <a:latin typeface="Times New Roman"/>
                <a:cs typeface="Times New Roman"/>
              </a:rPr>
              <a:t>– из университета; на курорт – с курорта; за угол – из-за угла; под столом </a:t>
            </a:r>
            <a:r>
              <a:rPr lang="cs-CZ" sz="1900" dirty="0">
                <a:latin typeface="Times New Roman"/>
                <a:cs typeface="Times New Roman"/>
              </a:rPr>
              <a:t>–</a:t>
            </a:r>
            <a:r>
              <a:rPr lang="ru-RU" sz="1900" dirty="0">
                <a:latin typeface="Times New Roman"/>
                <a:cs typeface="Times New Roman"/>
              </a:rPr>
              <a:t> из-под стола</a:t>
            </a:r>
            <a:r>
              <a:rPr lang="ru-RU" sz="1900" i="0" dirty="0">
                <a:latin typeface="Times New Roman"/>
                <a:cs typeface="Times New Roman"/>
              </a:rPr>
              <a:t>)</a:t>
            </a:r>
          </a:p>
          <a:p>
            <a:pPr marL="342900" lvl="1" indent="-342900">
              <a:lnSpc>
                <a:spcPct val="74000"/>
              </a:lnSpc>
              <a:spcBef>
                <a:spcPts val="1000"/>
              </a:spcBef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74000"/>
              </a:lnSpc>
              <a:spcBef>
                <a:spcPts val="1000"/>
              </a:spcBef>
            </a:pPr>
            <a:endParaRPr lang="cs-CZ" sz="1900" dirty="0">
              <a:latin typeface="Times New Roman"/>
              <a:cs typeface="Times New Roman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443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7620D-E2F8-1B61-3787-9734BA11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8AF32-8588-B1B5-6ACC-0049AC11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4) Предлоги: ЧЯ </a:t>
            </a:r>
            <a:r>
              <a:rPr lang="cs-CZ" dirty="0"/>
              <a:t>vs </a:t>
            </a:r>
            <a:r>
              <a:rPr lang="ru-RU" dirty="0"/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DC0FAA-68CE-5F0C-CF6E-8725DFADF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/>
          </a:bodyPr>
          <a:lstStyle/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    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ДО</a:t>
            </a:r>
            <a:r>
              <a:rPr lang="ru-RU" sz="1900" i="0" dirty="0">
                <a:latin typeface="Times New Roman"/>
                <a:cs typeface="Times New Roman"/>
              </a:rPr>
              <a:t> в пространственном значении обозначает в отличие от чешского движение не внутрь, а к пределу (</a:t>
            </a:r>
            <a:r>
              <a:rPr lang="ru-RU" sz="1900" dirty="0">
                <a:latin typeface="Times New Roman"/>
                <a:cs typeface="Times New Roman"/>
              </a:rPr>
              <a:t>дойти до школы – </a:t>
            </a:r>
            <a:r>
              <a:rPr lang="ru-RU" sz="1900" dirty="0" err="1">
                <a:latin typeface="Times New Roman"/>
                <a:cs typeface="Times New Roman"/>
              </a:rPr>
              <a:t>dojít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až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ke</a:t>
            </a:r>
            <a:r>
              <a:rPr lang="ru-RU" sz="1900" dirty="0">
                <a:latin typeface="Times New Roman"/>
                <a:cs typeface="Times New Roman"/>
              </a:rPr>
              <a:t> (</a:t>
            </a:r>
            <a:r>
              <a:rPr lang="ru-RU" sz="1900" dirty="0" err="1">
                <a:latin typeface="Times New Roman"/>
                <a:cs typeface="Times New Roman"/>
              </a:rPr>
              <a:t>do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školy</a:t>
            </a:r>
            <a:r>
              <a:rPr lang="ru-RU" sz="1900" dirty="0">
                <a:latin typeface="Times New Roman"/>
                <a:cs typeface="Times New Roman"/>
              </a:rPr>
              <a:t> – в школу));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latin typeface="Times New Roman"/>
                <a:cs typeface="Times New Roman"/>
              </a:rPr>
              <a:t>    </a:t>
            </a:r>
            <a:r>
              <a:rPr lang="ru-RU" sz="1900" i="0" dirty="0">
                <a:latin typeface="Times New Roman"/>
                <a:cs typeface="Times New Roman"/>
              </a:rPr>
              <a:t>Чешскому предлогу </a:t>
            </a:r>
            <a:r>
              <a:rPr lang="ru-RU" sz="1900" b="1" i="0" dirty="0">
                <a:latin typeface="Times New Roman"/>
                <a:cs typeface="Times New Roman"/>
              </a:rPr>
              <a:t>ZA</a:t>
            </a:r>
            <a:r>
              <a:rPr lang="ru-RU" sz="1900" i="0" dirty="0">
                <a:latin typeface="Times New Roman"/>
                <a:cs typeface="Times New Roman"/>
              </a:rPr>
              <a:t> во временном значении соответствуют в РЯ два предлога:</a:t>
            </a:r>
          </a:p>
          <a:p>
            <a:pPr lvl="0"/>
            <a:r>
              <a:rPr lang="ru-RU" sz="1900" b="1" dirty="0">
                <a:latin typeface="Times New Roman"/>
                <a:cs typeface="Times New Roman"/>
              </a:rPr>
              <a:t>через</a:t>
            </a:r>
            <a:r>
              <a:rPr lang="ru-RU" sz="1900" dirty="0">
                <a:latin typeface="Times New Roman"/>
                <a:cs typeface="Times New Roman"/>
              </a:rPr>
              <a:t> – обозначает </a:t>
            </a:r>
            <a:r>
              <a:rPr lang="ru-RU" sz="1900" u="sng" dirty="0">
                <a:latin typeface="Times New Roman"/>
                <a:cs typeface="Times New Roman"/>
              </a:rPr>
              <a:t>спустя некоторое время</a:t>
            </a:r>
            <a:r>
              <a:rPr lang="ru-RU" sz="1900" dirty="0">
                <a:latin typeface="Times New Roman"/>
                <a:cs typeface="Times New Roman"/>
              </a:rPr>
              <a:t>, отвечает на вопрос </a:t>
            </a:r>
            <a:r>
              <a:rPr lang="ru-RU" sz="1900" i="1" dirty="0">
                <a:latin typeface="Times New Roman"/>
                <a:cs typeface="Times New Roman"/>
              </a:rPr>
              <a:t>когда? (</a:t>
            </a:r>
            <a:r>
              <a:rPr lang="ru-RU" sz="1900" dirty="0">
                <a:latin typeface="Times New Roman"/>
                <a:cs typeface="Times New Roman"/>
              </a:rPr>
              <a:t>Я приеду через неделю </a:t>
            </a:r>
            <a:r>
              <a:rPr lang="cs-CZ" sz="1900" dirty="0">
                <a:latin typeface="Times New Roman"/>
                <a:cs typeface="Times New Roman"/>
              </a:rPr>
              <a:t>–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Přijedu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za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týden</a:t>
            </a:r>
            <a:r>
              <a:rPr lang="ru-RU" sz="1900" dirty="0">
                <a:latin typeface="Times New Roman"/>
                <a:cs typeface="Times New Roman"/>
              </a:rPr>
              <a:t>)</a:t>
            </a:r>
          </a:p>
          <a:p>
            <a:pPr lvl="0"/>
            <a:r>
              <a:rPr lang="ru-RU" sz="1900" b="1" dirty="0">
                <a:latin typeface="Times New Roman"/>
                <a:cs typeface="Times New Roman"/>
              </a:rPr>
              <a:t>за</a:t>
            </a:r>
            <a:r>
              <a:rPr lang="ru-RU" sz="1900" dirty="0">
                <a:latin typeface="Times New Roman"/>
                <a:cs typeface="Times New Roman"/>
              </a:rPr>
              <a:t> – обозначает </a:t>
            </a:r>
            <a:r>
              <a:rPr lang="ru-RU" sz="1900" u="sng" dirty="0">
                <a:latin typeface="Times New Roman"/>
                <a:cs typeface="Times New Roman"/>
              </a:rPr>
              <a:t>в течение определённого времени</a:t>
            </a:r>
            <a:r>
              <a:rPr lang="ru-RU" sz="1900" dirty="0">
                <a:latin typeface="Times New Roman"/>
                <a:cs typeface="Times New Roman"/>
              </a:rPr>
              <a:t>, отвечает на вопрос </a:t>
            </a:r>
            <a:r>
              <a:rPr lang="ru-RU" sz="1900" i="1" dirty="0">
                <a:latin typeface="Times New Roman"/>
                <a:cs typeface="Times New Roman"/>
              </a:rPr>
              <a:t>за какое время</a:t>
            </a:r>
            <a:r>
              <a:rPr lang="cs-CZ" sz="1900" i="1" dirty="0">
                <a:latin typeface="Times New Roman"/>
                <a:cs typeface="Times New Roman"/>
              </a:rPr>
              <a:t>?</a:t>
            </a:r>
            <a:r>
              <a:rPr lang="ru-RU" sz="1900" i="1" dirty="0">
                <a:latin typeface="Times New Roman"/>
                <a:cs typeface="Times New Roman"/>
              </a:rPr>
              <a:t> (Я это сделаю за неделю. </a:t>
            </a:r>
            <a:r>
              <a:rPr lang="cs-CZ" sz="1900" i="1" dirty="0">
                <a:latin typeface="Times New Roman"/>
                <a:cs typeface="Times New Roman"/>
              </a:rPr>
              <a:t>-</a:t>
            </a:r>
            <a:r>
              <a:rPr lang="ru-RU" sz="1900" i="1" dirty="0">
                <a:latin typeface="Times New Roman"/>
                <a:cs typeface="Times New Roman"/>
              </a:rPr>
              <a:t> </a:t>
            </a:r>
            <a:r>
              <a:rPr lang="ru-RU" sz="1900" i="1" dirty="0" err="1">
                <a:latin typeface="Times New Roman"/>
                <a:cs typeface="Times New Roman"/>
              </a:rPr>
              <a:t>Udělám</a:t>
            </a:r>
            <a:r>
              <a:rPr lang="ru-RU" sz="1900" i="1" dirty="0">
                <a:latin typeface="Times New Roman"/>
                <a:cs typeface="Times New Roman"/>
              </a:rPr>
              <a:t> </a:t>
            </a:r>
            <a:r>
              <a:rPr lang="ru-RU" sz="1900" i="1" dirty="0" err="1">
                <a:latin typeface="Times New Roman"/>
                <a:cs typeface="Times New Roman"/>
              </a:rPr>
              <a:t>to</a:t>
            </a:r>
            <a:r>
              <a:rPr lang="ru-RU" sz="1900" i="1" dirty="0">
                <a:latin typeface="Times New Roman"/>
                <a:cs typeface="Times New Roman"/>
              </a:rPr>
              <a:t> </a:t>
            </a:r>
            <a:r>
              <a:rPr lang="ru-RU" sz="1900" i="1" dirty="0" err="1">
                <a:latin typeface="Times New Roman"/>
                <a:cs typeface="Times New Roman"/>
              </a:rPr>
              <a:t>za</a:t>
            </a:r>
            <a:r>
              <a:rPr lang="ru-RU" sz="1900" i="1" dirty="0">
                <a:latin typeface="Times New Roman"/>
                <a:cs typeface="Times New Roman"/>
              </a:rPr>
              <a:t> </a:t>
            </a:r>
            <a:r>
              <a:rPr lang="ru-RU" sz="1900" i="1" dirty="0" err="1">
                <a:latin typeface="Times New Roman"/>
                <a:cs typeface="Times New Roman"/>
              </a:rPr>
              <a:t>týden</a:t>
            </a:r>
            <a:r>
              <a:rPr lang="ru-RU" sz="1900" i="1" dirty="0">
                <a:latin typeface="Times New Roman"/>
                <a:cs typeface="Times New Roman"/>
              </a:rPr>
              <a:t> (</a:t>
            </a:r>
            <a:r>
              <a:rPr lang="ru-RU" sz="1900" i="1" dirty="0" err="1">
                <a:latin typeface="Times New Roman"/>
                <a:cs typeface="Times New Roman"/>
              </a:rPr>
              <a:t>během</a:t>
            </a:r>
            <a:r>
              <a:rPr lang="ru-RU" sz="1900" i="1" dirty="0">
                <a:latin typeface="Times New Roman"/>
                <a:cs typeface="Times New Roman"/>
              </a:rPr>
              <a:t> </a:t>
            </a:r>
            <a:r>
              <a:rPr lang="ru-RU" sz="1900" i="1" dirty="0" err="1">
                <a:latin typeface="Times New Roman"/>
                <a:cs typeface="Times New Roman"/>
              </a:rPr>
              <a:t>týdne</a:t>
            </a:r>
            <a:r>
              <a:rPr lang="ru-RU" sz="1900" i="1" dirty="0">
                <a:latin typeface="Times New Roman"/>
                <a:cs typeface="Times New Roman"/>
              </a:rPr>
              <a:t>)</a:t>
            </a:r>
            <a:r>
              <a:rPr lang="ru-RU" sz="1900" dirty="0">
                <a:latin typeface="Times New Roman"/>
                <a:cs typeface="Times New Roman"/>
              </a:rPr>
              <a:t>)</a:t>
            </a:r>
          </a:p>
          <a:p>
            <a:pPr marL="342900" lvl="1" indent="-342900">
              <a:lnSpc>
                <a:spcPct val="74000"/>
              </a:lnSpc>
              <a:spcBef>
                <a:spcPts val="1000"/>
              </a:spcBef>
            </a:pPr>
            <a:endParaRPr lang="cs-CZ" sz="1900" dirty="0">
              <a:latin typeface="Times New Roman"/>
              <a:cs typeface="Times New Roman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270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938C0-CB6C-82D1-0B3D-AF770D2B8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763AC-2717-7A82-EB69-5B2B46FB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5) Союзы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920A9-6042-79E1-E59B-E02A4A6AF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Служебная часть речи, выражающая грамматические отношения между членами предложения, частями сложного предложения и отдельными предложениями в составе связного текста.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роль скреп между синтаксическими единицами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отношения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соединения, сопоставления, противопоставления, причины и следствия</a:t>
            </a:r>
            <a:r>
              <a:rPr lang="ru-CZ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д.;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морфологической точки зрения делятся на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а, и, но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как, потому что, после того как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синтаксической точки зрения делятся на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сочинительные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а, и, ни – ни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чтобы, когда, потому что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117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5508E-8A88-27B4-9FB9-5BC68260E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436C1-231A-30F2-6C9C-0DFF25CB0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6) Частицы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8430C6-7097-AA77-9295-69883DCBE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ru-RU" i="0" dirty="0">
                <a:latin typeface="Times New Roman"/>
                <a:cs typeface="Times New Roman"/>
              </a:rPr>
              <a:t>Служебные слова, которые вносят различные добавочные смысловые, эмоциональные, модальные оттенки.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ru-RU" b="1" i="0" u="sng" dirty="0">
                <a:latin typeface="Times New Roman"/>
                <a:cs typeface="Times New Roman"/>
              </a:rPr>
              <a:t>Разряды частиц</a:t>
            </a:r>
            <a:r>
              <a:rPr lang="ru-RU" b="1" i="0" dirty="0">
                <a:latin typeface="Times New Roman"/>
                <a:cs typeface="Times New Roman"/>
              </a:rPr>
              <a:t> </a:t>
            </a:r>
            <a:r>
              <a:rPr lang="ru-RU" i="0" dirty="0">
                <a:latin typeface="Times New Roman"/>
                <a:cs typeface="Times New Roman"/>
              </a:rPr>
              <a:t>(по Розенталю):</a:t>
            </a: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ru-RU" i="0" u="sng" dirty="0">
                <a:latin typeface="Times New Roman"/>
                <a:cs typeface="Times New Roman"/>
              </a:rPr>
              <a:t>Смысловые</a:t>
            </a:r>
            <a:r>
              <a:rPr lang="ru-RU" i="0" dirty="0">
                <a:latin typeface="Times New Roman"/>
                <a:cs typeface="Times New Roman"/>
              </a:rPr>
              <a:t> – служат для уточнения смысла (</a:t>
            </a:r>
            <a:r>
              <a:rPr lang="ru-RU" dirty="0">
                <a:latin typeface="Times New Roman"/>
                <a:cs typeface="Times New Roman"/>
              </a:rPr>
              <a:t>именно, лишь, просто, вовсе не</a:t>
            </a:r>
            <a:r>
              <a:rPr lang="ru-RU" i="0" dirty="0">
                <a:latin typeface="Times New Roman"/>
                <a:cs typeface="Times New Roman"/>
              </a:rPr>
              <a:t>);</a:t>
            </a: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ru-RU" i="0" u="sng" dirty="0">
                <a:latin typeface="Times New Roman"/>
                <a:cs typeface="Times New Roman"/>
              </a:rPr>
              <a:t>Эмоционально-экспрессивные</a:t>
            </a:r>
            <a:r>
              <a:rPr lang="ru-RU" i="0" dirty="0">
                <a:latin typeface="Times New Roman"/>
                <a:cs typeface="Times New Roman"/>
              </a:rPr>
              <a:t> – служат для выражения эмоций (</a:t>
            </a:r>
            <a:r>
              <a:rPr lang="ru-RU" dirty="0">
                <a:latin typeface="Times New Roman"/>
                <a:cs typeface="Times New Roman"/>
              </a:rPr>
              <a:t>ну и, что за</a:t>
            </a:r>
            <a:r>
              <a:rPr lang="ru-RU" i="0" dirty="0">
                <a:latin typeface="Times New Roman"/>
                <a:cs typeface="Times New Roman"/>
              </a:rPr>
              <a:t>);</a:t>
            </a: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ru-RU" i="0" u="sng" dirty="0">
                <a:latin typeface="Times New Roman"/>
                <a:cs typeface="Times New Roman"/>
              </a:rPr>
              <a:t>Модальные</a:t>
            </a:r>
            <a:r>
              <a:rPr lang="ru-RU" i="0" dirty="0">
                <a:latin typeface="Times New Roman"/>
                <a:cs typeface="Times New Roman"/>
              </a:rPr>
              <a:t> – служат для выражения точки зрения говорящего (</a:t>
            </a:r>
            <a:r>
              <a:rPr lang="ru-RU" dirty="0">
                <a:latin typeface="Times New Roman"/>
                <a:cs typeface="Times New Roman"/>
              </a:rPr>
              <a:t>да, нет, разве</a:t>
            </a:r>
            <a:r>
              <a:rPr lang="ru-RU" i="0" dirty="0">
                <a:latin typeface="Times New Roman"/>
                <a:cs typeface="Times New Roman"/>
              </a:rPr>
              <a:t>);</a:t>
            </a: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lang="ru-RU" i="0" u="sng" dirty="0">
                <a:latin typeface="Times New Roman"/>
                <a:cs typeface="Times New Roman"/>
              </a:rPr>
              <a:t>Словообразующие</a:t>
            </a:r>
            <a:r>
              <a:rPr lang="ru-RU" i="0" dirty="0">
                <a:latin typeface="Times New Roman"/>
                <a:cs typeface="Times New Roman"/>
              </a:rPr>
              <a:t> (служат для образования неопределенных местоимений и наречий – </a:t>
            </a:r>
            <a:r>
              <a:rPr lang="ru-RU" dirty="0">
                <a:latin typeface="Times New Roman"/>
                <a:cs typeface="Times New Roman"/>
              </a:rPr>
              <a:t>кто-то, как-нибудь</a:t>
            </a:r>
            <a:r>
              <a:rPr lang="ru-RU" i="0" dirty="0">
                <a:latin typeface="Times New Roman"/>
                <a:cs typeface="Times New Roman"/>
              </a:rPr>
              <a:t>) и </a:t>
            </a:r>
            <a:r>
              <a:rPr lang="ru-RU" i="0" u="sng" dirty="0">
                <a:latin typeface="Times New Roman"/>
                <a:cs typeface="Times New Roman"/>
              </a:rPr>
              <a:t>формообразующие</a:t>
            </a:r>
            <a:r>
              <a:rPr lang="ru-RU" i="0" dirty="0">
                <a:latin typeface="Times New Roman"/>
                <a:cs typeface="Times New Roman"/>
              </a:rPr>
              <a:t> (служат для образования грамматических форм – </a:t>
            </a:r>
            <a:r>
              <a:rPr lang="ru-RU" dirty="0">
                <a:latin typeface="Times New Roman"/>
                <a:cs typeface="Times New Roman"/>
              </a:rPr>
              <a:t>бы, да, пусть</a:t>
            </a:r>
            <a:r>
              <a:rPr lang="ru-RU" i="0" dirty="0">
                <a:latin typeface="Times New Roman"/>
                <a:cs typeface="Times New Roman"/>
              </a:rPr>
              <a:t>)</a:t>
            </a:r>
          </a:p>
          <a:p>
            <a:pPr marL="530352" lvl="1" indent="0">
              <a:buNone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014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F710-BD8F-12F3-E743-1D0E7611D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760C1-8860-5175-D446-0122B76E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6) Частицы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D147FD-5EC6-BF87-5DB9-B5CFD8224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7146" y="1683453"/>
            <a:ext cx="7500551" cy="44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6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A141A-DE50-2903-888E-6A41AD6D2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F65517-0751-07EA-E274-7913187B0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u="sng" dirty="0">
                <a:latin typeface="Times New Roman"/>
                <a:cs typeface="Times New Roman"/>
              </a:rPr>
              <a:t>Член предложения</a:t>
            </a:r>
            <a:r>
              <a:rPr lang="ru-RU" dirty="0">
                <a:latin typeface="Times New Roman"/>
                <a:cs typeface="Times New Roman"/>
              </a:rPr>
              <a:t> – словоформы или словосочетания, соединенные синтаксическими отношениями и формальными связями;</a:t>
            </a:r>
            <a:endParaRPr lang="ru-RU" dirty="0"/>
          </a:p>
          <a:p>
            <a:pPr lvl="1">
              <a:defRPr/>
            </a:pPr>
            <a:r>
              <a:rPr lang="ru-RU" b="1" i="0" u="sng" dirty="0">
                <a:latin typeface="Times New Roman"/>
                <a:cs typeface="Times New Roman"/>
              </a:rPr>
              <a:t>Главные члены предложения</a:t>
            </a:r>
            <a:r>
              <a:rPr lang="ru-RU" b="1" i="0" dirty="0">
                <a:latin typeface="Times New Roman"/>
                <a:cs typeface="Times New Roman"/>
              </a:rPr>
              <a:t> </a:t>
            </a:r>
            <a:r>
              <a:rPr lang="ru-RU" i="0" dirty="0">
                <a:latin typeface="Times New Roman"/>
                <a:cs typeface="Times New Roman"/>
              </a:rPr>
              <a:t>– образуют формальный, смысловой и конструктивный центр предложения.</a:t>
            </a:r>
            <a:endParaRPr lang="ru-RU" dirty="0"/>
          </a:p>
          <a:p>
            <a:pPr lvl="1">
              <a:defRPr/>
            </a:pPr>
            <a:r>
              <a:rPr lang="ru-RU" b="1" i="0" u="sng" dirty="0">
                <a:latin typeface="Times New Roman"/>
                <a:cs typeface="Times New Roman"/>
              </a:rPr>
              <a:t>Второстепенные члены предложения</a:t>
            </a:r>
            <a:r>
              <a:rPr lang="ru-RU" i="0" dirty="0">
                <a:latin typeface="Times New Roman"/>
                <a:cs typeface="Times New Roman"/>
              </a:rPr>
              <a:t> – грамматически зависят от главных членов предложения.</a:t>
            </a:r>
            <a:endParaRPr lang="ru-RU" dirty="0"/>
          </a:p>
          <a:p>
            <a:r>
              <a:rPr lang="ru-RU" b="1" u="sng" dirty="0">
                <a:latin typeface="Times New Roman"/>
                <a:cs typeface="Times New Roman"/>
              </a:rPr>
              <a:t>Компоненты, не имеющие характер членов предложения</a:t>
            </a:r>
            <a:r>
              <a:rPr lang="ru-RU" dirty="0">
                <a:latin typeface="Times New Roman"/>
                <a:cs typeface="Times New Roman"/>
              </a:rPr>
              <a:t> – словоформы или словосочетания, не включенные в систему синтаксических взаимосвязей;</a:t>
            </a:r>
            <a:endParaRPr lang="ru-RU" dirty="0"/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119170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5EE62-553F-0E2A-1503-D4D92FF6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84FAF-A5E7-1634-948D-3B6AC5EC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FE4C6B-F6F5-8868-D498-8D628259D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/>
                <a:cs typeface="Times New Roman"/>
              </a:rPr>
              <a:t>Компоненты, не имеющие характер членов предложения</a:t>
            </a:r>
          </a:p>
          <a:p>
            <a:pPr marL="987552" lvl="1" indent="-457200">
              <a:buFont typeface="+mj-lt"/>
              <a:buAutoNum type="arabicParenR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и вставные конструкции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(обращения, вводные слова, междометия) 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нельзя задать вопрос ни от одного слова;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ежду ними и остальными словами нет грамматической связи;</a:t>
            </a:r>
          </a:p>
          <a:p>
            <a:pPr marL="987552" lvl="1" indent="-457200">
              <a:buFont typeface="+mj-lt"/>
              <a:buAutoNum type="arabicParenR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7552" lvl="1" indent="-457200">
              <a:buFont typeface="+mj-lt"/>
              <a:buAutoNum type="arabicParenR" startAt="2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Служебные части речи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(предлоги, союзы, частицы) 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вспомогательную роль при знаменательных частях речи;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обладают номинативной семантикой.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4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11216-AFBC-B3CA-D7B7-F02889C8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AD2E4-D54D-7F1C-F739-868288DE7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1) Вводные слова и выражения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A52B60-5E19-9001-1209-2C24345B1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Служат для выражения отношения говорящего к высказываемой мысли.</a:t>
            </a:r>
          </a:p>
          <a:p>
            <a:pPr marL="0" indent="0">
              <a:buNone/>
            </a:pPr>
            <a:r>
              <a:rPr lang="ru-RU" b="1" u="sng" dirty="0">
                <a:latin typeface="Times New Roman"/>
                <a:cs typeface="Times New Roman"/>
              </a:rPr>
              <a:t>Типология:</a:t>
            </a:r>
          </a:p>
          <a:p>
            <a:r>
              <a:rPr lang="ru-RU" u="sng" dirty="0">
                <a:latin typeface="Times New Roman"/>
                <a:cs typeface="Times New Roman"/>
              </a:rPr>
              <a:t>именного типа</a:t>
            </a:r>
            <a:r>
              <a:rPr lang="ru-RU" dirty="0">
                <a:latin typeface="Times New Roman"/>
                <a:cs typeface="Times New Roman"/>
              </a:rPr>
              <a:t> – выражены ИС (</a:t>
            </a:r>
            <a:r>
              <a:rPr lang="ru-RU" i="1" dirty="0">
                <a:latin typeface="Times New Roman"/>
                <a:cs typeface="Times New Roman"/>
              </a:rPr>
              <a:t>без сомнения, с точки зрения</a:t>
            </a:r>
            <a:r>
              <a:rPr lang="ru-RU" dirty="0">
                <a:latin typeface="Times New Roman"/>
                <a:cs typeface="Times New Roman"/>
              </a:rPr>
              <a:t>), субстантивированными ИП (</a:t>
            </a:r>
            <a:r>
              <a:rPr lang="ru-RU" i="1" dirty="0">
                <a:latin typeface="Times New Roman"/>
                <a:cs typeface="Times New Roman"/>
              </a:rPr>
              <a:t>самое большее, в общем, между прочим</a:t>
            </a:r>
            <a:r>
              <a:rPr lang="ru-RU" dirty="0">
                <a:latin typeface="Times New Roman"/>
                <a:cs typeface="Times New Roman"/>
              </a:rPr>
              <a:t>), местоимениями с предлогом (</a:t>
            </a:r>
            <a:r>
              <a:rPr lang="ru-RU" i="1" dirty="0">
                <a:latin typeface="Times New Roman"/>
                <a:cs typeface="Times New Roman"/>
              </a:rPr>
              <a:t>между нами, при всем этом</a:t>
            </a:r>
            <a:r>
              <a:rPr lang="ru-RU" dirty="0">
                <a:latin typeface="Times New Roman"/>
                <a:cs typeface="Times New Roman"/>
              </a:rPr>
              <a:t>), наречиями (</a:t>
            </a:r>
            <a:r>
              <a:rPr lang="ru-RU" i="1" dirty="0">
                <a:latin typeface="Times New Roman"/>
                <a:cs typeface="Times New Roman"/>
              </a:rPr>
              <a:t>бесспорно, наоборот, кстати</a:t>
            </a:r>
            <a:r>
              <a:rPr lang="ru-RU" dirty="0">
                <a:latin typeface="Times New Roman"/>
                <a:cs typeface="Times New Roman"/>
              </a:rPr>
              <a:t>)</a:t>
            </a:r>
          </a:p>
          <a:p>
            <a:r>
              <a:rPr lang="ru-RU" u="sng" dirty="0">
                <a:latin typeface="Times New Roman"/>
                <a:cs typeface="Times New Roman"/>
              </a:rPr>
              <a:t>глагольного типа</a:t>
            </a:r>
            <a:r>
              <a:rPr lang="ru-RU" dirty="0">
                <a:latin typeface="Times New Roman"/>
                <a:cs typeface="Times New Roman"/>
              </a:rPr>
              <a:t> – выражены глаголами в личной форме (</a:t>
            </a:r>
            <a:r>
              <a:rPr lang="ru-RU" i="1" dirty="0">
                <a:latin typeface="Times New Roman"/>
                <a:cs typeface="Times New Roman"/>
              </a:rPr>
              <a:t>думаю, полагаю, скажем</a:t>
            </a:r>
            <a:r>
              <a:rPr lang="ru-RU" dirty="0">
                <a:latin typeface="Times New Roman"/>
                <a:cs typeface="Times New Roman"/>
              </a:rPr>
              <a:t>), глаголами в безличном значении (</a:t>
            </a:r>
            <a:r>
              <a:rPr lang="ru-RU" i="1" dirty="0">
                <a:latin typeface="Times New Roman"/>
                <a:cs typeface="Times New Roman"/>
              </a:rPr>
              <a:t>кажется, разумеется, выходит</a:t>
            </a:r>
            <a:r>
              <a:rPr lang="ru-RU" dirty="0">
                <a:latin typeface="Times New Roman"/>
                <a:cs typeface="Times New Roman"/>
              </a:rPr>
              <a:t>), инфинитивом (</a:t>
            </a:r>
            <a:r>
              <a:rPr lang="ru-RU" i="1" dirty="0">
                <a:latin typeface="Times New Roman"/>
                <a:cs typeface="Times New Roman"/>
              </a:rPr>
              <a:t>видать, признаться</a:t>
            </a:r>
            <a:r>
              <a:rPr lang="ru-RU" dirty="0">
                <a:latin typeface="Times New Roman"/>
                <a:cs typeface="Times New Roman"/>
              </a:rPr>
              <a:t>), деепричастием + наречием/ИС (</a:t>
            </a:r>
            <a:r>
              <a:rPr lang="ru-RU" i="1" dirty="0">
                <a:latin typeface="Times New Roman"/>
                <a:cs typeface="Times New Roman"/>
              </a:rPr>
              <a:t>честно говоря, мягко выражаясь</a:t>
            </a:r>
            <a:r>
              <a:rPr lang="ru-RU" dirty="0">
                <a:latin typeface="Times New Roman"/>
                <a:cs typeface="Times New Roman"/>
              </a:rPr>
              <a:t>).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8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F0EE9-C7EA-F329-CCDB-62F5A537F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B676B-2067-0959-9313-A4DD3753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1) Вводные слова и выражения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A3450C-4129-714F-30BB-E237D7FCC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9103"/>
            <a:ext cx="9601200" cy="3912476"/>
          </a:xfrm>
        </p:spPr>
        <p:txBody>
          <a:bodyPr>
            <a:normAutofit/>
          </a:bodyPr>
          <a:lstStyle/>
          <a:p>
            <a:pPr marL="530352" lvl="1" indent="0">
              <a:buNone/>
            </a:pPr>
            <a:r>
              <a:rPr lang="ru-RU" i="0" dirty="0">
                <a:latin typeface="+mj-lt"/>
                <a:ea typeface="Calibri"/>
                <a:cs typeface="Times New Roman"/>
              </a:rPr>
              <a:t>Из-за широкой омонимии вопрос о принадлежности слова</a:t>
            </a:r>
            <a:r>
              <a:rPr lang="cs-CZ" i="0" dirty="0">
                <a:latin typeface="+mj-lt"/>
                <a:ea typeface="Calibri"/>
                <a:cs typeface="Times New Roman"/>
              </a:rPr>
              <a:t>/</a:t>
            </a:r>
            <a:r>
              <a:rPr lang="ru-RU" i="0" dirty="0">
                <a:latin typeface="+mj-lt"/>
                <a:ea typeface="Calibri"/>
                <a:cs typeface="Times New Roman"/>
              </a:rPr>
              <a:t>словосочетания к вводным решается по контексту.</a:t>
            </a:r>
          </a:p>
          <a:p>
            <a:pPr marL="530352" lvl="1" indent="0">
              <a:buNone/>
            </a:pPr>
            <a:r>
              <a:rPr lang="ru-RU" i="0" dirty="0">
                <a:latin typeface="+mj-lt"/>
                <a:cs typeface="Times New Roman"/>
              </a:rPr>
              <a:t>В РЯ, в отличие от ЧЯ, вводные слова </a:t>
            </a:r>
            <a:r>
              <a:rPr lang="ru-RU" b="1" i="0" dirty="0">
                <a:latin typeface="+mj-lt"/>
                <a:cs typeface="Times New Roman"/>
              </a:rPr>
              <a:t>всегда</a:t>
            </a:r>
            <a:r>
              <a:rPr lang="ru-RU" i="0" dirty="0">
                <a:latin typeface="+mj-lt"/>
                <a:cs typeface="Times New Roman"/>
              </a:rPr>
              <a:t> выделяются запятыми из-за возможной омонимии: </a:t>
            </a:r>
            <a:r>
              <a:rPr lang="ru-RU" dirty="0">
                <a:latin typeface="+mj-lt"/>
                <a:cs typeface="Times New Roman"/>
              </a:rPr>
              <a:t>Ты верно ему все объяснил. Ты, верно, ему все объяснил.</a:t>
            </a:r>
            <a:endParaRPr lang="cs-CZ" dirty="0">
              <a:latin typeface="+mj-lt"/>
              <a:cs typeface="Times New Roman"/>
            </a:endParaRPr>
          </a:p>
          <a:p>
            <a:pPr marL="530352" lvl="1" indent="0">
              <a:buNone/>
            </a:pPr>
            <a:r>
              <a:rPr lang="ru-RU" i="0" dirty="0">
                <a:latin typeface="+mj-lt"/>
                <a:cs typeface="Times New Roman"/>
              </a:rPr>
              <a:t>В ЧЯ запятая факультативна: </a:t>
            </a:r>
            <a:r>
              <a:rPr lang="cs-CZ" dirty="0">
                <a:latin typeface="+mj-lt"/>
                <a:cs typeface="Times New Roman"/>
              </a:rPr>
              <a:t>Pošlete nám(,) prosím(,) všechny potřebné údaje. Nepůjdu tam(,) upřímně řečeno(,) ani za milion. </a:t>
            </a:r>
            <a:endParaRPr lang="ru-RU" dirty="0">
              <a:latin typeface="+mj-lt"/>
              <a:cs typeface="Times New Roman"/>
            </a:endParaRPr>
          </a:p>
          <a:p>
            <a:pPr marL="530352" lvl="1" indent="0">
              <a:buNone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5CE3C3-DBAE-1960-EBBD-4D3D87D78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889" y="3727726"/>
            <a:ext cx="7733167" cy="275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0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AE5D-E9F0-130E-D5CC-D00360C8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6B196-02E5-ADD2-60A2-EBF63255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2) Обращения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8D57C-38F8-6276-83DC-A16FB2990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7889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Слово (или группа слов), которое называет того, к кому обращена речь.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ожет занимать любое место в предложении;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ИС в им. п. (с зависимыми словами или без них) или другая часть речи в значении существительного (ИП, причастие и др.);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бособляется при помощи запятых;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образовывать самостоятельное предложение: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Катя! Вася!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может и примыкать к предложению: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Девушка, заверните мне 200 грамм колбасы. Илья, пойдёмте с нами;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усиления значения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употребляется повтор обращения: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Маш, а Маш, сбегай за хлебом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 indent="0">
              <a:lnSpc>
                <a:spcPct val="104000"/>
              </a:lnSpc>
              <a:spcBef>
                <a:spcPts val="1000"/>
              </a:spcBef>
              <a:buNone/>
            </a:pPr>
            <a:r>
              <a:rPr lang="ru-RU" i="0" dirty="0">
                <a:latin typeface="Times New Roman"/>
                <a:cs typeface="Times New Roman"/>
              </a:rPr>
              <a:t>В ЧЯ эту функцию выполняет специальный падеж, отсутствующий в современном РЯ</a:t>
            </a:r>
            <a:r>
              <a:rPr lang="cs-CZ" i="0" dirty="0">
                <a:latin typeface="Times New Roman"/>
                <a:cs typeface="Times New Roman"/>
              </a:rPr>
              <a:t>.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3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F8E14-0CB6-0DA3-C70E-2266853E2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D15CF-2B71-0CC9-0A2E-A0B796FA0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3) Междометия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25D1F5-8BC3-2A41-8F2C-ED33A7CE4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1656"/>
            <a:ext cx="9601200" cy="4490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Класс грамматически неизменяемых слов и словосочетаний, служащих для выражения различных чувств и волевых побуждений.</a:t>
            </a:r>
          </a:p>
          <a:p>
            <a:pPr marL="0" indent="0">
              <a:buNone/>
            </a:pPr>
            <a:r>
              <a:rPr lang="ru-RU" u="sng" dirty="0">
                <a:latin typeface="Times New Roman"/>
                <a:cs typeface="Times New Roman"/>
              </a:rPr>
              <a:t>Делятся на две основные группы</a:t>
            </a:r>
            <a:r>
              <a:rPr lang="ru-RU" dirty="0">
                <a:latin typeface="Times New Roman"/>
                <a:cs typeface="Times New Roman"/>
              </a:rPr>
              <a:t>:</a:t>
            </a:r>
          </a:p>
          <a:p>
            <a:pPr marL="457200" indent="-457200">
              <a:buAutoNum type="arabicParenR"/>
            </a:pPr>
            <a:r>
              <a:rPr lang="ru-RU" dirty="0">
                <a:latin typeface="Times New Roman"/>
                <a:cs typeface="Times New Roman"/>
              </a:rPr>
              <a:t>Эмоциональные (</a:t>
            </a:r>
            <a:r>
              <a:rPr lang="ru-RU" i="1" dirty="0">
                <a:latin typeface="Times New Roman"/>
                <a:cs typeface="Times New Roman"/>
              </a:rPr>
              <a:t>ах; фу; ура</a:t>
            </a:r>
            <a:r>
              <a:rPr lang="ru-RU" dirty="0">
                <a:latin typeface="Times New Roman"/>
                <a:cs typeface="Times New Roman"/>
              </a:rPr>
              <a:t>)</a:t>
            </a:r>
          </a:p>
          <a:p>
            <a:pPr marL="457200" indent="-457200">
              <a:buAutoNum type="arabicParenR"/>
            </a:pPr>
            <a:r>
              <a:rPr lang="ru-RU" dirty="0">
                <a:latin typeface="Times New Roman"/>
                <a:cs typeface="Times New Roman"/>
              </a:rPr>
              <a:t>Императивные / повелительно-побудительные (</a:t>
            </a:r>
            <a:r>
              <a:rPr lang="ru-RU" i="1" dirty="0">
                <a:latin typeface="Times New Roman"/>
                <a:cs typeface="Times New Roman"/>
              </a:rPr>
              <a:t>брысь; айда; алло</a:t>
            </a:r>
            <a:r>
              <a:rPr lang="ru-RU" dirty="0">
                <a:latin typeface="Times New Roman"/>
                <a:cs typeface="Times New Roman"/>
              </a:rPr>
              <a:t>).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Немного особняком стоят т. наз. </a:t>
            </a:r>
            <a:r>
              <a:rPr lang="ru-RU" b="1" u="sng" dirty="0">
                <a:latin typeface="Times New Roman"/>
                <a:cs typeface="Times New Roman"/>
              </a:rPr>
              <a:t>глагольные междометия</a:t>
            </a:r>
            <a:r>
              <a:rPr lang="ru-RU" dirty="0">
                <a:latin typeface="Times New Roman"/>
                <a:cs typeface="Times New Roman"/>
              </a:rPr>
              <a:t> (</a:t>
            </a:r>
            <a:r>
              <a:rPr lang="ru-RU" i="1" dirty="0">
                <a:latin typeface="Times New Roman"/>
                <a:cs typeface="Times New Roman"/>
              </a:rPr>
              <a:t>бух; бац; прыг; скок</a:t>
            </a:r>
            <a:r>
              <a:rPr lang="ru-RU" dirty="0">
                <a:latin typeface="Times New Roman"/>
                <a:cs typeface="Times New Roman"/>
              </a:rPr>
              <a:t>)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Могут выступать и в роли разных членов предложения (обычно подлежащего и дополнения (</a:t>
            </a:r>
            <a:r>
              <a:rPr lang="ru-RU" i="1" dirty="0">
                <a:latin typeface="Times New Roman"/>
                <a:cs typeface="Times New Roman"/>
              </a:rPr>
              <a:t>все эти </a:t>
            </a:r>
            <a:r>
              <a:rPr lang="ru-RU" i="1" u="sng" dirty="0">
                <a:latin typeface="Times New Roman"/>
                <a:cs typeface="Times New Roman"/>
              </a:rPr>
              <a:t>хи-хи и ха-ха</a:t>
            </a:r>
            <a:r>
              <a:rPr lang="ru-RU" i="1" dirty="0">
                <a:latin typeface="Times New Roman"/>
                <a:cs typeface="Times New Roman"/>
              </a:rPr>
              <a:t> – мерзость! Он расточал томные </a:t>
            </a:r>
            <a:r>
              <a:rPr lang="ru-RU" i="1" u="sng" dirty="0">
                <a:latin typeface="Times New Roman"/>
                <a:cs typeface="Times New Roman"/>
              </a:rPr>
              <a:t>ахи</a:t>
            </a:r>
            <a:r>
              <a:rPr lang="ru-RU" dirty="0">
                <a:latin typeface="Times New Roman"/>
                <a:cs typeface="Times New Roman"/>
              </a:rPr>
              <a:t>);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Некоторые лингвисты относят к междометиям слова, обслуживающие сферу этикета: </a:t>
            </a:r>
            <a:r>
              <a:rPr lang="ru-RU" i="1" dirty="0">
                <a:latin typeface="Times New Roman"/>
                <a:cs typeface="Times New Roman"/>
              </a:rPr>
              <a:t>здравствуйте, до свидания, благодарю, прости(те), извини(те), пожалуйста, привет, пока (разг.)</a:t>
            </a:r>
            <a:r>
              <a:rPr lang="ru-RU" dirty="0">
                <a:latin typeface="Times New Roman"/>
                <a:cs typeface="Times New Roman"/>
              </a:rPr>
              <a:t> и т. п.</a:t>
            </a:r>
          </a:p>
          <a:p>
            <a:pPr marL="0" indent="0">
              <a:buNone/>
            </a:pPr>
            <a:r>
              <a:rPr lang="ru-RU" b="1" u="sng" dirty="0">
                <a:latin typeface="Times New Roman"/>
                <a:cs typeface="Times New Roman"/>
              </a:rPr>
              <a:t>Звукоподражательные слова</a:t>
            </a:r>
            <a:r>
              <a:rPr lang="ru-RU" b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 отличие от междометий не выражают чувств или волеизъявлений (</a:t>
            </a:r>
            <a:r>
              <a:rPr lang="ru-RU" i="1" dirty="0">
                <a:latin typeface="Times New Roman"/>
                <a:cs typeface="Times New Roman"/>
              </a:rPr>
              <a:t>тик-так; гав-гав; фьють</a:t>
            </a:r>
            <a:r>
              <a:rPr lang="ru-RU" dirty="0">
                <a:latin typeface="Times New Roman"/>
                <a:cs typeface="Times New Roman"/>
              </a:rPr>
              <a:t>) (некоторые лингвисты относят их к разряду междометий).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831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0529D-EA29-D60A-1E35-7D1634706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D5851-D58C-7C13-F233-F213B6269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4) Предлоги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3141B0-DE56-ED91-25E4-8DA7E1686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0179"/>
            <a:ext cx="9601200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Служебная часть речи, которая служит для выражения различных синтаксических отношений между ИС и словами других частей речи, а также между ИС-ми.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употребляться самостоятельно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обслуживают управление как вид подчинительной связи;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делятся на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на, из, под, при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(генетически связаны с другой частью речи –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близ, около, позади, внутрь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структуре делятся на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на, под, из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из-за, из-под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отношении, в части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сложно-составные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от, несмотря на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значению делятся на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пространственные, временные, причинные, целевые и объектные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Часть предлогов совмещает несколько значений.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8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81893-8E6B-BE77-0C44-AC28E3CE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2282B-0F56-D6FD-7D61-892FFB67C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4) Предлоги: ЧЯ </a:t>
            </a:r>
            <a:r>
              <a:rPr lang="cs-CZ" dirty="0"/>
              <a:t>vs </a:t>
            </a:r>
            <a:r>
              <a:rPr lang="ru-RU" dirty="0"/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AE1EDD-4541-D866-8323-25A4851EB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60332"/>
            <a:ext cx="10011103" cy="4311868"/>
          </a:xfrm>
        </p:spPr>
        <p:txBody>
          <a:bodyPr>
            <a:normAutofit fontScale="92500" lnSpcReduction="20000"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ДО</a:t>
            </a:r>
            <a:r>
              <a:rPr lang="ru-RU" sz="1900" i="0" dirty="0">
                <a:latin typeface="Times New Roman"/>
                <a:cs typeface="Times New Roman"/>
              </a:rPr>
              <a:t> в пространственном значении обозначает в отличие от чешского движение  не  внутрь, а к пределу (</a:t>
            </a:r>
            <a:r>
              <a:rPr lang="ru-RU" sz="1900" dirty="0">
                <a:latin typeface="Times New Roman"/>
                <a:cs typeface="Times New Roman"/>
              </a:rPr>
              <a:t>дойти до школы – </a:t>
            </a:r>
            <a:r>
              <a:rPr lang="ru-RU" sz="1900" dirty="0" err="1">
                <a:latin typeface="Times New Roman"/>
                <a:cs typeface="Times New Roman"/>
              </a:rPr>
              <a:t>dojít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až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ke</a:t>
            </a:r>
            <a:r>
              <a:rPr lang="ru-RU" sz="1900" dirty="0">
                <a:latin typeface="Times New Roman"/>
                <a:cs typeface="Times New Roman"/>
              </a:rPr>
              <a:t> (</a:t>
            </a:r>
            <a:r>
              <a:rPr lang="ru-RU" sz="1900" dirty="0" err="1">
                <a:latin typeface="Times New Roman"/>
                <a:cs typeface="Times New Roman"/>
              </a:rPr>
              <a:t>do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školy</a:t>
            </a:r>
            <a:r>
              <a:rPr lang="ru-RU" sz="1900" dirty="0">
                <a:latin typeface="Times New Roman"/>
                <a:cs typeface="Times New Roman"/>
              </a:rPr>
              <a:t> – в школу));</a:t>
            </a:r>
            <a:endParaRPr lang="cs-CZ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У</a:t>
            </a:r>
            <a:r>
              <a:rPr lang="ru-RU" sz="1900" i="0" dirty="0">
                <a:latin typeface="Times New Roman"/>
                <a:cs typeface="Times New Roman"/>
              </a:rPr>
              <a:t> иногда соответствует чешским выражениям с модальным глаголом </a:t>
            </a:r>
            <a:r>
              <a:rPr lang="ru-RU" sz="1900" b="1" i="0" dirty="0" err="1">
                <a:latin typeface="Times New Roman"/>
                <a:cs typeface="Times New Roman"/>
              </a:rPr>
              <a:t>mít</a:t>
            </a:r>
            <a:r>
              <a:rPr lang="ru-RU" sz="1900" b="1" i="0" dirty="0">
                <a:latin typeface="Times New Roman"/>
                <a:cs typeface="Times New Roman"/>
              </a:rPr>
              <a:t> </a:t>
            </a:r>
            <a:r>
              <a:rPr lang="ru-RU" sz="1900" dirty="0">
                <a:latin typeface="Times New Roman"/>
                <a:cs typeface="Times New Roman"/>
              </a:rPr>
              <a:t>(</a:t>
            </a:r>
            <a:r>
              <a:rPr lang="cs-CZ" sz="1900" dirty="0">
                <a:latin typeface="Times New Roman"/>
                <a:cs typeface="Times New Roman"/>
              </a:rPr>
              <a:t>mám kočku –</a:t>
            </a:r>
            <a:r>
              <a:rPr lang="ru-RU" sz="1900" dirty="0">
                <a:latin typeface="Times New Roman"/>
                <a:cs typeface="Times New Roman"/>
              </a:rPr>
              <a:t> у меня есть кошка);</a:t>
            </a:r>
            <a:endParaRPr lang="cs-CZ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ОКОЛО</a:t>
            </a:r>
            <a:r>
              <a:rPr lang="ru-RU" sz="1900" i="0" dirty="0">
                <a:latin typeface="Times New Roman"/>
                <a:cs typeface="Times New Roman"/>
              </a:rPr>
              <a:t> соответствует чешскому предлогу </a:t>
            </a:r>
            <a:r>
              <a:rPr lang="ru-RU" sz="1900" b="1" i="0" dirty="0" err="1">
                <a:latin typeface="Times New Roman"/>
                <a:cs typeface="Times New Roman"/>
              </a:rPr>
              <a:t>U</a:t>
            </a:r>
            <a:r>
              <a:rPr lang="ru-RU" sz="1900" i="0" dirty="0">
                <a:latin typeface="Times New Roman"/>
                <a:cs typeface="Times New Roman"/>
              </a:rPr>
              <a:t> (</a:t>
            </a:r>
            <a:r>
              <a:rPr lang="ru-RU" sz="1900" i="0" dirty="0" err="1">
                <a:latin typeface="Times New Roman"/>
                <a:cs typeface="Times New Roman"/>
              </a:rPr>
              <a:t>vedle</a:t>
            </a:r>
            <a:r>
              <a:rPr lang="ru-RU" sz="1900" i="0" dirty="0">
                <a:latin typeface="Times New Roman"/>
                <a:cs typeface="Times New Roman"/>
              </a:rPr>
              <a:t>) (</a:t>
            </a:r>
            <a:r>
              <a:rPr lang="ru-RU" sz="1900" dirty="0">
                <a:latin typeface="Times New Roman"/>
                <a:cs typeface="Times New Roman"/>
              </a:rPr>
              <a:t>Ребёнок лежал  около матери.</a:t>
            </a:r>
            <a:r>
              <a:rPr lang="cs-CZ" sz="1900" dirty="0">
                <a:latin typeface="Times New Roman"/>
                <a:cs typeface="Times New Roman"/>
              </a:rPr>
              <a:t> – </a:t>
            </a:r>
            <a:r>
              <a:rPr lang="ru-RU" sz="1900" dirty="0" err="1">
                <a:latin typeface="Times New Roman"/>
                <a:cs typeface="Times New Roman"/>
              </a:rPr>
              <a:t>Dítě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leželo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cs-CZ" sz="1900" dirty="0">
                <a:latin typeface="Times New Roman"/>
                <a:cs typeface="Times New Roman"/>
              </a:rPr>
              <a:t>u</a:t>
            </a:r>
            <a:r>
              <a:rPr lang="ru-RU" sz="1900" dirty="0">
                <a:latin typeface="Times New Roman"/>
                <a:cs typeface="Times New Roman"/>
              </a:rPr>
              <a:t> (</a:t>
            </a:r>
            <a:r>
              <a:rPr lang="ru-RU" sz="1900" dirty="0" err="1">
                <a:latin typeface="Times New Roman"/>
                <a:cs typeface="Times New Roman"/>
              </a:rPr>
              <a:t>vedle</a:t>
            </a:r>
            <a:r>
              <a:rPr lang="ru-RU" sz="1900" dirty="0">
                <a:latin typeface="Times New Roman"/>
                <a:cs typeface="Times New Roman"/>
              </a:rPr>
              <a:t>) </a:t>
            </a:r>
            <a:r>
              <a:rPr lang="ru-RU" sz="1900" dirty="0" err="1">
                <a:latin typeface="Times New Roman"/>
                <a:cs typeface="Times New Roman"/>
              </a:rPr>
              <a:t>matky</a:t>
            </a:r>
            <a:r>
              <a:rPr lang="ru-RU" sz="1900" dirty="0">
                <a:latin typeface="Times New Roman"/>
                <a:cs typeface="Times New Roman"/>
              </a:rPr>
              <a:t>. (</a:t>
            </a:r>
            <a:r>
              <a:rPr lang="ru-RU" sz="1900" dirty="0" err="1">
                <a:latin typeface="Times New Roman"/>
                <a:cs typeface="Times New Roman"/>
              </a:rPr>
              <a:t>okolo</a:t>
            </a:r>
            <a:r>
              <a:rPr lang="ru-RU" sz="1900" dirty="0">
                <a:latin typeface="Times New Roman"/>
                <a:cs typeface="Times New Roman"/>
              </a:rPr>
              <a:t>/</a:t>
            </a:r>
            <a:r>
              <a:rPr lang="ru-RU" sz="1900" dirty="0" err="1">
                <a:latin typeface="Times New Roman"/>
                <a:cs typeface="Times New Roman"/>
              </a:rPr>
              <a:t>kolem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cs-CZ" sz="1900" dirty="0">
                <a:latin typeface="Times New Roman"/>
                <a:cs typeface="Times New Roman"/>
              </a:rPr>
              <a:t>–</a:t>
            </a:r>
            <a:r>
              <a:rPr lang="ru-RU" sz="1900" dirty="0">
                <a:latin typeface="Times New Roman"/>
                <a:cs typeface="Times New Roman"/>
              </a:rPr>
              <a:t> вокруг));</a:t>
            </a:r>
            <a:endParaRPr lang="cs-CZ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Русский предлог </a:t>
            </a:r>
            <a:r>
              <a:rPr lang="ru-RU" sz="1900" b="1" i="0" dirty="0">
                <a:latin typeface="Times New Roman"/>
                <a:cs typeface="Times New Roman"/>
              </a:rPr>
              <a:t>ПРОТИВ</a:t>
            </a:r>
            <a:r>
              <a:rPr lang="ru-RU" sz="1900" i="0" dirty="0">
                <a:latin typeface="Times New Roman"/>
                <a:cs typeface="Times New Roman"/>
              </a:rPr>
              <a:t> (напротив) сочетается, в отличие от ЧЯ, с род. п. (</a:t>
            </a:r>
            <a:r>
              <a:rPr lang="ru-RU" sz="1900" dirty="0">
                <a:latin typeface="Times New Roman"/>
                <a:cs typeface="Times New Roman"/>
              </a:rPr>
              <a:t>Против  войны – </a:t>
            </a:r>
            <a:r>
              <a:rPr lang="ru-RU" sz="1900" dirty="0" err="1">
                <a:latin typeface="Times New Roman"/>
                <a:cs typeface="Times New Roman"/>
              </a:rPr>
              <a:t>Proti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válce</a:t>
            </a:r>
            <a:r>
              <a:rPr lang="ru-RU" sz="1900" dirty="0">
                <a:latin typeface="Times New Roman"/>
                <a:cs typeface="Times New Roman"/>
              </a:rPr>
              <a:t>. (дат. п.));</a:t>
            </a:r>
            <a:endParaRPr lang="cs-CZ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i="0" dirty="0">
                <a:latin typeface="Times New Roman"/>
                <a:cs typeface="Times New Roman"/>
              </a:rPr>
              <a:t>Чешскому предлогу </a:t>
            </a:r>
            <a:r>
              <a:rPr lang="ru-RU" sz="1900" b="1" i="0" dirty="0">
                <a:latin typeface="Times New Roman"/>
                <a:cs typeface="Times New Roman"/>
              </a:rPr>
              <a:t>MEZI</a:t>
            </a:r>
            <a:r>
              <a:rPr lang="ru-RU" sz="1900" i="0" dirty="0">
                <a:latin typeface="Times New Roman"/>
                <a:cs typeface="Times New Roman"/>
              </a:rPr>
              <a:t> соответствуют два русских предлога: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b="1" dirty="0">
                <a:latin typeface="Times New Roman"/>
                <a:cs typeface="Times New Roman"/>
              </a:rPr>
              <a:t>Между</a:t>
            </a:r>
            <a:r>
              <a:rPr lang="ru-RU" sz="1900" dirty="0">
                <a:latin typeface="Times New Roman"/>
                <a:cs typeface="Times New Roman"/>
              </a:rPr>
              <a:t> –  употребляется, когда предмет находится между двумя предметами (между  рекой  и лесом – </a:t>
            </a:r>
            <a:r>
              <a:rPr lang="ru-RU" sz="1900" dirty="0" err="1">
                <a:latin typeface="Times New Roman"/>
                <a:cs typeface="Times New Roman"/>
              </a:rPr>
              <a:t>mezi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řekou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a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lesem</a:t>
            </a:r>
            <a:r>
              <a:rPr lang="ru-RU" sz="1900" dirty="0">
                <a:latin typeface="Times New Roman"/>
                <a:cs typeface="Times New Roman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b="1" dirty="0">
                <a:latin typeface="Times New Roman"/>
                <a:cs typeface="Times New Roman"/>
              </a:rPr>
              <a:t>Среди</a:t>
            </a:r>
            <a:r>
              <a:rPr lang="ru-RU" sz="1900" dirty="0">
                <a:latin typeface="Times New Roman"/>
                <a:cs typeface="Times New Roman"/>
              </a:rPr>
              <a:t> – употребляется, когда предмет находится среди нескольких предметов (среди нас - </a:t>
            </a:r>
            <a:r>
              <a:rPr lang="ru-RU" sz="1900" dirty="0" err="1">
                <a:latin typeface="Times New Roman"/>
                <a:cs typeface="Times New Roman"/>
              </a:rPr>
              <a:t>mezi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námi</a:t>
            </a:r>
            <a:r>
              <a:rPr lang="ru-RU" sz="1900" dirty="0">
                <a:latin typeface="Times New Roman"/>
                <a:cs typeface="Times New Roman"/>
              </a:rPr>
              <a:t>)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i="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/>
              <a:cs typeface="Times New Roman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1900" dirty="0">
              <a:latin typeface="Times New Roman"/>
              <a:cs typeface="Times New Roman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4090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2439</TotalTime>
  <Words>1352</Words>
  <Application>Microsoft Macintosh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Franklin Gothic Book</vt:lpstr>
      <vt:lpstr>Times New Roman</vt:lpstr>
      <vt:lpstr>Wingdings</vt:lpstr>
      <vt:lpstr>Уголки</vt:lpstr>
      <vt:lpstr>Компоненты, не имеющие характер членов предложения</vt:lpstr>
      <vt:lpstr>Основные понятия</vt:lpstr>
      <vt:lpstr>Основные понятия</vt:lpstr>
      <vt:lpstr>1) Вводные слова и выражения</vt:lpstr>
      <vt:lpstr>1) Вводные слова и выражения</vt:lpstr>
      <vt:lpstr>2) Обращения</vt:lpstr>
      <vt:lpstr>3) Междометия</vt:lpstr>
      <vt:lpstr>4) Предлоги</vt:lpstr>
      <vt:lpstr>4) Предлоги: ЧЯ vs РЯ</vt:lpstr>
      <vt:lpstr>4) Предлоги: ЧЯ vs РЯ</vt:lpstr>
      <vt:lpstr>4) Предлоги: ЧЯ vs РЯ</vt:lpstr>
      <vt:lpstr>5) Союзы</vt:lpstr>
      <vt:lpstr>6) Частицы</vt:lpstr>
      <vt:lpstr>6) Частицы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6</cp:revision>
  <dcterms:created xsi:type="dcterms:W3CDTF">2026-03-22T14:06:11Z</dcterms:created>
  <dcterms:modified xsi:type="dcterms:W3CDTF">2026-03-24T06:45:20Z</dcterms:modified>
</cp:coreProperties>
</file>