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540" r:id="rId2"/>
    <p:sldId id="576" r:id="rId3"/>
    <p:sldId id="577" r:id="rId4"/>
    <p:sldId id="590" r:id="rId5"/>
    <p:sldId id="586" r:id="rId6"/>
    <p:sldId id="457" r:id="rId7"/>
    <p:sldId id="598" r:id="rId8"/>
    <p:sldId id="583" r:id="rId9"/>
    <p:sldId id="584" r:id="rId10"/>
    <p:sldId id="481" r:id="rId11"/>
    <p:sldId id="587" r:id="rId12"/>
    <p:sldId id="585" r:id="rId13"/>
    <p:sldId id="597" r:id="rId14"/>
    <p:sldId id="580" r:id="rId15"/>
    <p:sldId id="591" r:id="rId16"/>
    <p:sldId id="596" r:id="rId17"/>
    <p:sldId id="595" r:id="rId18"/>
    <p:sldId id="594" r:id="rId19"/>
    <p:sldId id="461" r:id="rId20"/>
    <p:sldId id="463" r:id="rId21"/>
    <p:sldId id="462" r:id="rId22"/>
    <p:sldId id="484" r:id="rId23"/>
    <p:sldId id="474" r:id="rId24"/>
    <p:sldId id="475" r:id="rId25"/>
    <p:sldId id="444" r:id="rId26"/>
    <p:sldId id="445" r:id="rId27"/>
    <p:sldId id="446" r:id="rId28"/>
    <p:sldId id="447" r:id="rId29"/>
    <p:sldId id="477" r:id="rId30"/>
    <p:sldId id="476" r:id="rId31"/>
    <p:sldId id="478" r:id="rId32"/>
    <p:sldId id="479" r:id="rId33"/>
    <p:sldId id="401" r:id="rId34"/>
    <p:sldId id="402" r:id="rId35"/>
    <p:sldId id="489" r:id="rId36"/>
    <p:sldId id="480" r:id="rId37"/>
    <p:sldId id="482" r:id="rId38"/>
    <p:sldId id="483" r:id="rId39"/>
    <p:sldId id="469" r:id="rId4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C91E92-174F-4A7F-A884-22EC6AB1D9BE}" v="62" dt="2026-05-12T07:03:13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12" autoAdjust="0"/>
    <p:restoredTop sz="94645" autoAdjust="0"/>
  </p:normalViewPr>
  <p:slideViewPr>
    <p:cSldViewPr>
      <p:cViewPr varScale="1">
        <p:scale>
          <a:sx n="59" d="100"/>
          <a:sy n="59" d="100"/>
        </p:scale>
        <p:origin x="135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190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custSel addSld delSld modSld sldOrd">
      <pc:chgData name="Michal Dimitrov" userId="38f9263f699255cd" providerId="LiveId" clId="{4119002E-68FA-40CC-91F8-EBB3ED09C0BA}" dt="2026-05-12T07:04:05.582" v="827" actId="6549"/>
      <pc:docMkLst>
        <pc:docMk/>
      </pc:docMkLst>
      <pc:sldChg chg="add ord">
        <pc:chgData name="Michal Dimitrov" userId="38f9263f699255cd" providerId="LiveId" clId="{4119002E-68FA-40CC-91F8-EBB3ED09C0BA}" dt="2026-05-11T17:35:57.140" v="59"/>
        <pc:sldMkLst>
          <pc:docMk/>
          <pc:sldMk cId="3970643674" sldId="401"/>
        </pc:sldMkLst>
      </pc:sldChg>
      <pc:sldChg chg="add ord">
        <pc:chgData name="Michal Dimitrov" userId="38f9263f699255cd" providerId="LiveId" clId="{4119002E-68FA-40CC-91F8-EBB3ED09C0BA}" dt="2026-05-11T17:35:57.140" v="59"/>
        <pc:sldMkLst>
          <pc:docMk/>
          <pc:sldMk cId="2349203630" sldId="402"/>
        </pc:sldMkLst>
      </pc:sldChg>
      <pc:sldChg chg="del">
        <pc:chgData name="Michal Dimitrov" userId="38f9263f699255cd" providerId="LiveId" clId="{4119002E-68FA-40CC-91F8-EBB3ED09C0BA}" dt="2026-05-11T17:34:51.447" v="53" actId="47"/>
        <pc:sldMkLst>
          <pc:docMk/>
          <pc:sldMk cId="0" sldId="452"/>
        </pc:sldMkLst>
      </pc:sldChg>
      <pc:sldChg chg="modSp mod">
        <pc:chgData name="Michal Dimitrov" userId="38f9263f699255cd" providerId="LiveId" clId="{4119002E-68FA-40CC-91F8-EBB3ED09C0BA}" dt="2026-05-11T17:36:28.038" v="63" actId="6549"/>
        <pc:sldMkLst>
          <pc:docMk/>
          <pc:sldMk cId="0" sldId="469"/>
        </pc:sldMkLst>
        <pc:spChg chg="mod">
          <ac:chgData name="Michal Dimitrov" userId="38f9263f699255cd" providerId="LiveId" clId="{4119002E-68FA-40CC-91F8-EBB3ED09C0BA}" dt="2026-05-11T17:36:28.038" v="63" actId="6549"/>
          <ac:spMkLst>
            <pc:docMk/>
            <pc:sldMk cId="0" sldId="469"/>
            <ac:spMk id="5123" creationId="{00000000-0000-0000-0000-000000000000}"/>
          </ac:spMkLst>
        </pc:spChg>
      </pc:sldChg>
      <pc:sldChg chg="del">
        <pc:chgData name="Michal Dimitrov" userId="38f9263f699255cd" providerId="LiveId" clId="{4119002E-68FA-40CC-91F8-EBB3ED09C0BA}" dt="2026-05-11T17:34:54.784" v="55" actId="47"/>
        <pc:sldMkLst>
          <pc:docMk/>
          <pc:sldMk cId="0" sldId="472"/>
        </pc:sldMkLst>
      </pc:sldChg>
      <pc:sldChg chg="del">
        <pc:chgData name="Michal Dimitrov" userId="38f9263f699255cd" providerId="LiveId" clId="{4119002E-68FA-40CC-91F8-EBB3ED09C0BA}" dt="2026-05-11T17:40:15.884" v="65" actId="47"/>
        <pc:sldMkLst>
          <pc:docMk/>
          <pc:sldMk cId="0" sldId="488"/>
        </pc:sldMkLst>
      </pc:sldChg>
      <pc:sldChg chg="modSp modAnim">
        <pc:chgData name="Michal Dimitrov" userId="38f9263f699255cd" providerId="LiveId" clId="{4119002E-68FA-40CC-91F8-EBB3ED09C0BA}" dt="2026-05-12T07:03:13.782" v="779" actId="6549"/>
        <pc:sldMkLst>
          <pc:docMk/>
          <pc:sldMk cId="0" sldId="489"/>
        </pc:sldMkLst>
        <pc:spChg chg="mod">
          <ac:chgData name="Michal Dimitrov" userId="38f9263f699255cd" providerId="LiveId" clId="{4119002E-68FA-40CC-91F8-EBB3ED09C0BA}" dt="2026-05-12T07:03:13.782" v="779" actId="6549"/>
          <ac:spMkLst>
            <pc:docMk/>
            <pc:sldMk cId="0" sldId="489"/>
            <ac:spMk id="3" creationId="{00000000-0000-0000-0000-000000000000}"/>
          </ac:spMkLst>
        </pc:spChg>
      </pc:sldChg>
      <pc:sldChg chg="del">
        <pc:chgData name="Michal Dimitrov" userId="38f9263f699255cd" providerId="LiveId" clId="{4119002E-68FA-40CC-91F8-EBB3ED09C0BA}" dt="2026-05-11T17:35:05.517" v="56" actId="47"/>
        <pc:sldMkLst>
          <pc:docMk/>
          <pc:sldMk cId="168260668" sldId="539"/>
        </pc:sldMkLst>
      </pc:sldChg>
      <pc:sldChg chg="modSp mod">
        <pc:chgData name="Michal Dimitrov" userId="38f9263f699255cd" providerId="LiveId" clId="{4119002E-68FA-40CC-91F8-EBB3ED09C0BA}" dt="2026-05-12T07:03:47.176" v="816" actId="20577"/>
        <pc:sldMkLst>
          <pc:docMk/>
          <pc:sldMk cId="0" sldId="540"/>
        </pc:sldMkLst>
        <pc:spChg chg="mod">
          <ac:chgData name="Michal Dimitrov" userId="38f9263f699255cd" providerId="LiveId" clId="{4119002E-68FA-40CC-91F8-EBB3ED09C0BA}" dt="2026-05-12T07:03:47.176" v="816" actId="20577"/>
          <ac:spMkLst>
            <pc:docMk/>
            <pc:sldMk cId="0" sldId="540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5-12T07:03:39.637" v="789" actId="6549"/>
          <ac:spMkLst>
            <pc:docMk/>
            <pc:sldMk cId="0" sldId="540"/>
            <ac:spMk id="3" creationId="{00000000-0000-0000-0000-000000000000}"/>
          </ac:spMkLst>
        </pc:spChg>
      </pc:sldChg>
      <pc:sldChg chg="delSp modSp mod">
        <pc:chgData name="Michal Dimitrov" userId="38f9263f699255cd" providerId="LiveId" clId="{4119002E-68FA-40CC-91F8-EBB3ED09C0BA}" dt="2026-05-12T07:04:05.582" v="827" actId="6549"/>
        <pc:sldMkLst>
          <pc:docMk/>
          <pc:sldMk cId="0" sldId="576"/>
        </pc:sldMkLst>
        <pc:spChg chg="mod">
          <ac:chgData name="Michal Dimitrov" userId="38f9263f699255cd" providerId="LiveId" clId="{4119002E-68FA-40CC-91F8-EBB3ED09C0BA}" dt="2026-05-11T17:33:38.023" v="6" actId="20577"/>
          <ac:spMkLst>
            <pc:docMk/>
            <pc:sldMk cId="0" sldId="576"/>
            <ac:spMk id="3074" creationId="{00000000-0000-0000-0000-000000000000}"/>
          </ac:spMkLst>
        </pc:spChg>
        <pc:spChg chg="mod">
          <ac:chgData name="Michal Dimitrov" userId="38f9263f699255cd" providerId="LiveId" clId="{4119002E-68FA-40CC-91F8-EBB3ED09C0BA}" dt="2026-05-12T07:04:05.582" v="827" actId="6549"/>
          <ac:spMkLst>
            <pc:docMk/>
            <pc:sldMk cId="0" sldId="576"/>
            <ac:spMk id="3075" creationId="{00000000-0000-0000-0000-000000000000}"/>
          </ac:spMkLst>
        </pc:spChg>
        <pc:picChg chg="del">
          <ac:chgData name="Michal Dimitrov" userId="38f9263f699255cd" providerId="LiveId" clId="{4119002E-68FA-40CC-91F8-EBB3ED09C0BA}" dt="2026-05-12T05:51:52.751" v="66" actId="478"/>
          <ac:picMkLst>
            <pc:docMk/>
            <pc:sldMk cId="0" sldId="576"/>
            <ac:picMk id="3" creationId="{02BBEF4F-EC2D-4A2C-B314-BABE941F666D}"/>
          </ac:picMkLst>
        </pc:picChg>
        <pc:picChg chg="del">
          <ac:chgData name="Michal Dimitrov" userId="38f9263f699255cd" providerId="LiveId" clId="{4119002E-68FA-40CC-91F8-EBB3ED09C0BA}" dt="2026-05-12T05:51:54.235" v="67" actId="478"/>
          <ac:picMkLst>
            <pc:docMk/>
            <pc:sldMk cId="0" sldId="576"/>
            <ac:picMk id="5" creationId="{A97A3020-5B47-4B4D-8F2B-10EF671B0C29}"/>
          </ac:picMkLst>
        </pc:picChg>
      </pc:sldChg>
      <pc:sldChg chg="modSp mod">
        <pc:chgData name="Michal Dimitrov" userId="38f9263f699255cd" providerId="LiveId" clId="{4119002E-68FA-40CC-91F8-EBB3ED09C0BA}" dt="2026-05-11T17:34:15.559" v="52" actId="20577"/>
        <pc:sldMkLst>
          <pc:docMk/>
          <pc:sldMk cId="0" sldId="577"/>
        </pc:sldMkLst>
        <pc:spChg chg="mod">
          <ac:chgData name="Michal Dimitrov" userId="38f9263f699255cd" providerId="LiveId" clId="{4119002E-68FA-40CC-91F8-EBB3ED09C0BA}" dt="2026-05-11T17:34:15.559" v="52" actId="20577"/>
          <ac:spMkLst>
            <pc:docMk/>
            <pc:sldMk cId="0" sldId="577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5-11T17:34:01.482" v="30" actId="20577"/>
          <ac:spMkLst>
            <pc:docMk/>
            <pc:sldMk cId="0" sldId="577"/>
            <ac:spMk id="4098" creationId="{00000000-0000-0000-0000-000000000000}"/>
          </ac:spMkLst>
        </pc:spChg>
      </pc:sldChg>
      <pc:sldChg chg="del">
        <pc:chgData name="Michal Dimitrov" userId="38f9263f699255cd" providerId="LiveId" clId="{4119002E-68FA-40CC-91F8-EBB3ED09C0BA}" dt="2026-05-11T17:34:53.129" v="54" actId="47"/>
        <pc:sldMkLst>
          <pc:docMk/>
          <pc:sldMk cId="0" sldId="578"/>
        </pc:sldMkLst>
      </pc:sldChg>
      <pc:sldChg chg="modNotesTx">
        <pc:chgData name="Michal Dimitrov" userId="38f9263f699255cd" providerId="LiveId" clId="{4119002E-68FA-40CC-91F8-EBB3ED09C0BA}" dt="2026-05-12T06:11:01.025" v="740" actId="20577"/>
        <pc:sldMkLst>
          <pc:docMk/>
          <pc:sldMk cId="3524798572" sldId="583"/>
        </pc:sldMkLst>
      </pc:sldChg>
      <pc:sldChg chg="del">
        <pc:chgData name="Michal Dimitrov" userId="38f9263f699255cd" providerId="LiveId" clId="{4119002E-68FA-40CC-91F8-EBB3ED09C0BA}" dt="2026-05-11T17:35:05.517" v="56" actId="47"/>
        <pc:sldMkLst>
          <pc:docMk/>
          <pc:sldMk cId="3170794260" sldId="589"/>
        </pc:sldMkLst>
      </pc:sldChg>
      <pc:sldChg chg="del">
        <pc:chgData name="Michal Dimitrov" userId="38f9263f699255cd" providerId="LiveId" clId="{4119002E-68FA-40CC-91F8-EBB3ED09C0BA}" dt="2026-05-11T17:39:42.508" v="64" actId="47"/>
        <pc:sldMkLst>
          <pc:docMk/>
          <pc:sldMk cId="8611374" sldId="592"/>
        </pc:sldMkLst>
      </pc:sldChg>
      <pc:sldChg chg="modSp new mod">
        <pc:chgData name="Michal Dimitrov" userId="38f9263f699255cd" providerId="LiveId" clId="{4119002E-68FA-40CC-91F8-EBB3ED09C0BA}" dt="2026-05-12T05:55:07.462" v="444" actId="113"/>
        <pc:sldMkLst>
          <pc:docMk/>
          <pc:sldMk cId="798777908" sldId="598"/>
        </pc:sldMkLst>
        <pc:spChg chg="mod">
          <ac:chgData name="Michal Dimitrov" userId="38f9263f699255cd" providerId="LiveId" clId="{4119002E-68FA-40CC-91F8-EBB3ED09C0BA}" dt="2026-05-12T05:52:28.929" v="79" actId="20577"/>
          <ac:spMkLst>
            <pc:docMk/>
            <pc:sldMk cId="798777908" sldId="598"/>
            <ac:spMk id="2" creationId="{752AF1AD-A96E-FF14-0CEA-DC2966EBCDDB}"/>
          </ac:spMkLst>
        </pc:spChg>
        <pc:spChg chg="mod">
          <ac:chgData name="Michal Dimitrov" userId="38f9263f699255cd" providerId="LiveId" clId="{4119002E-68FA-40CC-91F8-EBB3ED09C0BA}" dt="2026-05-12T05:55:07.462" v="444" actId="113"/>
          <ac:spMkLst>
            <pc:docMk/>
            <pc:sldMk cId="798777908" sldId="598"/>
            <ac:spMk id="3" creationId="{D5AAC799-3C02-27A0-AFD6-BCBE26CF023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81223A-CF50-40E0-9770-C5C6B5FB1281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72FEDF-BF3B-4019-8FDB-3E4622968C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879EDD-FAAD-4979-BA01-38B8D5BF6EE4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F11BA5-A886-4ACA-85AD-0F1145FCFD3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UaZwf1owf0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Německo ještě zvyšuje závislost jako tranzitní země pro distribuci plynu; téměř 100% německá závislost na </a:t>
            </a:r>
            <a:r>
              <a:rPr lang="cs-CZ" dirty="0" err="1"/>
              <a:t>plynovonech</a:t>
            </a:r>
            <a:r>
              <a:rPr lang="cs-CZ" dirty="0"/>
              <a:t> (distribuční kanál) – z RUS Družba (1973), Jamal (1999), </a:t>
            </a:r>
            <a:r>
              <a:rPr lang="cs-CZ" dirty="0" err="1"/>
              <a:t>Nord</a:t>
            </a:r>
            <a:r>
              <a:rPr lang="cs-CZ" dirty="0"/>
              <a:t> Stream (2011) … </a:t>
            </a:r>
            <a:r>
              <a:rPr lang="cs-CZ" dirty="0" err="1"/>
              <a:t>Energiewende</a:t>
            </a:r>
            <a:r>
              <a:rPr lang="cs-CZ" dirty="0"/>
              <a:t> (větší závislost na plynových elektrárnách)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987949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https://strom-report.com/strommix/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205390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16DB-BB39-47EE-A079-70A5E500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7B6E60EE-A24B-FBF2-6F8C-2B6803960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F48D3E87-D1E0-5F29-C78B-4E7A5D14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2772" name="Zástupný symbol pro záhlaví 3">
            <a:extLst>
              <a:ext uri="{FF2B5EF4-FFF2-40B4-BE49-F238E27FC236}">
                <a16:creationId xmlns:a16="http://schemas.microsoft.com/office/drawing/2014/main" id="{A19EBBFA-2064-5CC5-8F2C-BD7E0548F82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253908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://www.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youtube.com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watch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?v=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qUaZwf1owf0</a:t>
            </a:r>
            <a:endParaRPr lang="cs-CZ" b="0" u="none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0590-4BC5-404D-872B-47896B031C9B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4B85D-F83C-479E-8679-28BD07B323D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F67FA-1FB1-4BD9-9380-53E5C6D6637D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035FA-7139-43CE-9C08-4ED0C5F1C10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BC2AF-4E31-4780-8909-0FC8E66F3EE3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EDD4A-26BB-4217-8643-44403527E6B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4195-2B39-4DC0-9C50-6FB5790EA02D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BCB2B-A5F5-464F-A939-20BC59A0E6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BBC21-FD19-4D1C-927D-4DCF250E0220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7229C-4D72-4F76-BBCE-E91F5C8CA27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B6A20-8E17-4F2D-B9FE-2F1B3929A741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C0B5-E716-4F87-B3CF-5EE705E3C5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B6AEC-C1D7-4A8B-8728-7747B03FB420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9D2E-0F73-4AC1-A7C4-09F03FEEC46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496F-7CEB-494D-9860-3AF71C3A9AAC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64D70-6301-4766-9656-2F23C0D61B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ACE6D-2F83-4B71-828E-95186707451C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81C5D-EECD-48E8-B3D0-F7B449E53E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FD32E-E389-4F2D-8222-2DAA08AC4DE9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7B970-E86C-4B94-98D1-9B825DADBF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C8938-02F7-4486-868E-75CEDB076AD5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C660F-928B-4D15-AD79-176ABC080D6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FFAD2E-CB89-43B8-BAE3-E33B2D3D6E73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7B0C47-1455-4443-9FD6-C1A75FD0E26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soudobých sociálních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JTB026 Seminář k dějinám NMZ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181DD-F2A5-4A49-BF56-D404BCE5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 diskusi (3)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7A8BD8-3270-46CE-AE3B-E7FB1EF70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+mj-lt"/>
              </a:rPr>
              <a:t>11)   Jakými cestami (plynovody) a přes které státy se dostával ruský plyn do Evropy?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+mj-lt"/>
              </a:rPr>
              <a:t>12)   Kudy se dostával ruský plyn do České republiky?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13)   Jaké byly podle autorky alternativy vzájemné závislosti Německa a Ruska v otázce energetiky? (Jaký byl v roce 2014 výhled německého ministerstva hospodářství a energetiky směrem k závislosti Německa na fosilních palivech v roce 2030?), Kde jsou slabá a kde silná místa těchto alternativ?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14)   Na jakých faktorech závisí dle autorky vývoj spotřeby zemního plynu v Německu v následujících dekádách?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15)   Jaký je výhled německé závislosti na ruském plynu dle autorky studie?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7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3BED6-724C-8FF4-5115-08A2C171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499A75-F224-F91E-7DA9-15B0E16B4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CC48B24-4198-9F23-B4F0-A765CDD4A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495" y="363384"/>
            <a:ext cx="5555010" cy="613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266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B88CF9-6272-982E-F380-C5F86B474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68D825-EE36-0D68-7472-00C8DD566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8" name="Picture 4" descr="Russian gas cut-off could see some European countries' growth fall by 6%, says IMF">
            <a:extLst>
              <a:ext uri="{FF2B5EF4-FFF2-40B4-BE49-F238E27FC236}">
                <a16:creationId xmlns:a16="http://schemas.microsoft.com/office/drawing/2014/main" id="{871CFCCD-BDFF-FC59-320C-C784EF80F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46138"/>
            <a:ext cx="85725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nfographic: Which European Countries Depend on Russian Gas? | Statista">
            <a:extLst>
              <a:ext uri="{FF2B5EF4-FFF2-40B4-BE49-F238E27FC236}">
                <a16:creationId xmlns:a16="http://schemas.microsoft.com/office/drawing/2014/main" id="{B0E2CCD3-EF2D-41E2-0E10-DF194F11A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1406"/>
            <a:ext cx="4248472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319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6A459-D2B3-89DD-5BA7-BDFFBCDC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252520" cy="1143000"/>
          </a:xfrm>
        </p:spPr>
        <p:txBody>
          <a:bodyPr/>
          <a:lstStyle/>
          <a:p>
            <a:r>
              <a:rPr lang="cs-CZ" sz="4000" dirty="0"/>
              <a:t>Import zemního plynu do Německa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58F952-DB58-84B7-3FA9-558D7C07C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0F8353F-AEE4-A624-0555-C264C7786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234281"/>
            <a:ext cx="5788697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64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Energiewende</a:t>
            </a:r>
            <a:r>
              <a:rPr lang="cs-CZ" dirty="0"/>
              <a:t>“ do roku 2050</a:t>
            </a:r>
          </a:p>
        </p:txBody>
      </p:sp>
      <p:pic>
        <p:nvPicPr>
          <p:cNvPr id="4" name="Zástupný symbol pro obsah 3" descr="Energiewende_Pl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626" y="1350376"/>
            <a:ext cx="8413838" cy="472260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6B97F-8DF2-60DB-9CE8-B157E301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Výroba/spotřeba primární energie v Německu 2024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7390747-C8EA-6A6C-7585-E5CBE71CA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17829"/>
            <a:ext cx="8229600" cy="4290705"/>
          </a:xfrm>
        </p:spPr>
      </p:pic>
    </p:spTree>
    <p:extLst>
      <p:ext uri="{BB962C8B-B14F-4D97-AF65-F5344CB8AC3E}">
        <p14:creationId xmlns:p14="http://schemas.microsoft.com/office/powerpoint/2010/main" val="1447736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F437B-34B1-1341-7B1D-3C9078595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Výroba elektrické energie v Německu 2017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BF557D1-0261-B926-1095-539274BA5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2052" y="1600200"/>
            <a:ext cx="5999896" cy="4525963"/>
          </a:xfrm>
        </p:spPr>
      </p:pic>
    </p:spTree>
    <p:extLst>
      <p:ext uri="{BB962C8B-B14F-4D97-AF65-F5344CB8AC3E}">
        <p14:creationId xmlns:p14="http://schemas.microsoft.com/office/powerpoint/2010/main" val="871457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F926AB-B496-D7F8-58D8-98A609AA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Výroba elektrické energie v Německu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83DCC9-496F-272F-3CFF-E466124E4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187EAF-318E-4C4A-191C-ECEC3FEA9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453" y="1622054"/>
            <a:ext cx="6235094" cy="46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94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FC2EEC-8628-7C28-8D79-D8BF907E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Výroba elektrické energie v Německu 2011-2020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216D0178-4180-C653-59C0-AC57F8A5CC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4EA1DC2D-B0B6-FAAD-F094-38AF63731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572962" y="1600200"/>
            <a:ext cx="599807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77A5A5E2-D980-7ABC-F3DD-29A2DB9990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 descr="strommix entwicklung 10 jahre ">
            <a:extLst>
              <a:ext uri="{FF2B5EF4-FFF2-40B4-BE49-F238E27FC236}">
                <a16:creationId xmlns:a16="http://schemas.microsoft.com/office/drawing/2014/main" id="{2CA164A6-42FB-483B-20FE-D3155A8FBC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05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Jaderná energetika v Německu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1957–2004 zprovozněno v SRN/NDR 110 zařízení pro výrobu jaderné energie</a:t>
            </a:r>
          </a:p>
          <a:p>
            <a:r>
              <a:rPr lang="cs-CZ" sz="2200" dirty="0"/>
              <a:t>komerční (1962) vs.  výzkumné (1957)</a:t>
            </a:r>
          </a:p>
          <a:p>
            <a:r>
              <a:rPr lang="cs-CZ" sz="2200" dirty="0"/>
              <a:t>1960 – Zákon o mírovém využití jaderné energie a ochraně proti jejích hrozbách (</a:t>
            </a:r>
            <a:r>
              <a:rPr lang="cs-CZ" sz="2200" i="1" dirty="0" err="1"/>
              <a:t>schwarz</a:t>
            </a:r>
            <a:r>
              <a:rPr lang="cs-CZ" sz="2200" i="1" dirty="0"/>
              <a:t>-</a:t>
            </a:r>
            <a:r>
              <a:rPr lang="cs-CZ" sz="2200" i="1" dirty="0" err="1"/>
              <a:t>gelb</a:t>
            </a:r>
            <a:r>
              <a:rPr lang="cs-CZ" sz="2200" dirty="0"/>
              <a:t>)</a:t>
            </a:r>
          </a:p>
          <a:p>
            <a:r>
              <a:rPr lang="cs-CZ" sz="2200" dirty="0"/>
              <a:t>2000/2002 – „</a:t>
            </a:r>
            <a:r>
              <a:rPr lang="cs-CZ" sz="2200" dirty="0" err="1"/>
              <a:t>Atomkonsens</a:t>
            </a:r>
            <a:r>
              <a:rPr lang="cs-CZ" sz="2200" dirty="0"/>
              <a:t>“ -  zákaz výstavby nových jaderných elektráren, časové omezení provozu stávajících  (</a:t>
            </a:r>
            <a:r>
              <a:rPr lang="cs-CZ" sz="2200" i="1" dirty="0"/>
              <a:t>rot-</a:t>
            </a:r>
            <a:r>
              <a:rPr lang="cs-CZ" sz="2200" i="1" dirty="0" err="1"/>
              <a:t>grün</a:t>
            </a:r>
            <a:r>
              <a:rPr lang="cs-CZ" sz="2200" dirty="0"/>
              <a:t>)</a:t>
            </a:r>
          </a:p>
          <a:p>
            <a:pPr lvl="1"/>
            <a:r>
              <a:rPr lang="de-DE" sz="2000" dirty="0"/>
              <a:t>19 </a:t>
            </a:r>
            <a:r>
              <a:rPr lang="cs-CZ" sz="2000" dirty="0"/>
              <a:t>komerčních bloků mělo být odstaveno do roku 2021; </a:t>
            </a:r>
            <a:r>
              <a:rPr lang="cs-CZ" sz="2000" dirty="0" err="1"/>
              <a:t>Stade</a:t>
            </a:r>
            <a:r>
              <a:rPr lang="cs-CZ" sz="2000" dirty="0"/>
              <a:t> (2003), </a:t>
            </a:r>
            <a:r>
              <a:rPr lang="cs-CZ" sz="2000" dirty="0" err="1"/>
              <a:t>Obrigsheim</a:t>
            </a:r>
            <a:r>
              <a:rPr lang="cs-CZ" sz="2000" dirty="0"/>
              <a:t> (2005)</a:t>
            </a:r>
          </a:p>
          <a:p>
            <a:r>
              <a:rPr lang="cs-CZ" sz="2200" dirty="0"/>
              <a:t>11/2010 – „</a:t>
            </a:r>
            <a:r>
              <a:rPr lang="cs-CZ" sz="2200" dirty="0" err="1"/>
              <a:t>Laufzeitverlängerung</a:t>
            </a:r>
            <a:r>
              <a:rPr lang="cs-CZ" sz="2200" dirty="0"/>
              <a:t>“ – prodloužení životnosti v průměru o 10 let  (</a:t>
            </a:r>
            <a:r>
              <a:rPr lang="cs-CZ" sz="2200" i="1" dirty="0" err="1"/>
              <a:t>schwarz</a:t>
            </a:r>
            <a:r>
              <a:rPr lang="cs-CZ" sz="2200" i="1" dirty="0"/>
              <a:t>-</a:t>
            </a:r>
            <a:r>
              <a:rPr lang="cs-CZ" sz="2200" i="1" dirty="0" err="1"/>
              <a:t>gelb</a:t>
            </a:r>
            <a:r>
              <a:rPr lang="cs-CZ" sz="2200" dirty="0"/>
              <a:t>)</a:t>
            </a:r>
          </a:p>
          <a:p>
            <a:r>
              <a:rPr lang="cs-CZ" sz="2200" dirty="0"/>
              <a:t>11. 1. 2011 – jaderná katastrofa ve </a:t>
            </a:r>
            <a:r>
              <a:rPr lang="cs-CZ" sz="2200" dirty="0" err="1"/>
              <a:t>Fukušimě</a:t>
            </a:r>
            <a:endParaRPr lang="cs-CZ" sz="2200" dirty="0"/>
          </a:p>
          <a:p>
            <a:endParaRPr lang="cs-CZ" sz="2200" dirty="0"/>
          </a:p>
          <a:p>
            <a:pPr>
              <a:buNone/>
            </a:pPr>
            <a:endParaRPr lang="cs-CZ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12. seminář – 12. 5. 2026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55453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sz="4400" b="1" dirty="0"/>
              <a:t>Téma:</a:t>
            </a:r>
          </a:p>
          <a:p>
            <a:pPr algn="ctr" eaLnBrk="1" hangingPunct="1">
              <a:buFont typeface="Arial" charset="0"/>
              <a:buNone/>
            </a:pPr>
            <a:endParaRPr lang="cs-CZ" sz="4400" b="1" dirty="0"/>
          </a:p>
          <a:p>
            <a:pPr algn="ctr" eaLnBrk="1" hangingPunct="1">
              <a:buFont typeface="Arial" charset="0"/>
              <a:buNone/>
            </a:pPr>
            <a:r>
              <a:rPr lang="cs-CZ" sz="4400" dirty="0"/>
              <a:t>Energetická politika</a:t>
            </a:r>
          </a:p>
          <a:p>
            <a:pPr algn="ctr" eaLnBrk="1" hangingPunct="1">
              <a:buFont typeface="Arial" charset="0"/>
              <a:buNone/>
            </a:pPr>
            <a:r>
              <a:rPr lang="cs-CZ" sz="4400" dirty="0"/>
              <a:t>v německy mluvících zemích</a:t>
            </a:r>
          </a:p>
          <a:p>
            <a:pPr algn="ctr" eaLnBrk="1" hangingPunct="1">
              <a:buFont typeface="Arial" charset="0"/>
              <a:buNone/>
            </a:pPr>
            <a:endParaRPr lang="cs-CZ" sz="3600" dirty="0"/>
          </a:p>
          <a:p>
            <a:pPr algn="ctr" eaLnBrk="1" hangingPunct="1">
              <a:buFont typeface="Arial" charset="0"/>
              <a:buNone/>
            </a:pPr>
            <a:endParaRPr lang="cs-CZ" sz="6000" dirty="0"/>
          </a:p>
          <a:p>
            <a:pPr algn="ctr" eaLnBrk="1" hangingPunct="1">
              <a:buFont typeface="Arial" charset="0"/>
              <a:buNone/>
            </a:pPr>
            <a:r>
              <a:rPr lang="cs-CZ" sz="6000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4000" dirty="0"/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Jaderné elektrárny v Německu</a:t>
            </a:r>
          </a:p>
        </p:txBody>
      </p:sp>
      <p:pic>
        <p:nvPicPr>
          <p:cNvPr id="4" name="Zástupný symbol pro obsah 3" descr="800px-Kernkraftwerke_in_Deutschlan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169747"/>
            <a:ext cx="5040560" cy="535559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Jaderná energetika v Německu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sz="2200" dirty="0"/>
              <a:t>15. 3. 2011 – „</a:t>
            </a:r>
            <a:r>
              <a:rPr lang="cs-CZ" sz="2200" dirty="0" err="1"/>
              <a:t>Atommoratorium</a:t>
            </a:r>
            <a:r>
              <a:rPr lang="cs-CZ" sz="2200" dirty="0"/>
              <a:t>“ = „</a:t>
            </a:r>
            <a:r>
              <a:rPr lang="cs-CZ" sz="2200" dirty="0" err="1"/>
              <a:t>Ausstieg</a:t>
            </a:r>
            <a:r>
              <a:rPr lang="cs-CZ" sz="2200" dirty="0"/>
              <a:t> </a:t>
            </a:r>
            <a:r>
              <a:rPr lang="cs-CZ" sz="2200" dirty="0" err="1"/>
              <a:t>aus</a:t>
            </a:r>
            <a:r>
              <a:rPr lang="cs-CZ" sz="2200" dirty="0"/>
              <a:t> </a:t>
            </a:r>
            <a:r>
              <a:rPr lang="cs-CZ" sz="2200" dirty="0" err="1"/>
              <a:t>dem</a:t>
            </a:r>
            <a:r>
              <a:rPr lang="cs-CZ" sz="2200" dirty="0"/>
              <a:t> </a:t>
            </a:r>
            <a:r>
              <a:rPr lang="cs-CZ" sz="2200" dirty="0" err="1"/>
              <a:t>Ausstieg</a:t>
            </a:r>
            <a:r>
              <a:rPr lang="cs-CZ" sz="2200" dirty="0"/>
              <a:t> </a:t>
            </a:r>
            <a:r>
              <a:rPr lang="cs-CZ" sz="2200" dirty="0" err="1"/>
              <a:t>aus</a:t>
            </a:r>
            <a:r>
              <a:rPr lang="cs-CZ" sz="2200" dirty="0"/>
              <a:t> </a:t>
            </a:r>
            <a:r>
              <a:rPr lang="cs-CZ" sz="2200" dirty="0" err="1"/>
              <a:t>dem</a:t>
            </a:r>
            <a:r>
              <a:rPr lang="cs-CZ" sz="2200" dirty="0"/>
              <a:t> </a:t>
            </a:r>
            <a:r>
              <a:rPr lang="cs-CZ" sz="2200" dirty="0" err="1"/>
              <a:t>Atomaussteig</a:t>
            </a:r>
            <a:r>
              <a:rPr lang="cs-CZ" sz="2200" dirty="0"/>
              <a:t>“</a:t>
            </a:r>
          </a:p>
          <a:p>
            <a:pPr lvl="1"/>
            <a:r>
              <a:rPr lang="cs-CZ" sz="2000" dirty="0"/>
              <a:t>dočasně, na tři měsíce odstaveno 7 nejstarších bloků</a:t>
            </a:r>
          </a:p>
          <a:p>
            <a:pPr lvl="1"/>
            <a:r>
              <a:rPr lang="cs-CZ" sz="2000" dirty="0"/>
              <a:t>vláda tak učinila bez zákona schváleného parlamentem</a:t>
            </a:r>
          </a:p>
          <a:p>
            <a:pPr lvl="1"/>
            <a:r>
              <a:rPr lang="cs-CZ" sz="2000" dirty="0"/>
              <a:t>žaloba některých spolkových zemí (vedené vládami s SPD)</a:t>
            </a:r>
          </a:p>
          <a:p>
            <a:pPr lvl="1"/>
            <a:r>
              <a:rPr lang="cs-CZ" sz="2000" dirty="0"/>
              <a:t>žaloba </a:t>
            </a:r>
            <a:r>
              <a:rPr lang="cs-CZ" sz="2000" dirty="0" err="1"/>
              <a:t>RWE</a:t>
            </a:r>
            <a:r>
              <a:rPr lang="cs-CZ" sz="2000" dirty="0"/>
              <a:t> proti odstavení </a:t>
            </a:r>
            <a:r>
              <a:rPr lang="cs-CZ" sz="2000" dirty="0" err="1"/>
              <a:t>elekterárny</a:t>
            </a:r>
            <a:r>
              <a:rPr lang="cs-CZ" sz="2000" dirty="0"/>
              <a:t> </a:t>
            </a:r>
            <a:r>
              <a:rPr lang="cs-CZ" sz="2000" dirty="0" err="1"/>
              <a:t>Biblis</a:t>
            </a:r>
            <a:r>
              <a:rPr lang="cs-CZ" sz="2000" dirty="0"/>
              <a:t> A</a:t>
            </a:r>
          </a:p>
          <a:p>
            <a:r>
              <a:rPr lang="cs-CZ" sz="2400" dirty="0"/>
              <a:t>8/2011 – novelizace jaderného zákona</a:t>
            </a:r>
          </a:p>
          <a:p>
            <a:pPr lvl="1"/>
            <a:r>
              <a:rPr lang="cs-CZ" sz="2000" dirty="0"/>
              <a:t>7 nejstarších bloků + </a:t>
            </a:r>
            <a:r>
              <a:rPr lang="cs-CZ" sz="2000" dirty="0" err="1"/>
              <a:t>Krümmel</a:t>
            </a:r>
            <a:r>
              <a:rPr lang="cs-CZ" sz="2000" dirty="0"/>
              <a:t> odstaveno</a:t>
            </a:r>
          </a:p>
          <a:p>
            <a:pPr lvl="1"/>
            <a:r>
              <a:rPr lang="cs-CZ" sz="2000" dirty="0"/>
              <a:t>zbylo 9 bloků</a:t>
            </a:r>
          </a:p>
          <a:p>
            <a:r>
              <a:rPr lang="cs-CZ" sz="2400" dirty="0"/>
              <a:t>6/2015 – odstavena JE </a:t>
            </a:r>
            <a:r>
              <a:rPr lang="cs-CZ" sz="2400" dirty="0" err="1"/>
              <a:t>Grafenrheinfeld</a:t>
            </a:r>
            <a:endParaRPr lang="cs-CZ" sz="2400" dirty="0"/>
          </a:p>
          <a:p>
            <a:r>
              <a:rPr lang="cs-CZ" sz="2400" dirty="0"/>
              <a:t>12/2017 – odstavena JE </a:t>
            </a:r>
            <a:r>
              <a:rPr lang="cs-CZ" sz="2400" dirty="0" err="1"/>
              <a:t>Gundremmingen</a:t>
            </a:r>
            <a:r>
              <a:rPr lang="cs-CZ" sz="2400" dirty="0"/>
              <a:t> B</a:t>
            </a:r>
          </a:p>
          <a:p>
            <a:r>
              <a:rPr lang="cs-CZ" sz="2400" dirty="0"/>
              <a:t>Poslední tři bloky, odstaveny v dubnu 2023 </a:t>
            </a:r>
            <a:r>
              <a:rPr lang="cs-CZ" sz="2000" dirty="0"/>
              <a:t>(</a:t>
            </a:r>
            <a:r>
              <a:rPr lang="cs-CZ" sz="2000" dirty="0" err="1"/>
              <a:t>Isar</a:t>
            </a:r>
            <a:r>
              <a:rPr lang="cs-CZ" sz="2000" dirty="0"/>
              <a:t> 2, </a:t>
            </a:r>
            <a:r>
              <a:rPr lang="cs-CZ" sz="2000" dirty="0" err="1"/>
              <a:t>Neckarwestheim</a:t>
            </a:r>
            <a:r>
              <a:rPr lang="cs-CZ" sz="2000" dirty="0"/>
              <a:t> 2, </a:t>
            </a:r>
            <a:r>
              <a:rPr lang="cs-CZ" sz="2000" dirty="0" err="1"/>
              <a:t>Emsland</a:t>
            </a:r>
            <a:r>
              <a:rPr lang="cs-CZ" sz="2000" dirty="0"/>
              <a:t>) </a:t>
            </a:r>
            <a:endParaRPr lang="cs-CZ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B33CB-3A0A-48C8-BFBA-BDF0D3006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Jaderná energetika a svět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7197956-BCCD-45E3-9ABA-3F30B7F813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3014"/>
            <a:ext cx="8765260" cy="447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45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37A2B6-5E51-481B-B9EC-64C3995E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CB6AD0A-D270-47EE-994A-D978CF11A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08" y="1268760"/>
            <a:ext cx="6694384" cy="4438667"/>
          </a:xfrm>
        </p:spPr>
      </p:pic>
    </p:spTree>
    <p:extLst>
      <p:ext uri="{BB962C8B-B14F-4D97-AF65-F5344CB8AC3E}">
        <p14:creationId xmlns:p14="http://schemas.microsoft.com/office/powerpoint/2010/main" val="1623297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649DB-E73A-43FF-BF43-ADEBFFF4D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AKW </a:t>
            </a:r>
            <a:r>
              <a:rPr lang="cs-CZ" dirty="0" err="1"/>
              <a:t>Zwentendorf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der </a:t>
            </a:r>
            <a:r>
              <a:rPr lang="cs-CZ" dirty="0" err="1"/>
              <a:t>Donau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D1C6D71-EAF9-48AA-9012-57A6DBD3F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4" y="1844824"/>
            <a:ext cx="7128792" cy="4277275"/>
          </a:xfrm>
        </p:spPr>
      </p:pic>
    </p:spTree>
    <p:extLst>
      <p:ext uri="{BB962C8B-B14F-4D97-AF65-F5344CB8AC3E}">
        <p14:creationId xmlns:p14="http://schemas.microsoft.com/office/powerpoint/2010/main" val="762531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Zwentendorf (1)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největší zpackaná investice v rakouských dějinách</a:t>
            </a:r>
          </a:p>
          <a:p>
            <a:pPr lvl="1"/>
            <a:r>
              <a:rPr lang="cs-CZ"/>
              <a:t>5,2 miliardy šilinků (cca 380 mld. eur)</a:t>
            </a:r>
          </a:p>
          <a:p>
            <a:r>
              <a:rPr lang="cs-CZ"/>
              <a:t>nikdy do provozu neuvedená jaderná elektrárna </a:t>
            </a:r>
          </a:p>
          <a:p>
            <a:r>
              <a:rPr lang="cs-CZ"/>
              <a:t>měla krýt 10 % rakouské energetické spotřeby </a:t>
            </a:r>
          </a:p>
          <a:p>
            <a:r>
              <a:rPr lang="cs-CZ"/>
              <a:t>Zwentendorf an der Donau (Dolní Rakousko)</a:t>
            </a:r>
          </a:p>
          <a:p>
            <a:r>
              <a:rPr lang="cs-CZ"/>
              <a:t>v plánu postavit tři jaderné elektrárny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Zwentendorf (2)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z="2400"/>
              <a:t>referendum 5. 12. 1978 o zprovoznění KKZ</a:t>
            </a:r>
          </a:p>
          <a:p>
            <a:pPr lvl="1"/>
            <a:r>
              <a:rPr lang="cs-CZ" sz="2400"/>
              <a:t>50,47 % proti x 49,53 pro zprovoznění</a:t>
            </a:r>
          </a:p>
          <a:p>
            <a:pPr lvl="1"/>
            <a:r>
              <a:rPr lang="cs-CZ" sz="2400"/>
              <a:t> 65% účast, 3,26 milionu voličů</a:t>
            </a:r>
          </a:p>
          <a:p>
            <a:pPr lvl="1"/>
            <a:r>
              <a:rPr lang="cs-CZ" sz="2400"/>
              <a:t>cca 20 000 hlasů rozhodlo o konci jádra v Rakousku!</a:t>
            </a:r>
          </a:p>
          <a:p>
            <a:r>
              <a:rPr lang="cs-CZ" sz="2400"/>
              <a:t>důsledky referenda:  </a:t>
            </a:r>
          </a:p>
          <a:p>
            <a:pPr lvl="1"/>
            <a:r>
              <a:rPr lang="cs-CZ" sz="2400"/>
              <a:t>od 15. 12. 1978 platí Atomsperrgesetz </a:t>
            </a:r>
          </a:p>
          <a:p>
            <a:pPr lvl="2"/>
            <a:r>
              <a:rPr lang="cs-CZ" sz="2000"/>
              <a:t>zákaz používání jaderné energie pro jiné než výzkumné účely </a:t>
            </a:r>
          </a:p>
          <a:p>
            <a:pPr lvl="1"/>
            <a:r>
              <a:rPr lang="cs-CZ" sz="2400"/>
              <a:t>po katastrofách na Three Miles Island (1979) a v Černobylu (1986) se odpor proti jaderné energii stává součástí rakouské identity</a:t>
            </a:r>
          </a:p>
          <a:p>
            <a:pPr lvl="1"/>
            <a:r>
              <a:rPr lang="cs-CZ" sz="2400"/>
              <a:t>1999 – schváleno jako ústavní zákon = součástí rakouské ústavy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Zwentendorf (3)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800" dirty="0" err="1"/>
              <a:t>Zwentendorf</a:t>
            </a:r>
            <a:r>
              <a:rPr lang="cs-CZ" sz="2800" dirty="0"/>
              <a:t> jako předmět politického boje:</a:t>
            </a:r>
          </a:p>
          <a:p>
            <a:pPr lvl="1"/>
            <a:r>
              <a:rPr lang="cs-CZ" sz="2400" dirty="0"/>
              <a:t>SPÖ i ÖVP v 70. let jednohlasně pro stavbu KKZ</a:t>
            </a:r>
          </a:p>
          <a:p>
            <a:pPr lvl="1"/>
            <a:r>
              <a:rPr lang="cs-CZ" sz="2400" dirty="0"/>
              <a:t>pouze FPÖ kritický postoj + hlavně zelené hnutí</a:t>
            </a:r>
          </a:p>
          <a:p>
            <a:pPr lvl="2"/>
            <a:r>
              <a:rPr lang="cs-CZ" sz="2000" dirty="0"/>
              <a:t>radioaktivita = riziko pro lidské zdraví</a:t>
            </a:r>
          </a:p>
          <a:p>
            <a:pPr lvl="2"/>
            <a:r>
              <a:rPr lang="cs-CZ" sz="2000" dirty="0"/>
              <a:t>technické problémy při stavbě reaktoru</a:t>
            </a:r>
          </a:p>
          <a:p>
            <a:pPr lvl="2"/>
            <a:r>
              <a:rPr lang="cs-CZ" sz="2000" dirty="0"/>
              <a:t>nevyřešená otázka jaderného odpadu</a:t>
            </a:r>
          </a:p>
          <a:p>
            <a:pPr lvl="2"/>
            <a:r>
              <a:rPr lang="cs-CZ" sz="2000" dirty="0"/>
              <a:t>nebezpečí zneužití jaderné energie k vojenským účelům</a:t>
            </a:r>
          </a:p>
          <a:p>
            <a:pPr lvl="2"/>
            <a:r>
              <a:rPr lang="cs-CZ" sz="2000" dirty="0"/>
              <a:t>neexistence krizového scénáře při katastrofě</a:t>
            </a:r>
          </a:p>
          <a:p>
            <a:pPr lvl="1"/>
            <a:r>
              <a:rPr lang="cs-CZ" sz="2400" dirty="0"/>
              <a:t>protestní hnutí – již od roku 1969, různé spolky, i proti AKW </a:t>
            </a:r>
            <a:r>
              <a:rPr lang="cs-CZ" sz="2400" dirty="0" err="1"/>
              <a:t>Rüthi</a:t>
            </a:r>
            <a:r>
              <a:rPr lang="cs-CZ" sz="2400" dirty="0"/>
              <a:t> ve Švýcarsku</a:t>
            </a:r>
          </a:p>
          <a:p>
            <a:pPr lvl="1"/>
            <a:r>
              <a:rPr lang="cs-CZ" sz="2400" dirty="0"/>
              <a:t>odklad začátku stavby, vláda vyhlásila o KKZ referendum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pPr lvl="2"/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Zwentendorf (4)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od roku 1976 masívní vládní informační kampaň – pro zprovoznění </a:t>
            </a:r>
          </a:p>
          <a:p>
            <a:r>
              <a:rPr lang="cs-CZ" sz="2400"/>
              <a:t>SPÖ i ÖVP jisti pozitivním výsledkem referenda</a:t>
            </a:r>
          </a:p>
          <a:p>
            <a:r>
              <a:rPr lang="cs-CZ" sz="2400"/>
              <a:t>protesty veřejnosti, studentů, obyvatel Vorarlberska (proti švýcarské JE Rüthi)</a:t>
            </a:r>
          </a:p>
          <a:p>
            <a:r>
              <a:rPr lang="cs-CZ" sz="2400"/>
              <a:t>ÖVP po parlamentních slyšeních odborníků oslabuje svou pozici (jádro ano, KKZ ne)</a:t>
            </a:r>
          </a:p>
          <a:p>
            <a:r>
              <a:rPr lang="cs-CZ" sz="2400"/>
              <a:t>Bruno Kreisky (SPÖ) s referendem spojil setrvání v úřadu kancléře</a:t>
            </a:r>
          </a:p>
          <a:p>
            <a:r>
              <a:rPr lang="cs-CZ" sz="2400"/>
              <a:t>paradox: prohrál, ale v dalších volbách v roce 1979 získal absolutní většinu hlasů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70EC7F-C54F-4D67-8962-4409EE78D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Donaukraftwerk</a:t>
            </a:r>
            <a:r>
              <a:rPr lang="cs-CZ" dirty="0"/>
              <a:t> </a:t>
            </a:r>
            <a:r>
              <a:rPr lang="cs-CZ" dirty="0" err="1"/>
              <a:t>Hainburg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F08283E-D97E-47A6-B396-A86907E7F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1" y="1189817"/>
            <a:ext cx="4114859" cy="274323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6A998E5-C729-4D35-9C7A-C0DF7B81E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7255"/>
            <a:ext cx="4201948" cy="273580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41B0FFD-67A4-45B3-86DE-520141472D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3" y="4067038"/>
            <a:ext cx="8728051" cy="279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90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12. 5. 2026: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Prezentace: Německy mluvící země, energetika a bezpečnostní politika</a:t>
            </a: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cs-CZ" dirty="0"/>
              <a:t>Referent: </a:t>
            </a:r>
            <a:r>
              <a:rPr lang="cs-CZ" b="1" dirty="0">
                <a:solidFill>
                  <a:srgbClr val="FF0000"/>
                </a:solidFill>
              </a:rPr>
              <a:t>Lukáš Babický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Německo a jeho závislost na ruských energetických surovinách </a:t>
            </a: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cs-CZ" dirty="0"/>
              <a:t>Diskuse o textu </a:t>
            </a:r>
            <a:r>
              <a:rPr lang="cs-CZ" dirty="0" err="1"/>
              <a:t>Ureňové</a:t>
            </a:r>
            <a:endParaRPr lang="cs-CZ" dirty="0"/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Rakouská a německá (proti)jaderná politika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Zhodnocení semináře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B8A0F-B30F-4518-A8E2-4A33F2AA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Donaukraftwerk</a:t>
            </a:r>
            <a:r>
              <a:rPr lang="cs-CZ" dirty="0"/>
              <a:t> </a:t>
            </a:r>
            <a:r>
              <a:rPr lang="cs-CZ" dirty="0" err="1"/>
              <a:t>Hainburg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1E4FF7-84DE-4117-8111-F71ABDFD9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plán postavit vodní elektrárnu v mokřadech jižně od Vídně </a:t>
            </a:r>
          </a:p>
          <a:p>
            <a:r>
              <a:rPr lang="cs-CZ" sz="2400" dirty="0"/>
              <a:t>1982/1983 – kampaň WWF </a:t>
            </a:r>
            <a:r>
              <a:rPr lang="cs-CZ" sz="2400" dirty="0" err="1"/>
              <a:t>Österreich</a:t>
            </a:r>
            <a:r>
              <a:rPr lang="cs-CZ" sz="2400" dirty="0"/>
              <a:t> „</a:t>
            </a:r>
            <a:r>
              <a:rPr lang="cs-CZ" sz="2400" dirty="0" err="1"/>
              <a:t>Rettet</a:t>
            </a:r>
            <a:r>
              <a:rPr lang="cs-CZ" sz="2400" dirty="0"/>
              <a:t> </a:t>
            </a:r>
            <a:r>
              <a:rPr lang="cs-CZ" sz="2400" dirty="0" err="1"/>
              <a:t>die</a:t>
            </a:r>
            <a:r>
              <a:rPr lang="cs-CZ" sz="2400" dirty="0"/>
              <a:t> </a:t>
            </a:r>
            <a:r>
              <a:rPr lang="cs-CZ" sz="2400" dirty="0" err="1"/>
              <a:t>Auen</a:t>
            </a:r>
            <a:r>
              <a:rPr lang="cs-CZ" sz="2400" dirty="0"/>
              <a:t>“</a:t>
            </a:r>
          </a:p>
          <a:p>
            <a:r>
              <a:rPr lang="cs-CZ" sz="2400" dirty="0"/>
              <a:t>stavba schválena vládním prohlášením 1983</a:t>
            </a:r>
          </a:p>
          <a:p>
            <a:r>
              <a:rPr lang="cs-CZ" sz="2400" dirty="0"/>
              <a:t>obsazení mokřad (</a:t>
            </a:r>
            <a:r>
              <a:rPr lang="cs-CZ" sz="2400" dirty="0" err="1"/>
              <a:t>Besetzung</a:t>
            </a:r>
            <a:r>
              <a:rPr lang="cs-CZ" sz="2400" dirty="0"/>
              <a:t> der </a:t>
            </a:r>
            <a:r>
              <a:rPr lang="cs-CZ" sz="2400" dirty="0" err="1"/>
              <a:t>Hainburger</a:t>
            </a:r>
            <a:r>
              <a:rPr lang="cs-CZ" sz="2400" dirty="0"/>
              <a:t> Au) v prosinci 1984</a:t>
            </a:r>
          </a:p>
          <a:p>
            <a:r>
              <a:rPr lang="cs-CZ" sz="2400" dirty="0"/>
              <a:t>Policejní zásah po 14 dnech proti 3 000 protestujícím, přesto stovky stráví na místě Vánoce</a:t>
            </a:r>
          </a:p>
          <a:p>
            <a:r>
              <a:rPr lang="cs-CZ" sz="2400" dirty="0"/>
              <a:t>vláda pozastavuje stavbu</a:t>
            </a:r>
          </a:p>
          <a:p>
            <a:r>
              <a:rPr lang="cs-CZ" sz="2400" dirty="0"/>
              <a:t>Referendum „Konrada Lorenze“ – 353 906 podpisů - 1985</a:t>
            </a:r>
          </a:p>
          <a:p>
            <a:r>
              <a:rPr lang="cs-CZ" sz="2400" dirty="0"/>
              <a:t>Nejvyšší správní soud zrušil stavební povolení - 1986</a:t>
            </a:r>
          </a:p>
          <a:p>
            <a:r>
              <a:rPr lang="cs-CZ" sz="2400" dirty="0"/>
              <a:t>od roku 1996 – </a:t>
            </a:r>
            <a:r>
              <a:rPr lang="cs-CZ" sz="2400" dirty="0" err="1"/>
              <a:t>Nationalpark</a:t>
            </a:r>
            <a:r>
              <a:rPr lang="cs-CZ" sz="2400" dirty="0"/>
              <a:t> </a:t>
            </a:r>
            <a:r>
              <a:rPr lang="cs-CZ" sz="2400" dirty="0" err="1"/>
              <a:t>Donau-Auen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95476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Cíle kurzu: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prohloubení požadovaných znalostí pro absolvování zkoušky</a:t>
            </a:r>
          </a:p>
          <a:p>
            <a:pPr eaLnBrk="1" hangingPunct="1"/>
            <a:r>
              <a:rPr lang="cs-CZ"/>
              <a:t>schopnost uvažovat o tématech z různých úhlů pohledu </a:t>
            </a:r>
          </a:p>
          <a:p>
            <a:pPr eaLnBrk="1" hangingPunct="1"/>
            <a:r>
              <a:rPr lang="cs-CZ"/>
              <a:t>schopnost hledat paralely v českém kontextu</a:t>
            </a:r>
          </a:p>
          <a:p>
            <a:pPr eaLnBrk="1" hangingPunct="1"/>
            <a:r>
              <a:rPr lang="cs-CZ"/>
              <a:t>schopnost prezentovat své názory na veřejnosti a kultivovaně o nich diskutovat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Požadavky kurzu: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docházka (max. 1 neomluvená hodina)</a:t>
            </a:r>
          </a:p>
          <a:p>
            <a:pPr eaLnBrk="1" hangingPunct="1"/>
            <a:r>
              <a:rPr lang="cs-CZ" dirty="0"/>
              <a:t>aktivní účast na semináři</a:t>
            </a:r>
          </a:p>
          <a:p>
            <a:pPr eaLnBrk="1" hangingPunct="1"/>
            <a:r>
              <a:rPr lang="cs-CZ" dirty="0"/>
              <a:t>příprava (četba textů)</a:t>
            </a:r>
          </a:p>
          <a:p>
            <a:pPr eaLnBrk="1" hangingPunct="1"/>
            <a:r>
              <a:rPr lang="cs-CZ" dirty="0"/>
              <a:t>ústní referát – 15 minut</a:t>
            </a:r>
          </a:p>
          <a:p>
            <a:pPr eaLnBrk="1" hangingPunct="1"/>
            <a:r>
              <a:rPr lang="cs-CZ" dirty="0"/>
              <a:t>psaný referát – 3 normostrany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0FB94-27BA-86E4-E711-876D2AE3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5">
            <a:extLst>
              <a:ext uri="{FF2B5EF4-FFF2-40B4-BE49-F238E27FC236}">
                <a16:creationId xmlns:a16="http://schemas.microsoft.com/office/drawing/2014/main" id="{1F59A340-4A56-2C6F-2515-4DB8C12B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Rozdělení referátů (1)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CE11270-9D13-D11A-D1FD-32E95DBF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733256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1) </a:t>
            </a:r>
            <a:r>
              <a:rPr lang="cs-CZ" b="1" dirty="0"/>
              <a:t>Úvodní hodina;</a:t>
            </a:r>
            <a:r>
              <a:rPr lang="cs-CZ" dirty="0"/>
              <a:t> </a:t>
            </a:r>
            <a:r>
              <a:rPr lang="cs-CZ" b="1" dirty="0"/>
              <a:t>Rakousko: oběť, nebo viník druhé světové války?</a:t>
            </a:r>
            <a:r>
              <a:rPr lang="cs-CZ" dirty="0"/>
              <a:t> </a:t>
            </a:r>
            <a:r>
              <a:rPr lang="cs-CZ" b="1" dirty="0"/>
              <a:t>1/2  </a:t>
            </a:r>
            <a:r>
              <a:rPr lang="cs-CZ" dirty="0"/>
              <a:t>(17. 2. 2026)   </a:t>
            </a:r>
          </a:p>
          <a:p>
            <a:pPr>
              <a:buNone/>
            </a:pPr>
            <a:r>
              <a:rPr lang="cs-CZ" dirty="0"/>
              <a:t>2) </a:t>
            </a:r>
            <a:r>
              <a:rPr lang="cs-CZ" b="1" dirty="0"/>
              <a:t>Rakousko: oběť, nebo viník druhé světové války? 2/2 </a:t>
            </a:r>
            <a:r>
              <a:rPr lang="cs-CZ" dirty="0"/>
              <a:t>(24. 2. 2026)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     Prezentace: </a:t>
            </a:r>
            <a:r>
              <a:rPr lang="cs-CZ" b="1" dirty="0">
                <a:solidFill>
                  <a:srgbClr val="00B050"/>
                </a:solidFill>
              </a:rPr>
              <a:t>Matouš Kratochvíl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b="1" dirty="0"/>
              <a:t>Němci jako oběti druhé světové války? </a:t>
            </a:r>
            <a:r>
              <a:rPr lang="cs-CZ" dirty="0"/>
              <a:t>(10. 3. 2026)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Jonáš Mareček</a:t>
            </a:r>
          </a:p>
          <a:p>
            <a:pPr>
              <a:buNone/>
            </a:pPr>
            <a:r>
              <a:rPr lang="cs-CZ" dirty="0"/>
              <a:t>4) </a:t>
            </a:r>
            <a:r>
              <a:rPr lang="cs-CZ" b="1" dirty="0"/>
              <a:t>Integrace vyhnanců v SRN a NDR a kolektivní paměť </a:t>
            </a:r>
            <a:r>
              <a:rPr lang="cs-CZ" dirty="0"/>
              <a:t>(17. 3. 2026)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Tomáš Pavlík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5) </a:t>
            </a:r>
            <a:r>
              <a:rPr lang="cs-CZ" b="1" dirty="0"/>
              <a:t>Na cestě za občanskou společností: střet politiky a médií na příkladu „Aféry Spiegel“ </a:t>
            </a:r>
            <a:r>
              <a:rPr lang="cs-CZ" dirty="0"/>
              <a:t>(24. 3. 2026) </a:t>
            </a: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Veronika Ferenčíková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6) </a:t>
            </a:r>
            <a:r>
              <a:rPr lang="cs-CZ" b="1" dirty="0"/>
              <a:t>Rok 1968 a cesta k Německému podzimu: levicový terorismus Rote </a:t>
            </a:r>
            <a:r>
              <a:rPr lang="cs-CZ" b="1" dirty="0" err="1"/>
              <a:t>Armee</a:t>
            </a:r>
            <a:r>
              <a:rPr lang="cs-CZ" b="1" dirty="0"/>
              <a:t> </a:t>
            </a:r>
            <a:r>
              <a:rPr lang="cs-CZ" b="1" dirty="0" err="1"/>
              <a:t>Fraktion</a:t>
            </a:r>
            <a:r>
              <a:rPr lang="cs-CZ" b="1" dirty="0"/>
              <a:t> a jeho reflexe</a:t>
            </a:r>
            <a:r>
              <a:rPr lang="cs-CZ" dirty="0"/>
              <a:t> (31. 3. 2026)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Petr Lhoták</a:t>
            </a:r>
          </a:p>
          <a:p>
            <a:pPr>
              <a:buNone/>
            </a:pPr>
            <a:r>
              <a:rPr lang="cs-CZ" dirty="0"/>
              <a:t>7) </a:t>
            </a:r>
            <a:r>
              <a:rPr lang="cs-CZ" b="1" dirty="0"/>
              <a:t>(Znovu)sjednocení Německa a jeho hospodářské a sociální důsledky</a:t>
            </a:r>
            <a:r>
              <a:rPr lang="cs-CZ" dirty="0"/>
              <a:t> (7. 4. 2026)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Jan Hruška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706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Rozdělení referátů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Ondřej Soukup 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Vaše hodnocení?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1) Čím Vás kurz obohatil a co si z nej odnášíte?</a:t>
            </a:r>
          </a:p>
          <a:p>
            <a:pPr>
              <a:buNone/>
            </a:pPr>
            <a:r>
              <a:rPr lang="cs-CZ" dirty="0"/>
              <a:t>2) Co Vám v kurzu chybělo?</a:t>
            </a:r>
          </a:p>
          <a:p>
            <a:pPr>
              <a:buNone/>
            </a:pPr>
            <a:r>
              <a:rPr lang="cs-CZ" dirty="0"/>
              <a:t>3) Co byste chtěli změnit?</a:t>
            </a:r>
          </a:p>
          <a:p>
            <a:pPr>
              <a:buNone/>
            </a:pPr>
            <a:r>
              <a:rPr lang="cs-CZ" dirty="0"/>
              <a:t>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Ústní referát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45259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dodržení stanoveného času: 20 minut (+</a:t>
            </a:r>
            <a:r>
              <a:rPr lang="en-US" dirty="0"/>
              <a:t>/</a:t>
            </a:r>
            <a:r>
              <a:rPr lang="de-DE" dirty="0"/>
              <a:t>- 2 </a:t>
            </a:r>
            <a:r>
              <a:rPr lang="de-DE" dirty="0" err="1"/>
              <a:t>minuty</a:t>
            </a:r>
            <a:r>
              <a:rPr lang="cs-CZ" dirty="0"/>
              <a:t>) resp. 30 minut (dvojice)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přehledná struktura: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úvod (vymezení problému, tzn. co?, proč?, jak?)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stať  (hlavní část referátu, rozvedení tezí)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závěr (shrnutí a nastínění otázek pro diskusi)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kultivovanost projevu při prezentaci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spisovná čeština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souvislost projevu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oční kontakt (nečíst referát z papíru či obrazovky!)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nonverbální komunikace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Psaný referát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obsah: psaná forma předneseného referátu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délka: 3 normostrany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= 5 400 znaků včetně mezer (+</a:t>
            </a:r>
            <a:r>
              <a:rPr lang="en-US" dirty="0"/>
              <a:t>/</a:t>
            </a:r>
            <a:r>
              <a:rPr lang="cs-CZ" dirty="0"/>
              <a:t>–  1 000 znaků)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přehledná struktura: viz ústní referát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termín odevzdání: 14. 5. 2023, 23:59  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</a:t>
            </a:r>
            <a:r>
              <a:rPr lang="cs-CZ" sz="2200" dirty="0"/>
              <a:t>→ https://dl1.cuni.cz/mod/turnitintooltwo/view.php?id=609266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200" dirty="0"/>
              <a:t>         → forma: jmb247_dimitrov_novakjan_referat .doc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hodnotí se první odevzdaná verze!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referátů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Vymezení tématu, stanovení otázek, tezí (Jakou si kladu otázku, co chci zjistit, na co chci odpovědět, Jaký volím přístup, Proč to má někdo číst?)</a:t>
            </a:r>
          </a:p>
          <a:p>
            <a:r>
              <a:rPr lang="cs-CZ" dirty="0"/>
              <a:t>Závěr – zodpovězení otázek + otázky k diskusi</a:t>
            </a:r>
          </a:p>
          <a:p>
            <a:r>
              <a:rPr lang="cs-CZ" dirty="0"/>
              <a:t>Interpunkce!!!</a:t>
            </a:r>
          </a:p>
          <a:p>
            <a:r>
              <a:rPr lang="cs-CZ" dirty="0"/>
              <a:t>Výstavba textu: Téma – Réma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z="4000" dirty="0"/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endParaRPr lang="cs-CZ" b="1" dirty="0"/>
          </a:p>
          <a:p>
            <a:pPr algn="ctr">
              <a:buFont typeface="Arial" charset="0"/>
              <a:buNone/>
            </a:pPr>
            <a:endParaRPr lang="cs-CZ" dirty="0"/>
          </a:p>
          <a:p>
            <a:pPr algn="ctr">
              <a:buFont typeface="Arial" charset="0"/>
              <a:buNone/>
            </a:pPr>
            <a:r>
              <a:rPr lang="cs-CZ" dirty="0"/>
              <a:t>PŘEJI MNOHO ÚSPĚCHŮ</a:t>
            </a:r>
          </a:p>
          <a:p>
            <a:pPr algn="ctr">
              <a:buFont typeface="Arial" charset="0"/>
              <a:buNone/>
            </a:pPr>
            <a:r>
              <a:rPr lang="cs-CZ" dirty="0"/>
              <a:t>V DALŠÍM STUDIU</a:t>
            </a:r>
          </a:p>
          <a:p>
            <a:pPr algn="ctr">
              <a:buFont typeface="Arial" charset="0"/>
              <a:buNone/>
            </a:pPr>
            <a:endParaRPr lang="cs-CZ" sz="2400" b="1" dirty="0"/>
          </a:p>
          <a:p>
            <a:pPr algn="ctr">
              <a:buFont typeface="Arial" charset="0"/>
              <a:buNone/>
            </a:pPr>
            <a:endParaRPr lang="cs-CZ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F9945-B7FE-92AA-5DEB-085E3EF0F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Závislost na ruském plynu 2/2022</a:t>
            </a:r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413FF1AB-BBFA-644B-4E4C-3AB874AC12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7721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CDFDF24-8E02-A4FB-C5A3-FB740159AD91}"/>
              </a:ext>
            </a:extLst>
          </p:cNvPr>
          <p:cNvSpPr txBox="1"/>
          <p:nvPr/>
        </p:nvSpPr>
        <p:spPr>
          <a:xfrm>
            <a:off x="548922" y="6093296"/>
            <a:ext cx="804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https://x.com/CT24zive/status/1497918105732923399/photo/1</a:t>
            </a:r>
          </a:p>
        </p:txBody>
      </p:sp>
    </p:spTree>
    <p:extLst>
      <p:ext uri="{BB962C8B-B14F-4D97-AF65-F5344CB8AC3E}">
        <p14:creationId xmlns:p14="http://schemas.microsoft.com/office/powerpoint/2010/main" val="36524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6AA7B1-D179-D8CA-E8C1-AB9A69EF7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2040"/>
          </a:xfrm>
        </p:spPr>
        <p:txBody>
          <a:bodyPr/>
          <a:lstStyle/>
          <a:p>
            <a:r>
              <a:rPr lang="cs-CZ" dirty="0"/>
              <a:t>Závislost na ruském plynu 6/2014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54F0B4-65CF-5F43-7806-462E16166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Ruský plyn dělí Evropu | Hospodářské noviny (HN.cz)">
            <a:extLst>
              <a:ext uri="{FF2B5EF4-FFF2-40B4-BE49-F238E27FC236}">
                <a16:creationId xmlns:a16="http://schemas.microsoft.com/office/drawing/2014/main" id="{46B3F97F-02DC-7472-35B6-0A355300B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46678"/>
            <a:ext cx="5045912" cy="541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3FAA3E-51B8-0691-BA0E-3C933BFA9828}"/>
              </a:ext>
            </a:extLst>
          </p:cNvPr>
          <p:cNvSpPr txBox="1"/>
          <p:nvPr/>
        </p:nvSpPr>
        <p:spPr>
          <a:xfrm>
            <a:off x="683568" y="638132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https://archiv.hn.cz/c1-62417220-rusky-plyn-deli-evropu</a:t>
            </a:r>
          </a:p>
        </p:txBody>
      </p:sp>
    </p:spTree>
    <p:extLst>
      <p:ext uri="{BB962C8B-B14F-4D97-AF65-F5344CB8AC3E}">
        <p14:creationId xmlns:p14="http://schemas.microsoft.com/office/powerpoint/2010/main" val="2329372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Text:</a:t>
            </a:r>
          </a:p>
          <a:p>
            <a:pPr algn="ctr">
              <a:buNone/>
            </a:pPr>
            <a:r>
              <a:rPr lang="cs-CZ" dirty="0"/>
              <a:t>    </a:t>
            </a:r>
            <a:r>
              <a:rPr lang="en-US" dirty="0"/>
              <a:t> </a:t>
            </a:r>
            <a:endParaRPr lang="cs-CZ" dirty="0"/>
          </a:p>
          <a:p>
            <a:pPr algn="ctr">
              <a:buNone/>
            </a:pP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Miriam Solera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Ureña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„The dependence of Germany on Russian gas: analysis and prospects in the context of the current Ukrainian crisis“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in </a:t>
            </a:r>
            <a:r>
              <a:rPr lang="en-US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Comillas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Journal of International Relations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Vol. 2, No. 4 (September-December 2015), pp. 52–72.</a:t>
            </a:r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2AF1AD-A96E-FF14-0CEA-DC2966EBC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AAC799-3C02-27A0-AFD6-BCBE26CF0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Energetická a bezpečnostní politika Německa v kontextu jeho ekonomické provázanosti s Ruskem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Referent: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Lukáš Babický</a:t>
            </a:r>
          </a:p>
        </p:txBody>
      </p:sp>
    </p:spTree>
    <p:extLst>
      <p:ext uri="{BB962C8B-B14F-4D97-AF65-F5344CB8AC3E}">
        <p14:creationId xmlns:p14="http://schemas.microsoft.com/office/powerpoint/2010/main" val="79877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84E51-43EA-492A-99B3-61FC30F3C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cs-CZ" dirty="0"/>
              <a:t>Otázky k diskusi (1)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2F47C-07EB-49DA-9D11-7A4214C20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4536"/>
          </a:xfrm>
        </p:spPr>
        <p:txBody>
          <a:bodyPr/>
          <a:lstStyle/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1)      Vysvětlete, v čem spočívá „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strong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economic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interdependence“ mezi Německem a Ruskem, doložte statistickými údaji z článku.</a:t>
            </a:r>
          </a:p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2)      Proč jsou odběratelé zemního plynu citlivější na možné či reálné výkyvy dodávek citlivější než při odebírání ropy?</a:t>
            </a:r>
          </a:p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3)      Kdo </a:t>
            </a:r>
            <a:r>
              <a:rPr lang="cs-CZ" sz="2200" dirty="0">
                <a:solidFill>
                  <a:srgbClr val="000000"/>
                </a:solidFill>
              </a:rPr>
              <a:t>byli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v době publikace textu dva největší importéři ruského zemního plynu?</a:t>
            </a:r>
          </a:p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4)      Jaký byl účel stavby plynovodu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North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Stream 1 a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North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Stream 2?</a:t>
            </a:r>
          </a:p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5)      Z jakých dalších zemí získávají (získávaly) země EU zemní plyn?</a:t>
            </a:r>
          </a:p>
          <a:p>
            <a:pPr marL="0" indent="0" algn="l" defTabSz="54000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6)      V kterých zemích EU byl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Gazprom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k roku 2014 největším nebo dokonce monopolním dodavatelem zemního plynu?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79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4944BE-13EF-402C-A088-43C7168AD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/>
          <a:lstStyle/>
          <a:p>
            <a:r>
              <a:rPr lang="cs-CZ" dirty="0"/>
              <a:t>Otázky k diskusi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0D7CD3-C9C6-427D-93CF-634C78B41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marL="0" indent="0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</a:rPr>
              <a:t>7)     Vysvětlete pojmy německé politiky „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change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through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rapprochement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“ (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Wandel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durch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Annäherung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) a „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change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</a:t>
            </a:r>
            <a:r>
              <a:rPr lang="cs-CZ" sz="2200" b="0" i="0" dirty="0" err="1">
                <a:solidFill>
                  <a:srgbClr val="000000"/>
                </a:solidFill>
                <a:effectLst/>
              </a:rPr>
              <a:t>through</a:t>
            </a:r>
            <a:r>
              <a:rPr lang="cs-CZ" sz="2200" b="0" i="0" dirty="0">
                <a:solidFill>
                  <a:srgbClr val="000000"/>
                </a:solidFill>
                <a:effectLst/>
              </a:rPr>
              <a:t> interdependence“ – na jakých předpokladech stojí?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+mj-lt"/>
              </a:rPr>
              <a:t>8)      V čem spočívá obchodní výměna mezi Německem a Ruskem (co dodává Německo Rusku a Rusko Německu?)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+mj-lt"/>
              </a:rPr>
              <a:t>9)      Jak reagovalo Německo a německé firmy na sankce uvalené proti Rusku v souvislosti s jeho okupací Krymu a území v Doněcké a Luhanské oblasti?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+mj-lt"/>
              </a:rPr>
              <a:t>10)   Jak velká je závislost Německa na importech zemního plynu? Jak velká je závislost Německa na ruském zemním plynu? Doložte statistickými údaji z článku.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545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11325</TotalTime>
  <Words>1914</Words>
  <Application>Microsoft Office PowerPoint</Application>
  <PresentationFormat>Předvádění na obrazovce (4:3)</PresentationFormat>
  <Paragraphs>216</Paragraphs>
  <Slides>39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Arial</vt:lpstr>
      <vt:lpstr>Calibri</vt:lpstr>
      <vt:lpstr>Times New Roman</vt:lpstr>
      <vt:lpstr>Motiv sady Office</vt:lpstr>
      <vt:lpstr>Vybraná témata soudobých sociálních dějin německy mluvících zemí  po roce 1945</vt:lpstr>
      <vt:lpstr>12. seminář – 12. 5. 2026</vt:lpstr>
      <vt:lpstr>Program semináře 12. 5. 2026:</vt:lpstr>
      <vt:lpstr>Závislost na ruském plynu 2/2022</vt:lpstr>
      <vt:lpstr>Závislost na ruském plynu 6/2014</vt:lpstr>
      <vt:lpstr>Diskuse</vt:lpstr>
      <vt:lpstr>Prezentace</vt:lpstr>
      <vt:lpstr>Otázky k diskusi (1)</vt:lpstr>
      <vt:lpstr>Otázky k diskusi (2)</vt:lpstr>
      <vt:lpstr>Otázky k diskusi (3)</vt:lpstr>
      <vt:lpstr>Prezentace aplikace PowerPoint</vt:lpstr>
      <vt:lpstr>Prezentace aplikace PowerPoint</vt:lpstr>
      <vt:lpstr>Import zemního plynu do Německa 2024</vt:lpstr>
      <vt:lpstr>„Energiewende“ do roku 2050</vt:lpstr>
      <vt:lpstr>Výroba/spotřeba primární energie v Německu 2024</vt:lpstr>
      <vt:lpstr>Výroba elektrické energie v Německu 2017</vt:lpstr>
      <vt:lpstr>Výroba elektrické energie v Německu 2024</vt:lpstr>
      <vt:lpstr>Výroba elektrické energie v Německu 2011-2020</vt:lpstr>
      <vt:lpstr>Jaderná energetika v Německu (1)</vt:lpstr>
      <vt:lpstr>Jaderné elektrárny v Německu</vt:lpstr>
      <vt:lpstr>Jaderná energetika v Německu (2)</vt:lpstr>
      <vt:lpstr>Jaderná energetika a svět</vt:lpstr>
      <vt:lpstr>Prezentace aplikace PowerPoint</vt:lpstr>
      <vt:lpstr>AKW Zwentendorf an der Donau</vt:lpstr>
      <vt:lpstr>Zwentendorf (1)</vt:lpstr>
      <vt:lpstr>Zwentendorf (2)</vt:lpstr>
      <vt:lpstr>Zwentendorf (3)</vt:lpstr>
      <vt:lpstr>Zwentendorf (4)</vt:lpstr>
      <vt:lpstr>Donaukraftwerk Hainburg</vt:lpstr>
      <vt:lpstr>Donaukraftwerk Hainburg</vt:lpstr>
      <vt:lpstr>Cíle kurzu:</vt:lpstr>
      <vt:lpstr>Požadavky kurzu:</vt:lpstr>
      <vt:lpstr>Rozdělení referátů (1)</vt:lpstr>
      <vt:lpstr>Rozdělení referátů (2):</vt:lpstr>
      <vt:lpstr>Vaše hodnocení?</vt:lpstr>
      <vt:lpstr>Ústní referát (1)</vt:lpstr>
      <vt:lpstr>Psaný referát</vt:lpstr>
      <vt:lpstr>Hodnocení referátů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553</cp:revision>
  <dcterms:created xsi:type="dcterms:W3CDTF">2010-02-10T22:09:25Z</dcterms:created>
  <dcterms:modified xsi:type="dcterms:W3CDTF">2026-05-12T07:04:13Z</dcterms:modified>
</cp:coreProperties>
</file>