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5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46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2. ročník Bc. ZSTP II</a:t>
            </a:r>
            <a:endParaRPr lang="en-US" dirty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Karel SÝKORA</a:t>
            </a: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Cíl: seznámit a procvičit základní techniky lezení prvolezce </a:t>
            </a:r>
          </a:p>
          <a:p>
            <a:pPr lvl="0" eaLnBrk="1" latinLnBrk="0" hangingPunct="1"/>
            <a:endParaRPr lang="cs-CZ" dirty="0"/>
          </a:p>
          <a:p>
            <a:pPr lvl="0" eaLnBrk="1" latinLnBrk="0" hangingPunct="1"/>
            <a:r>
              <a:rPr lang="cs-CZ" dirty="0"/>
              <a:t>Průběh: 	- navazování</a:t>
            </a:r>
          </a:p>
          <a:p>
            <a:pPr lvl="0" eaLnBrk="1" latinLnBrk="0" hangingPunct="1"/>
            <a:r>
              <a:rPr lang="cs-CZ" dirty="0"/>
              <a:t>			- povelová technika</a:t>
            </a:r>
          </a:p>
          <a:p>
            <a:pPr lvl="0" eaLnBrk="1" latinLnBrk="0" hangingPunct="1"/>
            <a:r>
              <a:rPr lang="cs-CZ" dirty="0"/>
              <a:t>			- </a:t>
            </a:r>
            <a:r>
              <a:rPr lang="cs-CZ" dirty="0" err="1"/>
              <a:t>partnercheck</a:t>
            </a:r>
            <a:endParaRPr lang="cs-CZ" dirty="0"/>
          </a:p>
          <a:p>
            <a:pPr lvl="0" eaLnBrk="1" latinLnBrk="0" hangingPunct="1"/>
            <a:r>
              <a:rPr lang="cs-CZ" dirty="0"/>
              <a:t>			- lezení prvolezce</a:t>
            </a:r>
          </a:p>
          <a:p>
            <a:pPr lvl="0" eaLnBrk="1" latinLnBrk="0" hangingPunct="1"/>
            <a:r>
              <a:rPr lang="cs-CZ" dirty="0"/>
              <a:t>			- zakládání postupového jištění</a:t>
            </a:r>
          </a:p>
          <a:p>
            <a:pPr lvl="0" eaLnBrk="1" latinLnBrk="0" hangingPunct="1"/>
            <a:r>
              <a:rPr lang="cs-CZ" dirty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Navazování: </a:t>
            </a:r>
            <a:r>
              <a:rPr lang="cs-CZ" dirty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/>
          </a:p>
          <a:p>
            <a:r>
              <a:rPr lang="cs-CZ" sz="2400" b="1" dirty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>
              <a:solidFill>
                <a:srgbClr val="7030A0"/>
              </a:solidFill>
            </a:endParaRPr>
          </a:p>
          <a:p>
            <a:r>
              <a:rPr lang="cs-CZ" dirty="0"/>
              <a:t>MICHALIČKA</a:t>
            </a:r>
            <a:r>
              <a:rPr lang="cs-CZ" baseline="0" dirty="0"/>
              <a:t> Vladimír a kol. Speciální tělesná příprava Vojenské lezení. Praha VO FTVS UK 2019.</a:t>
            </a:r>
          </a:p>
          <a:p>
            <a:endParaRPr lang="cs-CZ" baseline="0" dirty="0"/>
          </a:p>
          <a:p>
            <a:r>
              <a:rPr lang="cs-CZ" baseline="0" dirty="0"/>
              <a:t>FRANK Tomáš a kol. Horolezecká abeceda. Praha Epocha 2009.</a:t>
            </a:r>
          </a:p>
          <a:p>
            <a:endParaRPr lang="cs-CZ" baseline="0" dirty="0"/>
          </a:p>
          <a:p>
            <a:r>
              <a:rPr lang="cs-CZ" baseline="0" dirty="0" err="1"/>
              <a:t>Austrian</a:t>
            </a:r>
            <a:r>
              <a:rPr lang="cs-CZ" baseline="0" dirty="0"/>
              <a:t> </a:t>
            </a:r>
            <a:r>
              <a:rPr lang="cs-CZ" baseline="0" dirty="0" err="1"/>
              <a:t>armed</a:t>
            </a:r>
            <a:r>
              <a:rPr lang="cs-CZ" baseline="0" dirty="0"/>
              <a:t> </a:t>
            </a:r>
            <a:r>
              <a:rPr lang="cs-CZ" baseline="0" dirty="0" err="1"/>
              <a:t>forces</a:t>
            </a:r>
            <a:r>
              <a:rPr lang="cs-CZ" baseline="0" dirty="0"/>
              <a:t> </a:t>
            </a:r>
            <a:r>
              <a:rPr lang="cs-CZ" baseline="0" dirty="0" err="1"/>
              <a:t>field</a:t>
            </a:r>
            <a:r>
              <a:rPr lang="cs-CZ" baseline="0" dirty="0"/>
              <a:t> </a:t>
            </a:r>
            <a:r>
              <a:rPr lang="cs-CZ" baseline="0" dirty="0" err="1"/>
              <a:t>manual</a:t>
            </a:r>
            <a:r>
              <a:rPr lang="cs-CZ" baseline="0" dirty="0"/>
              <a:t>. </a:t>
            </a:r>
            <a:r>
              <a:rPr lang="cs-CZ" baseline="0" dirty="0" err="1"/>
              <a:t>Military</a:t>
            </a:r>
            <a:r>
              <a:rPr lang="cs-CZ" baseline="0" dirty="0"/>
              <a:t> </a:t>
            </a:r>
            <a:r>
              <a:rPr lang="cs-CZ" baseline="0" dirty="0" err="1"/>
              <a:t>mountain</a:t>
            </a:r>
            <a:r>
              <a:rPr lang="cs-CZ" baseline="0" dirty="0"/>
              <a:t> </a:t>
            </a:r>
            <a:r>
              <a:rPr lang="cs-CZ" baseline="0" dirty="0" err="1"/>
              <a:t>training</a:t>
            </a:r>
            <a:r>
              <a:rPr lang="cs-CZ" baseline="0" dirty="0"/>
              <a:t>. </a:t>
            </a:r>
            <a:r>
              <a:rPr lang="cs-CZ" baseline="0" dirty="0" err="1"/>
              <a:t>Vienna</a:t>
            </a:r>
            <a:r>
              <a:rPr lang="cs-CZ" baseline="0" dirty="0"/>
              <a:t> </a:t>
            </a:r>
            <a:r>
              <a:rPr lang="cs-CZ" baseline="0" dirty="0" err="1"/>
              <a:t>Federal</a:t>
            </a:r>
            <a:r>
              <a:rPr lang="cs-CZ" baseline="0" dirty="0"/>
              <a:t> ministry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defence</a:t>
            </a:r>
            <a:r>
              <a:rPr lang="cs-CZ" baseline="0" dirty="0"/>
              <a:t> and sport 2014.</a:t>
            </a:r>
          </a:p>
          <a:p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5320" y="3356992"/>
            <a:ext cx="8458200" cy="1296144"/>
          </a:xfrm>
        </p:spPr>
        <p:txBody>
          <a:bodyPr/>
          <a:lstStyle/>
          <a:p>
            <a:r>
              <a:rPr lang="cs-CZ" dirty="0" smtClean="0"/>
              <a:t>Jištění a l</a:t>
            </a:r>
            <a:r>
              <a:rPr lang="cs-CZ" dirty="0" smtClean="0"/>
              <a:t>ezení 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/>
              <a:t>Cíl: </a:t>
            </a:r>
          </a:p>
          <a:p>
            <a:pPr marL="0" indent="0"/>
            <a:r>
              <a:rPr lang="cs-CZ" dirty="0" smtClean="0"/>
              <a:t>Didakticky a metodicky vést výukovou hodinu </a:t>
            </a:r>
            <a:r>
              <a:rPr lang="cs-CZ" dirty="0" smtClean="0"/>
              <a:t>lezení, jištění </a:t>
            </a:r>
            <a:r>
              <a:rPr lang="cs-CZ" dirty="0"/>
              <a:t>a spouštění </a:t>
            </a:r>
            <a:r>
              <a:rPr lang="cs-CZ" dirty="0" smtClean="0"/>
              <a:t>prvolezce a druholezce</a:t>
            </a:r>
            <a:endParaRPr lang="cs-CZ" dirty="0"/>
          </a:p>
          <a:p>
            <a:pPr marL="0" indent="0"/>
            <a:r>
              <a:rPr lang="cs-CZ" b="1" dirty="0" smtClean="0"/>
              <a:t>Průběh</a:t>
            </a:r>
            <a:r>
              <a:rPr lang="cs-CZ" b="1" dirty="0"/>
              <a:t>:	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/>
              <a:t>příprava písemné přípravy a metodického listu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navazování </a:t>
            </a:r>
            <a:r>
              <a:rPr lang="cs-CZ" dirty="0"/>
              <a:t>se do kombinovaného </a:t>
            </a:r>
            <a:r>
              <a:rPr lang="cs-CZ" dirty="0" smtClean="0"/>
              <a:t>úvazku</a:t>
            </a:r>
          </a:p>
          <a:p>
            <a:pPr marL="457200" indent="-457200">
              <a:buFontTx/>
              <a:buChar char="-"/>
            </a:pPr>
            <a:r>
              <a:rPr lang="cs-CZ" dirty="0" err="1" smtClean="0"/>
              <a:t>partnercheck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ovelová </a:t>
            </a:r>
            <a:r>
              <a:rPr lang="cs-CZ" dirty="0"/>
              <a:t>technika</a:t>
            </a:r>
          </a:p>
          <a:p>
            <a:pPr marL="457200" indent="-457200">
              <a:buFontTx/>
              <a:buChar char="-"/>
            </a:pPr>
            <a:r>
              <a:rPr lang="cs-CZ" dirty="0"/>
              <a:t>lezení prvolezce, zakládání postupového jištění</a:t>
            </a:r>
          </a:p>
          <a:p>
            <a:pPr marL="457200" indent="-457200">
              <a:buFontTx/>
              <a:buChar char="-"/>
            </a:pPr>
            <a:r>
              <a:rPr lang="cs-CZ" dirty="0"/>
              <a:t>jištění a spouštění prvolezce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0715" t="16423" r="58570" b="6938"/>
          <a:stretch/>
        </p:blipFill>
        <p:spPr>
          <a:xfrm>
            <a:off x="1868392" y="764704"/>
            <a:ext cx="5367904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3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>
                <a:solidFill>
                  <a:srgbClr val="7030A0"/>
                </a:solidFill>
              </a:rPr>
              <a:t>Navazování:</a:t>
            </a:r>
            <a:r>
              <a:rPr lang="cs-CZ" dirty="0"/>
              <a:t> procvičování způsobů navazování se do kombinovaného úvazku </a:t>
            </a:r>
          </a:p>
          <a:p>
            <a:pPr marL="0" indent="0"/>
            <a:r>
              <a:rPr lang="cs-CZ" b="1" dirty="0" err="1">
                <a:solidFill>
                  <a:srgbClr val="7030A0"/>
                </a:solidFill>
              </a:rPr>
              <a:t>Partnercheck</a:t>
            </a:r>
            <a:r>
              <a:rPr lang="cs-CZ" b="1" dirty="0">
                <a:solidFill>
                  <a:srgbClr val="7030A0"/>
                </a:solidFill>
              </a:rPr>
              <a:t>: </a:t>
            </a:r>
            <a:r>
              <a:rPr lang="cs-CZ" dirty="0"/>
              <a:t>vzájemná kontrola navázání a založení jištění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Povelová technika: </a:t>
            </a:r>
            <a:r>
              <a:rPr lang="cs-CZ" dirty="0"/>
              <a:t>základní povely (lezu, jistím, povol, dober)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Lezení prvolezce: </a:t>
            </a:r>
            <a:r>
              <a:rPr lang="cs-CZ" dirty="0"/>
              <a:t>základní lezecké techniky a zakládání postupového jištění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Jištění prvolezce: </a:t>
            </a:r>
            <a:r>
              <a:rPr lang="cs-CZ" dirty="0"/>
              <a:t>seznámení a procvičování používání jistících pomůcek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praxe </a:t>
            </a:r>
            <a:r>
              <a:rPr lang="cs-CZ" dirty="0" smtClean="0"/>
              <a:t>– 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Literatura:</a:t>
            </a: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81B9D5-15BD-43D1-A3D6-B69C008D35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AF8605-24D1-41B3-8E8B-E0F501DA18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9CD5B5-48A5-489E-B91C-06329B427060}">
  <ds:schemaRefs>
    <ds:schemaRef ds:uri="e2285f5f-a0f1-4742-bd8a-8c092caa1a6e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255</TotalTime>
  <Words>164</Words>
  <Application>Microsoft Office PowerPoint</Application>
  <PresentationFormat>Předvádění na obrazovce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Franklin Gothic Book</vt:lpstr>
      <vt:lpstr>Franklin Gothic Medium</vt:lpstr>
      <vt:lpstr>Wingdings</vt:lpstr>
      <vt:lpstr>Wingdings 2</vt:lpstr>
      <vt:lpstr>Cesta</vt:lpstr>
      <vt:lpstr>Odborná praxe - Vojenské lezení</vt:lpstr>
      <vt:lpstr>Odborná praxe - Vojenské lezení</vt:lpstr>
      <vt:lpstr>Odborná praxe - Vojenské lezení</vt:lpstr>
      <vt:lpstr>Odborná praxe - Vojenské lezení</vt:lpstr>
      <vt:lpstr>Odborná praxe – vojenské lezení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75</cp:revision>
  <dcterms:modified xsi:type="dcterms:W3CDTF">2022-10-14T06:28:47Z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