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57" r:id="rId4"/>
    <p:sldId id="264" r:id="rId5"/>
    <p:sldId id="265" r:id="rId6"/>
    <p:sldId id="266" r:id="rId7"/>
    <p:sldId id="267" r:id="rId8"/>
    <p:sldId id="268" r:id="rId9"/>
    <p:sldId id="275" r:id="rId10"/>
    <p:sldId id="260" r:id="rId11"/>
    <p:sldId id="277" r:id="rId12"/>
    <p:sldId id="271" r:id="rId13"/>
    <p:sldId id="272" r:id="rId14"/>
    <p:sldId id="278" r:id="rId15"/>
    <p:sldId id="279" r:id="rId16"/>
    <p:sldId id="280" r:id="rId17"/>
    <p:sldId id="274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77"/>
  </p:normalViewPr>
  <p:slideViewPr>
    <p:cSldViewPr snapToGrid="0">
      <p:cViewPr varScale="1">
        <p:scale>
          <a:sx n="102" d="100"/>
          <a:sy n="102" d="100"/>
        </p:scale>
        <p:origin x="9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578ADF-4539-9BFF-558B-1A732F9FF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Двойные глаголы в русском языке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BFE67C-191B-13B9-ABA2-4712A6F37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787" y="4003586"/>
            <a:ext cx="4709299" cy="753765"/>
          </a:xfrm>
        </p:spPr>
        <p:txBody>
          <a:bodyPr>
            <a:normAutofit/>
          </a:bodyPr>
          <a:lstStyle/>
          <a:p>
            <a:r>
              <a:rPr lang="ru-RU" sz="2400" dirty="0"/>
              <a:t>Стефани Иванова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68090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22B5CB-D43E-3138-77E4-2C6A7A83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двойных глаголов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E43EE-4FAD-EA93-7536-AC6A3277D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1" y="2493534"/>
            <a:ext cx="9982197" cy="3700030"/>
          </a:xfrm>
        </p:spPr>
        <p:txBody>
          <a:bodyPr>
            <a:normAutofit/>
          </a:bodyPr>
          <a:lstStyle/>
          <a:p>
            <a:r>
              <a:rPr lang="ru-RU" sz="2000" dirty="0"/>
              <a:t>А) полное временное совпадение </a:t>
            </a:r>
          </a:p>
          <a:p>
            <a:pPr lvl="2"/>
            <a:r>
              <a:rPr lang="ru-RU" sz="2000" dirty="0"/>
              <a:t>сижу молчу, идет посвистывает, слушаю радуюсь, живут не ссорятся</a:t>
            </a:r>
          </a:p>
          <a:p>
            <a:pPr lvl="2"/>
            <a:r>
              <a:rPr lang="ru-RU" sz="2000" dirty="0"/>
              <a:t>сочетание двух глаголов </a:t>
            </a:r>
            <a:r>
              <a:rPr lang="ru-RU" sz="2000" b="1" dirty="0"/>
              <a:t>несов. вида </a:t>
            </a:r>
            <a:r>
              <a:rPr lang="ru-RU" sz="2000" dirty="0"/>
              <a:t>– наиболее подходящее</a:t>
            </a:r>
          </a:p>
          <a:p>
            <a:pPr lvl="2"/>
            <a:r>
              <a:rPr lang="ru-RU" sz="2000" dirty="0"/>
              <a:t>Возможно и </a:t>
            </a:r>
            <a:r>
              <a:rPr lang="ru-RU" sz="2000" dirty="0" err="1"/>
              <a:t>соед</a:t>
            </a:r>
            <a:r>
              <a:rPr lang="ru-RU" sz="2000" dirty="0"/>
              <a:t>. форм сов. вида – посижу подожду, полежи отдохни </a:t>
            </a:r>
            <a:r>
              <a:rPr lang="cs-CZ" sz="2000" dirty="0"/>
              <a:t>(</a:t>
            </a:r>
            <a:r>
              <a:rPr lang="ru-RU" sz="2000" dirty="0"/>
              <a:t>делимитативная функция) </a:t>
            </a:r>
          </a:p>
          <a:p>
            <a:pPr lvl="3"/>
            <a:r>
              <a:rPr lang="ru-RU" sz="2000" dirty="0"/>
              <a:t>Включает и отрицание: Напишите две фразы, не поленитесь</a:t>
            </a:r>
            <a:r>
              <a:rPr lang="cs-CZ" sz="2000" dirty="0"/>
              <a:t>!</a:t>
            </a:r>
            <a:endParaRPr lang="ru-RU" sz="2000" dirty="0"/>
          </a:p>
          <a:p>
            <a:pPr lvl="3"/>
            <a:endParaRPr lang="ru-RU" sz="1800" dirty="0"/>
          </a:p>
          <a:p>
            <a:endParaRPr lang="ru-RU" dirty="0"/>
          </a:p>
          <a:p>
            <a:pPr lvl="1"/>
            <a:endParaRPr lang="ru-RU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9197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2F624C-2910-C2BD-3A19-E3A13B382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двойных глаголов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6838D3-F63E-9BE5-4782-2E4E4A165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952972" cy="3706082"/>
          </a:xfrm>
        </p:spPr>
        <p:txBody>
          <a:bodyPr>
            <a:normAutofit/>
          </a:bodyPr>
          <a:lstStyle/>
          <a:p>
            <a:r>
              <a:rPr lang="ru-RU" sz="2000" dirty="0"/>
              <a:t>Б) временное следование </a:t>
            </a:r>
          </a:p>
          <a:p>
            <a:pPr lvl="2"/>
            <a:r>
              <a:rPr lang="ru-RU" sz="2000" dirty="0"/>
              <a:t>Первое действие служит подготовкой второго. </a:t>
            </a:r>
          </a:p>
          <a:p>
            <a:pPr lvl="2"/>
            <a:r>
              <a:rPr lang="ru-RU" sz="2000" dirty="0"/>
              <a:t>сяду подумаю об этом, иди проверь, заеду навещу</a:t>
            </a:r>
          </a:p>
          <a:p>
            <a:pPr lvl="2"/>
            <a:r>
              <a:rPr lang="ru-RU" sz="2000" dirty="0"/>
              <a:t>глаголы с перфектным значением </a:t>
            </a:r>
          </a:p>
          <a:p>
            <a:pPr lvl="3"/>
            <a:r>
              <a:rPr lang="ru-RU" sz="2000" dirty="0"/>
              <a:t>А ты что сидишь насупился</a:t>
            </a:r>
            <a:r>
              <a:rPr lang="cs-CZ" sz="2000" dirty="0"/>
              <a:t>!  = </a:t>
            </a:r>
            <a:r>
              <a:rPr lang="ru-RU" sz="2000" dirty="0"/>
              <a:t>допускается разновременное оформление</a:t>
            </a:r>
          </a:p>
          <a:p>
            <a:pPr lvl="3"/>
            <a:r>
              <a:rPr lang="ru-RU" sz="2000" dirty="0"/>
              <a:t>Он сидел вскрикнул </a:t>
            </a:r>
            <a:r>
              <a:rPr lang="ru-RU" sz="2000" dirty="0">
                <a:solidFill>
                  <a:srgbClr val="FF0000"/>
                </a:solidFill>
              </a:rPr>
              <a:t>Х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7614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495FEE-D02C-832B-1B76-8BB45042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двойных глаголов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63EBEF-2289-8C42-C062-B6A92605A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200" dirty="0"/>
              <a:t>В) семантическая близость </a:t>
            </a:r>
          </a:p>
          <a:p>
            <a:pPr lvl="2"/>
            <a:r>
              <a:rPr lang="ru-RU" sz="2200" dirty="0"/>
              <a:t>глаголы – близнецы </a:t>
            </a:r>
          </a:p>
          <a:p>
            <a:pPr lvl="2"/>
            <a:r>
              <a:rPr lang="ru-RU" sz="2200" dirty="0"/>
              <a:t>напился-наелся, разуть-раздеть, купить – продать, жил-был</a:t>
            </a:r>
          </a:p>
          <a:p>
            <a:r>
              <a:rPr lang="ru-RU" sz="2200" dirty="0"/>
              <a:t>Г) однокорневые сочетания </a:t>
            </a:r>
          </a:p>
          <a:p>
            <a:pPr lvl="2"/>
            <a:r>
              <a:rPr lang="ru-RU" sz="2200" dirty="0"/>
              <a:t>ждёт – пожидает, хожу-похожу, гладят – не нагладятся </a:t>
            </a:r>
          </a:p>
          <a:p>
            <a:pPr lvl="2"/>
            <a:r>
              <a:rPr lang="ru-RU" sz="2200" dirty="0"/>
              <a:t>синтаксическая </a:t>
            </a:r>
            <a:r>
              <a:rPr lang="ru-RU" sz="2200" dirty="0" err="1"/>
              <a:t>фразема</a:t>
            </a:r>
            <a:endParaRPr lang="ru-RU" sz="2200" dirty="0"/>
          </a:p>
          <a:p>
            <a:pPr lvl="2"/>
            <a:r>
              <a:rPr lang="ru-RU" sz="2200" dirty="0"/>
              <a:t>фольклорный характер  - стали жить-поживать, добра </a:t>
            </a:r>
            <a:r>
              <a:rPr lang="ru-RU" sz="2200" dirty="0" err="1"/>
              <a:t>наживат</a:t>
            </a:r>
            <a:r>
              <a:rPr lang="ru-RU" sz="2200" dirty="0"/>
              <a:t>. </a:t>
            </a:r>
          </a:p>
          <a:p>
            <a:pPr marL="914400" lvl="2" indent="0">
              <a:buNone/>
            </a:pPr>
            <a:r>
              <a:rPr lang="ru-RU" sz="2200" dirty="0"/>
              <a:t> </a:t>
            </a:r>
          </a:p>
          <a:p>
            <a:pPr lvl="2"/>
            <a:endParaRPr lang="ru-RU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554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8FB014-28DD-BF51-7095-C794A47B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двойных глаголов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301A1A-6F6D-AC8E-9F99-CCFD76DA5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Тип А и В допускают перестановку </a:t>
            </a:r>
          </a:p>
          <a:p>
            <a:pPr lvl="1"/>
            <a:r>
              <a:rPr lang="ru-RU" dirty="0"/>
              <a:t>Порядок компонентов (безударный – ударный)не закреплен стопроцентно </a:t>
            </a:r>
          </a:p>
          <a:p>
            <a:pPr lvl="2"/>
            <a:r>
              <a:rPr lang="ru-RU" sz="2000" dirty="0"/>
              <a:t>Ты бы </a:t>
            </a:r>
            <a:r>
              <a:rPr lang="ru-RU" sz="2000" dirty="0" err="1"/>
              <a:t>легл</a:t>
            </a:r>
            <a:r>
              <a:rPr lang="cs-CZ" sz="2000" dirty="0"/>
              <a:t>á</a:t>
            </a:r>
            <a:r>
              <a:rPr lang="ru-RU" sz="2000" dirty="0"/>
              <a:t> пошла. </a:t>
            </a:r>
          </a:p>
          <a:p>
            <a:pPr lvl="2"/>
            <a:r>
              <a:rPr lang="ru-RU" sz="2000" dirty="0"/>
              <a:t>Ну </a:t>
            </a:r>
            <a:r>
              <a:rPr lang="ru-RU" sz="2000" dirty="0" err="1"/>
              <a:t>расск</a:t>
            </a:r>
            <a:r>
              <a:rPr lang="cs-CZ" sz="2000" dirty="0"/>
              <a:t>á</a:t>
            </a:r>
            <a:r>
              <a:rPr lang="ru-RU" sz="2000" dirty="0" err="1"/>
              <a:t>зывай</a:t>
            </a:r>
            <a:r>
              <a:rPr lang="ru-RU" sz="2000" dirty="0"/>
              <a:t> садись. </a:t>
            </a:r>
          </a:p>
          <a:p>
            <a:r>
              <a:rPr lang="ru-RU" sz="2000" dirty="0"/>
              <a:t>Тип В </a:t>
            </a:r>
            <a:r>
              <a:rPr lang="cs-CZ" sz="2000" dirty="0"/>
              <a:t>= </a:t>
            </a:r>
            <a:r>
              <a:rPr lang="ru-RU" sz="2000" dirty="0"/>
              <a:t>синтаксические </a:t>
            </a:r>
            <a:r>
              <a:rPr lang="ru-RU" sz="2000" dirty="0" err="1"/>
              <a:t>фраземы</a:t>
            </a:r>
            <a:endParaRPr lang="ru-RU" sz="2000" dirty="0"/>
          </a:p>
          <a:p>
            <a:pPr lvl="1"/>
            <a:r>
              <a:rPr lang="ru-RU" dirty="0"/>
              <a:t>Равносильное ударение обоих компонентов </a:t>
            </a:r>
          </a:p>
          <a:p>
            <a:pPr lvl="1"/>
            <a:r>
              <a:rPr lang="ru-RU" dirty="0"/>
              <a:t>Фольклорный характер </a:t>
            </a:r>
          </a:p>
        </p:txBody>
      </p:sp>
    </p:spTree>
    <p:extLst>
      <p:ext uri="{BB962C8B-B14F-4D97-AF65-F5344CB8AC3E}">
        <p14:creationId xmlns:p14="http://schemas.microsoft.com/office/powerpoint/2010/main" val="3696637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74BF0C-4055-10A8-7A2C-B086FC7D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Инфинитив и двойные глаголы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F98A938-4178-B0A8-50F8-A9DB17962911}"/>
              </a:ext>
            </a:extLst>
          </p:cNvPr>
          <p:cNvSpPr txBox="1"/>
          <p:nvPr/>
        </p:nvSpPr>
        <p:spPr>
          <a:xfrm>
            <a:off x="1888524" y="2532458"/>
            <a:ext cx="8414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«</a:t>
            </a:r>
            <a:r>
              <a:rPr lang="bg-BG" sz="2400" dirty="0" err="1"/>
              <a:t>Приди</a:t>
            </a:r>
            <a:r>
              <a:rPr lang="bg-BG" sz="2400" dirty="0"/>
              <a:t> </a:t>
            </a:r>
            <a:r>
              <a:rPr lang="bg-BG" sz="2400" dirty="0" err="1"/>
              <a:t>познакомиться</a:t>
            </a:r>
            <a:r>
              <a:rPr lang="bg-BG" sz="2400" dirty="0"/>
              <a:t>!»</a:t>
            </a:r>
            <a:r>
              <a:rPr lang="cs-CZ" sz="2400" dirty="0"/>
              <a:t> </a:t>
            </a:r>
            <a:r>
              <a:rPr lang="cs-CZ" sz="2400" dirty="0" err="1"/>
              <a:t>x</a:t>
            </a:r>
            <a:r>
              <a:rPr lang="cs-CZ" sz="2400" dirty="0"/>
              <a:t> </a:t>
            </a:r>
            <a:r>
              <a:rPr lang="ru-RU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«Приди познакомиться!»</a:t>
            </a:r>
            <a:endParaRPr lang="bg-BG" sz="2400" dirty="0"/>
          </a:p>
          <a:p>
            <a:pPr lvl="0">
              <a:buSzPts val="1000"/>
              <a:tabLst>
                <a:tab pos="457200" algn="l"/>
              </a:tabLst>
            </a:pPr>
            <a:endParaRPr lang="cs-CZ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endParaRPr lang="cs-CZ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cs-CZ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«</a:t>
            </a:r>
            <a:r>
              <a:rPr lang="cs-CZ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Ложись</a:t>
            </a:r>
            <a:r>
              <a:rPr lang="cs-CZ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спи</a:t>
            </a:r>
            <a:r>
              <a:rPr lang="cs-CZ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.»</a:t>
            </a:r>
            <a:r>
              <a:rPr lang="cs-CZ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x</a:t>
            </a:r>
            <a:r>
              <a:rPr lang="cs-CZ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«</a:t>
            </a:r>
            <a:r>
              <a:rPr lang="cs-CZ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Ложись</a:t>
            </a:r>
            <a:r>
              <a:rPr lang="cs-CZ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спать</a:t>
            </a:r>
            <a:r>
              <a:rPr lang="cs-CZ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.»</a:t>
            </a:r>
            <a:r>
              <a:rPr lang="cs-CZ" sz="2400" dirty="0">
                <a:effectLst/>
              </a:rPr>
              <a:t> </a:t>
            </a:r>
          </a:p>
          <a:p>
            <a:pPr lvl="0">
              <a:buSzPts val="1000"/>
              <a:tabLst>
                <a:tab pos="457200" algn="l"/>
              </a:tabLst>
            </a:pPr>
            <a:endParaRPr lang="cs-CZ" sz="2400" dirty="0"/>
          </a:p>
          <a:p>
            <a:endParaRPr lang="cs-CZ" sz="2400" dirty="0"/>
          </a:p>
          <a:p>
            <a:r>
              <a:rPr lang="bg-BG" sz="2400" b="0" u="none" strike="noStrike" dirty="0">
                <a:solidFill>
                  <a:srgbClr val="000000"/>
                </a:solidFill>
                <a:effectLst/>
              </a:rPr>
              <a:t>«</a:t>
            </a:r>
            <a:r>
              <a:rPr lang="bg-BG" sz="2400" b="0" u="none" strike="noStrike" dirty="0" err="1">
                <a:solidFill>
                  <a:srgbClr val="000000"/>
                </a:solidFill>
                <a:effectLst/>
              </a:rPr>
              <a:t>Актёр</a:t>
            </a:r>
            <a:r>
              <a:rPr lang="bg-BG" sz="24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bg-BG" sz="2400" b="0" u="none" strike="noStrike" dirty="0" err="1">
                <a:solidFill>
                  <a:srgbClr val="000000"/>
                </a:solidFill>
                <a:effectLst/>
              </a:rPr>
              <a:t>вышел</a:t>
            </a:r>
            <a:r>
              <a:rPr lang="bg-BG" sz="2400" b="0" u="none" strike="noStrike" dirty="0">
                <a:solidFill>
                  <a:srgbClr val="000000"/>
                </a:solidFill>
                <a:effectLst/>
              </a:rPr>
              <a:t> из-за </a:t>
            </a:r>
            <a:r>
              <a:rPr lang="bg-BG" sz="2400" b="0" u="none" strike="noStrike" dirty="0" err="1">
                <a:solidFill>
                  <a:srgbClr val="000000"/>
                </a:solidFill>
                <a:effectLst/>
              </a:rPr>
              <a:t>кулис</a:t>
            </a:r>
            <a:r>
              <a:rPr lang="bg-BG" sz="2400" b="0" u="none" strike="noStrike" dirty="0">
                <a:solidFill>
                  <a:srgbClr val="000000"/>
                </a:solidFill>
                <a:effectLst/>
              </a:rPr>
              <a:t> на </a:t>
            </a:r>
            <a:r>
              <a:rPr lang="bg-BG" sz="2400" b="0" u="none" strike="noStrike" dirty="0" err="1">
                <a:solidFill>
                  <a:srgbClr val="000000"/>
                </a:solidFill>
                <a:effectLst/>
              </a:rPr>
              <a:t>сцену</a:t>
            </a:r>
            <a:r>
              <a:rPr lang="bg-BG" sz="24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bg-BG" sz="2400" b="0" u="none" strike="noStrike" dirty="0" err="1">
                <a:solidFill>
                  <a:srgbClr val="000000"/>
                </a:solidFill>
                <a:effectLst/>
              </a:rPr>
              <a:t>читать</a:t>
            </a:r>
            <a:r>
              <a:rPr lang="bg-BG" sz="24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bg-BG" sz="2400" b="0" u="none" strike="noStrike" dirty="0" err="1">
                <a:solidFill>
                  <a:srgbClr val="000000"/>
                </a:solidFill>
                <a:effectLst/>
              </a:rPr>
              <a:t>стихи</a:t>
            </a:r>
            <a:r>
              <a:rPr lang="bg-BG" sz="2400" b="0" u="none" strike="noStrike" dirty="0">
                <a:solidFill>
                  <a:srgbClr val="000000"/>
                </a:solidFill>
                <a:effectLst/>
              </a:rPr>
              <a:t>.»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07661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22010-61F9-52FA-7301-DEA907E2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0" i="0" u="none" strike="noStrike" dirty="0">
                <a:solidFill>
                  <a:srgbClr val="000000"/>
                </a:solidFill>
                <a:effectLst/>
                <a:latin typeface="+mn-lt"/>
              </a:rPr>
              <a:t>Десемантизация</a:t>
            </a:r>
            <a:r>
              <a:rPr lang="bg-BG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A778019-379B-03EA-9AF3-7A946B3989AF}"/>
              </a:ext>
            </a:extLst>
          </p:cNvPr>
          <p:cNvSpPr txBox="1"/>
          <p:nvPr/>
        </p:nvSpPr>
        <p:spPr>
          <a:xfrm>
            <a:off x="1528175" y="2743200"/>
            <a:ext cx="78287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400" b="0" u="none" strike="noStrike" dirty="0" err="1">
                <a:solidFill>
                  <a:srgbClr val="000000"/>
                </a:solidFill>
                <a:effectLst/>
              </a:rPr>
              <a:t>Частичная</a:t>
            </a:r>
            <a:r>
              <a:rPr lang="bg-BG" sz="2400" b="0" u="none" strike="noStrike" dirty="0">
                <a:solidFill>
                  <a:srgbClr val="000000"/>
                </a:solidFill>
                <a:effectLst/>
              </a:rPr>
              <a:t> утрата </a:t>
            </a:r>
            <a:r>
              <a:rPr lang="bg-BG" sz="2400" b="0" u="none" strike="noStrike" dirty="0" err="1">
                <a:solidFill>
                  <a:srgbClr val="000000"/>
                </a:solidFill>
                <a:effectLst/>
              </a:rPr>
              <a:t>буквального</a:t>
            </a:r>
            <a:r>
              <a:rPr lang="bg-BG" sz="2400" b="0" u="none" strike="noStrike" dirty="0">
                <a:solidFill>
                  <a:srgbClr val="000000"/>
                </a:solidFill>
                <a:effectLst/>
              </a:rPr>
              <a:t> значения </a:t>
            </a:r>
            <a:r>
              <a:rPr lang="bg-BG" sz="2400" b="0" u="none" strike="noStrike" dirty="0" err="1">
                <a:solidFill>
                  <a:srgbClr val="000000"/>
                </a:solidFill>
                <a:effectLst/>
              </a:rPr>
              <a:t>наблюдается</a:t>
            </a:r>
            <a:r>
              <a:rPr lang="bg-BG" sz="2400" b="0" u="none" strike="noStrike" dirty="0">
                <a:solidFill>
                  <a:srgbClr val="000000"/>
                </a:solidFill>
                <a:effectLst/>
              </a:rPr>
              <a:t> у </a:t>
            </a:r>
            <a:r>
              <a:rPr lang="bg-BG" sz="2400" b="0" u="none" strike="noStrike" dirty="0" err="1">
                <a:solidFill>
                  <a:srgbClr val="000000"/>
                </a:solidFill>
                <a:effectLst/>
              </a:rPr>
              <a:t>форм</a:t>
            </a:r>
            <a:r>
              <a:rPr lang="bg-BG" sz="24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bg-BG" sz="2400" b="0" u="none" strike="noStrike" dirty="0" err="1">
                <a:solidFill>
                  <a:srgbClr val="000000"/>
                </a:solidFill>
                <a:effectLst/>
              </a:rPr>
              <a:t>глаголов</a:t>
            </a:r>
            <a:r>
              <a:rPr lang="bg-BG" sz="2400" b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bg-BG" sz="2400" b="0" u="none" strike="noStrike" dirty="0" err="1">
                <a:solidFill>
                  <a:srgbClr val="000000"/>
                </a:solidFill>
                <a:effectLst/>
              </a:rPr>
              <a:t>таких</a:t>
            </a:r>
            <a:r>
              <a:rPr lang="bg-BG" sz="2400" b="0" u="none" strike="noStrike" dirty="0">
                <a:solidFill>
                  <a:srgbClr val="000000"/>
                </a:solidFill>
                <a:effectLst/>
              </a:rPr>
              <a:t> как </a:t>
            </a:r>
            <a:r>
              <a:rPr lang="bg-BG" sz="2400" b="1" u="none" strike="noStrike" dirty="0" err="1">
                <a:solidFill>
                  <a:srgbClr val="000000"/>
                </a:solidFill>
                <a:effectLst/>
              </a:rPr>
              <a:t>поди</a:t>
            </a:r>
            <a:r>
              <a:rPr lang="bg-BG" sz="2400" b="0" u="none" strike="noStrike" dirty="0">
                <a:solidFill>
                  <a:srgbClr val="000000"/>
                </a:solidFill>
                <a:effectLst/>
              </a:rPr>
              <a:t>, </a:t>
            </a:r>
            <a:r>
              <a:rPr lang="bg-BG" sz="2400" b="1" u="none" strike="noStrike" dirty="0">
                <a:solidFill>
                  <a:srgbClr val="000000"/>
                </a:solidFill>
                <a:effectLst/>
              </a:rPr>
              <a:t>вали, давай, </a:t>
            </a:r>
            <a:r>
              <a:rPr lang="bg-BG" sz="2400" b="1" u="none" strike="noStrike" dirty="0" err="1">
                <a:solidFill>
                  <a:srgbClr val="000000"/>
                </a:solidFill>
                <a:effectLst/>
              </a:rPr>
              <a:t>смотри</a:t>
            </a:r>
            <a:r>
              <a:rPr lang="bg-BG" sz="2400" b="1" u="none" strike="noStrike" dirty="0">
                <a:solidFill>
                  <a:srgbClr val="000000"/>
                </a:solidFill>
                <a:effectLst/>
              </a:rPr>
              <a:t> и у глагола </a:t>
            </a:r>
            <a:r>
              <a:rPr lang="bg-BG" sz="2400" b="1" u="none" strike="noStrike" dirty="0" err="1">
                <a:solidFill>
                  <a:srgbClr val="000000"/>
                </a:solidFill>
                <a:effectLst/>
              </a:rPr>
              <a:t>сидеть</a:t>
            </a:r>
            <a:r>
              <a:rPr lang="bg-BG" sz="2400" b="1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bg-BG" sz="2400" b="1" u="none" strike="noStrike" dirty="0" err="1">
                <a:solidFill>
                  <a:srgbClr val="000000"/>
                </a:solidFill>
                <a:effectLst/>
              </a:rPr>
              <a:t>взять</a:t>
            </a:r>
            <a:r>
              <a:rPr lang="bg-BG" sz="2400" dirty="0">
                <a:solidFill>
                  <a:srgbClr val="000000"/>
                </a:solidFill>
              </a:rPr>
              <a:t>:</a:t>
            </a:r>
            <a:endParaRPr lang="en-US" sz="2400" dirty="0">
              <a:solidFill>
                <a:srgbClr val="000000"/>
              </a:solidFill>
            </a:endParaRPr>
          </a:p>
          <a:p>
            <a:endParaRPr lang="bg-BG" sz="2400" b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400" dirty="0">
                <a:solidFill>
                  <a:srgbClr val="000000"/>
                </a:solidFill>
              </a:rPr>
              <a:t>Плакали </a:t>
            </a:r>
            <a:r>
              <a:rPr lang="bg-BG" sz="2400" dirty="0" err="1">
                <a:solidFill>
                  <a:srgbClr val="000000"/>
                </a:solidFill>
              </a:rPr>
              <a:t>денежки</a:t>
            </a:r>
            <a:r>
              <a:rPr lang="bg-BG" sz="2400" dirty="0">
                <a:solidFill>
                  <a:srgbClr val="000000"/>
                </a:solidFill>
              </a:rPr>
              <a:t>… </a:t>
            </a:r>
            <a:r>
              <a:rPr lang="bg-BG" sz="2400" dirty="0" err="1">
                <a:solidFill>
                  <a:srgbClr val="000000"/>
                </a:solidFill>
              </a:rPr>
              <a:t>теперь</a:t>
            </a:r>
            <a:r>
              <a:rPr lang="bg-BG" sz="2400" dirty="0">
                <a:solidFill>
                  <a:srgbClr val="000000"/>
                </a:solidFill>
              </a:rPr>
              <a:t> </a:t>
            </a:r>
            <a:r>
              <a:rPr lang="bg-BG" sz="2400" dirty="0" err="1">
                <a:solidFill>
                  <a:srgbClr val="000000"/>
                </a:solidFill>
              </a:rPr>
              <a:t>ищи</a:t>
            </a:r>
            <a:r>
              <a:rPr lang="bg-BG" sz="2400" dirty="0">
                <a:solidFill>
                  <a:srgbClr val="000000"/>
                </a:solidFill>
              </a:rPr>
              <a:t> </a:t>
            </a:r>
            <a:r>
              <a:rPr lang="bg-BG" sz="2400" b="1" dirty="0" err="1">
                <a:solidFill>
                  <a:srgbClr val="000000"/>
                </a:solidFill>
              </a:rPr>
              <a:t>поди</a:t>
            </a:r>
            <a:r>
              <a:rPr lang="bg-BG" sz="2400" dirty="0">
                <a:solidFill>
                  <a:srgbClr val="000000"/>
                </a:solidFill>
              </a:rPr>
              <a:t>. (</a:t>
            </a:r>
            <a:r>
              <a:rPr lang="en-US" sz="2400" dirty="0">
                <a:solidFill>
                  <a:srgbClr val="000000"/>
                </a:solidFill>
              </a:rPr>
              <a:t>= </a:t>
            </a:r>
            <a:r>
              <a:rPr lang="bg-BG" sz="2400" dirty="0">
                <a:solidFill>
                  <a:srgbClr val="000000"/>
                </a:solidFill>
              </a:rPr>
              <a:t>частица – </a:t>
            </a:r>
            <a:r>
              <a:rPr lang="bg-BG" sz="2400" dirty="0" err="1">
                <a:solidFill>
                  <a:srgbClr val="000000"/>
                </a:solidFill>
              </a:rPr>
              <a:t>попробуй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</a:rPr>
              <a:t>Пей </a:t>
            </a:r>
            <a:r>
              <a:rPr lang="ru-RU" sz="2400" b="1" dirty="0">
                <a:solidFill>
                  <a:srgbClr val="000000"/>
                </a:solidFill>
              </a:rPr>
              <a:t>давай</a:t>
            </a:r>
            <a:r>
              <a:rPr lang="cs-CZ" sz="2400" dirty="0">
                <a:solidFill>
                  <a:srgbClr val="000000"/>
                </a:solidFill>
              </a:rPr>
              <a:t>! = (</a:t>
            </a:r>
            <a:r>
              <a:rPr lang="ru-RU" sz="2400" b="1" dirty="0">
                <a:solidFill>
                  <a:srgbClr val="000000"/>
                </a:solidFill>
              </a:rPr>
              <a:t>Х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дай, значение побуждения)</a:t>
            </a:r>
            <a:endParaRPr lang="cs-CZ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sz="2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sz="2400" b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sz="2400" i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91504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5BB382-8C41-3B50-08A5-B841C0585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0" i="0" u="none" strike="noStrike" dirty="0">
                <a:solidFill>
                  <a:srgbClr val="000000"/>
                </a:solidFill>
                <a:effectLst/>
                <a:latin typeface="+mn-lt"/>
              </a:rPr>
              <a:t>Десемантизация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4681A88-2B13-2F67-7AE0-9E408B9CA80E}"/>
              </a:ext>
            </a:extLst>
          </p:cNvPr>
          <p:cNvSpPr txBox="1"/>
          <p:nvPr/>
        </p:nvSpPr>
        <p:spPr>
          <a:xfrm>
            <a:off x="1307928" y="2555310"/>
            <a:ext cx="117494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noProof="0" dirty="0"/>
              <a:t>Смотри</a:t>
            </a:r>
            <a:r>
              <a:rPr lang="ru-RU" sz="2400" noProof="0" dirty="0"/>
              <a:t> не свались! (</a:t>
            </a:r>
            <a:r>
              <a:rPr lang="ru-RU" sz="2400" b="1" dirty="0"/>
              <a:t>Х</a:t>
            </a:r>
            <a:r>
              <a:rPr lang="ru-RU" sz="2400" noProof="0" dirty="0"/>
              <a:t> посмотри, предостережение</a:t>
            </a:r>
            <a:r>
              <a:rPr lang="bg-BG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noProof="0" dirty="0"/>
              <a:t>Взяли</a:t>
            </a:r>
            <a:r>
              <a:rPr lang="ru-RU" sz="2400" noProof="0" dirty="0"/>
              <a:t> привезли студентов из Риги. (внезапное, неожиданное действие)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noProof="0" dirty="0"/>
              <a:t>Возьми</a:t>
            </a:r>
            <a:r>
              <a:rPr lang="ru-RU" sz="2400" noProof="0" dirty="0"/>
              <a:t> набей ему морду.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37821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A6274-B280-CEB5-E686-1E1E18E06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Двойные глаголы в других языках</a:t>
            </a:r>
            <a:endParaRPr lang="cs-CZ" dirty="0"/>
          </a:p>
        </p:txBody>
      </p:sp>
      <p:pic>
        <p:nvPicPr>
          <p:cNvPr id="3" name="Obrázek 2" descr="Obsah obrázku text, Písmo, bílé, algebra&#10;&#10;Popis byl vytvořen automaticky">
            <a:extLst>
              <a:ext uri="{FF2B5EF4-FFF2-40B4-BE49-F238E27FC236}">
                <a16:creationId xmlns:a16="http://schemas.microsoft.com/office/drawing/2014/main" id="{C00DA8DA-B9CC-96DC-B6CB-0C84D3A87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607" y="2710542"/>
            <a:ext cx="7353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20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DBEB03F-9EF3-EA1B-59DC-9ABC4960254C}"/>
              </a:ext>
            </a:extLst>
          </p:cNvPr>
          <p:cNvSpPr txBox="1"/>
          <p:nvPr/>
        </p:nvSpPr>
        <p:spPr>
          <a:xfrm>
            <a:off x="3225114" y="2916196"/>
            <a:ext cx="5523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Спасибо за внимание</a:t>
            </a:r>
            <a:r>
              <a:rPr lang="cs-CZ" sz="4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50030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2B54DD-0694-6875-3AB2-C50E18F6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1B8C1D-5242-6B85-9C22-CD027D43E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2200" dirty="0"/>
              <a:t>тема </a:t>
            </a:r>
            <a:r>
              <a:rPr lang="bg-BG" sz="2200" dirty="0" err="1"/>
              <a:t>была</a:t>
            </a:r>
            <a:r>
              <a:rPr lang="bg-BG" sz="2200" dirty="0"/>
              <a:t> изучена </a:t>
            </a:r>
            <a:r>
              <a:rPr lang="bg-BG" sz="2200" dirty="0" err="1"/>
              <a:t>различными</a:t>
            </a:r>
            <a:r>
              <a:rPr lang="bg-BG" sz="2200" dirty="0"/>
              <a:t> авторами -  </a:t>
            </a:r>
            <a:r>
              <a:rPr lang="bg-BG" sz="2200" dirty="0" err="1"/>
              <a:t>часто</a:t>
            </a:r>
            <a:r>
              <a:rPr lang="bg-BG" sz="2200" dirty="0"/>
              <a:t> </a:t>
            </a:r>
            <a:r>
              <a:rPr lang="bg-BG" sz="2200" dirty="0" err="1"/>
              <a:t>лишь</a:t>
            </a:r>
            <a:r>
              <a:rPr lang="bg-BG" sz="2200" dirty="0"/>
              <a:t> </a:t>
            </a:r>
            <a:r>
              <a:rPr lang="bg-BG" sz="2200" dirty="0" err="1"/>
              <a:t>поверхностно</a:t>
            </a:r>
            <a:endParaRPr lang="bg-BG" sz="2200" dirty="0"/>
          </a:p>
          <a:p>
            <a:r>
              <a:rPr lang="bg-BG" sz="2200" dirty="0" err="1"/>
              <a:t>нет</a:t>
            </a:r>
            <a:r>
              <a:rPr lang="bg-BG" sz="2200" dirty="0"/>
              <a:t> </a:t>
            </a:r>
            <a:r>
              <a:rPr lang="bg-BG" sz="2200" dirty="0" err="1"/>
              <a:t>общепринятого</a:t>
            </a:r>
            <a:r>
              <a:rPr lang="bg-BG" sz="2200" dirty="0"/>
              <a:t> термина или </a:t>
            </a:r>
            <a:r>
              <a:rPr lang="bg-BG" sz="2200" dirty="0" err="1"/>
              <a:t>строгого</a:t>
            </a:r>
            <a:r>
              <a:rPr lang="bg-BG" sz="2200" dirty="0"/>
              <a:t> определения </a:t>
            </a:r>
            <a:r>
              <a:rPr lang="bg-BG" sz="2200" dirty="0" err="1"/>
              <a:t>для</a:t>
            </a:r>
            <a:r>
              <a:rPr lang="bg-BG" sz="2200" dirty="0"/>
              <a:t> </a:t>
            </a:r>
            <a:r>
              <a:rPr lang="bg-BG" sz="2200" dirty="0" err="1"/>
              <a:t>двойных</a:t>
            </a:r>
            <a:r>
              <a:rPr lang="bg-BG" sz="2200" dirty="0"/>
              <a:t> </a:t>
            </a:r>
            <a:r>
              <a:rPr lang="bg-BG" sz="2200" dirty="0" err="1"/>
              <a:t>глаголов</a:t>
            </a:r>
            <a:endParaRPr lang="bg-BG" sz="2200" dirty="0"/>
          </a:p>
          <a:p>
            <a:pPr lvl="1"/>
            <a:r>
              <a:rPr lang="bg-BG" sz="2200" dirty="0"/>
              <a:t>у </a:t>
            </a:r>
            <a:r>
              <a:rPr lang="bg-BG" sz="2200" dirty="0" err="1"/>
              <a:t>Шахматова</a:t>
            </a:r>
            <a:r>
              <a:rPr lang="bg-BG" sz="2200" dirty="0"/>
              <a:t> — „</a:t>
            </a:r>
            <a:r>
              <a:rPr lang="bg-BG" sz="2200" dirty="0" err="1"/>
              <a:t>двусказуемые</a:t>
            </a:r>
            <a:r>
              <a:rPr lang="bg-BG" sz="2200" dirty="0"/>
              <a:t> </a:t>
            </a:r>
            <a:r>
              <a:rPr lang="bg-BG" sz="2200" dirty="0" err="1"/>
              <a:t>спрягаемо-глагольные</a:t>
            </a:r>
            <a:r>
              <a:rPr lang="bg-BG" sz="2200" dirty="0"/>
              <a:t> предложения“.</a:t>
            </a:r>
          </a:p>
          <a:p>
            <a:pPr lvl="1"/>
            <a:r>
              <a:rPr lang="bg-BG" sz="2200" dirty="0"/>
              <a:t>у </a:t>
            </a:r>
            <a:r>
              <a:rPr lang="bg-BG" sz="2200" dirty="0" err="1"/>
              <a:t>Гвоздева</a:t>
            </a:r>
            <a:r>
              <a:rPr lang="bg-BG" sz="2200" dirty="0"/>
              <a:t> — „</a:t>
            </a:r>
            <a:r>
              <a:rPr lang="bg-BG" sz="2200" dirty="0" err="1"/>
              <a:t>согласование</a:t>
            </a:r>
            <a:r>
              <a:rPr lang="bg-BG" sz="2200" dirty="0"/>
              <a:t> глагола с </a:t>
            </a:r>
            <a:r>
              <a:rPr lang="bg-BG" sz="2200" dirty="0" err="1"/>
              <a:t>глаголом</a:t>
            </a:r>
            <a:r>
              <a:rPr lang="bg-BG" sz="2200" dirty="0"/>
              <a:t>“</a:t>
            </a:r>
          </a:p>
          <a:p>
            <a:pPr marL="0" indent="0">
              <a:buNone/>
            </a:pPr>
            <a:endParaRPr lang="bg-BG" dirty="0"/>
          </a:p>
          <a:p>
            <a:endParaRPr lang="bg-BG" dirty="0"/>
          </a:p>
          <a:p>
            <a:pPr marL="457200" lvl="1" indent="0">
              <a:buNone/>
            </a:pPr>
            <a:endParaRPr lang="bg-BG" dirty="0"/>
          </a:p>
          <a:p>
            <a:endParaRPr lang="bg-B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0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5700E7-EBBB-C6E5-E3C3-F9EFA96AA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термина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B7E357-D127-DAFA-4321-044CCFA54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dirty="0"/>
              <a:t>бессоюзное сочетание двух глаголов</a:t>
            </a:r>
          </a:p>
          <a:p>
            <a:r>
              <a:rPr lang="ru-RU" sz="2200" dirty="0"/>
              <a:t>оба компонента составляют </a:t>
            </a:r>
            <a:r>
              <a:rPr lang="ru-RU" sz="2200" b="1" dirty="0"/>
              <a:t>синтаксическое единство </a:t>
            </a:r>
            <a:r>
              <a:rPr lang="ru-RU" sz="2200" dirty="0"/>
              <a:t>с первым общим актантом – подлежащим или  с вторым общим актантом состав их граммем полностью </a:t>
            </a:r>
            <a:r>
              <a:rPr lang="ru-RU" sz="2200" b="1" dirty="0"/>
              <a:t>совпадает</a:t>
            </a:r>
            <a:r>
              <a:rPr lang="ru-RU" sz="2200" dirty="0"/>
              <a:t> при допустимой </a:t>
            </a:r>
            <a:r>
              <a:rPr lang="ru-RU" sz="2200" dirty="0" err="1"/>
              <a:t>видо</a:t>
            </a:r>
            <a:r>
              <a:rPr lang="ru-RU" sz="2200" dirty="0"/>
              <a:t>-временной разнородности </a:t>
            </a:r>
          </a:p>
          <a:p>
            <a:r>
              <a:rPr lang="ru-RU" sz="2200" dirty="0"/>
              <a:t>произносятся слитно, без паузы, с ударением на одном компоненте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2469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CDE00-8987-0EDA-FFE8-3C0E59C74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термина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8C9881-1151-3946-6944-F8C9A1FBA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Выступают исключительно в </a:t>
            </a:r>
            <a:r>
              <a:rPr lang="ru-RU" b="1" dirty="0"/>
              <a:t>разговорной </a:t>
            </a:r>
            <a:r>
              <a:rPr lang="ru-RU" dirty="0"/>
              <a:t>речи </a:t>
            </a:r>
          </a:p>
          <a:p>
            <a:r>
              <a:rPr lang="ru-RU" dirty="0"/>
              <a:t>Самые близкие эквиваленты – сочинительные сочетания</a:t>
            </a:r>
          </a:p>
        </p:txBody>
      </p:sp>
    </p:spTree>
    <p:extLst>
      <p:ext uri="{BB962C8B-B14F-4D97-AF65-F5344CB8AC3E}">
        <p14:creationId xmlns:p14="http://schemas.microsoft.com/office/powerpoint/2010/main" val="4156471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4B9F6F-F1A9-7B89-C589-700D171C4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32EFDC-5066-73AA-8CEF-758BA5231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Вот такой хороший был разговор первый самый. У нас были гости и тут на Новый год, значит все </a:t>
            </a:r>
            <a:r>
              <a:rPr lang="ru-RU" b="1" i="1" dirty="0"/>
              <a:t>сидели, разговаривали</a:t>
            </a:r>
            <a:r>
              <a:rPr lang="ru-RU" dirty="0"/>
              <a:t>, хорошая-хорошая запись и чёткая… </a:t>
            </a:r>
          </a:p>
          <a:p>
            <a:r>
              <a:rPr lang="ru-RU" dirty="0"/>
              <a:t>В я то передал ей, Тане, привет, она взяла из машины, но правда, потом она </a:t>
            </a:r>
            <a:r>
              <a:rPr lang="ru-RU" b="1" i="1" dirty="0"/>
              <a:t>переехала</a:t>
            </a:r>
            <a:r>
              <a:rPr lang="ru-RU" dirty="0"/>
              <a:t> в общежитие </a:t>
            </a:r>
            <a:r>
              <a:rPr lang="ru-RU" b="1" i="1" dirty="0"/>
              <a:t>устроилась </a:t>
            </a:r>
            <a:r>
              <a:rPr lang="ru-RU" dirty="0"/>
              <a:t>в студенческое. </a:t>
            </a:r>
          </a:p>
          <a:p>
            <a:r>
              <a:rPr lang="ru-RU" dirty="0"/>
              <a:t>1) </a:t>
            </a:r>
            <a:r>
              <a:rPr lang="ru-RU" dirty="0" err="1"/>
              <a:t>отсуствие</a:t>
            </a:r>
            <a:r>
              <a:rPr lang="ru-RU" dirty="0"/>
              <a:t> паузы, </a:t>
            </a:r>
            <a:r>
              <a:rPr lang="ru-RU" dirty="0" err="1"/>
              <a:t>безударност</a:t>
            </a:r>
            <a:r>
              <a:rPr lang="ru-RU" dirty="0"/>
              <a:t> первого компонента, совпадающий 		  систем граммем, синтаксическое единство, </a:t>
            </a:r>
            <a:r>
              <a:rPr lang="ru-RU" b="1" dirty="0"/>
              <a:t>эквивалент?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64631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302BE5-EA8E-427A-0A68-F27A82E0E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5F7160-DDF9-946F-61B6-E2684310F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Вхожу к ней, </a:t>
            </a:r>
            <a:r>
              <a:rPr lang="ru-RU" b="1" dirty="0"/>
              <a:t>сидит, </a:t>
            </a:r>
            <a:r>
              <a:rPr lang="ru-RU" dirty="0"/>
              <a:t>вечерний чай </a:t>
            </a:r>
            <a:r>
              <a:rPr lang="ru-RU" b="1" dirty="0"/>
              <a:t>пьет</a:t>
            </a:r>
            <a:r>
              <a:rPr lang="ru-RU" dirty="0"/>
              <a:t>, с бубликами. Квартирка однокомнатная вся мебелью и коврами заставленная, в Чертанове живёт, на выселках а я тебя, говорит, </a:t>
            </a:r>
            <a:r>
              <a:rPr lang="ru-RU" b="1" dirty="0"/>
              <a:t>сижу дожидаюсь</a:t>
            </a:r>
            <a:r>
              <a:rPr lang="ru-RU" dirty="0"/>
              <a:t>.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ru-RU" dirty="0"/>
              <a:t>А потом </a:t>
            </a:r>
            <a:r>
              <a:rPr lang="ru-RU" b="1" dirty="0"/>
              <a:t>очищают</a:t>
            </a:r>
            <a:r>
              <a:rPr lang="ru-RU" dirty="0"/>
              <a:t> несколько раз </a:t>
            </a:r>
            <a:r>
              <a:rPr lang="ru-RU" b="1" dirty="0"/>
              <a:t>ездят</a:t>
            </a:r>
            <a:r>
              <a:rPr lang="ru-RU" dirty="0"/>
              <a:t> колодец.</a:t>
            </a:r>
            <a:endParaRPr lang="cs-CZ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77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5BA08E-A6F8-B269-AABD-B16042522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двойной глагол = одно цельное сказуемо?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1029A2-8860-9ED1-2A90-3B5FBD076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«Сестра </a:t>
            </a:r>
            <a:r>
              <a:rPr lang="ru-RU" b="1" dirty="0"/>
              <a:t>стояла</a:t>
            </a:r>
            <a:r>
              <a:rPr lang="ru-RU" dirty="0"/>
              <a:t> на столе и </a:t>
            </a:r>
            <a:r>
              <a:rPr lang="ru-RU" b="1" dirty="0"/>
              <a:t>держала</a:t>
            </a:r>
            <a:r>
              <a:rPr lang="ru-RU" dirty="0"/>
              <a:t> лампу.»</a:t>
            </a:r>
          </a:p>
          <a:p>
            <a:endParaRPr lang="ru-RU" dirty="0"/>
          </a:p>
          <a:p>
            <a:r>
              <a:rPr lang="ru-RU" dirty="0"/>
              <a:t>«Я </a:t>
            </a:r>
            <a:r>
              <a:rPr lang="ru-RU" b="1" dirty="0"/>
              <a:t>поеду</a:t>
            </a:r>
            <a:r>
              <a:rPr lang="ru-RU" dirty="0"/>
              <a:t>, их читать </a:t>
            </a:r>
            <a:r>
              <a:rPr lang="ru-RU" b="1" dirty="0"/>
              <a:t>научу</a:t>
            </a:r>
            <a:r>
              <a:rPr lang="ru-RU" dirty="0"/>
              <a:t>.»</a:t>
            </a:r>
          </a:p>
          <a:p>
            <a:pPr marL="0" indent="0">
              <a:buNone/>
            </a:pPr>
            <a:endParaRPr lang="ru-RU" dirty="0"/>
          </a:p>
          <a:p>
            <a:pPr lvl="1"/>
            <a:r>
              <a:rPr lang="ru-RU" sz="2400" dirty="0"/>
              <a:t>стояла и держала  </a:t>
            </a:r>
            <a:r>
              <a:rPr lang="ru-RU" sz="2400" b="1" dirty="0"/>
              <a:t>или </a:t>
            </a:r>
            <a:r>
              <a:rPr lang="ru-RU" sz="2400" dirty="0"/>
              <a:t>стояла-держала?</a:t>
            </a:r>
          </a:p>
          <a:p>
            <a:pPr marL="457200" lvl="1" indent="0">
              <a:buNone/>
            </a:pPr>
            <a:endParaRPr lang="ru-RU" b="1" dirty="0"/>
          </a:p>
          <a:p>
            <a:pPr lvl="1"/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8001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82DC4-F6F8-FF25-6A3D-D8DF75F32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Это не двойные глаголы</a:t>
            </a:r>
            <a:r>
              <a:rPr lang="cs-CZ" dirty="0"/>
              <a:t>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AADB41-DAD7-6F6C-B827-00F265B9A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«</a:t>
            </a:r>
            <a:r>
              <a:rPr lang="ru-RU" b="1" dirty="0"/>
              <a:t>Поеду</a:t>
            </a:r>
            <a:r>
              <a:rPr lang="ru-RU" dirty="0"/>
              <a:t> работу </a:t>
            </a:r>
            <a:r>
              <a:rPr lang="ru-RU" b="1" dirty="0"/>
              <a:t>кончу</a:t>
            </a:r>
            <a:r>
              <a:rPr lang="ru-RU" dirty="0"/>
              <a:t> на юг куда-нибудь.»</a:t>
            </a:r>
          </a:p>
          <a:p>
            <a:r>
              <a:rPr lang="ru-RU" dirty="0"/>
              <a:t>«Я тебе сказала, что ты сессию эту </a:t>
            </a:r>
            <a:r>
              <a:rPr lang="ru-RU" b="1" dirty="0"/>
              <a:t>будешь плакать сдавать</a:t>
            </a:r>
            <a:r>
              <a:rPr lang="ru-RU" dirty="0"/>
              <a:t>.»</a:t>
            </a:r>
          </a:p>
          <a:p>
            <a:r>
              <a:rPr lang="ru-RU" dirty="0"/>
              <a:t>«Я буду каждый раз </a:t>
            </a:r>
            <a:r>
              <a:rPr lang="ru-RU" b="1" dirty="0"/>
              <a:t>страдать</a:t>
            </a:r>
            <a:r>
              <a:rPr lang="ru-RU" dirty="0"/>
              <a:t> туда </a:t>
            </a:r>
            <a:r>
              <a:rPr lang="ru-RU" b="1" dirty="0"/>
              <a:t>ходить</a:t>
            </a:r>
            <a:r>
              <a:rPr lang="ru-RU" dirty="0"/>
              <a:t>.»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= сложные бессоюзное предложение (когда…)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60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41746-4130-4E71-F85D-E8FBEBEE7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двойных глаголов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990DC2-3296-ECBC-88C0-5AC8F61A9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55102"/>
            <a:ext cx="9819359" cy="38216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5500" dirty="0">
                <a:solidFill>
                  <a:schemeClr val="tx1"/>
                </a:solidFill>
              </a:rPr>
              <a:t>A) </a:t>
            </a:r>
            <a:r>
              <a:rPr lang="ru-RU" sz="5500" dirty="0">
                <a:solidFill>
                  <a:schemeClr val="tx1"/>
                </a:solidFill>
              </a:rPr>
              <a:t>полное временное совпадение </a:t>
            </a:r>
          </a:p>
          <a:p>
            <a:pPr marL="914400" lvl="2" indent="0">
              <a:buNone/>
            </a:pPr>
            <a:r>
              <a:rPr lang="ru-RU" sz="5500" dirty="0">
                <a:solidFill>
                  <a:schemeClr val="tx1"/>
                </a:solidFill>
              </a:rPr>
              <a:t>сижу молчу, идет посвистывает, слушаю радуюсь, живут не ссорятся</a:t>
            </a:r>
          </a:p>
          <a:p>
            <a:pPr marL="0" indent="0">
              <a:buNone/>
            </a:pPr>
            <a:r>
              <a:rPr lang="ru-RU" sz="5500" dirty="0">
                <a:solidFill>
                  <a:schemeClr val="tx1"/>
                </a:solidFill>
              </a:rPr>
              <a:t>Б) временное следование </a:t>
            </a:r>
          </a:p>
          <a:p>
            <a:pPr marL="914400" lvl="2" indent="0">
              <a:buNone/>
            </a:pPr>
            <a:r>
              <a:rPr lang="ru-RU" sz="5500" dirty="0">
                <a:solidFill>
                  <a:schemeClr val="tx1"/>
                </a:solidFill>
              </a:rPr>
              <a:t>сяду подумаю об этом, иди проверь, заеду навещу</a:t>
            </a:r>
          </a:p>
          <a:p>
            <a:pPr marL="0" indent="0">
              <a:buNone/>
            </a:pPr>
            <a:r>
              <a:rPr lang="ru-RU" sz="5500" dirty="0">
                <a:solidFill>
                  <a:schemeClr val="tx1"/>
                </a:solidFill>
              </a:rPr>
              <a:t>В) семантическая близость </a:t>
            </a:r>
          </a:p>
          <a:p>
            <a:pPr marL="914400" lvl="2" indent="0">
              <a:buNone/>
            </a:pPr>
            <a:r>
              <a:rPr lang="ru-RU" sz="5500" dirty="0">
                <a:solidFill>
                  <a:schemeClr val="tx1"/>
                </a:solidFill>
              </a:rPr>
              <a:t>глаголы – близнецы </a:t>
            </a:r>
          </a:p>
          <a:p>
            <a:pPr marL="914400" lvl="2" indent="0">
              <a:buNone/>
            </a:pPr>
            <a:r>
              <a:rPr lang="ru-RU" sz="5500" dirty="0">
                <a:solidFill>
                  <a:schemeClr val="tx1"/>
                </a:solidFill>
              </a:rPr>
              <a:t>напился-наелся, разуть-раздеть, купить – продать, жил-был</a:t>
            </a:r>
          </a:p>
          <a:p>
            <a:pPr marL="0" indent="0">
              <a:buNone/>
            </a:pPr>
            <a:r>
              <a:rPr lang="ru-RU" sz="5500" dirty="0">
                <a:solidFill>
                  <a:schemeClr val="tx1"/>
                </a:solidFill>
              </a:rPr>
              <a:t>Г) однокорневые сочетания </a:t>
            </a:r>
          </a:p>
          <a:p>
            <a:pPr marL="914400" lvl="2" indent="0">
              <a:buNone/>
            </a:pPr>
            <a:r>
              <a:rPr lang="ru-RU" sz="5500" dirty="0">
                <a:solidFill>
                  <a:schemeClr val="tx1"/>
                </a:solidFill>
              </a:rPr>
              <a:t>ждёт – пожидает, хожу-похожу, </a:t>
            </a:r>
            <a:endParaRPr lang="ru-RU" dirty="0"/>
          </a:p>
          <a:p>
            <a:endParaRPr lang="ru-RU" sz="2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3293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Organika</Template>
  <TotalTime>1191</TotalTime>
  <Words>658</Words>
  <Application>Microsoft Macintosh PowerPoint</Application>
  <PresentationFormat>Širokoúhlá obrazovka</PresentationFormat>
  <Paragraphs>110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-webkit-standard</vt:lpstr>
      <vt:lpstr>Aptos</vt:lpstr>
      <vt:lpstr>Arial</vt:lpstr>
      <vt:lpstr>Garamond</vt:lpstr>
      <vt:lpstr>Organika</vt:lpstr>
      <vt:lpstr>Двойные глаголы в русском языке</vt:lpstr>
      <vt:lpstr>Введение </vt:lpstr>
      <vt:lpstr>Определение термина</vt:lpstr>
      <vt:lpstr>Определение термина</vt:lpstr>
      <vt:lpstr>Примеры</vt:lpstr>
      <vt:lpstr>Примеры</vt:lpstr>
      <vt:lpstr>двойной глагол = одно цельное сказуемо?</vt:lpstr>
      <vt:lpstr>Это не двойные глаголы!</vt:lpstr>
      <vt:lpstr>Типы двойных глаголов</vt:lpstr>
      <vt:lpstr>Типы двойных глаголов</vt:lpstr>
      <vt:lpstr>Типы двойных глаголов</vt:lpstr>
      <vt:lpstr>Типы двойных глаголов</vt:lpstr>
      <vt:lpstr>Типы двойных глаголов</vt:lpstr>
      <vt:lpstr>Инфинитив и двойные глаголы</vt:lpstr>
      <vt:lpstr>Десемантизация </vt:lpstr>
      <vt:lpstr>Десемантизация</vt:lpstr>
      <vt:lpstr>Двойные глаголы в других языках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Stefani Ivanova</dc:creator>
  <cp:lastModifiedBy>Stefani Ivanova</cp:lastModifiedBy>
  <cp:revision>7</cp:revision>
  <dcterms:created xsi:type="dcterms:W3CDTF">2024-11-27T09:26:59Z</dcterms:created>
  <dcterms:modified xsi:type="dcterms:W3CDTF">2024-11-29T10:55:25Z</dcterms:modified>
</cp:coreProperties>
</file>