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0" r:id="rId1"/>
  </p:sldMasterIdLst>
  <p:notesMasterIdLst>
    <p:notesMasterId r:id="rId16"/>
  </p:notesMasterIdLst>
  <p:handoutMasterIdLst>
    <p:handoutMasterId r:id="rId17"/>
  </p:handoutMasterIdLst>
  <p:sldIdLst>
    <p:sldId id="330" r:id="rId2"/>
    <p:sldId id="379" r:id="rId3"/>
    <p:sldId id="380" r:id="rId4"/>
    <p:sldId id="381" r:id="rId5"/>
    <p:sldId id="382" r:id="rId6"/>
    <p:sldId id="383" r:id="rId7"/>
    <p:sldId id="384" r:id="rId8"/>
    <p:sldId id="385" r:id="rId9"/>
    <p:sldId id="386" r:id="rId10"/>
    <p:sldId id="387" r:id="rId11"/>
    <p:sldId id="388" r:id="rId12"/>
    <p:sldId id="390" r:id="rId13"/>
    <p:sldId id="389" r:id="rId14"/>
    <p:sldId id="378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6" autoAdjust="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8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51E7F4-3B88-4810-B61B-745454A94A59}" type="doc">
      <dgm:prSet loTypeId="urn:microsoft.com/office/officeart/2005/8/layout/cycle6" loCatId="cycle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61118CE9-3950-4782-9EB8-D40BB9743827}">
      <dgm:prSet phldrT="[Text]"/>
      <dgm:spPr/>
      <dgm:t>
        <a:bodyPr/>
        <a:lstStyle/>
        <a:p>
          <a:r>
            <a:rPr lang="cs-CZ" dirty="0" smtClean="0"/>
            <a:t>poptávka</a:t>
          </a:r>
          <a:endParaRPr lang="cs-CZ" dirty="0"/>
        </a:p>
      </dgm:t>
    </dgm:pt>
    <dgm:pt modelId="{D887A08B-7898-455F-A68F-75C779861E32}" type="parTrans" cxnId="{3F66C707-B96B-471A-8B08-BDB553673D43}">
      <dgm:prSet/>
      <dgm:spPr/>
      <dgm:t>
        <a:bodyPr/>
        <a:lstStyle/>
        <a:p>
          <a:endParaRPr lang="cs-CZ"/>
        </a:p>
      </dgm:t>
    </dgm:pt>
    <dgm:pt modelId="{6544B658-7A2A-4707-98DB-9D0C8B9303AA}" type="sibTrans" cxnId="{3F66C707-B96B-471A-8B08-BDB553673D43}">
      <dgm:prSet/>
      <dgm:spPr/>
      <dgm:t>
        <a:bodyPr/>
        <a:lstStyle/>
        <a:p>
          <a:endParaRPr lang="cs-CZ"/>
        </a:p>
      </dgm:t>
    </dgm:pt>
    <dgm:pt modelId="{52E02BD8-BCC9-4F6C-9E9B-D060B4B3B127}">
      <dgm:prSet phldrT="[Text]"/>
      <dgm:spPr/>
      <dgm:t>
        <a:bodyPr/>
        <a:lstStyle/>
        <a:p>
          <a:r>
            <a:rPr lang="cs-CZ" dirty="0" smtClean="0"/>
            <a:t>kognitivní zkreslení</a:t>
          </a:r>
          <a:endParaRPr lang="cs-CZ" dirty="0"/>
        </a:p>
      </dgm:t>
    </dgm:pt>
    <dgm:pt modelId="{E918A6DF-5238-4F4B-BC50-A73E89679AC6}" type="parTrans" cxnId="{CFDC86AE-DB38-45B8-8D77-F431EAFCFDFE}">
      <dgm:prSet/>
      <dgm:spPr/>
      <dgm:t>
        <a:bodyPr/>
        <a:lstStyle/>
        <a:p>
          <a:endParaRPr lang="cs-CZ"/>
        </a:p>
      </dgm:t>
    </dgm:pt>
    <dgm:pt modelId="{118459BA-29DE-4B0B-B3E6-2DEA2E4658CD}" type="sibTrans" cxnId="{CFDC86AE-DB38-45B8-8D77-F431EAFCFDFE}">
      <dgm:prSet/>
      <dgm:spPr/>
      <dgm:t>
        <a:bodyPr/>
        <a:lstStyle/>
        <a:p>
          <a:endParaRPr lang="cs-CZ"/>
        </a:p>
      </dgm:t>
    </dgm:pt>
    <dgm:pt modelId="{84B80175-9825-43CA-A27B-98FD60907345}">
      <dgm:prSet phldrT="[Text]"/>
      <dgm:spPr/>
      <dgm:t>
        <a:bodyPr/>
        <a:lstStyle/>
        <a:p>
          <a:r>
            <a:rPr lang="cs-CZ" dirty="0" smtClean="0"/>
            <a:t>odpor ke „nelidské“ statistice</a:t>
          </a:r>
          <a:endParaRPr lang="cs-CZ" dirty="0"/>
        </a:p>
      </dgm:t>
    </dgm:pt>
    <dgm:pt modelId="{3BDEC93B-9193-4D6D-A3D2-39377B87BCCD}" type="parTrans" cxnId="{11F7417B-D4BA-482D-8472-BBB54C60749F}">
      <dgm:prSet/>
      <dgm:spPr/>
      <dgm:t>
        <a:bodyPr/>
        <a:lstStyle/>
        <a:p>
          <a:endParaRPr lang="cs-CZ"/>
        </a:p>
      </dgm:t>
    </dgm:pt>
    <dgm:pt modelId="{25243C81-8DFF-454C-B1DE-1E5EED6E4C87}" type="sibTrans" cxnId="{11F7417B-D4BA-482D-8472-BBB54C60749F}">
      <dgm:prSet/>
      <dgm:spPr/>
      <dgm:t>
        <a:bodyPr/>
        <a:lstStyle/>
        <a:p>
          <a:endParaRPr lang="cs-CZ"/>
        </a:p>
      </dgm:t>
    </dgm:pt>
    <dgm:pt modelId="{F4533A94-894D-4340-86E4-51E93E4AF2D9}" type="pres">
      <dgm:prSet presAssocID="{6651E7F4-3B88-4810-B61B-745454A94A59}" presName="cycle" presStyleCnt="0">
        <dgm:presLayoutVars>
          <dgm:dir/>
          <dgm:resizeHandles val="exact"/>
        </dgm:presLayoutVars>
      </dgm:prSet>
      <dgm:spPr/>
    </dgm:pt>
    <dgm:pt modelId="{E42C0CD3-4735-451B-A606-4653E8F5A95E}" type="pres">
      <dgm:prSet presAssocID="{61118CE9-3950-4782-9EB8-D40BB9743827}" presName="node" presStyleLbl="node1" presStyleIdx="0" presStyleCnt="3">
        <dgm:presLayoutVars>
          <dgm:bulletEnabled val="1"/>
        </dgm:presLayoutVars>
      </dgm:prSet>
      <dgm:spPr/>
    </dgm:pt>
    <dgm:pt modelId="{CC7A9901-FDC9-4215-BC96-1425200DDF71}" type="pres">
      <dgm:prSet presAssocID="{61118CE9-3950-4782-9EB8-D40BB9743827}" presName="spNode" presStyleCnt="0"/>
      <dgm:spPr/>
    </dgm:pt>
    <dgm:pt modelId="{80794E67-0E89-4EBE-A9B3-03DB7E9E9A78}" type="pres">
      <dgm:prSet presAssocID="{6544B658-7A2A-4707-98DB-9D0C8B9303AA}" presName="sibTrans" presStyleLbl="sibTrans1D1" presStyleIdx="0" presStyleCnt="3"/>
      <dgm:spPr/>
    </dgm:pt>
    <dgm:pt modelId="{756754B7-1303-4C2E-8AC7-60D7715ADF09}" type="pres">
      <dgm:prSet presAssocID="{52E02BD8-BCC9-4F6C-9E9B-D060B4B3B127}" presName="node" presStyleLbl="node1" presStyleIdx="1" presStyleCnt="3">
        <dgm:presLayoutVars>
          <dgm:bulletEnabled val="1"/>
        </dgm:presLayoutVars>
      </dgm:prSet>
      <dgm:spPr/>
    </dgm:pt>
    <dgm:pt modelId="{B080C376-8EDE-48C4-8494-A3019C19CAA3}" type="pres">
      <dgm:prSet presAssocID="{52E02BD8-BCC9-4F6C-9E9B-D060B4B3B127}" presName="spNode" presStyleCnt="0"/>
      <dgm:spPr/>
    </dgm:pt>
    <dgm:pt modelId="{7FBFFB6C-E1FD-445A-8D6E-B1A8DBD0536A}" type="pres">
      <dgm:prSet presAssocID="{118459BA-29DE-4B0B-B3E6-2DEA2E4658CD}" presName="sibTrans" presStyleLbl="sibTrans1D1" presStyleIdx="1" presStyleCnt="3"/>
      <dgm:spPr/>
    </dgm:pt>
    <dgm:pt modelId="{A20E30A6-CFAF-40CC-8D85-A020B6B79154}" type="pres">
      <dgm:prSet presAssocID="{84B80175-9825-43CA-A27B-98FD60907345}" presName="node" presStyleLbl="node1" presStyleIdx="2" presStyleCnt="3">
        <dgm:presLayoutVars>
          <dgm:bulletEnabled val="1"/>
        </dgm:presLayoutVars>
      </dgm:prSet>
      <dgm:spPr/>
    </dgm:pt>
    <dgm:pt modelId="{3B15B888-FF52-49FB-81D7-E4117B389DCF}" type="pres">
      <dgm:prSet presAssocID="{84B80175-9825-43CA-A27B-98FD60907345}" presName="spNode" presStyleCnt="0"/>
      <dgm:spPr/>
    </dgm:pt>
    <dgm:pt modelId="{80287707-DA0E-4260-B92C-B3C44B1B976A}" type="pres">
      <dgm:prSet presAssocID="{25243C81-8DFF-454C-B1DE-1E5EED6E4C87}" presName="sibTrans" presStyleLbl="sibTrans1D1" presStyleIdx="2" presStyleCnt="3"/>
      <dgm:spPr/>
    </dgm:pt>
  </dgm:ptLst>
  <dgm:cxnLst>
    <dgm:cxn modelId="{3F66C707-B96B-471A-8B08-BDB553673D43}" srcId="{6651E7F4-3B88-4810-B61B-745454A94A59}" destId="{61118CE9-3950-4782-9EB8-D40BB9743827}" srcOrd="0" destOrd="0" parTransId="{D887A08B-7898-455F-A68F-75C779861E32}" sibTransId="{6544B658-7A2A-4707-98DB-9D0C8B9303AA}"/>
    <dgm:cxn modelId="{CFDC86AE-DB38-45B8-8D77-F431EAFCFDFE}" srcId="{6651E7F4-3B88-4810-B61B-745454A94A59}" destId="{52E02BD8-BCC9-4F6C-9E9B-D060B4B3B127}" srcOrd="1" destOrd="0" parTransId="{E918A6DF-5238-4F4B-BC50-A73E89679AC6}" sibTransId="{118459BA-29DE-4B0B-B3E6-2DEA2E4658CD}"/>
    <dgm:cxn modelId="{57E8A692-367A-4B05-822B-996617407FB9}" type="presOf" srcId="{25243C81-8DFF-454C-B1DE-1E5EED6E4C87}" destId="{80287707-DA0E-4260-B92C-B3C44B1B976A}" srcOrd="0" destOrd="0" presId="urn:microsoft.com/office/officeart/2005/8/layout/cycle6"/>
    <dgm:cxn modelId="{57A3A854-F8B4-44F7-936F-CE5345469053}" type="presOf" srcId="{6651E7F4-3B88-4810-B61B-745454A94A59}" destId="{F4533A94-894D-4340-86E4-51E93E4AF2D9}" srcOrd="0" destOrd="0" presId="urn:microsoft.com/office/officeart/2005/8/layout/cycle6"/>
    <dgm:cxn modelId="{7218D5C7-AF3D-4E24-8E74-69DAAE061E07}" type="presOf" srcId="{61118CE9-3950-4782-9EB8-D40BB9743827}" destId="{E42C0CD3-4735-451B-A606-4653E8F5A95E}" srcOrd="0" destOrd="0" presId="urn:microsoft.com/office/officeart/2005/8/layout/cycle6"/>
    <dgm:cxn modelId="{58729F91-3BAB-49B2-8582-C2980B28D7EB}" type="presOf" srcId="{6544B658-7A2A-4707-98DB-9D0C8B9303AA}" destId="{80794E67-0E89-4EBE-A9B3-03DB7E9E9A78}" srcOrd="0" destOrd="0" presId="urn:microsoft.com/office/officeart/2005/8/layout/cycle6"/>
    <dgm:cxn modelId="{E05FE157-CFB0-4E03-9884-093D382BEAB7}" type="presOf" srcId="{84B80175-9825-43CA-A27B-98FD60907345}" destId="{A20E30A6-CFAF-40CC-8D85-A020B6B79154}" srcOrd="0" destOrd="0" presId="urn:microsoft.com/office/officeart/2005/8/layout/cycle6"/>
    <dgm:cxn modelId="{E09527B9-109F-4134-948F-8DE9222ED42C}" type="presOf" srcId="{52E02BD8-BCC9-4F6C-9E9B-D060B4B3B127}" destId="{756754B7-1303-4C2E-8AC7-60D7715ADF09}" srcOrd="0" destOrd="0" presId="urn:microsoft.com/office/officeart/2005/8/layout/cycle6"/>
    <dgm:cxn modelId="{11F7417B-D4BA-482D-8472-BBB54C60749F}" srcId="{6651E7F4-3B88-4810-B61B-745454A94A59}" destId="{84B80175-9825-43CA-A27B-98FD60907345}" srcOrd="2" destOrd="0" parTransId="{3BDEC93B-9193-4D6D-A3D2-39377B87BCCD}" sibTransId="{25243C81-8DFF-454C-B1DE-1E5EED6E4C87}"/>
    <dgm:cxn modelId="{BBE8A373-4576-484C-87A0-AC21D172ED99}" type="presOf" srcId="{118459BA-29DE-4B0B-B3E6-2DEA2E4658CD}" destId="{7FBFFB6C-E1FD-445A-8D6E-B1A8DBD0536A}" srcOrd="0" destOrd="0" presId="urn:microsoft.com/office/officeart/2005/8/layout/cycle6"/>
    <dgm:cxn modelId="{1738A827-E8B9-458A-A1E5-FE07CCAF2FFF}" type="presParOf" srcId="{F4533A94-894D-4340-86E4-51E93E4AF2D9}" destId="{E42C0CD3-4735-451B-A606-4653E8F5A95E}" srcOrd="0" destOrd="0" presId="urn:microsoft.com/office/officeart/2005/8/layout/cycle6"/>
    <dgm:cxn modelId="{898D73AE-4999-46C7-876D-2C447BA0BDE7}" type="presParOf" srcId="{F4533A94-894D-4340-86E4-51E93E4AF2D9}" destId="{CC7A9901-FDC9-4215-BC96-1425200DDF71}" srcOrd="1" destOrd="0" presId="urn:microsoft.com/office/officeart/2005/8/layout/cycle6"/>
    <dgm:cxn modelId="{2C59C686-778A-4336-9AF2-2E3D056D7B96}" type="presParOf" srcId="{F4533A94-894D-4340-86E4-51E93E4AF2D9}" destId="{80794E67-0E89-4EBE-A9B3-03DB7E9E9A78}" srcOrd="2" destOrd="0" presId="urn:microsoft.com/office/officeart/2005/8/layout/cycle6"/>
    <dgm:cxn modelId="{A9DC7E93-191D-44F4-BE5D-A0CDEFFB40BB}" type="presParOf" srcId="{F4533A94-894D-4340-86E4-51E93E4AF2D9}" destId="{756754B7-1303-4C2E-8AC7-60D7715ADF09}" srcOrd="3" destOrd="0" presId="urn:microsoft.com/office/officeart/2005/8/layout/cycle6"/>
    <dgm:cxn modelId="{F982AA67-D979-4A5E-A4F6-B659FD7891D5}" type="presParOf" srcId="{F4533A94-894D-4340-86E4-51E93E4AF2D9}" destId="{B080C376-8EDE-48C4-8494-A3019C19CAA3}" srcOrd="4" destOrd="0" presId="urn:microsoft.com/office/officeart/2005/8/layout/cycle6"/>
    <dgm:cxn modelId="{19A15776-8A8B-4AC3-897E-36F217C462A8}" type="presParOf" srcId="{F4533A94-894D-4340-86E4-51E93E4AF2D9}" destId="{7FBFFB6C-E1FD-445A-8D6E-B1A8DBD0536A}" srcOrd="5" destOrd="0" presId="urn:microsoft.com/office/officeart/2005/8/layout/cycle6"/>
    <dgm:cxn modelId="{0EA20AD9-87DD-4458-ABFA-AE011C07C568}" type="presParOf" srcId="{F4533A94-894D-4340-86E4-51E93E4AF2D9}" destId="{A20E30A6-CFAF-40CC-8D85-A020B6B79154}" srcOrd="6" destOrd="0" presId="urn:microsoft.com/office/officeart/2005/8/layout/cycle6"/>
    <dgm:cxn modelId="{4B6C4C82-0A4E-4D8C-8BD8-F0DE0208A650}" type="presParOf" srcId="{F4533A94-894D-4340-86E4-51E93E4AF2D9}" destId="{3B15B888-FF52-49FB-81D7-E4117B389DCF}" srcOrd="7" destOrd="0" presId="urn:microsoft.com/office/officeart/2005/8/layout/cycle6"/>
    <dgm:cxn modelId="{57B9166C-9357-4C79-96C3-DEDB17351ABA}" type="presParOf" srcId="{F4533A94-894D-4340-86E4-51E93E4AF2D9}" destId="{80287707-DA0E-4260-B92C-B3C44B1B976A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51E7F4-3B88-4810-B61B-745454A94A59}" type="doc">
      <dgm:prSet loTypeId="urn:microsoft.com/office/officeart/2005/8/layout/cycle6" loCatId="cycle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61118CE9-3950-4782-9EB8-D40BB9743827}">
      <dgm:prSet phldrT="[Text]"/>
      <dgm:spPr/>
      <dgm:t>
        <a:bodyPr/>
        <a:lstStyle/>
        <a:p>
          <a:r>
            <a:rPr lang="cs-CZ" dirty="0" smtClean="0"/>
            <a:t>poptávka</a:t>
          </a:r>
          <a:endParaRPr lang="cs-CZ" dirty="0"/>
        </a:p>
      </dgm:t>
    </dgm:pt>
    <dgm:pt modelId="{D887A08B-7898-455F-A68F-75C779861E32}" type="parTrans" cxnId="{3F66C707-B96B-471A-8B08-BDB553673D43}">
      <dgm:prSet/>
      <dgm:spPr/>
      <dgm:t>
        <a:bodyPr/>
        <a:lstStyle/>
        <a:p>
          <a:endParaRPr lang="cs-CZ"/>
        </a:p>
      </dgm:t>
    </dgm:pt>
    <dgm:pt modelId="{6544B658-7A2A-4707-98DB-9D0C8B9303AA}" type="sibTrans" cxnId="{3F66C707-B96B-471A-8B08-BDB553673D43}">
      <dgm:prSet/>
      <dgm:spPr/>
      <dgm:t>
        <a:bodyPr/>
        <a:lstStyle/>
        <a:p>
          <a:endParaRPr lang="cs-CZ"/>
        </a:p>
      </dgm:t>
    </dgm:pt>
    <dgm:pt modelId="{52E02BD8-BCC9-4F6C-9E9B-D060B4B3B127}">
      <dgm:prSet phldrT="[Text]"/>
      <dgm:spPr/>
      <dgm:t>
        <a:bodyPr/>
        <a:lstStyle/>
        <a:p>
          <a:r>
            <a:rPr lang="cs-CZ" dirty="0" smtClean="0"/>
            <a:t>kognitivní zkreslení</a:t>
          </a:r>
          <a:endParaRPr lang="cs-CZ" dirty="0"/>
        </a:p>
      </dgm:t>
    </dgm:pt>
    <dgm:pt modelId="{E918A6DF-5238-4F4B-BC50-A73E89679AC6}" type="parTrans" cxnId="{CFDC86AE-DB38-45B8-8D77-F431EAFCFDFE}">
      <dgm:prSet/>
      <dgm:spPr/>
      <dgm:t>
        <a:bodyPr/>
        <a:lstStyle/>
        <a:p>
          <a:endParaRPr lang="cs-CZ"/>
        </a:p>
      </dgm:t>
    </dgm:pt>
    <dgm:pt modelId="{118459BA-29DE-4B0B-B3E6-2DEA2E4658CD}" type="sibTrans" cxnId="{CFDC86AE-DB38-45B8-8D77-F431EAFCFDFE}">
      <dgm:prSet/>
      <dgm:spPr/>
      <dgm:t>
        <a:bodyPr/>
        <a:lstStyle/>
        <a:p>
          <a:endParaRPr lang="cs-CZ"/>
        </a:p>
      </dgm:t>
    </dgm:pt>
    <dgm:pt modelId="{84B80175-9825-43CA-A27B-98FD60907345}">
      <dgm:prSet phldrT="[Text]"/>
      <dgm:spPr/>
      <dgm:t>
        <a:bodyPr/>
        <a:lstStyle/>
        <a:p>
          <a:r>
            <a:rPr lang="cs-CZ" dirty="0" smtClean="0"/>
            <a:t>odpor ke „nelidské“ statistice</a:t>
          </a:r>
          <a:endParaRPr lang="cs-CZ" dirty="0"/>
        </a:p>
      </dgm:t>
    </dgm:pt>
    <dgm:pt modelId="{3BDEC93B-9193-4D6D-A3D2-39377B87BCCD}" type="parTrans" cxnId="{11F7417B-D4BA-482D-8472-BBB54C60749F}">
      <dgm:prSet/>
      <dgm:spPr/>
      <dgm:t>
        <a:bodyPr/>
        <a:lstStyle/>
        <a:p>
          <a:endParaRPr lang="cs-CZ"/>
        </a:p>
      </dgm:t>
    </dgm:pt>
    <dgm:pt modelId="{25243C81-8DFF-454C-B1DE-1E5EED6E4C87}" type="sibTrans" cxnId="{11F7417B-D4BA-482D-8472-BBB54C60749F}">
      <dgm:prSet/>
      <dgm:spPr/>
      <dgm:t>
        <a:bodyPr/>
        <a:lstStyle/>
        <a:p>
          <a:endParaRPr lang="cs-CZ"/>
        </a:p>
      </dgm:t>
    </dgm:pt>
    <dgm:pt modelId="{F4533A94-894D-4340-86E4-51E93E4AF2D9}" type="pres">
      <dgm:prSet presAssocID="{6651E7F4-3B88-4810-B61B-745454A94A59}" presName="cycle" presStyleCnt="0">
        <dgm:presLayoutVars>
          <dgm:dir/>
          <dgm:resizeHandles val="exact"/>
        </dgm:presLayoutVars>
      </dgm:prSet>
      <dgm:spPr/>
    </dgm:pt>
    <dgm:pt modelId="{E42C0CD3-4735-451B-A606-4653E8F5A95E}" type="pres">
      <dgm:prSet presAssocID="{61118CE9-3950-4782-9EB8-D40BB9743827}" presName="node" presStyleLbl="node1" presStyleIdx="0" presStyleCnt="3">
        <dgm:presLayoutVars>
          <dgm:bulletEnabled val="1"/>
        </dgm:presLayoutVars>
      </dgm:prSet>
      <dgm:spPr/>
    </dgm:pt>
    <dgm:pt modelId="{CC7A9901-FDC9-4215-BC96-1425200DDF71}" type="pres">
      <dgm:prSet presAssocID="{61118CE9-3950-4782-9EB8-D40BB9743827}" presName="spNode" presStyleCnt="0"/>
      <dgm:spPr/>
    </dgm:pt>
    <dgm:pt modelId="{80794E67-0E89-4EBE-A9B3-03DB7E9E9A78}" type="pres">
      <dgm:prSet presAssocID="{6544B658-7A2A-4707-98DB-9D0C8B9303AA}" presName="sibTrans" presStyleLbl="sibTrans1D1" presStyleIdx="0" presStyleCnt="3"/>
      <dgm:spPr/>
    </dgm:pt>
    <dgm:pt modelId="{756754B7-1303-4C2E-8AC7-60D7715ADF09}" type="pres">
      <dgm:prSet presAssocID="{52E02BD8-BCC9-4F6C-9E9B-D060B4B3B127}" presName="node" presStyleLbl="node1" presStyleIdx="1" presStyleCnt="3">
        <dgm:presLayoutVars>
          <dgm:bulletEnabled val="1"/>
        </dgm:presLayoutVars>
      </dgm:prSet>
      <dgm:spPr/>
    </dgm:pt>
    <dgm:pt modelId="{B080C376-8EDE-48C4-8494-A3019C19CAA3}" type="pres">
      <dgm:prSet presAssocID="{52E02BD8-BCC9-4F6C-9E9B-D060B4B3B127}" presName="spNode" presStyleCnt="0"/>
      <dgm:spPr/>
    </dgm:pt>
    <dgm:pt modelId="{7FBFFB6C-E1FD-445A-8D6E-B1A8DBD0536A}" type="pres">
      <dgm:prSet presAssocID="{118459BA-29DE-4B0B-B3E6-2DEA2E4658CD}" presName="sibTrans" presStyleLbl="sibTrans1D1" presStyleIdx="1" presStyleCnt="3"/>
      <dgm:spPr/>
    </dgm:pt>
    <dgm:pt modelId="{A20E30A6-CFAF-40CC-8D85-A020B6B79154}" type="pres">
      <dgm:prSet presAssocID="{84B80175-9825-43CA-A27B-98FD60907345}" presName="node" presStyleLbl="node1" presStyleIdx="2" presStyleCnt="3">
        <dgm:presLayoutVars>
          <dgm:bulletEnabled val="1"/>
        </dgm:presLayoutVars>
      </dgm:prSet>
      <dgm:spPr/>
    </dgm:pt>
    <dgm:pt modelId="{3B15B888-FF52-49FB-81D7-E4117B389DCF}" type="pres">
      <dgm:prSet presAssocID="{84B80175-9825-43CA-A27B-98FD60907345}" presName="spNode" presStyleCnt="0"/>
      <dgm:spPr/>
    </dgm:pt>
    <dgm:pt modelId="{80287707-DA0E-4260-B92C-B3C44B1B976A}" type="pres">
      <dgm:prSet presAssocID="{25243C81-8DFF-454C-B1DE-1E5EED6E4C87}" presName="sibTrans" presStyleLbl="sibTrans1D1" presStyleIdx="2" presStyleCnt="3"/>
      <dgm:spPr/>
    </dgm:pt>
  </dgm:ptLst>
  <dgm:cxnLst>
    <dgm:cxn modelId="{7CA9D6F1-328D-4636-98F3-3F2D6ACB4A32}" type="presOf" srcId="{6651E7F4-3B88-4810-B61B-745454A94A59}" destId="{F4533A94-894D-4340-86E4-51E93E4AF2D9}" srcOrd="0" destOrd="0" presId="urn:microsoft.com/office/officeart/2005/8/layout/cycle6"/>
    <dgm:cxn modelId="{D1F751F3-8F44-4CC4-93EA-9A4BBFA2FCB4}" type="presOf" srcId="{61118CE9-3950-4782-9EB8-D40BB9743827}" destId="{E42C0CD3-4735-451B-A606-4653E8F5A95E}" srcOrd="0" destOrd="0" presId="urn:microsoft.com/office/officeart/2005/8/layout/cycle6"/>
    <dgm:cxn modelId="{CFDC86AE-DB38-45B8-8D77-F431EAFCFDFE}" srcId="{6651E7F4-3B88-4810-B61B-745454A94A59}" destId="{52E02BD8-BCC9-4F6C-9E9B-D060B4B3B127}" srcOrd="1" destOrd="0" parTransId="{E918A6DF-5238-4F4B-BC50-A73E89679AC6}" sibTransId="{118459BA-29DE-4B0B-B3E6-2DEA2E4658CD}"/>
    <dgm:cxn modelId="{3F66C707-B96B-471A-8B08-BDB553673D43}" srcId="{6651E7F4-3B88-4810-B61B-745454A94A59}" destId="{61118CE9-3950-4782-9EB8-D40BB9743827}" srcOrd="0" destOrd="0" parTransId="{D887A08B-7898-455F-A68F-75C779861E32}" sibTransId="{6544B658-7A2A-4707-98DB-9D0C8B9303AA}"/>
    <dgm:cxn modelId="{BCFF885D-B9CC-4F36-A713-D84CC7879FC9}" type="presOf" srcId="{118459BA-29DE-4B0B-B3E6-2DEA2E4658CD}" destId="{7FBFFB6C-E1FD-445A-8D6E-B1A8DBD0536A}" srcOrd="0" destOrd="0" presId="urn:microsoft.com/office/officeart/2005/8/layout/cycle6"/>
    <dgm:cxn modelId="{11F7417B-D4BA-482D-8472-BBB54C60749F}" srcId="{6651E7F4-3B88-4810-B61B-745454A94A59}" destId="{84B80175-9825-43CA-A27B-98FD60907345}" srcOrd="2" destOrd="0" parTransId="{3BDEC93B-9193-4D6D-A3D2-39377B87BCCD}" sibTransId="{25243C81-8DFF-454C-B1DE-1E5EED6E4C87}"/>
    <dgm:cxn modelId="{D6BBD7BA-E442-4EB6-9556-8347A26BC2D8}" type="presOf" srcId="{25243C81-8DFF-454C-B1DE-1E5EED6E4C87}" destId="{80287707-DA0E-4260-B92C-B3C44B1B976A}" srcOrd="0" destOrd="0" presId="urn:microsoft.com/office/officeart/2005/8/layout/cycle6"/>
    <dgm:cxn modelId="{3ADCEC26-4534-4EBA-BC1E-18F1C04ED120}" type="presOf" srcId="{6544B658-7A2A-4707-98DB-9D0C8B9303AA}" destId="{80794E67-0E89-4EBE-A9B3-03DB7E9E9A78}" srcOrd="0" destOrd="0" presId="urn:microsoft.com/office/officeart/2005/8/layout/cycle6"/>
    <dgm:cxn modelId="{ACBE1E3F-1C3A-45B7-BAFE-CCFD15D2688D}" type="presOf" srcId="{52E02BD8-BCC9-4F6C-9E9B-D060B4B3B127}" destId="{756754B7-1303-4C2E-8AC7-60D7715ADF09}" srcOrd="0" destOrd="0" presId="urn:microsoft.com/office/officeart/2005/8/layout/cycle6"/>
    <dgm:cxn modelId="{79FD2BD6-7097-4BAD-BE81-97E03996AB5D}" type="presOf" srcId="{84B80175-9825-43CA-A27B-98FD60907345}" destId="{A20E30A6-CFAF-40CC-8D85-A020B6B79154}" srcOrd="0" destOrd="0" presId="urn:microsoft.com/office/officeart/2005/8/layout/cycle6"/>
    <dgm:cxn modelId="{5C2DB849-4270-4642-BA83-E79A6F3EFF58}" type="presParOf" srcId="{F4533A94-894D-4340-86E4-51E93E4AF2D9}" destId="{E42C0CD3-4735-451B-A606-4653E8F5A95E}" srcOrd="0" destOrd="0" presId="urn:microsoft.com/office/officeart/2005/8/layout/cycle6"/>
    <dgm:cxn modelId="{A067EA93-587C-4AC3-A726-426B0F9FC329}" type="presParOf" srcId="{F4533A94-894D-4340-86E4-51E93E4AF2D9}" destId="{CC7A9901-FDC9-4215-BC96-1425200DDF71}" srcOrd="1" destOrd="0" presId="urn:microsoft.com/office/officeart/2005/8/layout/cycle6"/>
    <dgm:cxn modelId="{728C147B-AF51-4FAE-B9E8-5EAFE8029D98}" type="presParOf" srcId="{F4533A94-894D-4340-86E4-51E93E4AF2D9}" destId="{80794E67-0E89-4EBE-A9B3-03DB7E9E9A78}" srcOrd="2" destOrd="0" presId="urn:microsoft.com/office/officeart/2005/8/layout/cycle6"/>
    <dgm:cxn modelId="{DCC75ABB-4CEB-4EB1-8716-1CA8670582C8}" type="presParOf" srcId="{F4533A94-894D-4340-86E4-51E93E4AF2D9}" destId="{756754B7-1303-4C2E-8AC7-60D7715ADF09}" srcOrd="3" destOrd="0" presId="urn:microsoft.com/office/officeart/2005/8/layout/cycle6"/>
    <dgm:cxn modelId="{D02FD719-AD63-4F71-B208-80A0A68A4F46}" type="presParOf" srcId="{F4533A94-894D-4340-86E4-51E93E4AF2D9}" destId="{B080C376-8EDE-48C4-8494-A3019C19CAA3}" srcOrd="4" destOrd="0" presId="urn:microsoft.com/office/officeart/2005/8/layout/cycle6"/>
    <dgm:cxn modelId="{01D4594C-0302-4830-AEFA-B212841C155B}" type="presParOf" srcId="{F4533A94-894D-4340-86E4-51E93E4AF2D9}" destId="{7FBFFB6C-E1FD-445A-8D6E-B1A8DBD0536A}" srcOrd="5" destOrd="0" presId="urn:microsoft.com/office/officeart/2005/8/layout/cycle6"/>
    <dgm:cxn modelId="{2F958615-79C7-4463-8BCD-020BD72E363F}" type="presParOf" srcId="{F4533A94-894D-4340-86E4-51E93E4AF2D9}" destId="{A20E30A6-CFAF-40CC-8D85-A020B6B79154}" srcOrd="6" destOrd="0" presId="urn:microsoft.com/office/officeart/2005/8/layout/cycle6"/>
    <dgm:cxn modelId="{490FB629-C7E2-4159-8B5B-CB9BA1223D9A}" type="presParOf" srcId="{F4533A94-894D-4340-86E4-51E93E4AF2D9}" destId="{3B15B888-FF52-49FB-81D7-E4117B389DCF}" srcOrd="7" destOrd="0" presId="urn:microsoft.com/office/officeart/2005/8/layout/cycle6"/>
    <dgm:cxn modelId="{651D5FCE-FD1E-4A46-8958-BBD9ED25C2CB}" type="presParOf" srcId="{F4533A94-894D-4340-86E4-51E93E4AF2D9}" destId="{80287707-DA0E-4260-B92C-B3C44B1B976A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2C0CD3-4735-451B-A606-4653E8F5A95E}">
      <dsp:nvSpPr>
        <dsp:cNvPr id="0" name=""/>
        <dsp:cNvSpPr/>
      </dsp:nvSpPr>
      <dsp:spPr>
        <a:xfrm>
          <a:off x="2116335" y="1372"/>
          <a:ext cx="1863328" cy="12111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poptávka</a:t>
          </a:r>
          <a:endParaRPr lang="cs-CZ" sz="2200" kern="1200" dirty="0"/>
        </a:p>
      </dsp:txBody>
      <dsp:txXfrm>
        <a:off x="2116335" y="1372"/>
        <a:ext cx="1863328" cy="1211163"/>
      </dsp:txXfrm>
    </dsp:sp>
    <dsp:sp modelId="{80794E67-0E89-4EBE-A9B3-03DB7E9E9A78}">
      <dsp:nvSpPr>
        <dsp:cNvPr id="0" name=""/>
        <dsp:cNvSpPr/>
      </dsp:nvSpPr>
      <dsp:spPr>
        <a:xfrm>
          <a:off x="1431963" y="606954"/>
          <a:ext cx="3232073" cy="3232073"/>
        </a:xfrm>
        <a:custGeom>
          <a:avLst/>
          <a:gdLst/>
          <a:ahLst/>
          <a:cxnLst/>
          <a:rect l="0" t="0" r="0" b="0"/>
          <a:pathLst>
            <a:path>
              <a:moveTo>
                <a:pt x="2561250" y="305256"/>
              </a:moveTo>
              <a:arcTo wR="1616036" hR="1616036" stAng="18347740" swAng="3648625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6754B7-1303-4C2E-8AC7-60D7715ADF09}">
      <dsp:nvSpPr>
        <dsp:cNvPr id="0" name=""/>
        <dsp:cNvSpPr/>
      </dsp:nvSpPr>
      <dsp:spPr>
        <a:xfrm>
          <a:off x="3515864" y="2425427"/>
          <a:ext cx="1863328" cy="12111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kognitivní zkreslení</a:t>
          </a:r>
          <a:endParaRPr lang="cs-CZ" sz="2200" kern="1200" dirty="0"/>
        </a:p>
      </dsp:txBody>
      <dsp:txXfrm>
        <a:off x="3515864" y="2425427"/>
        <a:ext cx="1863328" cy="1211163"/>
      </dsp:txXfrm>
    </dsp:sp>
    <dsp:sp modelId="{7FBFFB6C-E1FD-445A-8D6E-B1A8DBD0536A}">
      <dsp:nvSpPr>
        <dsp:cNvPr id="0" name=""/>
        <dsp:cNvSpPr/>
      </dsp:nvSpPr>
      <dsp:spPr>
        <a:xfrm>
          <a:off x="1431963" y="606954"/>
          <a:ext cx="3232073" cy="3232073"/>
        </a:xfrm>
        <a:custGeom>
          <a:avLst/>
          <a:gdLst/>
          <a:ahLst/>
          <a:cxnLst/>
          <a:rect l="0" t="0" r="0" b="0"/>
          <a:pathLst>
            <a:path>
              <a:moveTo>
                <a:pt x="2385440" y="3037160"/>
              </a:moveTo>
              <a:arcTo wR="1616036" hR="1616036" stAng="3694120" swAng="3411761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0E30A6-CFAF-40CC-8D85-A020B6B79154}">
      <dsp:nvSpPr>
        <dsp:cNvPr id="0" name=""/>
        <dsp:cNvSpPr/>
      </dsp:nvSpPr>
      <dsp:spPr>
        <a:xfrm>
          <a:off x="716807" y="2425427"/>
          <a:ext cx="1863328" cy="12111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odpor ke „nelidské“ statistice</a:t>
          </a:r>
          <a:endParaRPr lang="cs-CZ" sz="2200" kern="1200" dirty="0"/>
        </a:p>
      </dsp:txBody>
      <dsp:txXfrm>
        <a:off x="716807" y="2425427"/>
        <a:ext cx="1863328" cy="1211163"/>
      </dsp:txXfrm>
    </dsp:sp>
    <dsp:sp modelId="{80287707-DA0E-4260-B92C-B3C44B1B976A}">
      <dsp:nvSpPr>
        <dsp:cNvPr id="0" name=""/>
        <dsp:cNvSpPr/>
      </dsp:nvSpPr>
      <dsp:spPr>
        <a:xfrm>
          <a:off x="1431963" y="606954"/>
          <a:ext cx="3232073" cy="3232073"/>
        </a:xfrm>
        <a:custGeom>
          <a:avLst/>
          <a:gdLst/>
          <a:ahLst/>
          <a:cxnLst/>
          <a:rect l="0" t="0" r="0" b="0"/>
          <a:pathLst>
            <a:path>
              <a:moveTo>
                <a:pt x="10729" y="1801950"/>
              </a:moveTo>
              <a:arcTo wR="1616036" hR="1616036" stAng="10403635" swAng="3648625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2C0CD3-4735-451B-A606-4653E8F5A95E}">
      <dsp:nvSpPr>
        <dsp:cNvPr id="0" name=""/>
        <dsp:cNvSpPr/>
      </dsp:nvSpPr>
      <dsp:spPr>
        <a:xfrm>
          <a:off x="2116335" y="1372"/>
          <a:ext cx="1863328" cy="12111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poptávka</a:t>
          </a:r>
          <a:endParaRPr lang="cs-CZ" sz="2200" kern="1200" dirty="0"/>
        </a:p>
      </dsp:txBody>
      <dsp:txXfrm>
        <a:off x="2116335" y="1372"/>
        <a:ext cx="1863328" cy="1211163"/>
      </dsp:txXfrm>
    </dsp:sp>
    <dsp:sp modelId="{80794E67-0E89-4EBE-A9B3-03DB7E9E9A78}">
      <dsp:nvSpPr>
        <dsp:cNvPr id="0" name=""/>
        <dsp:cNvSpPr/>
      </dsp:nvSpPr>
      <dsp:spPr>
        <a:xfrm>
          <a:off x="1431963" y="606954"/>
          <a:ext cx="3232073" cy="3232073"/>
        </a:xfrm>
        <a:custGeom>
          <a:avLst/>
          <a:gdLst/>
          <a:ahLst/>
          <a:cxnLst/>
          <a:rect l="0" t="0" r="0" b="0"/>
          <a:pathLst>
            <a:path>
              <a:moveTo>
                <a:pt x="2561250" y="305256"/>
              </a:moveTo>
              <a:arcTo wR="1616036" hR="1616036" stAng="18347740" swAng="3648625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6754B7-1303-4C2E-8AC7-60D7715ADF09}">
      <dsp:nvSpPr>
        <dsp:cNvPr id="0" name=""/>
        <dsp:cNvSpPr/>
      </dsp:nvSpPr>
      <dsp:spPr>
        <a:xfrm>
          <a:off x="3515864" y="2425427"/>
          <a:ext cx="1863328" cy="12111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kognitivní zkreslení</a:t>
          </a:r>
          <a:endParaRPr lang="cs-CZ" sz="2200" kern="1200" dirty="0"/>
        </a:p>
      </dsp:txBody>
      <dsp:txXfrm>
        <a:off x="3515864" y="2425427"/>
        <a:ext cx="1863328" cy="1211163"/>
      </dsp:txXfrm>
    </dsp:sp>
    <dsp:sp modelId="{7FBFFB6C-E1FD-445A-8D6E-B1A8DBD0536A}">
      <dsp:nvSpPr>
        <dsp:cNvPr id="0" name=""/>
        <dsp:cNvSpPr/>
      </dsp:nvSpPr>
      <dsp:spPr>
        <a:xfrm>
          <a:off x="1431963" y="606954"/>
          <a:ext cx="3232073" cy="3232073"/>
        </a:xfrm>
        <a:custGeom>
          <a:avLst/>
          <a:gdLst/>
          <a:ahLst/>
          <a:cxnLst/>
          <a:rect l="0" t="0" r="0" b="0"/>
          <a:pathLst>
            <a:path>
              <a:moveTo>
                <a:pt x="2385440" y="3037160"/>
              </a:moveTo>
              <a:arcTo wR="1616036" hR="1616036" stAng="3694120" swAng="3411761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0E30A6-CFAF-40CC-8D85-A020B6B79154}">
      <dsp:nvSpPr>
        <dsp:cNvPr id="0" name=""/>
        <dsp:cNvSpPr/>
      </dsp:nvSpPr>
      <dsp:spPr>
        <a:xfrm>
          <a:off x="716807" y="2425427"/>
          <a:ext cx="1863328" cy="12111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odpor ke „nelidské“ statistice</a:t>
          </a:r>
          <a:endParaRPr lang="cs-CZ" sz="2200" kern="1200" dirty="0"/>
        </a:p>
      </dsp:txBody>
      <dsp:txXfrm>
        <a:off x="716807" y="2425427"/>
        <a:ext cx="1863328" cy="1211163"/>
      </dsp:txXfrm>
    </dsp:sp>
    <dsp:sp modelId="{80287707-DA0E-4260-B92C-B3C44B1B976A}">
      <dsp:nvSpPr>
        <dsp:cNvPr id="0" name=""/>
        <dsp:cNvSpPr/>
      </dsp:nvSpPr>
      <dsp:spPr>
        <a:xfrm>
          <a:off x="1431963" y="606954"/>
          <a:ext cx="3232073" cy="3232073"/>
        </a:xfrm>
        <a:custGeom>
          <a:avLst/>
          <a:gdLst/>
          <a:ahLst/>
          <a:cxnLst/>
          <a:rect l="0" t="0" r="0" b="0"/>
          <a:pathLst>
            <a:path>
              <a:moveTo>
                <a:pt x="10729" y="1801950"/>
              </a:moveTo>
              <a:arcTo wR="1616036" hR="1616036" stAng="10403635" swAng="3648625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43000FB-7888-4C58-A9CC-E47A98A22716}" type="datetime1">
              <a:rPr lang="en-US"/>
              <a:pPr/>
              <a:t>5/9/2013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D1B22BD-5697-4F9A-988F-70A60C65DB9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D92DA43-0462-4F22-B511-4CF100F86357}" type="datetime1">
              <a:rPr lang="en-US"/>
              <a:pPr/>
              <a:t>5/9/2013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Click to edit Master text styles</a:t>
            </a:r>
          </a:p>
          <a:p>
            <a:pPr lvl="1"/>
            <a:r>
              <a:rPr lang="cs-CZ" noProof="0"/>
              <a:t>Second level</a:t>
            </a:r>
          </a:p>
          <a:p>
            <a:pPr lvl="2"/>
            <a:r>
              <a:rPr lang="cs-CZ" noProof="0"/>
              <a:t>Third level</a:t>
            </a:r>
          </a:p>
          <a:p>
            <a:pPr lvl="3"/>
            <a:r>
              <a:rPr lang="cs-CZ" noProof="0"/>
              <a:t>Fourth level</a:t>
            </a:r>
          </a:p>
          <a:p>
            <a:pPr lvl="4"/>
            <a:r>
              <a:rPr lang="cs-CZ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5C953C9-CB8D-448D-A435-067A861E29F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953C9-CB8D-448D-A435-067A861E29F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928538-C19A-4A4E-9562-18022C738E6F}" type="datetime1">
              <a:rPr lang="cs-CZ" smtClean="0"/>
              <a:pPr/>
              <a:t>9.5.2013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FF2459-264A-45F7-9507-62F9A9345C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5B0488-CFD0-40B0-826B-D92522F24D80}" type="datetime1">
              <a:rPr lang="cs-CZ" smtClean="0"/>
              <a:pPr/>
              <a:t>9.5.2013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83D9A-C96F-427F-B43A-3D06D631BA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563DC9-C025-42DE-AB18-2F3221EEFD08}" type="datetime1">
              <a:rPr lang="cs-CZ" smtClean="0"/>
              <a:pPr/>
              <a:t>9.5.2013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EB75F5-4ECA-49E8-9EF2-E4B63D47A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D2C765-4B08-4156-B385-367881E5E9C5}" type="datetime1">
              <a:rPr lang="cs-CZ" smtClean="0"/>
              <a:pPr/>
              <a:t>9.5.2013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0E7A3-1F81-4973-99BC-33FC18E149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DF98F6-178D-4E3F-9797-414E34E56174}" type="datetime1">
              <a:rPr lang="cs-CZ" smtClean="0"/>
              <a:pPr/>
              <a:t>9.5.2013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38C52-CE32-4144-B371-17D15168D3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5D7926-8D9D-431B-BC5E-C414B8FE3A43}" type="datetime1">
              <a:rPr lang="cs-CZ" smtClean="0"/>
              <a:pPr/>
              <a:t>9.5.2013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51E09-19BB-437A-B4FC-287405BED4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850A07-65B4-4EC5-862C-4394B7D79F22}" type="datetime1">
              <a:rPr lang="cs-CZ" smtClean="0"/>
              <a:pPr/>
              <a:t>9.5.2013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A758E-8FC1-42CF-910D-1258BDE482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C6D611-CC4E-4DFE-826F-BBF4765D35A6}" type="datetime1">
              <a:rPr lang="cs-CZ" smtClean="0"/>
              <a:pPr/>
              <a:t>9.5.2013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746B9-42FF-494D-96A9-66E5D75FDE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F09AB3-78B1-4285-A816-0EDF1DF07394}" type="datetime1">
              <a:rPr lang="cs-CZ" smtClean="0"/>
              <a:pPr/>
              <a:t>9.5.2013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BB7B8-8CEE-467B-B0F4-9C21D0C49C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BD5AE5-4BDF-43E4-BDAF-51B955E796A2}" type="datetime1">
              <a:rPr lang="cs-CZ" smtClean="0"/>
              <a:pPr/>
              <a:t>9.5.2013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A13C3-3A5B-460E-8FB1-5221383092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01B8D0-7CE7-49B0-BF79-517E3563C705}" type="datetime1">
              <a:rPr lang="cs-CZ" smtClean="0"/>
              <a:pPr/>
              <a:t>9.5.2013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CC: BY NC SA by Petr Houdek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73BA9-2A1C-48CE-ADC2-3E952A541B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B0B28B38-819E-4D40-A42F-BA54E78676AE}" type="datetime1">
              <a:rPr lang="cs-CZ" smtClean="0"/>
              <a:pPr/>
              <a:t>9.5.2013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dirty="0" smtClean="0"/>
              <a:t>CC: BY NC SA by </a:t>
            </a:r>
            <a:r>
              <a:rPr lang="en-US" dirty="0" err="1" smtClean="0"/>
              <a:t>Petr</a:t>
            </a:r>
            <a:r>
              <a:rPr lang="en-US" dirty="0" smtClean="0"/>
              <a:t> </a:t>
            </a:r>
            <a:r>
              <a:rPr lang="en-US" dirty="0" err="1" smtClean="0"/>
              <a:t>Houdek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D8A5DF9-9089-451A-A7A6-725B758CAB2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FFU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6312"/>
            <a:ext cx="3234518" cy="1452939"/>
          </a:xfrm>
          <a:prstGeom prst="rect">
            <a:avLst/>
          </a:prstGeom>
        </p:spPr>
      </p:pic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248280"/>
            <a:ext cx="7772400" cy="215741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APS300320 </a:t>
            </a:r>
            <a:r>
              <a:rPr lang="cs-CZ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cs-CZ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b="1" dirty="0" smtClean="0">
                <a:latin typeface="Calibri" charset="0"/>
                <a:ea typeface="ＭＳ Ｐゴシック" charset="0"/>
                <a:cs typeface="ＭＳ Ｐゴシック" charset="0"/>
              </a:rPr>
              <a:t>Heuristiky, zkreslení a iracionalita</a:t>
            </a:r>
            <a:br>
              <a:rPr lang="cs-CZ" b="1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2000" b="1" dirty="0" smtClean="0">
                <a:latin typeface="Calibri" charset="0"/>
                <a:ea typeface="ＭＳ Ｐゴシック" charset="0"/>
                <a:cs typeface="ＭＳ Ｐゴシック" charset="0"/>
              </a:rPr>
              <a:t>(v každodenní praxi)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1600" dirty="0" smtClean="0">
                <a:latin typeface="Calibri" charset="0"/>
                <a:ea typeface="ＭＳ Ｐゴシック" charset="0"/>
                <a:cs typeface="ＭＳ Ｐゴシック" charset="0"/>
              </a:rPr>
              <a:t>Přednášející:</a:t>
            </a:r>
            <a:r>
              <a:rPr lang="cs-CZ" sz="2800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cs-CZ" sz="2800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3100" b="1" dirty="0" smtClean="0">
                <a:latin typeface="Calibri" charset="0"/>
                <a:ea typeface="ＭＳ Ｐゴシック" charset="0"/>
                <a:cs typeface="ＭＳ Ｐゴシック" charset="0"/>
              </a:rPr>
              <a:t>Marek Vranka</a:t>
            </a:r>
            <a:r>
              <a:rPr lang="en-US" sz="3100" b="1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cs-CZ" sz="3100" b="1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cs-CZ" sz="3100" b="1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24110"/>
            <a:ext cx="6400800" cy="243998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800" b="1" dirty="0" smtClean="0">
                <a:solidFill>
                  <a:schemeClr val="tx1"/>
                </a:solidFill>
              </a:rPr>
              <a:t>8</a:t>
            </a:r>
            <a:r>
              <a:rPr lang="cs-CZ" sz="2800" b="1" dirty="0" smtClean="0">
                <a:solidFill>
                  <a:schemeClr val="tx1"/>
                </a:solidFill>
              </a:rPr>
              <a:t>. Iluze odbornosti a její příčiny.</a:t>
            </a:r>
            <a:endParaRPr lang="cs-CZ" sz="2800" b="1" dirty="0" smtClean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8171" y="5998311"/>
            <a:ext cx="8671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err="1" smtClean="0">
                <a:solidFill>
                  <a:srgbClr val="000000"/>
                </a:solidFill>
              </a:rPr>
              <a:t>SExpLAC</a:t>
            </a:r>
            <a:r>
              <a:rPr lang="cs-CZ" sz="1400" b="1" dirty="0" smtClean="0">
                <a:solidFill>
                  <a:srgbClr val="000000"/>
                </a:solidFill>
              </a:rPr>
              <a:t>, </a:t>
            </a:r>
            <a:r>
              <a:rPr lang="cs-CZ" sz="1400" b="1" dirty="0" err="1" smtClean="0">
                <a:solidFill>
                  <a:srgbClr val="000000"/>
                </a:solidFill>
              </a:rPr>
              <a:t>LABiL</a:t>
            </a:r>
            <a:r>
              <a:rPr lang="cs-CZ" sz="1400" b="1" dirty="0" smtClean="0">
                <a:solidFill>
                  <a:srgbClr val="000000"/>
                </a:solidFill>
              </a:rPr>
              <a:t> – vymyslíte lepší název pro novou studentskou psychologickou laboratoř?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23379" y="-1"/>
            <a:ext cx="2920621" cy="124828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(prostor pro loga sponzorů)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Neuvěřitelný případ „</a:t>
            </a:r>
            <a:r>
              <a:rPr lang="cs-CZ" dirty="0" err="1" smtClean="0"/>
              <a:t>facilitované</a:t>
            </a:r>
            <a:r>
              <a:rPr lang="cs-CZ" dirty="0" smtClean="0"/>
              <a:t> komunikace“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21275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co slibuje? </a:t>
            </a:r>
          </a:p>
          <a:p>
            <a:r>
              <a:rPr lang="cs-CZ" sz="2000" dirty="0" smtClean="0"/>
              <a:t>vrátit </a:t>
            </a:r>
            <a:r>
              <a:rPr lang="cs-CZ" sz="2000" dirty="0" smtClean="0"/>
              <a:t>pacientům schopnost komunikace</a:t>
            </a:r>
          </a:p>
          <a:p>
            <a:pPr>
              <a:buNone/>
            </a:pPr>
            <a:r>
              <a:rPr lang="cs-CZ" sz="2000" b="1" dirty="0" smtClean="0"/>
              <a:t>jak to má fungovat? </a:t>
            </a:r>
          </a:p>
          <a:p>
            <a:r>
              <a:rPr lang="cs-CZ" sz="2000" dirty="0" smtClean="0"/>
              <a:t>intelekt </a:t>
            </a:r>
            <a:r>
              <a:rPr lang="cs-CZ" sz="2000" dirty="0" smtClean="0"/>
              <a:t>je zachován, nemožnost komunikace je dána </a:t>
            </a:r>
            <a:r>
              <a:rPr lang="cs-CZ" sz="2000" dirty="0" err="1" smtClean="0"/>
              <a:t>dyspraxií</a:t>
            </a:r>
            <a:r>
              <a:rPr lang="cs-CZ" sz="2000" dirty="0" smtClean="0"/>
              <a:t>, tuhle bariéru překoná </a:t>
            </a:r>
            <a:r>
              <a:rPr lang="cs-CZ" sz="2000" dirty="0" err="1" smtClean="0"/>
              <a:t>facilitátor</a:t>
            </a:r>
            <a:endParaRPr lang="cs-CZ" sz="2000" dirty="0" smtClean="0"/>
          </a:p>
          <a:p>
            <a:pPr>
              <a:buNone/>
            </a:pPr>
            <a:r>
              <a:rPr lang="cs-CZ" sz="2000" b="1" dirty="0" smtClean="0"/>
              <a:t>odkud se to vzalo? </a:t>
            </a:r>
          </a:p>
          <a:p>
            <a:r>
              <a:rPr lang="cs-CZ" sz="2000" dirty="0" smtClean="0"/>
              <a:t>z </a:t>
            </a:r>
            <a:r>
              <a:rPr lang="cs-CZ" sz="2000" dirty="0" smtClean="0"/>
              <a:t>Austrálie, 70. léta, pacienti s mozkovou </a:t>
            </a:r>
            <a:r>
              <a:rPr lang="cs-CZ" sz="2000" dirty="0" smtClean="0"/>
              <a:t>obrnou</a:t>
            </a:r>
          </a:p>
          <a:p>
            <a:pPr>
              <a:buNone/>
            </a:pPr>
            <a:r>
              <a:rPr lang="cs-CZ" sz="2000" b="1" dirty="0" smtClean="0"/>
              <a:t>kontroverze:</a:t>
            </a:r>
          </a:p>
          <a:p>
            <a:r>
              <a:rPr lang="cs-CZ" sz="2000" dirty="0" smtClean="0"/>
              <a:t>u </a:t>
            </a:r>
            <a:r>
              <a:rPr lang="cs-CZ" sz="2000" dirty="0" err="1" smtClean="0"/>
              <a:t>autismu</a:t>
            </a:r>
            <a:r>
              <a:rPr lang="cs-CZ" sz="2000" dirty="0" smtClean="0"/>
              <a:t> není narušena motorika</a:t>
            </a:r>
          </a:p>
          <a:p>
            <a:r>
              <a:rPr lang="cs-CZ" sz="2000" dirty="0" smtClean="0"/>
              <a:t>jak mohou děti umět psát bez toho, aby se to nejdřív </a:t>
            </a:r>
            <a:r>
              <a:rPr lang="cs-CZ" sz="2000" dirty="0" smtClean="0"/>
              <a:t>učili?!</a:t>
            </a:r>
            <a:endParaRPr lang="cs-CZ" sz="2000" dirty="0" smtClean="0"/>
          </a:p>
          <a:p>
            <a:pPr lvl="1"/>
            <a:r>
              <a:rPr lang="cs-CZ" sz="1800" dirty="0" smtClean="0"/>
              <a:t>...navíc bez dívání se na klávesnici?</a:t>
            </a:r>
          </a:p>
          <a:p>
            <a:r>
              <a:rPr lang="cs-CZ" sz="2000" dirty="0" smtClean="0"/>
              <a:t>snaha </a:t>
            </a:r>
            <a:r>
              <a:rPr lang="cs-CZ" sz="2000" dirty="0" smtClean="0"/>
              <a:t>utéct a projevy nepohodlí jsou prý </a:t>
            </a:r>
            <a:r>
              <a:rPr lang="cs-CZ" sz="2000" dirty="0" smtClean="0"/>
              <a:t>taky </a:t>
            </a:r>
            <a:r>
              <a:rPr lang="cs-CZ" sz="2000" dirty="0" smtClean="0"/>
              <a:t>jen projevem </a:t>
            </a:r>
            <a:r>
              <a:rPr lang="cs-CZ" sz="2000" dirty="0" err="1" smtClean="0"/>
              <a:t>dyspraxie</a:t>
            </a:r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Left Arrow 4"/>
          <p:cNvSpPr/>
          <p:nvPr/>
        </p:nvSpPr>
        <p:spPr>
          <a:xfrm rot="19832362">
            <a:off x="7028602" y="4476476"/>
            <a:ext cx="1555845" cy="545910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Ověření účinnosti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46B9-42FF-494D-96A9-66E5D75FDECC}" type="slidenum">
              <a:rPr lang="en-US" smtClean="0"/>
              <a:pPr/>
              <a:t>11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71472" y="3872762"/>
            <a:ext cx="3214710" cy="0"/>
          </a:xfrm>
          <a:prstGeom prst="lin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25" name="Right Arrow Callout 5"/>
          <p:cNvSpPr/>
          <p:nvPr/>
        </p:nvSpPr>
        <p:spPr>
          <a:xfrm>
            <a:off x="857224" y="2801192"/>
            <a:ext cx="1214446" cy="928694"/>
          </a:xfrm>
          <a:prstGeom prst="rightArrowCallou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Right Arrow Callout 22"/>
          <p:cNvSpPr/>
          <p:nvPr/>
        </p:nvSpPr>
        <p:spPr>
          <a:xfrm>
            <a:off x="857224" y="4229952"/>
            <a:ext cx="1214446" cy="928694"/>
          </a:xfrm>
          <a:prstGeom prst="rightArrowCallou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al 20"/>
          <p:cNvSpPr/>
          <p:nvPr/>
        </p:nvSpPr>
        <p:spPr>
          <a:xfrm>
            <a:off x="2357422" y="2801192"/>
            <a:ext cx="1785950" cy="8572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al 18"/>
          <p:cNvSpPr/>
          <p:nvPr/>
        </p:nvSpPr>
        <p:spPr>
          <a:xfrm>
            <a:off x="2285984" y="4229952"/>
            <a:ext cx="1785950" cy="8572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Up Arrow 16"/>
          <p:cNvSpPr/>
          <p:nvPr/>
        </p:nvSpPr>
        <p:spPr>
          <a:xfrm>
            <a:off x="4000496" y="3729886"/>
            <a:ext cx="571504" cy="1214446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Right Arrow 14"/>
          <p:cNvSpPr/>
          <p:nvPr/>
        </p:nvSpPr>
        <p:spPr>
          <a:xfrm>
            <a:off x="4500562" y="3015506"/>
            <a:ext cx="1928826" cy="50006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6786578" y="2944068"/>
            <a:ext cx="1928826" cy="17859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Rectangle 26"/>
          <p:cNvSpPr/>
          <p:nvPr/>
        </p:nvSpPr>
        <p:spPr>
          <a:xfrm>
            <a:off x="2694146" y="3025966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dirty="0" err="1" smtClean="0">
                <a:solidFill>
                  <a:schemeClr val="lt1"/>
                </a:solidFill>
              </a:rPr>
              <a:t>facilitátor</a:t>
            </a:r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694146" y="4503562"/>
            <a:ext cx="928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dirty="0" smtClean="0">
                <a:solidFill>
                  <a:schemeClr val="lt1"/>
                </a:solidFill>
              </a:rPr>
              <a:t>pacient</a:t>
            </a:r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7224" y="4503562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dirty="0" smtClean="0">
                <a:solidFill>
                  <a:schemeClr val="lt1"/>
                </a:solidFill>
              </a:rPr>
              <a:t>podnět</a:t>
            </a:r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57224" y="3059668"/>
            <a:ext cx="8899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 smtClean="0">
                <a:solidFill>
                  <a:schemeClr val="lt1"/>
                </a:solidFill>
              </a:rPr>
              <a:t>podnět</a:t>
            </a:r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854818" y="3654610"/>
            <a:ext cx="1787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dirty="0" smtClean="0">
                <a:solidFill>
                  <a:schemeClr val="lt1"/>
                </a:solidFill>
              </a:rPr>
              <a:t> experimentátor</a:t>
            </a:r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32012" y="3825422"/>
            <a:ext cx="3768484" cy="29405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3" grpId="0" animBg="1"/>
      <p:bldP spid="17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B7B8-8CEE-467B-B0F4-9C21D0C49CE3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283084"/>
            <a:ext cx="4286250" cy="287655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0068" y="1455485"/>
            <a:ext cx="4819650" cy="33813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u vědecké komunity FC identifikována jako podvod</a:t>
            </a:r>
          </a:p>
          <a:p>
            <a:pPr lvl="1"/>
            <a:r>
              <a:rPr lang="cs-CZ" sz="2400" dirty="0" smtClean="0"/>
              <a:t>dalším zkoumáním se nikdo nezabývá</a:t>
            </a:r>
          </a:p>
          <a:p>
            <a:r>
              <a:rPr lang="cs-CZ" sz="2800" dirty="0" smtClean="0"/>
              <a:t>v praxi se FC klidně dál praktikuje</a:t>
            </a:r>
          </a:p>
          <a:p>
            <a:r>
              <a:rPr lang="cs-CZ" sz="2800" dirty="0" smtClean="0"/>
              <a:t>propagátoři FC jsou aktivní </a:t>
            </a:r>
          </a:p>
          <a:p>
            <a:pPr lvl="1"/>
            <a:r>
              <a:rPr lang="cs-CZ" sz="2400" dirty="0" smtClean="0"/>
              <a:t>za posledních 10 let je víc prací „pro“ než „proti“</a:t>
            </a:r>
          </a:p>
          <a:p>
            <a:pPr lvl="1"/>
            <a:r>
              <a:rPr lang="cs-CZ" sz="2400" dirty="0" smtClean="0"/>
              <a:t>pouze anekdotické důkazy a pochybná metodologie</a:t>
            </a:r>
          </a:p>
          <a:p>
            <a:r>
              <a:rPr lang="cs-CZ" sz="2800" b="1" dirty="0" smtClean="0"/>
              <a:t>pokud nedovedeme vymítit ani jen FC, co teprve jiné „</a:t>
            </a:r>
            <a:r>
              <a:rPr lang="cs-CZ" sz="2800" b="1" dirty="0" err="1" smtClean="0"/>
              <a:t>pseudoterapie</a:t>
            </a:r>
            <a:r>
              <a:rPr lang="cs-CZ" sz="2800" b="1" dirty="0" smtClean="0"/>
              <a:t>“, u nichž neúčinnost nelze prokázat tak jednoznačně?</a:t>
            </a:r>
          </a:p>
          <a:p>
            <a:endParaRPr lang="cs-CZ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 err="1" smtClean="0"/>
              <a:t>Dawes</a:t>
            </a:r>
            <a:r>
              <a:rPr lang="sk-SK" dirty="0" smtClean="0"/>
              <a:t>, R. M. (1994). </a:t>
            </a:r>
            <a:r>
              <a:rPr lang="sk-SK" dirty="0" err="1" smtClean="0"/>
              <a:t>House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cards</a:t>
            </a:r>
            <a:r>
              <a:rPr lang="sk-SK" dirty="0" smtClean="0"/>
              <a:t>: </a:t>
            </a:r>
            <a:r>
              <a:rPr lang="sk-SK" dirty="0" err="1" smtClean="0"/>
              <a:t>psychology</a:t>
            </a:r>
            <a:r>
              <a:rPr lang="sk-SK" dirty="0" smtClean="0"/>
              <a:t> and </a:t>
            </a:r>
            <a:r>
              <a:rPr lang="sk-SK" dirty="0" err="1" smtClean="0"/>
              <a:t>psychotherapy</a:t>
            </a:r>
            <a:r>
              <a:rPr lang="sk-SK" dirty="0" smtClean="0"/>
              <a:t> </a:t>
            </a:r>
            <a:r>
              <a:rPr lang="sk-SK" dirty="0" err="1" smtClean="0"/>
              <a:t>built</a:t>
            </a:r>
            <a:r>
              <a:rPr lang="sk-SK" dirty="0" smtClean="0"/>
              <a:t> on </a:t>
            </a:r>
            <a:r>
              <a:rPr lang="sk-SK" dirty="0" err="1" smtClean="0"/>
              <a:t>myth</a:t>
            </a:r>
            <a:r>
              <a:rPr lang="sk-SK" dirty="0" smtClean="0"/>
              <a:t>. New York: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Free</a:t>
            </a:r>
            <a:r>
              <a:rPr lang="sk-SK" dirty="0" smtClean="0"/>
              <a:t> Press. </a:t>
            </a:r>
            <a:endParaRPr lang="cs-CZ" dirty="0" smtClean="0"/>
          </a:p>
          <a:p>
            <a:r>
              <a:rPr lang="en-US" dirty="0" err="1" smtClean="0"/>
              <a:t>Kahneman</a:t>
            </a:r>
            <a:r>
              <a:rPr lang="en-US" dirty="0" smtClean="0"/>
              <a:t>, D. &amp; Klein, G. (2009). Conditions for intuitive expertise: a failure to disagree. </a:t>
            </a:r>
            <a:r>
              <a:rPr lang="en-US" i="1" dirty="0" smtClean="0"/>
              <a:t>American Psychologist, 64(6), 515–526.</a:t>
            </a:r>
          </a:p>
          <a:p>
            <a:r>
              <a:rPr lang="sk-SK" dirty="0" err="1" smtClean="0"/>
              <a:t>Lilienfeld</a:t>
            </a:r>
            <a:r>
              <a:rPr lang="sk-SK" dirty="0" smtClean="0"/>
              <a:t>, S. O., </a:t>
            </a:r>
            <a:r>
              <a:rPr lang="sk-SK" dirty="0" err="1" smtClean="0"/>
              <a:t>Lynn</a:t>
            </a:r>
            <a:r>
              <a:rPr lang="sk-SK" dirty="0" smtClean="0"/>
              <a:t>, S. J., &amp; </a:t>
            </a:r>
            <a:r>
              <a:rPr lang="sk-SK" dirty="0" err="1" smtClean="0"/>
              <a:t>Lohr</a:t>
            </a:r>
            <a:r>
              <a:rPr lang="sk-SK" dirty="0" smtClean="0"/>
              <a:t>, J. M. (</a:t>
            </a:r>
            <a:r>
              <a:rPr lang="sk-SK" dirty="0" err="1" smtClean="0"/>
              <a:t>Eds</a:t>
            </a:r>
            <a:r>
              <a:rPr lang="sk-SK" dirty="0" smtClean="0"/>
              <a:t>.) (2003). </a:t>
            </a:r>
            <a:r>
              <a:rPr lang="sk-SK" dirty="0" err="1" smtClean="0"/>
              <a:t>Science</a:t>
            </a:r>
            <a:r>
              <a:rPr lang="sk-SK" dirty="0" smtClean="0"/>
              <a:t> and </a:t>
            </a:r>
            <a:r>
              <a:rPr lang="sk-SK" dirty="0" err="1" smtClean="0"/>
              <a:t>Pseudoscience</a:t>
            </a:r>
            <a:r>
              <a:rPr lang="sk-SK" dirty="0" smtClean="0"/>
              <a:t> in </a:t>
            </a:r>
            <a:r>
              <a:rPr lang="sk-SK" dirty="0" err="1" smtClean="0"/>
              <a:t>Clinical</a:t>
            </a:r>
            <a:r>
              <a:rPr lang="sk-SK" dirty="0" smtClean="0"/>
              <a:t> </a:t>
            </a:r>
            <a:r>
              <a:rPr lang="sk-SK" dirty="0" err="1" smtClean="0"/>
              <a:t>Psychology</a:t>
            </a:r>
            <a:r>
              <a:rPr lang="sk-SK" dirty="0" smtClean="0"/>
              <a:t>. New York: </a:t>
            </a:r>
            <a:r>
              <a:rPr lang="sk-SK" dirty="0" err="1" smtClean="0"/>
              <a:t>Guilford</a:t>
            </a:r>
            <a:r>
              <a:rPr lang="sk-SK" dirty="0" smtClean="0"/>
              <a:t> Press.</a:t>
            </a:r>
            <a:endParaRPr lang="cs-CZ" dirty="0" smtClean="0"/>
          </a:p>
          <a:p>
            <a:r>
              <a:rPr lang="sk-SK" dirty="0" err="1" smtClean="0"/>
              <a:t>Beyerstein</a:t>
            </a:r>
            <a:r>
              <a:rPr lang="sk-SK" dirty="0" smtClean="0"/>
              <a:t>, B. L. (1997). </a:t>
            </a:r>
            <a:r>
              <a:rPr lang="sk-SK" dirty="0" err="1" smtClean="0"/>
              <a:t>Why</a:t>
            </a:r>
            <a:r>
              <a:rPr lang="sk-SK" dirty="0" smtClean="0"/>
              <a:t> </a:t>
            </a:r>
            <a:r>
              <a:rPr lang="sk-SK" dirty="0" err="1" smtClean="0"/>
              <a:t>bogus</a:t>
            </a:r>
            <a:r>
              <a:rPr lang="sk-SK" dirty="0" smtClean="0"/>
              <a:t> </a:t>
            </a:r>
            <a:r>
              <a:rPr lang="sk-SK" dirty="0" err="1" smtClean="0"/>
              <a:t>therapies</a:t>
            </a:r>
            <a:r>
              <a:rPr lang="sk-SK" dirty="0" smtClean="0"/>
              <a:t> </a:t>
            </a:r>
            <a:r>
              <a:rPr lang="sk-SK" dirty="0" err="1" smtClean="0"/>
              <a:t>seem</a:t>
            </a:r>
            <a:r>
              <a:rPr lang="sk-SK" dirty="0" smtClean="0"/>
              <a:t> to </a:t>
            </a:r>
            <a:r>
              <a:rPr lang="sk-SK" dirty="0" err="1" smtClean="0"/>
              <a:t>work</a:t>
            </a:r>
            <a:r>
              <a:rPr lang="sk-SK" dirty="0" smtClean="0"/>
              <a:t>. </a:t>
            </a:r>
            <a:r>
              <a:rPr lang="sk-SK" i="1" dirty="0" err="1" smtClean="0"/>
              <a:t>The</a:t>
            </a:r>
            <a:r>
              <a:rPr lang="sk-SK" i="1" dirty="0" smtClean="0"/>
              <a:t> </a:t>
            </a:r>
            <a:r>
              <a:rPr lang="sk-SK" i="1" dirty="0" err="1" smtClean="0"/>
              <a:t>Skeptical</a:t>
            </a:r>
            <a:r>
              <a:rPr lang="sk-SK" i="1" dirty="0" smtClean="0"/>
              <a:t> </a:t>
            </a:r>
            <a:r>
              <a:rPr lang="sk-SK" i="1" dirty="0" err="1" smtClean="0"/>
              <a:t>Inquirer</a:t>
            </a:r>
            <a:r>
              <a:rPr lang="sk-SK" i="1" dirty="0" smtClean="0"/>
              <a:t>, 21</a:t>
            </a:r>
            <a:r>
              <a:rPr lang="sk-SK" dirty="0" smtClean="0"/>
              <a:t>(5), 29-34.</a:t>
            </a:r>
            <a:endParaRPr lang="cs-CZ" dirty="0" smtClean="0"/>
          </a:p>
          <a:p>
            <a:r>
              <a:rPr lang="sk-SK" dirty="0" err="1" smtClean="0"/>
              <a:t>Vyse</a:t>
            </a:r>
            <a:r>
              <a:rPr lang="sk-SK" dirty="0" smtClean="0"/>
              <a:t>, S. (2005). </a:t>
            </a:r>
            <a:r>
              <a:rPr lang="sk-SK" dirty="0" err="1" smtClean="0"/>
              <a:t>Where</a:t>
            </a:r>
            <a:r>
              <a:rPr lang="sk-SK" dirty="0" smtClean="0"/>
              <a:t> do </a:t>
            </a:r>
            <a:r>
              <a:rPr lang="sk-SK" dirty="0" err="1" smtClean="0"/>
              <a:t>fads</a:t>
            </a:r>
            <a:r>
              <a:rPr lang="sk-SK" dirty="0" smtClean="0"/>
              <a:t> </a:t>
            </a:r>
            <a:r>
              <a:rPr lang="sk-SK" dirty="0" err="1" smtClean="0"/>
              <a:t>come</a:t>
            </a:r>
            <a:r>
              <a:rPr lang="sk-SK" dirty="0" smtClean="0"/>
              <a:t> </a:t>
            </a:r>
            <a:r>
              <a:rPr lang="sk-SK" dirty="0" err="1" smtClean="0"/>
              <a:t>from</a:t>
            </a:r>
            <a:r>
              <a:rPr lang="sk-SK" dirty="0" smtClean="0"/>
              <a:t>? In </a:t>
            </a:r>
            <a:r>
              <a:rPr lang="sk-SK" dirty="0" err="1" smtClean="0"/>
              <a:t>Lilienfeld</a:t>
            </a:r>
            <a:r>
              <a:rPr lang="sk-SK" dirty="0" smtClean="0"/>
              <a:t>, S. O., </a:t>
            </a:r>
            <a:r>
              <a:rPr lang="sk-SK" dirty="0" err="1" smtClean="0"/>
              <a:t>Ruscio</a:t>
            </a:r>
            <a:r>
              <a:rPr lang="sk-SK" dirty="0" smtClean="0"/>
              <a:t>, J., &amp; </a:t>
            </a:r>
            <a:r>
              <a:rPr lang="sk-SK" dirty="0" err="1" smtClean="0"/>
              <a:t>Lynn</a:t>
            </a:r>
            <a:r>
              <a:rPr lang="sk-SK" dirty="0" smtClean="0"/>
              <a:t>, S. </a:t>
            </a:r>
            <a:r>
              <a:rPr lang="sk-SK" dirty="0" err="1" smtClean="0"/>
              <a:t>Navigating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mindfield</a:t>
            </a:r>
            <a:r>
              <a:rPr lang="sk-SK" dirty="0" smtClean="0"/>
              <a:t>: A </a:t>
            </a:r>
            <a:r>
              <a:rPr lang="sk-SK" dirty="0" err="1" smtClean="0"/>
              <a:t>user's</a:t>
            </a:r>
            <a:r>
              <a:rPr lang="sk-SK" dirty="0" smtClean="0"/>
              <a:t> </a:t>
            </a:r>
            <a:r>
              <a:rPr lang="sk-SK" dirty="0" err="1" smtClean="0"/>
              <a:t>guide</a:t>
            </a:r>
            <a:r>
              <a:rPr lang="sk-SK" dirty="0" smtClean="0"/>
              <a:t> to </a:t>
            </a:r>
            <a:r>
              <a:rPr lang="sk-SK" dirty="0" err="1" smtClean="0"/>
              <a:t>distinguishing</a:t>
            </a:r>
            <a:r>
              <a:rPr lang="sk-SK" dirty="0" smtClean="0"/>
              <a:t> </a:t>
            </a:r>
            <a:r>
              <a:rPr lang="sk-SK" dirty="0" err="1" smtClean="0"/>
              <a:t>science</a:t>
            </a:r>
            <a:r>
              <a:rPr lang="sk-SK" dirty="0" smtClean="0"/>
              <a:t> </a:t>
            </a:r>
            <a:r>
              <a:rPr lang="sk-SK" dirty="0" err="1" smtClean="0"/>
              <a:t>from</a:t>
            </a:r>
            <a:r>
              <a:rPr lang="sk-SK" dirty="0" smtClean="0"/>
              <a:t> </a:t>
            </a:r>
            <a:r>
              <a:rPr lang="sk-SK" dirty="0" err="1" smtClean="0"/>
              <a:t>pseudoscience</a:t>
            </a:r>
            <a:r>
              <a:rPr lang="sk-SK" dirty="0" smtClean="0"/>
              <a:t> in </a:t>
            </a:r>
            <a:r>
              <a:rPr lang="sk-SK" dirty="0" err="1" smtClean="0"/>
              <a:t>mental</a:t>
            </a:r>
            <a:r>
              <a:rPr lang="sk-SK" dirty="0" smtClean="0"/>
              <a:t> </a:t>
            </a:r>
            <a:r>
              <a:rPr lang="sk-SK" dirty="0" err="1" smtClean="0"/>
              <a:t>health</a:t>
            </a:r>
            <a:r>
              <a:rPr lang="sk-SK" dirty="0" smtClean="0"/>
              <a:t>. (s. 455-477). </a:t>
            </a:r>
            <a:r>
              <a:rPr lang="sk-SK" dirty="0" err="1" smtClean="0"/>
              <a:t>Amherst</a:t>
            </a:r>
            <a:r>
              <a:rPr lang="sk-SK" dirty="0" smtClean="0"/>
              <a:t>, NY: </a:t>
            </a:r>
            <a:r>
              <a:rPr lang="sk-SK" dirty="0" err="1" smtClean="0"/>
              <a:t>Prometheus</a:t>
            </a:r>
            <a:r>
              <a:rPr lang="sk-SK" dirty="0" smtClean="0"/>
              <a:t> </a:t>
            </a:r>
            <a:r>
              <a:rPr lang="sk-SK" dirty="0" err="1" smtClean="0"/>
              <a:t>Books</a:t>
            </a:r>
            <a:r>
              <a:rPr lang="sk-SK" dirty="0" smtClean="0"/>
              <a:t>.</a:t>
            </a:r>
            <a:endParaRPr lang="cs-CZ" dirty="0" smtClean="0"/>
          </a:p>
          <a:p>
            <a:r>
              <a:rPr lang="cs-CZ" dirty="0" smtClean="0"/>
              <a:t/>
            </a:r>
            <a:br>
              <a:rPr lang="cs-CZ" dirty="0" smtClean="0"/>
            </a:br>
            <a:endParaRPr lang="en-US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Dvě perspektivy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Naturalistic</a:t>
            </a:r>
            <a:r>
              <a:rPr lang="cs-CZ" dirty="0" smtClean="0"/>
              <a:t> </a:t>
            </a:r>
            <a:r>
              <a:rPr lang="cs-CZ" dirty="0" err="1" smtClean="0"/>
              <a:t>decision</a:t>
            </a:r>
            <a:r>
              <a:rPr lang="cs-CZ" dirty="0" smtClean="0"/>
              <a:t> </a:t>
            </a:r>
            <a:r>
              <a:rPr lang="cs-CZ" dirty="0" err="1" smtClean="0"/>
              <a:t>making</a:t>
            </a:r>
            <a:r>
              <a:rPr lang="cs-CZ" dirty="0" smtClean="0"/>
              <a:t>“</a:t>
            </a:r>
          </a:p>
          <a:p>
            <a:pPr lvl="1"/>
            <a:r>
              <a:rPr lang="cs-CZ" dirty="0" smtClean="0"/>
              <a:t>aneb – „podívám se, vidím, vím (co dělat)“</a:t>
            </a:r>
          </a:p>
          <a:p>
            <a:pPr lvl="2"/>
            <a:r>
              <a:rPr lang="cs-CZ" dirty="0" smtClean="0"/>
              <a:t>např. </a:t>
            </a:r>
            <a:r>
              <a:rPr lang="cs-CZ" dirty="0" err="1" smtClean="0"/>
              <a:t>Gladwelův</a:t>
            </a:r>
            <a:r>
              <a:rPr lang="cs-CZ" dirty="0" smtClean="0"/>
              <a:t> „Blink“</a:t>
            </a:r>
          </a:p>
          <a:p>
            <a:pPr lvl="1"/>
            <a:r>
              <a:rPr lang="cs-CZ" dirty="0" smtClean="0"/>
              <a:t>intuice (= automatické rozpoznání vzorů, žádná magie)</a:t>
            </a:r>
          </a:p>
          <a:p>
            <a:pPr lvl="2"/>
            <a:r>
              <a:rPr lang="cs-CZ" dirty="0" smtClean="0"/>
              <a:t>šachy, požárníci, sestry v nemocnici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Heuristics</a:t>
            </a:r>
            <a:r>
              <a:rPr lang="cs-CZ" dirty="0" smtClean="0"/>
              <a:t> &amp; </a:t>
            </a:r>
            <a:r>
              <a:rPr lang="cs-CZ" dirty="0" err="1" smtClean="0"/>
              <a:t>Biases</a:t>
            </a:r>
            <a:r>
              <a:rPr lang="cs-CZ" dirty="0" smtClean="0"/>
              <a:t>“</a:t>
            </a:r>
          </a:p>
          <a:p>
            <a:pPr lvl="1"/>
            <a:r>
              <a:rPr lang="cs-CZ" dirty="0" smtClean="0"/>
              <a:t>aneb – „podívám se a nechám se zmást“</a:t>
            </a:r>
          </a:p>
          <a:p>
            <a:pPr lvl="2"/>
            <a:r>
              <a:rPr lang="cs-CZ" dirty="0" smtClean="0"/>
              <a:t>např. </a:t>
            </a:r>
            <a:r>
              <a:rPr lang="cs-CZ" dirty="0" err="1" smtClean="0"/>
              <a:t>Kahneman</a:t>
            </a:r>
            <a:r>
              <a:rPr lang="cs-CZ" dirty="0" smtClean="0"/>
              <a:t> &amp; </a:t>
            </a:r>
            <a:r>
              <a:rPr lang="cs-CZ" dirty="0" err="1" smtClean="0"/>
              <a:t>Tversky</a:t>
            </a:r>
            <a:r>
              <a:rPr lang="cs-CZ" dirty="0" smtClean="0"/>
              <a:t>, </a:t>
            </a:r>
            <a:r>
              <a:rPr lang="cs-CZ" dirty="0" err="1" smtClean="0"/>
              <a:t>Meehl</a:t>
            </a:r>
            <a:endParaRPr lang="cs-CZ" dirty="0" smtClean="0"/>
          </a:p>
          <a:p>
            <a:pPr lvl="2"/>
            <a:r>
              <a:rPr lang="cs-CZ" dirty="0" smtClean="0"/>
              <a:t>předpovědi „expertů“ jsou méně spolehlivé než statistická predikce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Syntéza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694"/>
            <a:ext cx="8229600" cy="5133287"/>
          </a:xfrm>
        </p:spPr>
        <p:txBody>
          <a:bodyPr/>
          <a:lstStyle/>
          <a:p>
            <a:pPr lvl="2"/>
            <a:r>
              <a:rPr lang="cs-CZ" sz="2000" dirty="0" err="1" smtClean="0"/>
              <a:t>Kahneman</a:t>
            </a:r>
            <a:r>
              <a:rPr lang="cs-CZ" sz="2000" dirty="0" smtClean="0"/>
              <a:t>, Klein (2009)</a:t>
            </a:r>
          </a:p>
          <a:p>
            <a:r>
              <a:rPr lang="cs-CZ" sz="2800" dirty="0" smtClean="0"/>
              <a:t>NDM a H&amp;B nejsou v protikladu</a:t>
            </a:r>
          </a:p>
          <a:p>
            <a:r>
              <a:rPr lang="cs-CZ" sz="2800" dirty="0" smtClean="0"/>
              <a:t>jde o popis tvorby a aplikace intuitivních úsudků v situacích lišících se v základních aspektech:</a:t>
            </a:r>
          </a:p>
          <a:p>
            <a:pPr lvl="1"/>
            <a:r>
              <a:rPr lang="cs-CZ" sz="2400" dirty="0" smtClean="0"/>
              <a:t>validita klíčových podnětů (</a:t>
            </a:r>
            <a:r>
              <a:rPr lang="cs-CZ" sz="2400" dirty="0" err="1" smtClean="0"/>
              <a:t>cues</a:t>
            </a:r>
            <a:r>
              <a:rPr lang="cs-CZ" sz="2400" dirty="0" smtClean="0"/>
              <a:t>) z prostředí</a:t>
            </a:r>
          </a:p>
          <a:p>
            <a:pPr lvl="2"/>
            <a:r>
              <a:rPr lang="cs-CZ" sz="2000" dirty="0" smtClean="0"/>
              <a:t>vyloučení nejistoty ale není podmínkou</a:t>
            </a:r>
          </a:p>
          <a:p>
            <a:pPr lvl="1"/>
            <a:r>
              <a:rPr lang="cs-CZ" sz="2400" dirty="0" smtClean="0"/>
              <a:t>možnost učení se</a:t>
            </a:r>
          </a:p>
          <a:p>
            <a:r>
              <a:rPr lang="cs-CZ" sz="2800" dirty="0" smtClean="0"/>
              <a:t>lidé ale (vždy) nějakou intuici mají – buď z nevalidního prostředí nebo z automatického užití heuristik/zkreslení</a:t>
            </a:r>
          </a:p>
          <a:p>
            <a:pPr lvl="1"/>
            <a:r>
              <a:rPr lang="cs-CZ" sz="2400" dirty="0" smtClean="0"/>
              <a:t>zvlášť ohroženi jsou lidé, kteří v jedné oblasti svého oboru mají možnost získat odbornost, v jiné oblasti ale ne</a:t>
            </a:r>
            <a:endParaRPr lang="cs-CZ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Zlepšení predikce pomocí statistických modelu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 prostředí s vysokým šumem je statistická analýza schopna využít i slabé vztahy</a:t>
            </a:r>
          </a:p>
          <a:p>
            <a:pPr lvl="1"/>
            <a:r>
              <a:rPr lang="cs-CZ" dirty="0" smtClean="0"/>
              <a:t>na rozdíl od člověka je konzistentní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ve vysoce validním prostředí, pokud k sledovaným jevům dochází výjimečně a hrozí selhání kvůli nepozornosti</a:t>
            </a:r>
          </a:p>
          <a:p>
            <a:pPr marL="514350" indent="-514350"/>
            <a:r>
              <a:rPr lang="cs-CZ" dirty="0" smtClean="0"/>
              <a:t>podmínky vytvoření algoritmu</a:t>
            </a:r>
          </a:p>
          <a:p>
            <a:pPr marL="914400" lvl="1" indent="-514350"/>
            <a:r>
              <a:rPr lang="cs-CZ" dirty="0" smtClean="0"/>
              <a:t>spolehlivé </a:t>
            </a:r>
            <a:r>
              <a:rPr lang="cs-CZ" dirty="0" err="1" smtClean="0"/>
              <a:t>prediktory</a:t>
            </a:r>
            <a:r>
              <a:rPr lang="cs-CZ" dirty="0" smtClean="0"/>
              <a:t>, jasné kritérium, dostatek případů, </a:t>
            </a:r>
            <a:r>
              <a:rPr lang="cs-CZ" dirty="0" err="1" smtClean="0"/>
              <a:t>cost</a:t>
            </a:r>
            <a:r>
              <a:rPr lang="cs-CZ" dirty="0" smtClean="0"/>
              <a:t>-</a:t>
            </a:r>
            <a:r>
              <a:rPr lang="cs-CZ" dirty="0" err="1" smtClean="0"/>
              <a:t>benefit</a:t>
            </a:r>
            <a:r>
              <a:rPr lang="cs-CZ" dirty="0" smtClean="0"/>
              <a:t> analýza, stabilita prostředí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se v psychoterapii udržuje iluze odbornosti?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nejde o iluzi – terapeuti záměrně obelhávají své klienty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235236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Poptávka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</a:t>
            </a:r>
            <a:r>
              <a:rPr lang="cs-CZ" dirty="0" smtClean="0"/>
              <a:t>neověřené / pochybné </a:t>
            </a:r>
            <a:r>
              <a:rPr lang="cs-CZ" dirty="0" smtClean="0"/>
              <a:t>terapii </a:t>
            </a:r>
            <a:endParaRPr lang="cs-CZ" dirty="0" smtClean="0"/>
          </a:p>
          <a:p>
            <a:pPr lvl="1"/>
            <a:r>
              <a:rPr lang="cs-CZ" dirty="0" smtClean="0"/>
              <a:t>v </a:t>
            </a:r>
            <a:r>
              <a:rPr lang="cs-CZ" dirty="0" smtClean="0"/>
              <a:t>situaci, kdy neexistuje alternativa, </a:t>
            </a:r>
            <a:endParaRPr lang="cs-CZ" dirty="0" smtClean="0"/>
          </a:p>
          <a:p>
            <a:pPr lvl="1"/>
            <a:r>
              <a:rPr lang="cs-CZ" dirty="0" smtClean="0"/>
              <a:t>nebo </a:t>
            </a:r>
            <a:r>
              <a:rPr lang="cs-CZ" dirty="0" smtClean="0"/>
              <a:t>alternativa není dobře přijímána, </a:t>
            </a:r>
            <a:endParaRPr lang="cs-CZ" dirty="0" smtClean="0"/>
          </a:p>
          <a:p>
            <a:pPr lvl="1"/>
            <a:r>
              <a:rPr lang="cs-CZ" dirty="0" smtClean="0"/>
              <a:t>nebo </a:t>
            </a:r>
            <a:r>
              <a:rPr lang="cs-CZ" dirty="0" smtClean="0"/>
              <a:t>kdy terapie souzní s ideologií </a:t>
            </a:r>
            <a:r>
              <a:rPr lang="cs-CZ" dirty="0" smtClean="0"/>
              <a:t>pacienta</a:t>
            </a:r>
          </a:p>
          <a:p>
            <a:r>
              <a:rPr lang="cs-CZ" dirty="0" smtClean="0"/>
              <a:t>vztah k riziku?</a:t>
            </a:r>
          </a:p>
          <a:p>
            <a:pPr lvl="1"/>
            <a:r>
              <a:rPr lang="cs-CZ" dirty="0" smtClean="0"/>
              <a:t>místo prověřené techniky, která jasně uvádí své limitace lidé preferují nejasné přísliby možného uzdravení (= sázka v loterii)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Kognitivní zkreslení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4536"/>
            <a:ext cx="8229600" cy="4525963"/>
          </a:xfrm>
        </p:spPr>
        <p:txBody>
          <a:bodyPr/>
          <a:lstStyle/>
          <a:p>
            <a:r>
              <a:rPr lang="cs-CZ" sz="2800" dirty="0" smtClean="0"/>
              <a:t>chybí kvalitní (= </a:t>
            </a:r>
            <a:r>
              <a:rPr lang="cs-CZ" sz="2800" b="1" dirty="0" smtClean="0"/>
              <a:t>rychlá, stabilní, spolehlivá</a:t>
            </a:r>
            <a:r>
              <a:rPr lang="cs-CZ" sz="2800" dirty="0" smtClean="0"/>
              <a:t>) zpětná vazba</a:t>
            </a:r>
          </a:p>
          <a:p>
            <a:pPr lvl="1"/>
            <a:r>
              <a:rPr lang="cs-CZ" sz="2400" dirty="0" smtClean="0"/>
              <a:t>terapeuti neznají výsledky, pamatují si spíše spokojenost a spolupráci pacienta než jeho zlepšení</a:t>
            </a:r>
          </a:p>
          <a:p>
            <a:pPr lvl="2"/>
            <a:r>
              <a:rPr lang="cs-CZ" sz="2000" dirty="0" smtClean="0"/>
              <a:t>nepamatují si ani co přesně udělali</a:t>
            </a:r>
          </a:p>
          <a:p>
            <a:pPr lvl="1"/>
            <a:r>
              <a:rPr lang="cs-CZ" sz="2400" dirty="0" smtClean="0"/>
              <a:t>spontánní remise, cyklický průběh a návrat k průměru</a:t>
            </a:r>
          </a:p>
          <a:p>
            <a:pPr lvl="1"/>
            <a:r>
              <a:rPr lang="cs-CZ" sz="2400" dirty="0" err="1" smtClean="0"/>
              <a:t>primacy</a:t>
            </a:r>
            <a:r>
              <a:rPr lang="cs-CZ" sz="2400" dirty="0" smtClean="0"/>
              <a:t> </a:t>
            </a:r>
            <a:r>
              <a:rPr lang="cs-CZ" sz="2400" dirty="0" err="1" smtClean="0"/>
              <a:t>effect</a:t>
            </a:r>
            <a:r>
              <a:rPr lang="cs-CZ" sz="2400" dirty="0" smtClean="0"/>
              <a:t>, reprezentativní heuristika a ignorace base </a:t>
            </a:r>
            <a:r>
              <a:rPr lang="cs-CZ" sz="2400" dirty="0" err="1" smtClean="0"/>
              <a:t>rate</a:t>
            </a:r>
            <a:r>
              <a:rPr lang="cs-CZ" sz="2400" dirty="0" smtClean="0"/>
              <a:t> -&gt; pak konfirmační zpracování nových informací -&gt; v extrémním případě až indukce „léčené“ diagnózy (např. falešné vzpomínky)</a:t>
            </a:r>
          </a:p>
          <a:p>
            <a:pPr lvl="1"/>
            <a:r>
              <a:rPr lang="cs-CZ" sz="2400" dirty="0" err="1" smtClean="0"/>
              <a:t>hindsight</a:t>
            </a:r>
            <a:r>
              <a:rPr lang="cs-CZ" sz="2400" dirty="0" smtClean="0"/>
              <a:t> </a:t>
            </a:r>
            <a:r>
              <a:rPr lang="cs-CZ" sz="2400" dirty="0" err="1" smtClean="0"/>
              <a:t>bias</a:t>
            </a:r>
            <a:endParaRPr lang="cs-CZ" sz="2400" dirty="0" smtClean="0"/>
          </a:p>
          <a:p>
            <a:r>
              <a:rPr lang="cs-CZ" sz="2800" dirty="0" smtClean="0"/>
              <a:t>vzniká iluze účinnosti – </a:t>
            </a:r>
            <a:r>
              <a:rPr lang="cs-CZ" sz="2800" dirty="0" err="1" smtClean="0"/>
              <a:t>overconfidence</a:t>
            </a:r>
            <a:r>
              <a:rPr lang="cs-CZ" sz="2800" dirty="0" smtClean="0"/>
              <a:t> a prohlubování problému s dalšími pacienty</a:t>
            </a:r>
          </a:p>
          <a:p>
            <a:pPr lvl="1"/>
            <a:endParaRPr lang="cs-CZ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Odpor ke statistice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en-US" dirty="0" smtClean="0"/>
              <a:t>That </a:t>
            </a:r>
            <a:r>
              <a:rPr lang="en-US" b="1" dirty="0" smtClean="0"/>
              <a:t>it feels better, warmer, and cuddlier to me</a:t>
            </a:r>
            <a:r>
              <a:rPr lang="en-US" dirty="0" smtClean="0"/>
              <a:t> as predictor </a:t>
            </a:r>
            <a:r>
              <a:rPr lang="en-US" b="1" dirty="0" smtClean="0"/>
              <a:t>is a shabby excuse</a:t>
            </a:r>
            <a:r>
              <a:rPr lang="en-US" dirty="0" smtClean="0"/>
              <a:t> indeed</a:t>
            </a:r>
            <a:r>
              <a:rPr lang="en-US" dirty="0" smtClean="0"/>
              <a:t>...</a:t>
            </a:r>
            <a:r>
              <a:rPr lang="cs-CZ" dirty="0" smtClean="0"/>
              <a:t>“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en-US" dirty="0" smtClean="0"/>
              <a:t>Clinical </a:t>
            </a:r>
            <a:r>
              <a:rPr lang="en-US" b="1" dirty="0" smtClean="0"/>
              <a:t>experience may be invoked when it's all we have</a:t>
            </a:r>
            <a:r>
              <a:rPr lang="en-US" dirty="0" smtClean="0"/>
              <a:t>, when scientific evidence is insufficient (in quantity or quality) to tell us the answer. </a:t>
            </a:r>
            <a:r>
              <a:rPr lang="en-US" b="1" dirty="0" smtClean="0"/>
              <a:t>It is not a valid rebuttal when the research answer is negative</a:t>
            </a:r>
            <a:r>
              <a:rPr lang="en-US" dirty="0" smtClean="0"/>
              <a:t>.</a:t>
            </a:r>
            <a:r>
              <a:rPr lang="cs-CZ" dirty="0" smtClean="0"/>
              <a:t>“ (</a:t>
            </a:r>
            <a:r>
              <a:rPr lang="cs-CZ" dirty="0" err="1" smtClean="0"/>
              <a:t>Meehl</a:t>
            </a:r>
            <a:r>
              <a:rPr lang="cs-CZ" dirty="0" smtClean="0"/>
              <a:t>)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0E7A3-1F81-4973-99BC-33FC18E1495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Bludný kruh „iluze odbornost“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46B9-42FF-494D-96A9-66E5D75FDEC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235236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19507</TotalTime>
  <Words>841</Words>
  <Application>Microsoft Macintosh PowerPoint</Application>
  <PresentationFormat>On-screen Show (4:3)</PresentationFormat>
  <Paragraphs>103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APS300320  Heuristiky, zkreslení a iracionalita (v každodenní praxi)  Přednášející: Marek Vranka  </vt:lpstr>
      <vt:lpstr>Dvě perspektivy</vt:lpstr>
      <vt:lpstr>Syntéza</vt:lpstr>
      <vt:lpstr>Zlepšení predikce pomocí statistických modelu</vt:lpstr>
      <vt:lpstr>Proč se v psychoterapii udržuje iluze odbornosti?</vt:lpstr>
      <vt:lpstr>Poptávka</vt:lpstr>
      <vt:lpstr>Kognitivní zkreslení</vt:lpstr>
      <vt:lpstr>Odpor ke statistice</vt:lpstr>
      <vt:lpstr>Bludný kruh „iluze odbornost“</vt:lpstr>
      <vt:lpstr>Neuvěřitelný případ „facilitované komunikace“</vt:lpstr>
      <vt:lpstr>Ověření účinnosti</vt:lpstr>
      <vt:lpstr>Slide 12</vt:lpstr>
      <vt:lpstr>Výsledky?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 neuroekonomie</dc:title>
  <dc:creator>Petr Houdek</dc:creator>
  <cp:lastModifiedBy>Marek A. Vranka</cp:lastModifiedBy>
  <cp:revision>693</cp:revision>
  <dcterms:created xsi:type="dcterms:W3CDTF">2010-04-13T10:47:41Z</dcterms:created>
  <dcterms:modified xsi:type="dcterms:W3CDTF">2013-05-09T12:30:39Z</dcterms:modified>
</cp:coreProperties>
</file>