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58" r:id="rId5"/>
    <p:sldId id="259" r:id="rId6"/>
    <p:sldId id="260" r:id="rId7"/>
    <p:sldId id="261" r:id="rId8"/>
    <p:sldId id="262" r:id="rId9"/>
    <p:sldId id="264" r:id="rId10"/>
    <p:sldId id="265" r:id="rId11"/>
    <p:sldId id="266" r:id="rId12"/>
    <p:sldId id="267" r:id="rId13"/>
    <p:sldId id="268" r:id="rId14"/>
    <p:sldId id="271" r:id="rId15"/>
    <p:sldId id="276" r:id="rId16"/>
    <p:sldId id="274"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147"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DBCCB4ED-0E39-431B-B99B-9FC3AFCBB63A}" type="datetimeFigureOut">
              <a:rPr lang="cs-CZ" smtClean="0"/>
              <a:pPr/>
              <a:t>04.11.2019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BCCB4ED-0E39-431B-B99B-9FC3AFCBB63A}" type="datetimeFigureOut">
              <a:rPr lang="cs-CZ" smtClean="0"/>
              <a:pPr/>
              <a:t>04.11.2019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BCCB4ED-0E39-431B-B99B-9FC3AFCBB63A}" type="datetimeFigureOut">
              <a:rPr lang="cs-CZ" smtClean="0"/>
              <a:pPr/>
              <a:t>04.11.2019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BCCB4ED-0E39-431B-B99B-9FC3AFCBB63A}" type="datetimeFigureOut">
              <a:rPr lang="cs-CZ" smtClean="0"/>
              <a:pPr/>
              <a:t>04.11.2019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DBCCB4ED-0E39-431B-B99B-9FC3AFCBB63A}" type="datetimeFigureOut">
              <a:rPr lang="cs-CZ" smtClean="0"/>
              <a:pPr/>
              <a:t>04.11.2019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BCCB4ED-0E39-431B-B99B-9FC3AFCBB63A}" type="datetimeFigureOut">
              <a:rPr lang="cs-CZ" smtClean="0"/>
              <a:pPr/>
              <a:t>04.11.2019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BCCB4ED-0E39-431B-B99B-9FC3AFCBB63A}" type="datetimeFigureOut">
              <a:rPr lang="cs-CZ" smtClean="0"/>
              <a:pPr/>
              <a:t>04.11.2019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DBCCB4ED-0E39-431B-B99B-9FC3AFCBB63A}" type="datetimeFigureOut">
              <a:rPr lang="cs-CZ" smtClean="0"/>
              <a:pPr/>
              <a:t>04.11.2019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BCCB4ED-0E39-431B-B99B-9FC3AFCBB63A}" type="datetimeFigureOut">
              <a:rPr lang="cs-CZ" smtClean="0"/>
              <a:pPr/>
              <a:t>04.11.2019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BCCB4ED-0E39-431B-B99B-9FC3AFCBB63A}" type="datetimeFigureOut">
              <a:rPr lang="cs-CZ" smtClean="0"/>
              <a:pPr/>
              <a:t>04.11.2019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BCCB4ED-0E39-431B-B99B-9FC3AFCBB63A}" type="datetimeFigureOut">
              <a:rPr lang="cs-CZ" smtClean="0"/>
              <a:pPr/>
              <a:t>04.11.2019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CCB4ED-0E39-431B-B99B-9FC3AFCBB63A}" type="datetimeFigureOut">
              <a:rPr lang="cs-CZ" smtClean="0"/>
              <a:pPr/>
              <a:t>04.11.2019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BCA138-2C24-461D-9E4C-84EFC696CEA9}"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cz/url?sa=i&amp;rct=j&amp;q=&amp;esrc=s&amp;source=images&amp;cd=&amp;cad=rja&amp;uact=8&amp;ved=0ahUKEwjumPry35DXAhXHa1AKHfpnDBUQjRwIBw&amp;url=https://www.tyden.cz/rubriky/veda/a-prece-stoji-podle-americkeho-hnuti-je-zeme-stredem-vesmiru_211187.html&amp;psig=AOvVaw3eAwfQFjC5CtMEKEOJQB8p&amp;ust=1509191819067687"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4.png"/><Relationship Id="rId2" Type="http://schemas.openxmlformats.org/officeDocument/2006/relationships/hyperlink" Target="https://www.google.cz/url?sa=i&amp;rct=j&amp;q=&amp;esrc=s&amp;source=images&amp;cd=&amp;cad=rja&amp;uact=8&amp;ved=0ahUKEwjoybXEj__WAhWBMxQKHTijDasQjRwIBw&amp;url=http://www.national-geographic.cz/clanky/olympijske-hry-ktere-uz-nehrajeme-tradicni-zvyklosti-anticke-olympiady-20160805.html&amp;psig=AOvVaw21X8uJMnqrLLaMGCAm4XUo&amp;ust=1508586138285120" TargetMode="External"/><Relationship Id="rId1" Type="http://schemas.openxmlformats.org/officeDocument/2006/relationships/slideLayout" Target="../slideLayouts/slideLayout2.xml"/><Relationship Id="rId6" Type="http://schemas.openxmlformats.org/officeDocument/2006/relationships/hyperlink" Target="https://www.google.cz/url?sa=i&amp;rct=j&amp;q=&amp;esrc=s&amp;source=images&amp;cd=&amp;cad=rja&amp;uact=8&amp;ved=0ahUKEwialp6f6pDXAhXMmLQKHVPaDKwQjRwIBw&amp;url=https://pixabay.com/cs/%C4%8Dlov%C4%9Bk-silueta-lidsk%C3%A9-stoj%C3%ADc%C3%AD-147090/&amp;psig=AOvVaw0gjnGZYIFfvyeOuyUQdZFg&amp;ust=1509194254514588" TargetMode="External"/><Relationship Id="rId5" Type="http://schemas.openxmlformats.org/officeDocument/2006/relationships/image" Target="../media/image3.jpeg"/><Relationship Id="rId4" Type="http://schemas.openxmlformats.org/officeDocument/2006/relationships/hyperlink" Target="https://www.google.cz/url?sa=i&amp;rct=j&amp;q=&amp;esrc=s&amp;source=images&amp;cd=&amp;cad=rja&amp;uact=8&amp;ved=0ahUKEwilrcDi6ZDXAhUNKVAKHS4pCMsQjRwIBw&amp;url=https://www.taringa.net/posts/imagenes/12077892/Diseno-grafico---Siluetas.html&amp;psig=AOvVaw0xAf6wn7fWBocxoIx5GKWn&amp;ust=1509194441277900"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179512" y="404664"/>
            <a:ext cx="8208912" cy="5786199"/>
          </a:xfrm>
          <a:prstGeom prst="rect">
            <a:avLst/>
          </a:prstGeom>
          <a:noFill/>
        </p:spPr>
        <p:txBody>
          <a:bodyPr wrap="square" rtlCol="0">
            <a:spAutoFit/>
          </a:bodyPr>
          <a:lstStyle/>
          <a:p>
            <a:r>
              <a:rPr lang="cs-CZ" sz="2800" b="1" dirty="0" smtClean="0"/>
              <a:t>       Platón</a:t>
            </a:r>
          </a:p>
          <a:p>
            <a:r>
              <a:rPr lang="cs-CZ" sz="2800" b="1" dirty="0" smtClean="0"/>
              <a:t>dialog </a:t>
            </a:r>
            <a:r>
              <a:rPr lang="cs-CZ" sz="2800" b="1" i="1" dirty="0" err="1" smtClean="0"/>
              <a:t>Timaios</a:t>
            </a:r>
            <a:endParaRPr lang="cs-CZ" sz="2800" b="1" i="1" dirty="0" smtClean="0"/>
          </a:p>
          <a:p>
            <a:pPr algn="ctr"/>
            <a:endParaRPr lang="cs-CZ" sz="1200" b="1" i="1" dirty="0" smtClean="0"/>
          </a:p>
          <a:p>
            <a:pPr algn="ctr"/>
            <a:endParaRPr lang="cs-CZ" sz="1200" b="1" i="1" dirty="0" smtClean="0"/>
          </a:p>
          <a:p>
            <a:pPr algn="just"/>
            <a:r>
              <a:rPr lang="cs-CZ" sz="2400" dirty="0" err="1" smtClean="0"/>
              <a:t>Timaios</a:t>
            </a:r>
            <a:r>
              <a:rPr lang="cs-CZ" sz="2400" dirty="0" smtClean="0"/>
              <a:t>, </a:t>
            </a:r>
            <a:endParaRPr lang="cs-CZ" sz="2400" dirty="0" smtClean="0"/>
          </a:p>
          <a:p>
            <a:pPr algn="just"/>
            <a:r>
              <a:rPr lang="cs-CZ" sz="2400" dirty="0" smtClean="0"/>
              <a:t>- přívrženec </a:t>
            </a:r>
            <a:r>
              <a:rPr lang="cs-CZ" sz="2400" dirty="0" err="1" smtClean="0"/>
              <a:t>pýthagorejské</a:t>
            </a:r>
            <a:r>
              <a:rPr lang="cs-CZ" sz="2400" dirty="0" smtClean="0"/>
              <a:t> školy</a:t>
            </a:r>
          </a:p>
          <a:p>
            <a:pPr algn="just"/>
            <a:r>
              <a:rPr lang="cs-CZ" sz="2400" dirty="0" smtClean="0"/>
              <a:t>- je </a:t>
            </a:r>
            <a:r>
              <a:rPr lang="cs-CZ" sz="2400" dirty="0" smtClean="0"/>
              <a:t>vyzván, </a:t>
            </a:r>
            <a:r>
              <a:rPr lang="cs-CZ" sz="2400" dirty="0" smtClean="0"/>
              <a:t>aby podal </a:t>
            </a:r>
            <a:r>
              <a:rPr lang="cs-CZ" sz="2400" dirty="0" smtClean="0"/>
              <a:t>výklad vzniku </a:t>
            </a:r>
          </a:p>
          <a:p>
            <a:pPr algn="just"/>
            <a:r>
              <a:rPr lang="cs-CZ" sz="2400" dirty="0" smtClean="0"/>
              <a:t>  viditelného </a:t>
            </a:r>
            <a:r>
              <a:rPr lang="cs-CZ" sz="2400" dirty="0" smtClean="0"/>
              <a:t>světa v </a:t>
            </a:r>
            <a:r>
              <a:rPr lang="cs-CZ" sz="2400" dirty="0" smtClean="0"/>
              <a:t>čase</a:t>
            </a:r>
            <a:endParaRPr lang="cs-CZ" sz="2400" dirty="0" smtClean="0"/>
          </a:p>
          <a:p>
            <a:endParaRPr lang="cs-CZ" sz="2800" b="1" i="1" dirty="0" smtClean="0"/>
          </a:p>
          <a:p>
            <a:r>
              <a:rPr lang="cs-CZ" sz="2400" i="1" dirty="0" err="1" smtClean="0"/>
              <a:t>Timaios</a:t>
            </a:r>
            <a:r>
              <a:rPr lang="cs-CZ" sz="2400" i="1" dirty="0" smtClean="0"/>
              <a:t>,</a:t>
            </a:r>
            <a:r>
              <a:rPr lang="cs-CZ" sz="2400" dirty="0" smtClean="0"/>
              <a:t> 29e</a:t>
            </a:r>
          </a:p>
          <a:p>
            <a:r>
              <a:rPr lang="cs-CZ" dirty="0" smtClean="0"/>
              <a:t>Překlad František Novotný, 1. vydání Praha 1919, </a:t>
            </a:r>
            <a:r>
              <a:rPr lang="cs-CZ" dirty="0" err="1" smtClean="0"/>
              <a:t>Oikoymenh</a:t>
            </a:r>
            <a:r>
              <a:rPr lang="cs-CZ" dirty="0" smtClean="0"/>
              <a:t>, Praha 2008.</a:t>
            </a:r>
          </a:p>
          <a:p>
            <a:endParaRPr lang="cs-CZ" sz="1200" dirty="0" smtClean="0"/>
          </a:p>
          <a:p>
            <a:pPr algn="just"/>
            <a:r>
              <a:rPr lang="cs-CZ" sz="2800" dirty="0" smtClean="0"/>
              <a:t>Nuže tedy mluvme o tom, na kterém základě vytvořil tvůrce přírodu i to veškerenstvo. Byl dobrý, </a:t>
            </a:r>
            <a:r>
              <a:rPr lang="cs-CZ" sz="2800" dirty="0" err="1" smtClean="0"/>
              <a:t>dobrý</a:t>
            </a:r>
            <a:r>
              <a:rPr lang="cs-CZ" sz="2800" dirty="0" smtClean="0"/>
              <a:t> pak nikdy ničeho nezávidí; tedy jsa prost závisti chtěl, aby se všechno stalo co nejpodobnější jemu samému.</a:t>
            </a:r>
            <a:endParaRPr lang="cs-CZ" sz="2800" b="1" i="1" dirty="0" smtClean="0"/>
          </a:p>
        </p:txBody>
      </p:sp>
      <p:pic>
        <p:nvPicPr>
          <p:cNvPr id="15362" name="Picture 2" descr="Výsledek obrázku pro geocentrický model vesmíru">
            <a:hlinkClick r:id="rId2"/>
          </p:cNvPr>
          <p:cNvPicPr>
            <a:picLocks noChangeAspect="1" noChangeArrowheads="1"/>
          </p:cNvPicPr>
          <p:nvPr/>
        </p:nvPicPr>
        <p:blipFill>
          <a:blip r:embed="rId3" cstate="print"/>
          <a:srcRect/>
          <a:stretch>
            <a:fillRect/>
          </a:stretch>
        </p:blipFill>
        <p:spPr bwMode="auto">
          <a:xfrm>
            <a:off x="4686865" y="0"/>
            <a:ext cx="4457135" cy="3276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51520" y="1124744"/>
            <a:ext cx="45719" cy="369332"/>
          </a:xfrm>
          <a:prstGeom prst="rect">
            <a:avLst/>
          </a:prstGeom>
          <a:noFill/>
        </p:spPr>
        <p:txBody>
          <a:bodyPr wrap="square" rtlCol="0">
            <a:spAutoFit/>
          </a:bodyPr>
          <a:lstStyle/>
          <a:p>
            <a:endParaRPr lang="cs-CZ" dirty="0"/>
          </a:p>
        </p:txBody>
      </p:sp>
      <p:sp>
        <p:nvSpPr>
          <p:cNvPr id="3" name="TextovéPole 2"/>
          <p:cNvSpPr txBox="1"/>
          <p:nvPr/>
        </p:nvSpPr>
        <p:spPr>
          <a:xfrm>
            <a:off x="323528" y="620688"/>
            <a:ext cx="8496944" cy="5293757"/>
          </a:xfrm>
          <a:prstGeom prst="rect">
            <a:avLst/>
          </a:prstGeom>
          <a:noFill/>
        </p:spPr>
        <p:txBody>
          <a:bodyPr wrap="square" rtlCol="0">
            <a:spAutoFit/>
          </a:bodyPr>
          <a:lstStyle/>
          <a:p>
            <a:pPr algn="just"/>
            <a:r>
              <a:rPr lang="cs-CZ" sz="2600" dirty="0" smtClean="0"/>
              <a:t>Proto tedy bojíce se </a:t>
            </a:r>
            <a:r>
              <a:rPr lang="cs-CZ" sz="2600" dirty="0" err="1" smtClean="0"/>
              <a:t>poskvrniti</a:t>
            </a:r>
            <a:r>
              <a:rPr lang="cs-CZ" sz="2600" dirty="0" smtClean="0"/>
              <a:t> božský živel, pokud to nebylo naprosto nutno, ubytují stranou od něho v jiné části těla živel smrtelný, zbudovavše spojku a hranici mezi hlavou a hrudí a položivše doprostřed šíji, aby ony části byly odloučeny. Do hrudi pak a do takzvaného </a:t>
            </a:r>
            <a:r>
              <a:rPr lang="cs-CZ" sz="2600" i="1" dirty="0" err="1" smtClean="0"/>
              <a:t>thóraku</a:t>
            </a:r>
            <a:r>
              <a:rPr lang="cs-CZ" sz="2600" dirty="0" smtClean="0"/>
              <a:t> dali smrtelný druh duše. A poněvadž první její složka byla přirozeně lepší, druhá však horší, rozdělí dále dutinu hrudní, jako se odlučuje část domu určená pro ženy od části mužské, kladouce doprostřed mezi ně jako stěnu bránici. Tedy část duše účastnou mužnosti a prudkosti, řevnivou, usadili blíže hlavy mezi bránicí a šíjí, aby jsouc </a:t>
            </a:r>
            <a:r>
              <a:rPr lang="cs-CZ" sz="2600" dirty="0" err="1" smtClean="0"/>
              <a:t>poslušna</a:t>
            </a:r>
            <a:r>
              <a:rPr lang="cs-CZ" sz="2600" dirty="0" smtClean="0"/>
              <a:t> rozumu společně s ním násilím zdržovala rod žádostí, kdykoli by naprosto nechtěl ochotně </a:t>
            </a:r>
            <a:r>
              <a:rPr lang="cs-CZ" sz="2600" dirty="0" err="1" smtClean="0"/>
              <a:t>poslouchati</a:t>
            </a:r>
            <a:r>
              <a:rPr lang="cs-CZ" sz="2600" dirty="0" smtClean="0"/>
              <a:t> příkazů a výroků přicházejících z </a:t>
            </a:r>
            <a:r>
              <a:rPr lang="cs-CZ" sz="2600" dirty="0" err="1" smtClean="0"/>
              <a:t>vyšehradu</a:t>
            </a:r>
            <a:r>
              <a:rPr lang="cs-CZ" sz="2600" dirty="0" smtClean="0"/>
              <a:t>.</a:t>
            </a:r>
            <a:endParaRPr lang="cs-CZ" sz="2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539552" y="332656"/>
            <a:ext cx="8136904" cy="6370975"/>
          </a:xfrm>
          <a:prstGeom prst="rect">
            <a:avLst/>
          </a:prstGeom>
          <a:noFill/>
        </p:spPr>
        <p:txBody>
          <a:bodyPr wrap="square" rtlCol="0">
            <a:spAutoFit/>
          </a:bodyPr>
          <a:lstStyle/>
          <a:p>
            <a:pPr algn="just"/>
            <a:r>
              <a:rPr lang="cs-CZ" sz="2400" dirty="0" smtClean="0"/>
              <a:t>Srdce, uzel cév a zřídlo krve, prudce obíhající všemi údy, umístili do strážního příbytku, aby v něm vzkypěla síla prudkosti, kdykoli by rozum oznámil, že se jich dotýká nějaké nespravedlivé jednání buď zvenčí anebo i od vnitřních žádostí, a tu aby rychle byla </a:t>
            </a:r>
            <a:r>
              <a:rPr lang="cs-CZ" sz="2400" dirty="0" err="1" smtClean="0"/>
              <a:t>poslušna</a:t>
            </a:r>
            <a:r>
              <a:rPr lang="cs-CZ" sz="2400" dirty="0" smtClean="0"/>
              <a:t> všechna čivá ústrojí v těle, přijímajíce všemi oněmi průchodními cestami příkazy i hrozby, všude ho následovala a ponechávala tak vládu nejlepšímu mezi nimi všemi. Proti tlučení srdce při očekávání obávaných věcí a při vzbuzení hněvu uchystali tuto pomoc, vědoucí již napřed, že všechno takové zjitření v návalech vášně bude se </a:t>
            </a:r>
            <a:r>
              <a:rPr lang="cs-CZ" sz="2400" dirty="0" err="1" smtClean="0"/>
              <a:t>díti</a:t>
            </a:r>
            <a:r>
              <a:rPr lang="cs-CZ" sz="2400" dirty="0" smtClean="0"/>
              <a:t> působením ohně: vytvořili v těle ústrojí plic, předně měkké a bezkrevné, dále s vyhloubenými dutinkami uvnitř, jako jest houba, aby přijímajíc dech i nápoj ochlazováním poskytovalo v horku oddechu a úlevy; proto vedli stružky dýchací trubice do plic a umístili je kolem srdce jako nárazník, aby když prudkost v něm jest nejvyšší, bilo do pružné látky, a jsouc ochlazováno i méně se unavujíc, tím spíše mohlo i s city </a:t>
            </a:r>
            <a:r>
              <a:rPr lang="cs-CZ" sz="2400" dirty="0" err="1" smtClean="0"/>
              <a:t>sloužiti</a:t>
            </a:r>
            <a:r>
              <a:rPr lang="cs-CZ" sz="2400" dirty="0" smtClean="0"/>
              <a:t> rozumu.</a:t>
            </a:r>
            <a:endParaRPr lang="cs-CZ"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755576" y="764704"/>
            <a:ext cx="7848872" cy="523220"/>
          </a:xfrm>
          <a:prstGeom prst="rect">
            <a:avLst/>
          </a:prstGeom>
          <a:noFill/>
        </p:spPr>
        <p:txBody>
          <a:bodyPr wrap="square" rtlCol="0">
            <a:spAutoFit/>
          </a:bodyPr>
          <a:lstStyle/>
          <a:p>
            <a:r>
              <a:rPr lang="cs-CZ" sz="2800" dirty="0" smtClean="0"/>
              <a:t>	</a:t>
            </a:r>
            <a:endParaRPr lang="cs-CZ" sz="2800" dirty="0"/>
          </a:p>
        </p:txBody>
      </p:sp>
      <p:sp>
        <p:nvSpPr>
          <p:cNvPr id="3" name="TextovéPole 2"/>
          <p:cNvSpPr txBox="1"/>
          <p:nvPr/>
        </p:nvSpPr>
        <p:spPr>
          <a:xfrm>
            <a:off x="395536" y="692696"/>
            <a:ext cx="8208912" cy="5262979"/>
          </a:xfrm>
          <a:prstGeom prst="rect">
            <a:avLst/>
          </a:prstGeom>
          <a:noFill/>
        </p:spPr>
        <p:txBody>
          <a:bodyPr wrap="square" rtlCol="0">
            <a:spAutoFit/>
          </a:bodyPr>
          <a:lstStyle/>
          <a:p>
            <a:pPr algn="just"/>
            <a:r>
              <a:rPr lang="cs-CZ" sz="2400" dirty="0" smtClean="0"/>
              <a:t>Část duše chtivou pokrmů a nápojů i všech tělesných potřeb umístili doprostřed mezi bránicí a krajinou pupeční, </a:t>
            </a:r>
            <a:r>
              <a:rPr lang="cs-CZ" sz="2400" dirty="0" err="1" smtClean="0"/>
              <a:t>vytvořivše</a:t>
            </a:r>
            <a:r>
              <a:rPr lang="cs-CZ" sz="2400" dirty="0" smtClean="0"/>
              <a:t> na veškerém tomto místě jakoby žlab pro výživu těla; a spoutali ji tam jako divoké zvíře, které však jest nutno </a:t>
            </a:r>
            <a:r>
              <a:rPr lang="cs-CZ" sz="2400" dirty="0" err="1" smtClean="0"/>
              <a:t>živiti</a:t>
            </a:r>
            <a:r>
              <a:rPr lang="cs-CZ" sz="2400" dirty="0" smtClean="0"/>
              <a:t> ve prospěch celku, s nímž souvisí, ač má-li se pokolení smrtelné </a:t>
            </a:r>
            <a:r>
              <a:rPr lang="cs-CZ" sz="2400" dirty="0" err="1" smtClean="0"/>
              <a:t>udržovati</a:t>
            </a:r>
            <a:r>
              <a:rPr lang="cs-CZ" sz="2400" dirty="0" smtClean="0"/>
              <a:t>. Proto tedy jí tam určili stanoviště, aby stále se krmíc u žlabu a bydlíc co nejdále od části přemýšlející, dělajíc co nejméně hluku a křiku, nechala nejlepší část v tichu </a:t>
            </a:r>
            <a:r>
              <a:rPr lang="cs-CZ" sz="2400" dirty="0" err="1" smtClean="0"/>
              <a:t>přemýšleti</a:t>
            </a:r>
            <a:r>
              <a:rPr lang="cs-CZ" sz="2400" dirty="0" smtClean="0"/>
              <a:t> o tom, co všem částem společně i jednotlivě prospívá. Věděli pak o ní, že ani nepochopí rozumového důvodu, a i kdyby nějak nabyla nějakého ponětí o rozumových myšlenkách, že jí nebude vrozeno </a:t>
            </a:r>
            <a:r>
              <a:rPr lang="cs-CZ" sz="2400" dirty="0" err="1" smtClean="0"/>
              <a:t>věnovati</a:t>
            </a:r>
            <a:r>
              <a:rPr lang="cs-CZ" sz="2400" dirty="0" smtClean="0"/>
              <a:t> jim pozornost, nýbrž že se dá nejčastěji </a:t>
            </a:r>
            <a:r>
              <a:rPr lang="cs-CZ" sz="2400" dirty="0" err="1" smtClean="0"/>
              <a:t>voditi</a:t>
            </a:r>
            <a:r>
              <a:rPr lang="cs-CZ" sz="2400" dirty="0" smtClean="0"/>
              <a:t> od klamných obrazů a přeludů ve dne i v noci: učinil tedy bůh proti tomu opatření tím, že sestavil ústrojí jater a položil je do jejího sídla.</a:t>
            </a:r>
            <a:endParaRPr lang="cs-CZ"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395536" y="980728"/>
            <a:ext cx="8352928" cy="3416320"/>
          </a:xfrm>
          <a:prstGeom prst="rect">
            <a:avLst/>
          </a:prstGeom>
          <a:noFill/>
        </p:spPr>
        <p:txBody>
          <a:bodyPr wrap="square" rtlCol="0">
            <a:spAutoFit/>
          </a:bodyPr>
          <a:lstStyle/>
          <a:p>
            <a:pPr algn="just"/>
            <a:r>
              <a:rPr lang="cs-CZ" sz="2400" dirty="0" smtClean="0"/>
              <a:t>Utvořil je hustá, hladká, lesklá, sladká i obsahující hořkost, aby síla myšlenek, vycházející z rozumu, odrážela se v nich jako v zrcadle, přijímajícím obrysy a ukazujícím obrazy, a strašila onen druh duše tím, že používajíc příbuzné hořkosti, přísně by se druhdy přihnala a hrozila, vměšujíc hořkost rychle do celých jater, napouštěla játra žlučovými barvami a stahujíc všechno činila vrásčitým a drsným; nepříjemné pocity a nechutenství by působila i tím, že by účinkovala na jaterní lalok, přepážky i ústí, onen – jindy rovný – ohýbajíc a stahujíc, tyto pak ucpávajíc a svírajíc. </a:t>
            </a:r>
            <a:endParaRPr lang="cs-CZ"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323528" y="1196752"/>
            <a:ext cx="8568952" cy="4524315"/>
          </a:xfrm>
          <a:prstGeom prst="rect">
            <a:avLst/>
          </a:prstGeom>
          <a:noFill/>
        </p:spPr>
        <p:txBody>
          <a:bodyPr wrap="square" rtlCol="0">
            <a:spAutoFit/>
          </a:bodyPr>
          <a:lstStyle/>
          <a:p>
            <a:pPr algn="just"/>
            <a:r>
              <a:rPr lang="cs-CZ" sz="2400" dirty="0" smtClean="0"/>
              <a:t>Jindy by zase opačné přeludy kreslilo nějaké vlídné zavanutí myšlenky; tu by působilo poklid od hořkosti tím, že by nechtělo ani v pohyb </a:t>
            </a:r>
            <a:r>
              <a:rPr lang="cs-CZ" sz="2400" dirty="0" err="1" smtClean="0"/>
              <a:t>uváděti</a:t>
            </a:r>
            <a:r>
              <a:rPr lang="cs-CZ" sz="2400" dirty="0" smtClean="0"/>
              <a:t>, ani se </a:t>
            </a:r>
            <a:r>
              <a:rPr lang="cs-CZ" sz="2400" dirty="0" err="1" smtClean="0"/>
              <a:t>dotýkati</a:t>
            </a:r>
            <a:r>
              <a:rPr lang="cs-CZ" sz="2400" dirty="0" smtClean="0"/>
              <a:t> svého přirozeného opaku, nýbrž přicházejíc ve styk se sladkostí, jíž jsou játra opatřena, a zarovnávajíc na nich všechno, aby bylo rovné a hladké i svobodné, činilo by část duše, usazenou kolem jater vyjasněnou, spokojenou, takže by i v noci čas náležitě trávila, dávajíc ve spaní věštby, když už neměla </a:t>
            </a:r>
            <a:r>
              <a:rPr lang="cs-CZ" sz="2400" dirty="0" err="1" smtClean="0"/>
              <a:t>míti</a:t>
            </a:r>
            <a:r>
              <a:rPr lang="cs-CZ" sz="2400" dirty="0" smtClean="0"/>
              <a:t> podílu v rozumu a myšlení. </a:t>
            </a:r>
            <a:r>
              <a:rPr lang="cs-CZ" sz="2400" dirty="0" err="1" smtClean="0"/>
              <a:t>Pamětlivi</a:t>
            </a:r>
            <a:r>
              <a:rPr lang="cs-CZ" sz="2400" dirty="0" smtClean="0"/>
              <a:t> totiž jsouce příkazu otcova učinili smrtelné pokolení pokud možno nejlepší, zařizovali naši tvůrcové i špatnou část našeho těla v tom smyslu, aby se aspoň poněkud stýkala s pravdou, a proto položili do ní věštecké ústrojí.</a:t>
            </a:r>
            <a:endParaRPr lang="cs-CZ"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Výsledek obrázku pro antický vozataj obrázky">
            <a:hlinkClick r:id="rId2"/>
          </p:cNvPr>
          <p:cNvPicPr>
            <a:picLocks noChangeAspect="1" noChangeArrowheads="1"/>
          </p:cNvPicPr>
          <p:nvPr/>
        </p:nvPicPr>
        <p:blipFill>
          <a:blip r:embed="rId3" cstate="print"/>
          <a:srcRect/>
          <a:stretch>
            <a:fillRect/>
          </a:stretch>
        </p:blipFill>
        <p:spPr bwMode="auto">
          <a:xfrm>
            <a:off x="2771800" y="0"/>
            <a:ext cx="3348420" cy="2124000"/>
          </a:xfrm>
          <a:prstGeom prst="rect">
            <a:avLst/>
          </a:prstGeom>
          <a:noFill/>
        </p:spPr>
      </p:pic>
      <p:pic>
        <p:nvPicPr>
          <p:cNvPr id="28674" name="Picture 2" descr="Výsledek obrázku pro člověk silueta">
            <a:hlinkClick r:id="rId4"/>
          </p:cNvPr>
          <p:cNvPicPr>
            <a:picLocks noChangeAspect="1" noChangeArrowheads="1"/>
          </p:cNvPicPr>
          <p:nvPr/>
        </p:nvPicPr>
        <p:blipFill>
          <a:blip r:embed="rId5" cstate="print"/>
          <a:srcRect/>
          <a:stretch>
            <a:fillRect/>
          </a:stretch>
        </p:blipFill>
        <p:spPr bwMode="auto">
          <a:xfrm>
            <a:off x="6300192" y="2348880"/>
            <a:ext cx="1990725" cy="4248151"/>
          </a:xfrm>
          <a:prstGeom prst="rect">
            <a:avLst/>
          </a:prstGeom>
          <a:noFill/>
        </p:spPr>
      </p:pic>
      <p:pic>
        <p:nvPicPr>
          <p:cNvPr id="28678" name="Picture 6" descr="Výsledek obrázku pro člověk silueta">
            <a:hlinkClick r:id="rId6"/>
          </p:cNvPr>
          <p:cNvPicPr>
            <a:picLocks noChangeAspect="1" noChangeArrowheads="1"/>
          </p:cNvPicPr>
          <p:nvPr/>
        </p:nvPicPr>
        <p:blipFill>
          <a:blip r:embed="rId7" cstate="print"/>
          <a:srcRect/>
          <a:stretch>
            <a:fillRect/>
          </a:stretch>
        </p:blipFill>
        <p:spPr bwMode="auto">
          <a:xfrm>
            <a:off x="899592" y="2420888"/>
            <a:ext cx="2124075" cy="4248151"/>
          </a:xfrm>
          <a:prstGeom prst="rect">
            <a:avLst/>
          </a:prstGeom>
          <a:noFill/>
        </p:spPr>
      </p:pic>
      <p:sp>
        <p:nvSpPr>
          <p:cNvPr id="8" name="TextovéPole 7"/>
          <p:cNvSpPr txBox="1"/>
          <p:nvPr/>
        </p:nvSpPr>
        <p:spPr>
          <a:xfrm>
            <a:off x="3563888" y="2636912"/>
            <a:ext cx="2707929" cy="2031325"/>
          </a:xfrm>
          <a:prstGeom prst="rect">
            <a:avLst/>
          </a:prstGeom>
          <a:noFill/>
        </p:spPr>
        <p:txBody>
          <a:bodyPr wrap="square" rtlCol="0">
            <a:spAutoFit/>
          </a:bodyPr>
          <a:lstStyle/>
          <a:p>
            <a:r>
              <a:rPr lang="cs-CZ" dirty="0" smtClean="0"/>
              <a:t>Nesmrtelná část duše</a:t>
            </a:r>
          </a:p>
          <a:p>
            <a:endParaRPr lang="cs-CZ" dirty="0" smtClean="0"/>
          </a:p>
          <a:p>
            <a:endParaRPr lang="cs-CZ" dirty="0" smtClean="0"/>
          </a:p>
          <a:p>
            <a:r>
              <a:rPr lang="cs-CZ" dirty="0" smtClean="0"/>
              <a:t>Lepší část smrtelné duše</a:t>
            </a:r>
          </a:p>
          <a:p>
            <a:endParaRPr lang="cs-CZ" dirty="0" smtClean="0"/>
          </a:p>
          <a:p>
            <a:endParaRPr lang="cs-CZ" dirty="0" smtClean="0"/>
          </a:p>
          <a:p>
            <a:r>
              <a:rPr lang="cs-CZ" dirty="0" smtClean="0"/>
              <a:t>Horší část smrtelné duše</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971600" y="1700808"/>
            <a:ext cx="7560841" cy="1569660"/>
          </a:xfrm>
          <a:prstGeom prst="rect">
            <a:avLst/>
          </a:prstGeom>
          <a:noFill/>
        </p:spPr>
        <p:txBody>
          <a:bodyPr wrap="square" rtlCol="0">
            <a:spAutoFit/>
          </a:bodyPr>
          <a:lstStyle/>
          <a:p>
            <a:r>
              <a:rPr lang="cs-CZ" sz="2400" dirty="0" smtClean="0"/>
              <a:t>Doporučená literatura:</a:t>
            </a:r>
          </a:p>
          <a:p>
            <a:endParaRPr lang="cs-CZ" sz="2400" dirty="0" smtClean="0"/>
          </a:p>
          <a:p>
            <a:r>
              <a:rPr lang="cs-CZ" sz="2400" dirty="0" smtClean="0"/>
              <a:t>Filip </a:t>
            </a:r>
            <a:r>
              <a:rPr lang="cs-CZ" sz="2400" dirty="0" err="1" smtClean="0"/>
              <a:t>Karfík</a:t>
            </a:r>
            <a:r>
              <a:rPr lang="cs-CZ" sz="2400" dirty="0" smtClean="0"/>
              <a:t>, „Co je smrtelná část duše?“, </a:t>
            </a:r>
          </a:p>
          <a:p>
            <a:r>
              <a:rPr lang="cs-CZ" sz="2400" dirty="0" smtClean="0"/>
              <a:t>in: </a:t>
            </a:r>
            <a:r>
              <a:rPr lang="cs-CZ" sz="2400" i="1" dirty="0" smtClean="0"/>
              <a:t>Duše a svět</a:t>
            </a:r>
            <a:r>
              <a:rPr lang="cs-CZ" sz="2400" dirty="0" smtClean="0"/>
              <a:t>, s. 107-128, </a:t>
            </a:r>
            <a:r>
              <a:rPr lang="cs-CZ" sz="2400" dirty="0" err="1" smtClean="0"/>
              <a:t>Oikoymenh</a:t>
            </a:r>
            <a:r>
              <a:rPr lang="cs-CZ" sz="2400" dirty="0" smtClean="0"/>
              <a:t>, 2007.</a:t>
            </a:r>
            <a:endParaRPr lang="cs-CZ"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23528" y="908720"/>
            <a:ext cx="8568952" cy="4832092"/>
          </a:xfrm>
          <a:prstGeom prst="rect">
            <a:avLst/>
          </a:prstGeom>
          <a:noFill/>
        </p:spPr>
        <p:txBody>
          <a:bodyPr wrap="square" rtlCol="0">
            <a:spAutoFit/>
          </a:bodyPr>
          <a:lstStyle/>
          <a:p>
            <a:pPr algn="just"/>
            <a:r>
              <a:rPr lang="cs-CZ" sz="2800" dirty="0" smtClean="0"/>
              <a:t>	Ze jsoucna nedělitelného, stále totožného, a z měnivého jsoucna, obsaženého v látkách, dělitelného, smísil třetí, střední druh, </a:t>
            </a:r>
            <a:r>
              <a:rPr lang="cs-CZ" sz="2800" dirty="0" err="1" smtClean="0"/>
              <a:t>druh</a:t>
            </a:r>
            <a:r>
              <a:rPr lang="cs-CZ" sz="2800" dirty="0" smtClean="0"/>
              <a:t> jsoucnosti, účastný podstaty totožnosti a podstaty různosti, a ve stejném poměru jej složil uprostřed jsoucna nedělitelného a tělesného jsoucna dělitelného; pak vzal ty tři prvky a smísil je všechny v jeden útvar, násilně spojuje s </a:t>
            </a:r>
            <a:r>
              <a:rPr lang="cs-CZ" sz="2800" dirty="0" err="1" smtClean="0"/>
              <a:t>totožnem</a:t>
            </a:r>
            <a:r>
              <a:rPr lang="cs-CZ" sz="2800" dirty="0" smtClean="0"/>
              <a:t> nesmísitelnou podstatu různosti. Míse pak ony dva prvky se jsoucností a ze tří </a:t>
            </a:r>
            <a:r>
              <a:rPr lang="cs-CZ" sz="2800" dirty="0" err="1" smtClean="0"/>
              <a:t>učiviv</a:t>
            </a:r>
            <a:r>
              <a:rPr lang="cs-CZ" sz="2800" dirty="0" smtClean="0"/>
              <a:t> jeden, rozdělil pak opět tento celek na tolik částí, na kolik bylo </a:t>
            </a:r>
            <a:r>
              <a:rPr lang="cs-CZ" sz="2800" dirty="0" err="1" smtClean="0"/>
              <a:t>vhodno</a:t>
            </a:r>
            <a:r>
              <a:rPr lang="cs-CZ" sz="2800" dirty="0" smtClean="0"/>
              <a:t>, a každá z nich byla smíšena z totožnosti i z různosti a ze jsoucnosti.</a:t>
            </a:r>
            <a:endParaRPr lang="cs-CZ"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395536" y="1196752"/>
            <a:ext cx="8568952" cy="4231928"/>
          </a:xfrm>
          <a:prstGeom prst="rect">
            <a:avLst/>
          </a:prstGeom>
          <a:noFill/>
        </p:spPr>
        <p:txBody>
          <a:bodyPr wrap="square" rtlCol="0">
            <a:spAutoFit/>
          </a:bodyPr>
          <a:lstStyle/>
          <a:p>
            <a:pPr algn="ctr">
              <a:spcAft>
                <a:spcPts val="600"/>
              </a:spcAft>
            </a:pPr>
            <a:r>
              <a:rPr lang="cs-CZ" sz="2800" dirty="0" smtClean="0"/>
              <a:t>směs dělitelnosti a nedělitelnosti jsoucnosti (</a:t>
            </a:r>
            <a:r>
              <a:rPr lang="cs-CZ" sz="2800" i="1" dirty="0" err="1" smtClean="0"/>
              <a:t>úsiá</a:t>
            </a:r>
            <a:r>
              <a:rPr lang="cs-CZ" sz="2800" dirty="0" smtClean="0"/>
              <a:t>) + </a:t>
            </a:r>
          </a:p>
          <a:p>
            <a:pPr algn="ctr">
              <a:spcAft>
                <a:spcPts val="600"/>
              </a:spcAft>
            </a:pPr>
            <a:r>
              <a:rPr lang="cs-CZ" sz="2800" dirty="0" smtClean="0"/>
              <a:t>směs dělitelnosti a nedělitelnosti totožnosti (</a:t>
            </a:r>
            <a:r>
              <a:rPr lang="cs-CZ" sz="2800" i="1" dirty="0" err="1" smtClean="0"/>
              <a:t>tauton</a:t>
            </a:r>
            <a:r>
              <a:rPr lang="cs-CZ" sz="2800" dirty="0" smtClean="0"/>
              <a:t>) + </a:t>
            </a:r>
          </a:p>
          <a:p>
            <a:pPr algn="ctr">
              <a:spcAft>
                <a:spcPts val="600"/>
              </a:spcAft>
            </a:pPr>
            <a:r>
              <a:rPr lang="cs-CZ" sz="2800" dirty="0" smtClean="0"/>
              <a:t>směs dělitelnosti a nedělitelnosti různosti (</a:t>
            </a:r>
            <a:r>
              <a:rPr lang="cs-CZ" sz="2800" i="1" dirty="0" err="1" smtClean="0"/>
              <a:t>heteron</a:t>
            </a:r>
            <a:r>
              <a:rPr lang="cs-CZ" sz="2800" dirty="0" smtClean="0"/>
              <a:t>) =</a:t>
            </a:r>
          </a:p>
          <a:p>
            <a:pPr algn="ctr"/>
            <a:endParaRPr lang="cs-CZ" sz="2400" dirty="0" smtClean="0"/>
          </a:p>
          <a:p>
            <a:pPr algn="ctr"/>
            <a:endParaRPr lang="cs-CZ" sz="2400" dirty="0" smtClean="0"/>
          </a:p>
          <a:p>
            <a:pPr algn="ctr"/>
            <a:r>
              <a:rPr lang="cs-CZ" sz="3600" b="1" dirty="0" smtClean="0"/>
              <a:t>duše světa</a:t>
            </a:r>
          </a:p>
          <a:p>
            <a:pPr algn="ctr"/>
            <a:endParaRPr lang="cs-CZ" sz="3600" b="1" dirty="0" smtClean="0"/>
          </a:p>
          <a:p>
            <a:pPr algn="ctr"/>
            <a:r>
              <a:rPr lang="cs-CZ" sz="3200" dirty="0" err="1" smtClean="0"/>
              <a:t>ψυχή</a:t>
            </a:r>
            <a:r>
              <a:rPr lang="cs-CZ" sz="3200" dirty="0" smtClean="0"/>
              <a:t> </a:t>
            </a:r>
            <a:r>
              <a:rPr lang="cs-CZ" sz="3200" dirty="0" err="1" smtClean="0"/>
              <a:t>κόσμου</a:t>
            </a:r>
            <a:r>
              <a:rPr lang="cs-CZ" sz="3200" dirty="0" smtClean="0"/>
              <a:t>, anima </a:t>
            </a:r>
            <a:r>
              <a:rPr lang="cs-CZ" sz="3200" dirty="0" err="1" smtClean="0"/>
              <a:t>mundi</a:t>
            </a:r>
            <a:endParaRPr lang="cs-CZ" sz="3200" dirty="0" smtClean="0"/>
          </a:p>
          <a:p>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51520" y="260648"/>
            <a:ext cx="8712968" cy="6093976"/>
          </a:xfrm>
          <a:prstGeom prst="rect">
            <a:avLst/>
          </a:prstGeom>
          <a:noFill/>
        </p:spPr>
        <p:txBody>
          <a:bodyPr wrap="square" rtlCol="0">
            <a:spAutoFit/>
          </a:bodyPr>
          <a:lstStyle/>
          <a:p>
            <a:pPr algn="just"/>
            <a:r>
              <a:rPr lang="cs-CZ" sz="2600" dirty="0" smtClean="0"/>
              <a:t>Počínal pak </a:t>
            </a:r>
            <a:r>
              <a:rPr lang="cs-CZ" sz="2600" dirty="0" err="1" smtClean="0"/>
              <a:t>rozdělovati</a:t>
            </a:r>
            <a:r>
              <a:rPr lang="cs-CZ" sz="2600" dirty="0" smtClean="0"/>
              <a:t> takto: nejprve oddělil od celku jeden díl, potom odděloval díl dvojnásobný tohoto, třetí pak díl jednou a </a:t>
            </a:r>
            <a:r>
              <a:rPr lang="cs-CZ" sz="2600" dirty="0" err="1" smtClean="0"/>
              <a:t>půlkrát</a:t>
            </a:r>
            <a:r>
              <a:rPr lang="cs-CZ" sz="2600" dirty="0" smtClean="0"/>
              <a:t> větší než druhý a třikrát větší než první, čtvrtý díl dvojnásobný druhého, pátý trojnásobný třetího, šestý osmeronásobný prvního, sedmý </a:t>
            </a:r>
            <a:r>
              <a:rPr lang="cs-CZ" sz="2600" dirty="0" err="1" smtClean="0"/>
              <a:t>dvacetsedmkrát</a:t>
            </a:r>
            <a:r>
              <a:rPr lang="cs-CZ" sz="2600" dirty="0" smtClean="0"/>
              <a:t> větší než první; potom vyplňoval dvojnásobné i trojnásobné mezery tak, že ještě z onoho celku odkrajoval díly a kladl je doprostřed mezi tyto, tak, aby v každé mezeře byly dva středy, jeden o tentýž díl krajních veličin větší a menší, druhý o stejné číslo větší a o stejné menší. Těmito vložkami vznikly v dřívějších mezerách mezery o poměru 1 ½, </a:t>
            </a:r>
            <a:r>
              <a:rPr lang="cs-CZ" sz="2600" dirty="0" err="1" smtClean="0"/>
              <a:t>1</a:t>
            </a:r>
            <a:r>
              <a:rPr lang="cs-CZ" sz="2600" dirty="0" smtClean="0"/>
              <a:t> </a:t>
            </a:r>
            <a:r>
              <a:rPr lang="cs-CZ" sz="2600" dirty="0" err="1" smtClean="0"/>
              <a:t>1</a:t>
            </a:r>
            <a:r>
              <a:rPr lang="cs-CZ" sz="2600" dirty="0" smtClean="0"/>
              <a:t>/3, 1 </a:t>
            </a:r>
            <a:r>
              <a:rPr lang="cs-CZ" sz="2600" dirty="0" err="1" smtClean="0"/>
              <a:t>1</a:t>
            </a:r>
            <a:r>
              <a:rPr lang="cs-CZ" sz="2600" dirty="0" smtClean="0"/>
              <a:t>/8, a tu vyplnil mezerou o poměru 1 </a:t>
            </a:r>
            <a:r>
              <a:rPr lang="cs-CZ" sz="2600" dirty="0" err="1" smtClean="0"/>
              <a:t>1</a:t>
            </a:r>
            <a:r>
              <a:rPr lang="cs-CZ" sz="2600" dirty="0" smtClean="0"/>
              <a:t>/8, všechny mezery o poměru 1 </a:t>
            </a:r>
            <a:r>
              <a:rPr lang="cs-CZ" sz="2600" dirty="0" err="1" smtClean="0"/>
              <a:t>1</a:t>
            </a:r>
            <a:r>
              <a:rPr lang="cs-CZ" sz="2600" dirty="0" smtClean="0"/>
              <a:t>/3, nechávaje z každé z nich jen část, takže zbyla u této části mezera mající krajní číslo v poměru 256 : 243. Tímto způsobem konečně zcela vypotřeboval všechnu smíšeninu, z níž tyto díly odkrajoval. </a:t>
            </a:r>
            <a:endParaRPr lang="cs-CZ" sz="2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79512" y="332656"/>
            <a:ext cx="8784976" cy="6093976"/>
          </a:xfrm>
          <a:prstGeom prst="rect">
            <a:avLst/>
          </a:prstGeom>
          <a:noFill/>
        </p:spPr>
        <p:txBody>
          <a:bodyPr wrap="square" rtlCol="0">
            <a:spAutoFit/>
          </a:bodyPr>
          <a:lstStyle/>
          <a:p>
            <a:pPr algn="just"/>
            <a:r>
              <a:rPr lang="cs-CZ" sz="2600" dirty="0" smtClean="0"/>
              <a:t>Potom rozkrojil celou tuto složeninu po délce na dva díly, přeložil je ve středu v podobě písmene X, pak je stočil v uzavřený kruh, spojiv každý z nich i oba vespolek v bodě ležícím proti jejich průsečíku, a uvedl je v rovnoměrný kruhovitý pohyb na témže místě a učinil jeden kruh vnější, druhý vnitřní. Pohyb vnější pojmenoval pohybem totožnosti, pohyb vnitřní pohybem různosti. Pohyb totožnosti zařídil ve směru strany napravo, pohyb různosti podél úhlopříčky nalevo. Ale převahu dal kruhu totožnosti a podobnosti, neboť jej nechal jediný a nerozdělen, kdežto kruh vnitřní rozdělil na šest dílů; tím vytvořil sedm kruhů nestejných s mezerami jednak dvojnásobnými, jednak trojnásobnými, třemi toho a třemi onoho druhu, i ustanovil, aby kruhy šly směry vespolek opačnými, s rychlostí tři stejnou, čtyři pak nestejnou vzhledem k sobě navzájem i k oněm třem, ale každý pohybem přesně vyměřeným.</a:t>
            </a:r>
            <a:endParaRPr lang="cs-CZ" sz="2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395536" y="1340768"/>
            <a:ext cx="8280920" cy="3108543"/>
          </a:xfrm>
          <a:prstGeom prst="rect">
            <a:avLst/>
          </a:prstGeom>
          <a:noFill/>
        </p:spPr>
        <p:txBody>
          <a:bodyPr wrap="square" rtlCol="0">
            <a:spAutoFit/>
          </a:bodyPr>
          <a:lstStyle/>
          <a:p>
            <a:pPr algn="just"/>
            <a:r>
              <a:rPr lang="cs-CZ" sz="2800" dirty="0" smtClean="0"/>
              <a:t>Když pak bylo celé složení duše podle vůle tvůrcovy hotovo, budoval potom všechno tělesné uvnitř ní a upevnil jeho střed k jejímu středu, ona pak od středu až na nejzazší kraj světa všude se rozprostřevši i kolkolem jej zevně obklopivši, sama v sobě se otáčejíc, počala božský počátek nekonečného a rozumového života pro všechny časy.</a:t>
            </a:r>
            <a:endParaRPr lang="cs-CZ"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467544" y="1340768"/>
            <a:ext cx="8208913" cy="2985433"/>
          </a:xfrm>
          <a:prstGeom prst="rect">
            <a:avLst/>
          </a:prstGeom>
          <a:noFill/>
        </p:spPr>
        <p:txBody>
          <a:bodyPr wrap="square" rtlCol="0">
            <a:spAutoFit/>
          </a:bodyPr>
          <a:lstStyle/>
          <a:p>
            <a:r>
              <a:rPr lang="cs-CZ" sz="2400" dirty="0" err="1" smtClean="0"/>
              <a:t>Timaios</a:t>
            </a:r>
            <a:r>
              <a:rPr lang="cs-CZ" sz="2400" dirty="0" smtClean="0"/>
              <a:t> 41d</a:t>
            </a:r>
          </a:p>
          <a:p>
            <a:endParaRPr lang="cs-CZ" sz="2400" dirty="0" smtClean="0"/>
          </a:p>
          <a:p>
            <a:pPr algn="just"/>
            <a:r>
              <a:rPr lang="cs-CZ" sz="2800" dirty="0" smtClean="0"/>
              <a:t>[...] do téhož měsidla, ve kterém byl podle určitého poměru mísil duši </a:t>
            </a:r>
            <a:r>
              <a:rPr lang="cs-CZ" sz="2800" dirty="0" err="1" smtClean="0"/>
              <a:t>všehomíra</a:t>
            </a:r>
            <a:r>
              <a:rPr lang="cs-CZ" sz="2800" dirty="0" smtClean="0"/>
              <a:t>, nalil zpět zbytky dřívějších látek a mísil skoro týmž způsobem, ale již ne se stejně takovou čistotou, nýbrž o jeden a dva stupně horší.</a:t>
            </a:r>
            <a:endParaRPr lang="cs-CZ"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395536" y="764704"/>
            <a:ext cx="8424936" cy="5570756"/>
          </a:xfrm>
          <a:prstGeom prst="rect">
            <a:avLst/>
          </a:prstGeom>
          <a:noFill/>
        </p:spPr>
        <p:txBody>
          <a:bodyPr wrap="square" rtlCol="0">
            <a:spAutoFit/>
          </a:bodyPr>
          <a:lstStyle/>
          <a:p>
            <a:r>
              <a:rPr lang="cs-CZ" sz="2400" i="1" dirty="0" err="1" smtClean="0"/>
              <a:t>Timaios</a:t>
            </a:r>
            <a:r>
              <a:rPr lang="cs-CZ" sz="2400" dirty="0" smtClean="0"/>
              <a:t> 69c–71d</a:t>
            </a:r>
          </a:p>
          <a:p>
            <a:endParaRPr lang="cs-CZ" sz="1200" dirty="0" smtClean="0"/>
          </a:p>
          <a:p>
            <a:pPr algn="just"/>
            <a:r>
              <a:rPr lang="cs-CZ" sz="2800" dirty="0" smtClean="0"/>
              <a:t>Jak tedy už také na začátku bylo řečeno, do těchto věcí, jež byly v nespořádaném stavu, vpravil bůh souměr, jak v jedné každé zvlášť, tak mezi všemi vespolek, pokud a jak bylo možno, aby byly ve vzájemném poměru a souměrné. Neboť tenkráte ani nebyly účastny souměru, leda náhodou, ani vůbec nic z toho, co nyní má určité názvy, například oheň a voda a všecko ostatní, nezasluhovalo pojmenování, nýbrž všechno toto nejprve uspořádal, potom z toho sestavil tento vesmír, jednoho živého tvora, obsahujícího v sobě všechny </a:t>
            </a:r>
            <a:r>
              <a:rPr lang="cs-CZ" sz="2800" dirty="0" err="1" smtClean="0"/>
              <a:t>živoky</a:t>
            </a:r>
            <a:r>
              <a:rPr lang="cs-CZ" sz="2800" dirty="0" smtClean="0"/>
              <a:t>, smrtelné i nesmrtelné.</a:t>
            </a:r>
            <a:endParaRPr lang="cs-CZ"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51520" y="620688"/>
            <a:ext cx="8640960" cy="4832092"/>
          </a:xfrm>
          <a:prstGeom prst="rect">
            <a:avLst/>
          </a:prstGeom>
          <a:noFill/>
        </p:spPr>
        <p:txBody>
          <a:bodyPr wrap="square" rtlCol="0">
            <a:spAutoFit/>
          </a:bodyPr>
          <a:lstStyle/>
          <a:p>
            <a:pPr algn="just"/>
            <a:r>
              <a:rPr lang="cs-CZ" sz="2800" dirty="0" smtClean="0"/>
              <a:t>Tvůrcem věcí božských stal se sám, avšak vytváření smrtelných věcí přikázal svým vlastním tvorům. Ti pak, napodobujíce ho, vzali nesmrtelný prvek duše, potom vykroužili kolem něho smrtelné tělo a dali mu celé tělo za vozidlo a v něm přidělali jiný, smrtelný druh duše, chovající v sobě silné a z nutnosti vycházející stavy, především rozkoš, největší vnadidlo zla, potom strasti, zaplašovatele všeho dobrého, dále pak smělost a strach, dva nerozumné rádce, i hněv, hluchý k domluvám, i naději, již lze snadno </a:t>
            </a:r>
            <a:r>
              <a:rPr lang="cs-CZ" sz="2800" dirty="0" err="1" smtClean="0"/>
              <a:t>svésti</a:t>
            </a:r>
            <a:r>
              <a:rPr lang="cs-CZ" sz="2800" dirty="0" smtClean="0"/>
              <a:t>; smísivše to násilně s počitkem prostým rozumu a láskou všeho se odvažující, složili smrtelný druh duše.</a:t>
            </a:r>
            <a:endParaRPr lang="cs-CZ"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TotalTime>
  <Words>428</Words>
  <Application>Microsoft Office PowerPoint</Application>
  <PresentationFormat>Předvádění na obrazovce (4:3)</PresentationFormat>
  <Paragraphs>49</Paragraphs>
  <Slides>16</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16</vt:i4>
      </vt:variant>
    </vt:vector>
  </HeadingPairs>
  <TitlesOfParts>
    <vt:vector size="19" baseType="lpstr">
      <vt:lpstr>Arial</vt:lpstr>
      <vt:lpstr>Calibri</vt:lpstr>
      <vt:lpstr>Motiv sady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FFUK</dc:creator>
  <cp:lastModifiedBy>FFUK</cp:lastModifiedBy>
  <cp:revision>62</cp:revision>
  <dcterms:created xsi:type="dcterms:W3CDTF">2015-10-11T09:22:44Z</dcterms:created>
  <dcterms:modified xsi:type="dcterms:W3CDTF">2019-11-04T11:33:43Z</dcterms:modified>
</cp:coreProperties>
</file>