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9" r:id="rId6"/>
    <p:sldId id="261" r:id="rId7"/>
    <p:sldId id="262" r:id="rId8"/>
    <p:sldId id="26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81" d="100"/>
          <a:sy n="81" d="100"/>
        </p:scale>
        <p:origin x="16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11.12.2021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11.12.2021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Vojenské Lezení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 baseline="0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Lezení prvolezce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11.12.2021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2. ročník Bc. ZSTP II</a:t>
            </a:r>
            <a:endParaRPr lang="en-US" dirty="0"/>
          </a:p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mjr. Karel SÝKORA</a:t>
            </a: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Vojenské lezení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340768"/>
            <a:ext cx="8686800" cy="5517232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 baseline="0">
                <a:solidFill>
                  <a:schemeClr val="tx1"/>
                </a:solidFill>
                <a:latin typeface="Calibri" pitchFamily="34" charset="0"/>
              </a:defRPr>
            </a:lvl1pPr>
            <a:lvl2pPr marL="457200" indent="0">
              <a:spcBef>
                <a:spcPts val="600"/>
              </a:spcBef>
              <a:buClrTx/>
              <a:buFont typeface="Wingdings" pitchFamily="2" charset="2"/>
              <a:buNone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Cíl: seznámit a procvičit základní techniky lezení prvolezce </a:t>
            </a:r>
          </a:p>
          <a:p>
            <a:pPr lvl="0" eaLnBrk="1" latinLnBrk="0" hangingPunct="1"/>
            <a:endParaRPr lang="cs-CZ" dirty="0"/>
          </a:p>
          <a:p>
            <a:pPr lvl="0" eaLnBrk="1" latinLnBrk="0" hangingPunct="1"/>
            <a:r>
              <a:rPr lang="cs-CZ" dirty="0"/>
              <a:t>Průběh: 	- navazování</a:t>
            </a:r>
          </a:p>
          <a:p>
            <a:pPr lvl="0" eaLnBrk="1" latinLnBrk="0" hangingPunct="1"/>
            <a:r>
              <a:rPr lang="cs-CZ" dirty="0"/>
              <a:t>			- povelová technika</a:t>
            </a:r>
          </a:p>
          <a:p>
            <a:pPr lvl="0" eaLnBrk="1" latinLnBrk="0" hangingPunct="1"/>
            <a:r>
              <a:rPr lang="cs-CZ" dirty="0"/>
              <a:t>			- </a:t>
            </a:r>
            <a:r>
              <a:rPr lang="cs-CZ" dirty="0" err="1"/>
              <a:t>partnercheck</a:t>
            </a:r>
            <a:endParaRPr lang="cs-CZ" dirty="0"/>
          </a:p>
          <a:p>
            <a:pPr lvl="0" eaLnBrk="1" latinLnBrk="0" hangingPunct="1"/>
            <a:r>
              <a:rPr lang="cs-CZ" dirty="0"/>
              <a:t>			- lezení prvolezce</a:t>
            </a:r>
          </a:p>
          <a:p>
            <a:pPr lvl="0" eaLnBrk="1" latinLnBrk="0" hangingPunct="1"/>
            <a:r>
              <a:rPr lang="cs-CZ" dirty="0"/>
              <a:t>			- zakládání postupového jištění</a:t>
            </a:r>
          </a:p>
          <a:p>
            <a:pPr lvl="0" eaLnBrk="1" latinLnBrk="0" hangingPunct="1"/>
            <a:r>
              <a:rPr lang="cs-CZ" dirty="0"/>
              <a:t>			- jištění a spouštění prvolezce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Vojenské lezení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1" y="2204864"/>
            <a:ext cx="78867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7030A0"/>
                </a:solidFill>
              </a:rPr>
              <a:t>Navazování: </a:t>
            </a:r>
            <a:r>
              <a:rPr lang="cs-CZ" dirty="0"/>
              <a:t>procvičování a kontrola technik navazování prvolezce do kombinovaného úvazku (navázání přímo do lana, využití nešité ploché smyce k vytvoření kombinovaného úvazku)   </a:t>
            </a:r>
          </a:p>
          <a:p>
            <a:endParaRPr lang="cs-CZ" dirty="0"/>
          </a:p>
          <a:p>
            <a:r>
              <a:rPr lang="cs-CZ" sz="2400" b="1" dirty="0">
                <a:solidFill>
                  <a:srgbClr val="7030A0"/>
                </a:solidFill>
              </a:rPr>
              <a:t>Povelová technika: 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povely – lezu, jistím, povol, dober</a:t>
            </a:r>
          </a:p>
          <a:p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err="1">
                <a:solidFill>
                  <a:srgbClr val="7030A0"/>
                </a:solidFill>
                <a:latin typeface="+mn-lt"/>
                <a:ea typeface="+mn-ea"/>
                <a:cs typeface="+mn-cs"/>
              </a:rPr>
              <a:t>Partnercheck</a:t>
            </a:r>
            <a:r>
              <a:rPr lang="cs-CZ" sz="2400" b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důraz na vzájemnou kontrolu (navázání, založení jištění)</a:t>
            </a:r>
          </a:p>
          <a:p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Lezení prvolezce: 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techniky, zakládání postupového jištění (správný</a:t>
            </a:r>
            <a:r>
              <a:rPr lang="cs-CZ" sz="1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způsob vedení lana v postupovém jištění)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Jištění a spouštění prvolezce: </a:t>
            </a:r>
            <a:r>
              <a:rPr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kontrola správného způsobu jištění, kontrolované spouštění prvolezce (použití</a:t>
            </a:r>
            <a:r>
              <a:rPr lang="cs-CZ" sz="1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vhodného prostředku, technika jištění a spouštění)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76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cs-CZ" dirty="0"/>
              <a:t>Vojenské lezení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0" y="1916832"/>
            <a:ext cx="78867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7030A0"/>
                </a:solidFill>
              </a:rPr>
              <a:t>Literatura:</a:t>
            </a:r>
          </a:p>
          <a:p>
            <a:endParaRPr lang="cs-CZ" sz="2400" b="1" dirty="0">
              <a:solidFill>
                <a:srgbClr val="7030A0"/>
              </a:solidFill>
            </a:endParaRPr>
          </a:p>
          <a:p>
            <a:r>
              <a:rPr lang="cs-CZ" dirty="0"/>
              <a:t>MICHALIČKA</a:t>
            </a:r>
            <a:r>
              <a:rPr lang="cs-CZ" baseline="0" dirty="0"/>
              <a:t> Vladimír a kol. Speciální tělesná příprava Vojenské lezení. Praha VO FTVS UK 2019.</a:t>
            </a:r>
          </a:p>
          <a:p>
            <a:endParaRPr lang="cs-CZ" baseline="0" dirty="0"/>
          </a:p>
          <a:p>
            <a:r>
              <a:rPr lang="cs-CZ" baseline="0" dirty="0"/>
              <a:t>FRANK Tomáš a kol. Horolezecká abeceda. Praha Epocha 2009.</a:t>
            </a:r>
          </a:p>
          <a:p>
            <a:endParaRPr lang="cs-CZ" baseline="0" dirty="0"/>
          </a:p>
          <a:p>
            <a:r>
              <a:rPr lang="cs-CZ" baseline="0" dirty="0" err="1"/>
              <a:t>Austrian</a:t>
            </a:r>
            <a:r>
              <a:rPr lang="cs-CZ" baseline="0" dirty="0"/>
              <a:t> </a:t>
            </a:r>
            <a:r>
              <a:rPr lang="cs-CZ" baseline="0" dirty="0" err="1"/>
              <a:t>armed</a:t>
            </a:r>
            <a:r>
              <a:rPr lang="cs-CZ" baseline="0" dirty="0"/>
              <a:t> </a:t>
            </a:r>
            <a:r>
              <a:rPr lang="cs-CZ" baseline="0" dirty="0" err="1"/>
              <a:t>forces</a:t>
            </a:r>
            <a:r>
              <a:rPr lang="cs-CZ" baseline="0" dirty="0"/>
              <a:t> </a:t>
            </a:r>
            <a:r>
              <a:rPr lang="cs-CZ" baseline="0" dirty="0" err="1"/>
              <a:t>field</a:t>
            </a:r>
            <a:r>
              <a:rPr lang="cs-CZ" baseline="0" dirty="0"/>
              <a:t> </a:t>
            </a:r>
            <a:r>
              <a:rPr lang="cs-CZ" baseline="0" dirty="0" err="1"/>
              <a:t>manual</a:t>
            </a:r>
            <a:r>
              <a:rPr lang="cs-CZ" baseline="0" dirty="0"/>
              <a:t>. </a:t>
            </a:r>
            <a:r>
              <a:rPr lang="cs-CZ" baseline="0" dirty="0" err="1"/>
              <a:t>Military</a:t>
            </a:r>
            <a:r>
              <a:rPr lang="cs-CZ" baseline="0" dirty="0"/>
              <a:t> </a:t>
            </a:r>
            <a:r>
              <a:rPr lang="cs-CZ" baseline="0" dirty="0" err="1"/>
              <a:t>mountain</a:t>
            </a:r>
            <a:r>
              <a:rPr lang="cs-CZ" baseline="0" dirty="0"/>
              <a:t> </a:t>
            </a:r>
            <a:r>
              <a:rPr lang="cs-CZ" baseline="0" dirty="0" err="1"/>
              <a:t>training</a:t>
            </a:r>
            <a:r>
              <a:rPr lang="cs-CZ" baseline="0" dirty="0"/>
              <a:t>. </a:t>
            </a:r>
            <a:r>
              <a:rPr lang="cs-CZ" baseline="0" dirty="0" err="1"/>
              <a:t>Vienna</a:t>
            </a:r>
            <a:r>
              <a:rPr lang="cs-CZ" baseline="0" dirty="0"/>
              <a:t> </a:t>
            </a:r>
            <a:r>
              <a:rPr lang="cs-CZ" baseline="0" dirty="0" err="1"/>
              <a:t>Federal</a:t>
            </a:r>
            <a:r>
              <a:rPr lang="cs-CZ" baseline="0" dirty="0"/>
              <a:t> ministry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defence</a:t>
            </a:r>
            <a:r>
              <a:rPr lang="cs-CZ" baseline="0" dirty="0"/>
              <a:t> and sport 2014.</a:t>
            </a:r>
          </a:p>
          <a:p>
            <a:endParaRPr lang="cs-CZ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MICHALIČKA Vladimír a kol. (2008) </a:t>
            </a:r>
            <a:r>
              <a:rPr lang="cs-CZ" sz="18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Výukové DVD vojenské lezení</a:t>
            </a:r>
            <a:r>
              <a:rPr lang="cs-CZ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Praha: AWT s r.o./ X-</a:t>
            </a:r>
            <a:r>
              <a:rPr lang="cs-CZ" sz="1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treme</a:t>
            </a:r>
            <a:r>
              <a:rPr lang="cs-CZ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27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Lezení prvolezce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11.12.2021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60" y="1203608"/>
            <a:ext cx="8928992" cy="5517232"/>
          </a:xfrm>
        </p:spPr>
        <p:txBody>
          <a:bodyPr/>
          <a:lstStyle/>
          <a:p>
            <a:pPr marL="0" indent="0"/>
            <a:r>
              <a:rPr lang="cs-CZ" b="1" dirty="0"/>
              <a:t>Cíl: </a:t>
            </a:r>
          </a:p>
          <a:p>
            <a:pPr marL="0" indent="0"/>
            <a:r>
              <a:rPr lang="cs-CZ" dirty="0"/>
              <a:t>Seznámit a procvičit lezení, jištění a spouštění prvolezce</a:t>
            </a:r>
          </a:p>
          <a:p>
            <a:pPr marL="0" indent="0"/>
            <a:endParaRPr lang="cs-CZ" dirty="0"/>
          </a:p>
          <a:p>
            <a:pPr marL="0" indent="0"/>
            <a:r>
              <a:rPr lang="cs-CZ" b="1" dirty="0"/>
              <a:t>Průběh:	</a:t>
            </a:r>
          </a:p>
          <a:p>
            <a:pPr marL="457200" indent="-457200">
              <a:buFontTx/>
              <a:buChar char="-"/>
            </a:pPr>
            <a:r>
              <a:rPr lang="cs-CZ" dirty="0"/>
              <a:t>navazování se do kombinovaného úvazku</a:t>
            </a:r>
          </a:p>
          <a:p>
            <a:pPr marL="457200" indent="-457200">
              <a:buFontTx/>
              <a:buChar char="-"/>
            </a:pPr>
            <a:r>
              <a:rPr lang="cs-CZ" dirty="0" err="1"/>
              <a:t>partnercheck</a:t>
            </a:r>
            <a:endParaRPr lang="cs-CZ" dirty="0"/>
          </a:p>
          <a:p>
            <a:pPr marL="457200" indent="-457200">
              <a:buFontTx/>
              <a:buChar char="-"/>
            </a:pPr>
            <a:r>
              <a:rPr lang="cs-CZ" dirty="0"/>
              <a:t>Povelová technika</a:t>
            </a:r>
          </a:p>
          <a:p>
            <a:pPr marL="457200" indent="-457200">
              <a:buFontTx/>
              <a:buChar char="-"/>
            </a:pPr>
            <a:r>
              <a:rPr lang="cs-CZ" dirty="0"/>
              <a:t>lezení prvolezce, zakládání postupového jištění</a:t>
            </a:r>
          </a:p>
          <a:p>
            <a:pPr marL="457200" indent="-457200">
              <a:buFontTx/>
              <a:buChar char="-"/>
            </a:pPr>
            <a:r>
              <a:rPr lang="cs-CZ" dirty="0"/>
              <a:t>jištění a spouštění prvolezce</a:t>
            </a:r>
          </a:p>
          <a:p>
            <a:pPr marL="457200" indent="-457200">
              <a:buFontTx/>
              <a:buChar char="-"/>
            </a:pPr>
            <a:endParaRPr lang="cs-CZ" dirty="0"/>
          </a:p>
          <a:p>
            <a:pPr marL="457200" indent="-457200">
              <a:buFontTx/>
              <a:buChar char="-"/>
            </a:pPr>
            <a:endParaRPr lang="cs-CZ" dirty="0"/>
          </a:p>
          <a:p>
            <a:pPr marL="457200" indent="-457200">
              <a:buFontTx/>
              <a:buChar char="-"/>
            </a:pPr>
            <a:endParaRPr lang="cs-CZ" dirty="0"/>
          </a:p>
          <a:p>
            <a:pPr marL="0" indent="0"/>
            <a:r>
              <a:rPr lang="cs-CZ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b="1" dirty="0">
                <a:solidFill>
                  <a:srgbClr val="7030A0"/>
                </a:solidFill>
              </a:rPr>
              <a:t>Navazování:</a:t>
            </a:r>
            <a:r>
              <a:rPr lang="cs-CZ" dirty="0"/>
              <a:t> procvičování způsobů navazování se do kombinovaného úvazku </a:t>
            </a:r>
          </a:p>
          <a:p>
            <a:pPr marL="0" indent="0"/>
            <a:r>
              <a:rPr lang="cs-CZ" b="1" dirty="0" err="1">
                <a:solidFill>
                  <a:srgbClr val="7030A0"/>
                </a:solidFill>
              </a:rPr>
              <a:t>Partnercheck</a:t>
            </a:r>
            <a:r>
              <a:rPr lang="cs-CZ" b="1" dirty="0">
                <a:solidFill>
                  <a:srgbClr val="7030A0"/>
                </a:solidFill>
              </a:rPr>
              <a:t>: </a:t>
            </a:r>
            <a:r>
              <a:rPr lang="cs-CZ" dirty="0"/>
              <a:t>vzájemná kontrola navázání a založení jištění</a:t>
            </a:r>
          </a:p>
          <a:p>
            <a:pPr marL="0" indent="0"/>
            <a:r>
              <a:rPr lang="cs-CZ" b="1" dirty="0">
                <a:solidFill>
                  <a:srgbClr val="7030A0"/>
                </a:solidFill>
              </a:rPr>
              <a:t>Povelová technika: </a:t>
            </a:r>
            <a:r>
              <a:rPr lang="cs-CZ" dirty="0"/>
              <a:t>základní povely (lezu, jistím, povol, dober)</a:t>
            </a:r>
          </a:p>
          <a:p>
            <a:pPr marL="0" indent="0"/>
            <a:r>
              <a:rPr lang="cs-CZ" b="1" dirty="0">
                <a:solidFill>
                  <a:srgbClr val="7030A0"/>
                </a:solidFill>
              </a:rPr>
              <a:t>Lezení prvolezce: </a:t>
            </a:r>
            <a:r>
              <a:rPr lang="cs-CZ" dirty="0"/>
              <a:t>základní lezecké techniky a zakládání postupového jištění</a:t>
            </a:r>
          </a:p>
          <a:p>
            <a:pPr marL="0" indent="0"/>
            <a:r>
              <a:rPr lang="cs-CZ" b="1" dirty="0">
                <a:solidFill>
                  <a:srgbClr val="7030A0"/>
                </a:solidFill>
              </a:rPr>
              <a:t>Jištění prvolezce: </a:t>
            </a:r>
            <a:r>
              <a:rPr lang="cs-CZ" dirty="0"/>
              <a:t>seznámení a procvičování používání jistících pomůcek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7030A0"/>
                </a:solidFill>
              </a:rPr>
              <a:t>Literatura:</a:t>
            </a:r>
          </a:p>
          <a:p>
            <a:r>
              <a:rPr lang="cs-CZ" sz="2400" dirty="0"/>
              <a:t>MICHALIČKA Vladimír a kol. Speciální tělesná příprava Vojenské lezení. Praha VO FTVS UK 2019.</a:t>
            </a:r>
          </a:p>
          <a:p>
            <a:endParaRPr lang="cs-CZ" sz="2400" dirty="0"/>
          </a:p>
          <a:p>
            <a:r>
              <a:rPr lang="cs-CZ" sz="2400" dirty="0"/>
              <a:t>FRANK Tomáš a kol. Horolezecká abeceda. Praha Epocha 2009.</a:t>
            </a:r>
          </a:p>
          <a:p>
            <a:endParaRPr lang="cs-CZ" sz="2400" dirty="0"/>
          </a:p>
          <a:p>
            <a:r>
              <a:rPr lang="cs-CZ" sz="2400" dirty="0" err="1"/>
              <a:t>Austrian</a:t>
            </a:r>
            <a:r>
              <a:rPr lang="cs-CZ" sz="2400" dirty="0"/>
              <a:t> </a:t>
            </a:r>
            <a:r>
              <a:rPr lang="cs-CZ" sz="2400" dirty="0" err="1"/>
              <a:t>armed</a:t>
            </a:r>
            <a:r>
              <a:rPr lang="cs-CZ" sz="2400" dirty="0"/>
              <a:t> </a:t>
            </a:r>
            <a:r>
              <a:rPr lang="cs-CZ" sz="2400" dirty="0" err="1"/>
              <a:t>forces</a:t>
            </a:r>
            <a:r>
              <a:rPr lang="cs-CZ" sz="2400" dirty="0"/>
              <a:t> </a:t>
            </a: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manual</a:t>
            </a:r>
            <a:r>
              <a:rPr lang="cs-CZ" sz="2400" dirty="0"/>
              <a:t>. </a:t>
            </a:r>
            <a:r>
              <a:rPr lang="cs-CZ" sz="2400" dirty="0" err="1"/>
              <a:t>Military</a:t>
            </a:r>
            <a:r>
              <a:rPr lang="cs-CZ" sz="2400" dirty="0"/>
              <a:t> </a:t>
            </a:r>
            <a:r>
              <a:rPr lang="cs-CZ" sz="2400" dirty="0" err="1"/>
              <a:t>mountain</a:t>
            </a:r>
            <a:r>
              <a:rPr lang="cs-CZ" sz="2400" dirty="0"/>
              <a:t> </a:t>
            </a:r>
            <a:r>
              <a:rPr lang="cs-CZ" sz="2400" dirty="0" err="1"/>
              <a:t>training</a:t>
            </a:r>
            <a:r>
              <a:rPr lang="cs-CZ" sz="2400" dirty="0"/>
              <a:t>. </a:t>
            </a:r>
            <a:r>
              <a:rPr lang="cs-CZ" sz="2400" dirty="0" err="1"/>
              <a:t>Vienna</a:t>
            </a:r>
            <a:r>
              <a:rPr lang="cs-CZ" sz="2400" dirty="0"/>
              <a:t> </a:t>
            </a:r>
            <a:r>
              <a:rPr lang="cs-CZ" sz="2400" dirty="0" err="1"/>
              <a:t>Federal</a:t>
            </a:r>
            <a:r>
              <a:rPr lang="cs-CZ" sz="2400" dirty="0"/>
              <a:t> ministry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defence</a:t>
            </a:r>
            <a:r>
              <a:rPr lang="cs-CZ" sz="2400" dirty="0"/>
              <a:t> and sport 2014.</a:t>
            </a:r>
          </a:p>
          <a:p>
            <a:endParaRPr lang="cs-CZ" sz="2400" dirty="0"/>
          </a:p>
          <a:p>
            <a:pPr marL="0" lvl="0" indent="0">
              <a:spcBef>
                <a:spcPts val="0"/>
              </a:spcBef>
              <a:buSzTx/>
              <a:defRPr/>
            </a:pPr>
            <a:r>
              <a:rPr lang="cs-CZ" sz="2400" dirty="0"/>
              <a:t>MICHALIČKA Vladimír a kol.  Výukové DVD vojenské lezení. Praha: AWT s r.o./ X-</a:t>
            </a:r>
            <a:r>
              <a:rPr lang="cs-CZ" sz="2400" dirty="0" err="1"/>
              <a:t>treme</a:t>
            </a:r>
            <a:r>
              <a:rPr lang="cs-CZ" sz="2400" dirty="0"/>
              <a:t> video 2009.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11.12.2021</a:t>
            </a:fld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9CD5B5-48A5-489E-B91C-06329B42706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9AF8605-24D1-41B3-8E8B-E0F501DA18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81B9D5-15BD-43D1-A3D6-B69C008D35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241</TotalTime>
  <Words>174</Words>
  <Application>Microsoft Office PowerPoint</Application>
  <PresentationFormat>Předvádění na obrazovce (4:3)</PresentationFormat>
  <Paragraphs>39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Calibri</vt:lpstr>
      <vt:lpstr>Franklin Gothic Book</vt:lpstr>
      <vt:lpstr>Franklin Gothic Medium</vt:lpstr>
      <vt:lpstr>Wingdings</vt:lpstr>
      <vt:lpstr>Wingdings 2</vt:lpstr>
      <vt:lpstr>Cesta</vt:lpstr>
      <vt:lpstr>Vojenské lezení</vt:lpstr>
      <vt:lpstr>Vojenské lezení</vt:lpstr>
      <vt:lpstr>Vojenské lezení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Sýkora</dc:creator>
  <cp:lastModifiedBy>Michal Vágner</cp:lastModifiedBy>
  <cp:revision>73</cp:revision>
  <dcterms:modified xsi:type="dcterms:W3CDTF">2021-12-11T19:50:26Z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