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74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Bohemistická propedeutika 2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6. 5. 2021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52237480-7ADF-4500-9A0D-E7A710267A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ÚJKN</a:t>
            </a:r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97A4C-14B7-4466-80D1-FFCB650E3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co je na textu nápadné?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5CF6B7-3B4B-4A2A-8494-B48CA48DD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Loni jsem jel na Šumavu. Na čundr. Sám. Úplná katastrofa. Zima jak blázen. V dubnu! Vidím hospodu. Zavřená. Najdu večerku. Nemaj pivo. Jdu spát do lesa. Spacák se rozbije. V noci klepu kosu. Ráno du na vlak. Do Prahy. </a:t>
            </a:r>
          </a:p>
        </p:txBody>
      </p:sp>
    </p:spTree>
    <p:extLst>
      <p:ext uri="{BB962C8B-B14F-4D97-AF65-F5344CB8AC3E}">
        <p14:creationId xmlns:p14="http://schemas.microsoft.com/office/powerpoint/2010/main" val="3725375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617DD-3178-4DFD-8F8C-E6E8943F5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= parcelace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D01DFA-5980-4A4D-861B-543834F89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syntaktický jev, při kterém dochází k rozčlenění (segmentaci) výpovědi na dílčí fragmenty → textová syntax, stylistika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záměrná (např. v uměleckém textu)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spontánní (v mluveném projevu, např. neformální vypravování)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koheze takového komunikátu (textu či promluvy) je nízká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koheze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formální spojitost vět v souvětí nebo delším textovém celku prostřednictvím jazykových prostředků (např. zájmen či spojek)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35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1834D-E817-472C-81B0-9CD8DABE7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šumavský mikropříběh zbavený parcelace = vyšší stupeň koheze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451DD-B8D1-4C8F-A36F-A66251E6F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Loni jsem jel sám na Šumavu na čundr, </a:t>
            </a:r>
            <a:r>
              <a:rPr lang="cs-CZ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ale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byla to úplná katastrofa. Byla zima jak blázen</a:t>
            </a:r>
            <a:r>
              <a:rPr lang="cs-CZ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, a to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byl duben! Vidím hospodu, </a:t>
            </a:r>
            <a:r>
              <a:rPr lang="cs-CZ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ale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je zavřená. Najdu </a:t>
            </a:r>
            <a:r>
              <a:rPr lang="cs-CZ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teda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večerku, </a:t>
            </a:r>
            <a:r>
              <a:rPr lang="cs-CZ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jenže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tam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zas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nemaj pivo. Jdu spát do lesa </a:t>
            </a:r>
            <a:r>
              <a:rPr lang="cs-CZ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zrovna ten večer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se mi rozbije spacák, </a:t>
            </a:r>
            <a:r>
              <a:rPr lang="cs-CZ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takže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v noci klepu kosu </a:t>
            </a:r>
            <a:r>
              <a:rPr lang="cs-CZ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ráno du na vlak do Prahy.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98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Syntaktické (závislostní) stromy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prostorový způsob zachycení vztahů ve větě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uzly a hrany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pořadí uzlů ve stromě odpovídá pořadí slov v analyzované větě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 případě větných výpovědí bude vždy kořenem stromu přísudek. Podmět sice řídí tvar přísudku, ale přísudek je členem rozhodujícím o stavbě celé věty. Tato vlastnost je pro stavbu věty důležitější než pouhá formální shoda mezi podmětem a přísudkem, proto zachycujeme podmět jako závislý na predikátu.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(Adam et al., 2014: 104)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20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D4913-3555-45C7-8C36-AA477A1B2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F09C98-1327-4FC7-83F7-DE6B63D43CA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horní uzel je tedy </a:t>
            </a:r>
            <a:r>
              <a:rPr lang="cs-CZ">
                <a:latin typeface="Cambria" panose="02040503050406030204" pitchFamily="18" charset="0"/>
                <a:ea typeface="Cambria" panose="02040503050406030204" pitchFamily="18" charset="0"/>
              </a:rPr>
              <a:t>vždy </a:t>
            </a:r>
            <a:r>
              <a:rPr lang="cs-CZ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přísudek: 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cs-CZ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člen řídicí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					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člen závislý				člen závislý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jednotlivá patra stromu jsou uspořádána hierarchicky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					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				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27FABE37-8A50-46B7-BEF7-38BA010EC79C}"/>
              </a:ext>
            </a:extLst>
          </p:cNvPr>
          <p:cNvCxnSpPr/>
          <p:nvPr/>
        </p:nvCxnSpPr>
        <p:spPr>
          <a:xfrm flipV="1">
            <a:off x="2237173" y="2858610"/>
            <a:ext cx="665825" cy="443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CFD12ED0-C417-46B8-B836-7864DD64BF68}"/>
              </a:ext>
            </a:extLst>
          </p:cNvPr>
          <p:cNvCxnSpPr/>
          <p:nvPr/>
        </p:nvCxnSpPr>
        <p:spPr>
          <a:xfrm flipH="1" flipV="1">
            <a:off x="4412202" y="2858610"/>
            <a:ext cx="967666" cy="570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85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FC70E0-4994-433A-9F13-73EA069A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Příklad</a:t>
            </a:r>
            <a:r>
              <a:rPr lang="cs-CZ" sz="4000" i="1" dirty="0">
                <a:latin typeface="Cambria" panose="02040503050406030204" pitchFamily="18" charset="0"/>
                <a:ea typeface="Cambria" panose="02040503050406030204" pitchFamily="18" charset="0"/>
              </a:rPr>
              <a:t>: Pes vyhrabal v záhonu obří díru.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CD82FE-7DB5-447A-884A-2776E104A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</a:t>
            </a:r>
            <a:r>
              <a:rPr lang="cs-CZ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vyhrabal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(pred.)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Pes (subj.)          v záhonu (a. loci)                                 díru (obj.)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obří (atribut kongr.)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             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817D36EC-7F29-4C83-98C6-D2FF6FF5DE3C}"/>
              </a:ext>
            </a:extLst>
          </p:cNvPr>
          <p:cNvCxnSpPr>
            <a:cxnSpLocks/>
          </p:cNvCxnSpPr>
          <p:nvPr/>
        </p:nvCxnSpPr>
        <p:spPr>
          <a:xfrm flipV="1">
            <a:off x="2041864" y="2308195"/>
            <a:ext cx="1305018" cy="585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916E08F8-5367-4428-BD28-A8D48A4AC09D}"/>
              </a:ext>
            </a:extLst>
          </p:cNvPr>
          <p:cNvCxnSpPr>
            <a:cxnSpLocks/>
          </p:cNvCxnSpPr>
          <p:nvPr/>
        </p:nvCxnSpPr>
        <p:spPr>
          <a:xfrm flipH="1" flipV="1">
            <a:off x="5190479" y="2308195"/>
            <a:ext cx="3136775" cy="719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229924B5-31A8-426D-B90E-9346E74A40BD}"/>
              </a:ext>
            </a:extLst>
          </p:cNvPr>
          <p:cNvCxnSpPr>
            <a:cxnSpLocks/>
          </p:cNvCxnSpPr>
          <p:nvPr/>
        </p:nvCxnSpPr>
        <p:spPr>
          <a:xfrm flipV="1">
            <a:off x="4128486" y="2308196"/>
            <a:ext cx="49197" cy="497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AB5DADAC-C3FA-4178-8118-BCCD2B11254D}"/>
              </a:ext>
            </a:extLst>
          </p:cNvPr>
          <p:cNvCxnSpPr>
            <a:cxnSpLocks/>
          </p:cNvCxnSpPr>
          <p:nvPr/>
        </p:nvCxnSpPr>
        <p:spPr>
          <a:xfrm flipH="1">
            <a:off x="6906828" y="3302493"/>
            <a:ext cx="1420426" cy="528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13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47F1F-894C-4E3E-A274-62EF0F4B6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projektivita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3F5FF5-D373-4F4B-B38C-437BB387B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Takový vztah mezi složkami větné struktury a jejich lineárním uspořádáním, při jehož zobrazení (projekci) v podobě závislostního stromu (…)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se neprotínají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žádné dvě větve ani žádná svislá (projektivní) čára – vedená z každého uzlu stromu – s žádnou z větví stromu.                                 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cs-CZ" sz="20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cs-CZ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důraz OV)</a:t>
            </a:r>
          </a:p>
        </p:txBody>
      </p:sp>
    </p:spTree>
    <p:extLst>
      <p:ext uri="{BB962C8B-B14F-4D97-AF65-F5344CB8AC3E}">
        <p14:creationId xmlns:p14="http://schemas.microsoft.com/office/powerpoint/2010/main" val="139743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DBCAC-430D-4C74-B86E-0B1A136A1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příklad projektivity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7634035F-DADB-49A4-9EF9-5563269670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786" y="2214249"/>
            <a:ext cx="5616427" cy="3574090"/>
          </a:xfrm>
        </p:spPr>
      </p:pic>
    </p:spTree>
    <p:extLst>
      <p:ext uri="{BB962C8B-B14F-4D97-AF65-F5344CB8AC3E}">
        <p14:creationId xmlns:p14="http://schemas.microsoft.com/office/powerpoint/2010/main" val="206470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B2C6E-D96F-4969-BE6A-08C6EEA15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neprojektivní kce jsou </a:t>
            </a:r>
            <a:r>
              <a:rPr lang="cs-CZ" sz="4000" u="sng" dirty="0">
                <a:latin typeface="Cambria" panose="02040503050406030204" pitchFamily="18" charset="0"/>
                <a:ea typeface="Cambria" panose="02040503050406030204" pitchFamily="18" charset="0"/>
              </a:rPr>
              <a:t>periferní</a:t>
            </a:r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cs-CZ" sz="4000" u="sng" dirty="0">
                <a:latin typeface="Cambria" panose="02040503050406030204" pitchFamily="18" charset="0"/>
                <a:ea typeface="Cambria" panose="02040503050406030204" pitchFamily="18" charset="0"/>
              </a:rPr>
              <a:t>nápadné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D3C6EE-BCA0-46BF-B739-A42E6D72A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uvádí tyto typy a situace neprojektivních kcí: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poetičnost: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hrdliččin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zval ku lásce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hlas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, kde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borový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zaváněl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háj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hovorovost: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Kde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jsi říkal, že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točí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dobré pivo?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(tzv. přemosťovací slovesa)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cirkumpozice: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vhodné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oblečení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do deště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plný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dům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dětí, dovážená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jablka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ze zahraničí</a:t>
            </a: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3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F9CBA-6669-4118-9165-4ADE343F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Větné ekvivalenty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D65E18-D356-4724-84E9-5D720FA08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syntaktický útvar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bez verba finita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(zpravidla nerozsáhlý), který je jakožto komunikát interpretovatelný pouze v návaznosti na aktuální kontext a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komunikační situaci                                                                       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důraz OV)</a:t>
            </a: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Vodu!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(vidíme požár)</a:t>
            </a: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Dvě piva a zelenou.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(v hospodě)</a:t>
            </a: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Jágr gól!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(sportovní komentář)</a:t>
            </a: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Stop!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(dopravní cedule)</a:t>
            </a: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Zpáteční do Rokycan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(u pokladny)</a:t>
            </a: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Zase ten zub?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(kamarád úpí bolestí)</a:t>
            </a: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Nesmysl!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(reakce v diskusi)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6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B1F27-3780-4BE4-8165-5DEAC0CF9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B19761-8A7F-49C4-A99F-14F205F4E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větné ekvivalenty souvisí s elipsou (výpustkou)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elipsa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= vypuštěná část syntaktické struktury, kterou v ní podle obvyklého větného schématu očekáváme a kterou </a:t>
            </a:r>
            <a:r>
              <a:rPr lang="cs-CZ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lze rekonstruovat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eliptická věta: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Jan pije pivo a Tereza červené víno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větný ekvivalent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Nesmysl!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je vlastně eliptickou konstrukcí: </a:t>
            </a:r>
            <a:r>
              <a:rPr lang="cs-CZ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To je</a:t>
            </a:r>
            <a:r>
              <a:rPr lang="cs-CZ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nesmysl!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úsporné vyjadřování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ustálené elipsy: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Musím k zubaři. Chci do Skotska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(= sloveso pohybu je elidováno po modálním slovese)</a:t>
            </a:r>
          </a:p>
        </p:txBody>
      </p:sp>
    </p:spTree>
    <p:extLst>
      <p:ext uri="{BB962C8B-B14F-4D97-AF65-F5344CB8AC3E}">
        <p14:creationId xmlns:p14="http://schemas.microsoft.com/office/powerpoint/2010/main" val="34951874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192</TotalTime>
  <Words>651</Words>
  <Application>Microsoft Office PowerPoint</Application>
  <PresentationFormat>Širokoúhlá obrazovka</PresentationFormat>
  <Paragraphs>63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Wingdings</vt:lpstr>
      <vt:lpstr>Motiv Office</vt:lpstr>
      <vt:lpstr>Bohemistická propedeutika 2</vt:lpstr>
      <vt:lpstr>Syntaktické (závislostní) stromy</vt:lpstr>
      <vt:lpstr>Prezentace aplikace PowerPoint</vt:lpstr>
      <vt:lpstr>Příklad: Pes vyhrabal v záhonu obří díru. </vt:lpstr>
      <vt:lpstr>projektivita</vt:lpstr>
      <vt:lpstr>příklad projektivity</vt:lpstr>
      <vt:lpstr>neprojektivní kce jsou periferní a nápadné</vt:lpstr>
      <vt:lpstr>Větné ekvivalenty</vt:lpstr>
      <vt:lpstr>Prezentace aplikace PowerPoint</vt:lpstr>
      <vt:lpstr>co je na textu nápadné?</vt:lpstr>
      <vt:lpstr>= parcelace</vt:lpstr>
      <vt:lpstr>šumavský mikropříběh zbavený parcelace = vyšší stupeň koheze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Bohemistická propedeutika 2</dc:title>
  <dc:creator>Vinš, Ondřej</dc:creator>
  <cp:lastModifiedBy>Vinš, Ondřej</cp:lastModifiedBy>
  <cp:revision>49</cp:revision>
  <dcterms:created xsi:type="dcterms:W3CDTF">2021-05-05T09:34:59Z</dcterms:created>
  <dcterms:modified xsi:type="dcterms:W3CDTF">2021-05-07T08:21:51Z</dcterms:modified>
</cp:coreProperties>
</file>