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2D40"/>
    <a:srgbClr val="D22C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774" autoAdjust="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07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8EF687-8659-44A5-B987-DB47E3AA8D81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BC47E-BD00-42F4-B95C-2B987241CB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909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133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 - základní sou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0551C6D1-EC0E-4BE1-8EEE-AD0BFE03FC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23" y="435829"/>
            <a:ext cx="6408162" cy="1981120"/>
          </a:xfrm>
          <a:prstGeom prst="rect">
            <a:avLst/>
          </a:prstGeom>
        </p:spPr>
      </p:pic>
      <p:sp>
        <p:nvSpPr>
          <p:cNvPr id="9" name="Nadpis 8">
            <a:extLst>
              <a:ext uri="{FF2B5EF4-FFF2-40B4-BE49-F238E27FC236}">
                <a16:creationId xmlns:a16="http://schemas.microsoft.com/office/drawing/2014/main" id="{9C465973-12C9-4E7E-B3E7-339819B8DE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54807" y="3468467"/>
            <a:ext cx="6232376" cy="1518962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6" name="Zástupný symbol pro text 14">
            <a:extLst>
              <a:ext uri="{FF2B5EF4-FFF2-40B4-BE49-F238E27FC236}">
                <a16:creationId xmlns:a16="http://schemas.microsoft.com/office/drawing/2014/main" id="{6D621A1B-64B8-4E2C-9F7C-619F6D16DF8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54807" y="4987429"/>
            <a:ext cx="6218237" cy="974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podnadpis.</a:t>
            </a:r>
          </a:p>
        </p:txBody>
      </p:sp>
      <p:sp>
        <p:nvSpPr>
          <p:cNvPr id="7" name="Zástupný symbol pro text 14">
            <a:extLst>
              <a:ext uri="{FF2B5EF4-FFF2-40B4-BE49-F238E27FC236}">
                <a16:creationId xmlns:a16="http://schemas.microsoft.com/office/drawing/2014/main" id="{3CBD455F-1540-428D-A023-C87A83F6C53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554806" y="2805732"/>
            <a:ext cx="6218237" cy="5214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název základní součásti.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8894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55FAB65-B0A7-4575-8846-11158687D38E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2881948" y="30924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vložíte obrázek.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24AE90-7605-4DC5-9CC0-F95158D6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Zástupný symbol pro text 4">
            <a:extLst>
              <a:ext uri="{FF2B5EF4-FFF2-40B4-BE49-F238E27FC236}">
                <a16:creationId xmlns:a16="http://schemas.microsoft.com/office/drawing/2014/main" id="{276D1917-8BCB-4A56-9BA7-03075193B5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81948" y="5298620"/>
            <a:ext cx="6172200" cy="5687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D22C40"/>
              </a:buClr>
              <a:buFont typeface="Wingdings" panose="05000000000000000000" pitchFamily="2" charset="2"/>
              <a:buNone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2618544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 -  bez základní sou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0551C6D1-EC0E-4BE1-8EEE-AD0BFE03FC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23" y="450943"/>
            <a:ext cx="6408162" cy="1981120"/>
          </a:xfrm>
          <a:prstGeom prst="rect">
            <a:avLst/>
          </a:prstGeom>
        </p:spPr>
      </p:pic>
      <p:sp>
        <p:nvSpPr>
          <p:cNvPr id="10" name="Nadpis 9">
            <a:extLst>
              <a:ext uri="{FF2B5EF4-FFF2-40B4-BE49-F238E27FC236}">
                <a16:creationId xmlns:a16="http://schemas.microsoft.com/office/drawing/2014/main" id="{1FAEE400-C3C4-4524-978A-6626FFC80C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30487" y="2962276"/>
            <a:ext cx="6218789" cy="778452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15" name="Zástupný symbol pro text 14">
            <a:extLst>
              <a:ext uri="{FF2B5EF4-FFF2-40B4-BE49-F238E27FC236}">
                <a16:creationId xmlns:a16="http://schemas.microsoft.com/office/drawing/2014/main" id="{6D164CCE-6D73-466D-BEB5-04B11A83900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630487" y="3906326"/>
            <a:ext cx="6218237" cy="974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podnadpis.</a:t>
            </a:r>
          </a:p>
        </p:txBody>
      </p:sp>
    </p:spTree>
    <p:extLst>
      <p:ext uri="{BB962C8B-B14F-4D97-AF65-F5344CB8AC3E}">
        <p14:creationId xmlns:p14="http://schemas.microsoft.com/office/powerpoint/2010/main" val="3586122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DF5AC-44B8-4E3E-8B0A-4EDD76AF99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D34E2D-EE31-4DC0-9247-4DBF2ED796C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>
            <a:noFill/>
          </a:ln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cs-CZ" dirty="0"/>
              <a:t>Kliknutím vložíte text.</a:t>
            </a:r>
          </a:p>
          <a:p>
            <a:pPr lvl="1"/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A8E963-122F-4D71-8C04-B01D8F9A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C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3CC5780-97A7-4892-810D-637664206204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834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DF5AC-44B8-4E3E-8B0A-4EDD76AF99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A8E963-122F-4D71-8C04-B01D8F9A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C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3CC5780-97A7-4892-810D-637664206204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36F267A-BE8F-4FE3-A8F2-A3A14D7F58D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836738"/>
            <a:ext cx="10515600" cy="43053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C4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637241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602828-E203-4BCF-A5B0-CB2FC2EC16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5DBEC2-CBC0-4C1C-88E7-DC2EDCA58E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F575050-708C-4714-B50C-D679D7CC414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2EA612F-A0C2-4C25-85F3-1AD024CA6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1F61B0A8-8F34-4579-959E-67B3416A9699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909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9FBEE-EED9-440B-B6A2-0370D421D2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14935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BC1BE52-8A40-4C07-BD57-49A31749FCC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C8B1659-79F4-4765-8610-2F273D4750E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71A42BE-7C37-4E5F-A5C7-DE3988B8FE8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252F095-D907-45FC-9209-CE575CF9B53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3AF3188-F662-42FA-942C-C3BA18BE5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80D3BDEC-7BDF-49D8-818D-67B015274AAF}"/>
              </a:ext>
            </a:extLst>
          </p:cNvPr>
          <p:cNvCxnSpPr/>
          <p:nvPr userDrawn="1"/>
        </p:nvCxnSpPr>
        <p:spPr>
          <a:xfrm>
            <a:off x="838200" y="160686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079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1B72C8-7D3F-4C74-90F8-8DA326D5DF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C5A6722-54AF-4AAD-A2E6-780E1205B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19713418-A7EB-478E-BEED-F2EBCA77CFFE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502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4147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356F0D-8BFD-494A-8220-002D1C5E33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0BA097-ED2B-4036-B097-8C187A6622E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067300" y="457200"/>
            <a:ext cx="6172200" cy="5411788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D22D40"/>
              </a:buClr>
              <a:buFont typeface="Wingdings" panose="05000000000000000000" pitchFamily="2" charset="2"/>
              <a:buChar char="§"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C587ECA-5355-4449-8467-B73118C0A2B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051C28-CB18-4E15-84A8-0937D20E8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0867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2214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>
            <a:extLst>
              <a:ext uri="{FF2B5EF4-FFF2-40B4-BE49-F238E27FC236}">
                <a16:creationId xmlns:a16="http://schemas.microsoft.com/office/drawing/2014/main" id="{644E5260-5AD8-478A-B5F5-E1D82BA04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>
                <a:latin typeface="Cambria" panose="02040503050406030204" pitchFamily="18" charset="0"/>
                <a:ea typeface="Cambria" panose="02040503050406030204" pitchFamily="18" charset="0"/>
              </a:rPr>
              <a:t>Bohemistická propedeutika 2</a:t>
            </a:r>
          </a:p>
        </p:txBody>
      </p:sp>
      <p:sp>
        <p:nvSpPr>
          <p:cNvPr id="10" name="Zástupný symbol pro text 9">
            <a:extLst>
              <a:ext uri="{FF2B5EF4-FFF2-40B4-BE49-F238E27FC236}">
                <a16:creationId xmlns:a16="http://schemas.microsoft.com/office/drawing/2014/main" id="{7E45BA4A-0F70-4A6D-AA8A-41F5B14EAA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6. 5. 2021</a:t>
            </a:r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52237480-7ADF-4500-9A0D-E7A710267A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ctr"/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ÚJKN</a:t>
            </a:r>
          </a:p>
        </p:txBody>
      </p:sp>
    </p:spTree>
    <p:extLst>
      <p:ext uri="{BB962C8B-B14F-4D97-AF65-F5344CB8AC3E}">
        <p14:creationId xmlns:p14="http://schemas.microsoft.com/office/powerpoint/2010/main" val="3588086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97A4C-14B7-4466-80D1-FFCB650E3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co je na textu nápadné?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5CF6B7-3B4B-4A2A-8494-B48CA48DD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450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Loni jsem jel na Šumavu. Na čundr. Sám. Úplná katastrofa. Zima jak blázen. V dubnu! Vidím hospodu. Zavřená. Najdu večerku. Nemaj pivo. Jdu spát do lesa. Spacák se rozbije. V noci klepu kosu. Ráno du na vlak. Do Prahy. </a:t>
            </a:r>
          </a:p>
        </p:txBody>
      </p:sp>
    </p:spTree>
    <p:extLst>
      <p:ext uri="{BB962C8B-B14F-4D97-AF65-F5344CB8AC3E}">
        <p14:creationId xmlns:p14="http://schemas.microsoft.com/office/powerpoint/2010/main" val="3725375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2617DD-3178-4DFD-8F8C-E6E8943F5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= parcelace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D01DFA-5980-4A4D-861B-543834F89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syntaktický jev, při kterém dochází k rozčlenění (segmentaci) výpovědi na dílčí fragmenty → textová syntax, stylistika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záměrná (např. v uměleckém textu)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spontánní (v mluveném projevu, např. neformální vypravování)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koheze takového komunikátu (textu či promluvy) je nízká</a:t>
            </a:r>
          </a:p>
          <a:p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koheze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= formální spojitost vět v souvětí nebo delším textovém celku prostřednictvím jazykových prostředků (např. zájmen či spojek)</a:t>
            </a: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435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B1834D-E817-472C-81B0-9CD8DABE7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šumavský mikropříběh zbavený parcelace = vyšší stupeň koheze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8451DD-B8D1-4C8F-A36F-A66251E6F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Loni jsem jel sám na Šumavu na čundr, </a:t>
            </a:r>
            <a:r>
              <a:rPr lang="cs-CZ" i="1" dirty="0">
                <a:highlight>
                  <a:srgbClr val="00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ale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 byla to úplná katastrofa. Byla zima jak blázen</a:t>
            </a:r>
            <a:r>
              <a:rPr lang="cs-CZ" i="1" dirty="0">
                <a:highlight>
                  <a:srgbClr val="00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, a to 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byl duben! Vidím hospodu, </a:t>
            </a:r>
            <a:r>
              <a:rPr lang="cs-CZ" i="1" dirty="0">
                <a:highlight>
                  <a:srgbClr val="00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ale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 je zavřená. Najdu </a:t>
            </a:r>
            <a:r>
              <a:rPr lang="cs-CZ" i="1" dirty="0">
                <a:highlight>
                  <a:srgbClr val="00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teda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 večerku, </a:t>
            </a:r>
            <a:r>
              <a:rPr lang="cs-CZ" i="1" dirty="0">
                <a:highlight>
                  <a:srgbClr val="00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jenže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i="1" dirty="0">
                <a:highlight>
                  <a:srgbClr val="00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tam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i="1" dirty="0">
                <a:highlight>
                  <a:srgbClr val="00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zas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 nemaj pivo. Jdu spát do lesa </a:t>
            </a:r>
            <a:r>
              <a:rPr lang="cs-CZ" i="1" dirty="0">
                <a:highlight>
                  <a:srgbClr val="00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a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i="1" dirty="0">
                <a:highlight>
                  <a:srgbClr val="00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zrovna ten večer 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se mi rozbije spacák, </a:t>
            </a:r>
            <a:r>
              <a:rPr lang="cs-CZ" i="1" dirty="0">
                <a:highlight>
                  <a:srgbClr val="00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takže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 v noci klepu kosu </a:t>
            </a:r>
            <a:r>
              <a:rPr lang="cs-CZ" i="1" dirty="0">
                <a:highlight>
                  <a:srgbClr val="00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a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 ráno du na vlak do Prahy.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3989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1E7C9939-01F4-434F-8B54-C98F9F746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Syntaktické (závislostní) stromy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A4E776F-1A9C-4FDA-9944-0C2BA9B02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prostorový způsob zachycení vztahů ve větě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uzly a hrany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pořadí uzlů ve stromě odpovídá pořadí slov v analyzované větě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V případě větných výpovědí bude vždy kořenem stromu přísudek. Podmět sice řídí tvar přísudku, ale přísudek je členem rozhodujícím o stavbě celé věty. Tato vlastnost je pro stavbu věty důležitější než pouhá formální shoda mezi podmětem a přísudkem, proto zachycujeme podmět jako závislý na predikátu. </a:t>
            </a:r>
          </a:p>
          <a:p>
            <a:pPr marL="0" indent="0" algn="r">
              <a:lnSpc>
                <a:spcPct val="100000"/>
              </a:lnSpc>
              <a:buNone/>
            </a:pPr>
            <a:r>
              <a:rPr lang="cs-CZ" sz="1800" dirty="0">
                <a:latin typeface="Cambria" panose="02040503050406030204" pitchFamily="18" charset="0"/>
                <a:ea typeface="Cambria" panose="02040503050406030204" pitchFamily="18" charset="0"/>
              </a:rPr>
              <a:t>(Adam et al., 2014: 104)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206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CD4913-3555-45C7-8C36-AA477A1B2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F09C98-1327-4FC7-83F7-DE6B63D43CA1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horní uzel je tedy </a:t>
            </a:r>
            <a:r>
              <a:rPr lang="cs-CZ">
                <a:latin typeface="Cambria" panose="02040503050406030204" pitchFamily="18" charset="0"/>
                <a:ea typeface="Cambria" panose="02040503050406030204" pitchFamily="18" charset="0"/>
              </a:rPr>
              <a:t>vždy </a:t>
            </a:r>
            <a:r>
              <a:rPr lang="cs-CZ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přísudek: </a:t>
            </a:r>
            <a:endParaRPr lang="cs-CZ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		</a:t>
            </a:r>
            <a:r>
              <a:rPr lang="cs-CZ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člen řídicí</a:t>
            </a: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					</a:t>
            </a: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člen závislý				člen závislý</a:t>
            </a:r>
          </a:p>
          <a:p>
            <a:pPr marL="0" indent="0">
              <a:buNone/>
            </a:pP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jednotlivá patra stromu jsou uspořádána hierarchicky</a:t>
            </a: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					</a:t>
            </a: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				</a:t>
            </a:r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27FABE37-8A50-46B7-BEF7-38BA010EC79C}"/>
              </a:ext>
            </a:extLst>
          </p:cNvPr>
          <p:cNvCxnSpPr/>
          <p:nvPr/>
        </p:nvCxnSpPr>
        <p:spPr>
          <a:xfrm flipV="1">
            <a:off x="2237173" y="2858610"/>
            <a:ext cx="665825" cy="4438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CFD12ED0-C417-46B8-B836-7864DD64BF68}"/>
              </a:ext>
            </a:extLst>
          </p:cNvPr>
          <p:cNvCxnSpPr/>
          <p:nvPr/>
        </p:nvCxnSpPr>
        <p:spPr>
          <a:xfrm flipH="1" flipV="1">
            <a:off x="4412202" y="2858610"/>
            <a:ext cx="967666" cy="5703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4858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FC70E0-4994-433A-9F13-73EA069A7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Příklad</a:t>
            </a:r>
            <a:r>
              <a:rPr lang="cs-CZ" sz="4000" i="1" dirty="0">
                <a:latin typeface="Cambria" panose="02040503050406030204" pitchFamily="18" charset="0"/>
                <a:ea typeface="Cambria" panose="02040503050406030204" pitchFamily="18" charset="0"/>
              </a:rPr>
              <a:t>: Pes vyhrabal v záhonu obří díru.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CD82FE-7DB5-447A-884A-2776E104A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                     </a:t>
            </a:r>
            <a:r>
              <a:rPr lang="cs-CZ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vyhrabal 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(pred.)</a:t>
            </a:r>
          </a:p>
          <a:p>
            <a:pPr marL="0" indent="0">
              <a:buNone/>
            </a:pP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Pes (subj.)          v záhonu (a. loci)                                 díru (obj.)</a:t>
            </a: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                                                      </a:t>
            </a: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                                                      obří (atribut kongr.)</a:t>
            </a: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                          </a:t>
            </a: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              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817D36EC-7F29-4C83-98C6-D2FF6FF5DE3C}"/>
              </a:ext>
            </a:extLst>
          </p:cNvPr>
          <p:cNvCxnSpPr>
            <a:cxnSpLocks/>
          </p:cNvCxnSpPr>
          <p:nvPr/>
        </p:nvCxnSpPr>
        <p:spPr>
          <a:xfrm flipV="1">
            <a:off x="2041864" y="2308195"/>
            <a:ext cx="1305018" cy="5859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916E08F8-5367-4428-BD28-A8D48A4AC09D}"/>
              </a:ext>
            </a:extLst>
          </p:cNvPr>
          <p:cNvCxnSpPr>
            <a:cxnSpLocks/>
          </p:cNvCxnSpPr>
          <p:nvPr/>
        </p:nvCxnSpPr>
        <p:spPr>
          <a:xfrm flipH="1" flipV="1">
            <a:off x="5190479" y="2308195"/>
            <a:ext cx="3136775" cy="7190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229924B5-31A8-426D-B90E-9346E74A40BD}"/>
              </a:ext>
            </a:extLst>
          </p:cNvPr>
          <p:cNvCxnSpPr>
            <a:cxnSpLocks/>
          </p:cNvCxnSpPr>
          <p:nvPr/>
        </p:nvCxnSpPr>
        <p:spPr>
          <a:xfrm flipV="1">
            <a:off x="4128486" y="2308196"/>
            <a:ext cx="49197" cy="4971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AB5DADAC-C3FA-4178-8118-BCCD2B11254D}"/>
              </a:ext>
            </a:extLst>
          </p:cNvPr>
          <p:cNvCxnSpPr>
            <a:cxnSpLocks/>
          </p:cNvCxnSpPr>
          <p:nvPr/>
        </p:nvCxnSpPr>
        <p:spPr>
          <a:xfrm flipH="1">
            <a:off x="6906828" y="3302493"/>
            <a:ext cx="1420426" cy="5282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133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47F1F-894C-4E3E-A274-62EF0F4B6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projektivita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3F5FF5-D373-4F4B-B38C-437BB387B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Takový vztah mezi složkami větné struktury a jejich lineárním uspořádáním, při jehož zobrazení (projekci) v podobě závislostního stromu (…) 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se neprotínají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žádné dvě větve ani žádná svislá (projektivní) čára – vedená z každého uzlu stromu – s žádnou z větví stromu.                                 </a:t>
            </a:r>
            <a:r>
              <a:rPr lang="cs-CZ" sz="2000" dirty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cs-CZ" sz="2000" i="1" dirty="0">
                <a:latin typeface="Cambria" panose="02040503050406030204" pitchFamily="18" charset="0"/>
                <a:ea typeface="Cambria" panose="02040503050406030204" pitchFamily="18" charset="0"/>
              </a:rPr>
              <a:t>NESČ</a:t>
            </a:r>
            <a:r>
              <a:rPr lang="cs-CZ" sz="2000" dirty="0"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  <a:r>
              <a:rPr lang="cs-CZ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>
                <a:latin typeface="Cambria" panose="02040503050406030204" pitchFamily="18" charset="0"/>
                <a:ea typeface="Cambria" panose="02040503050406030204" pitchFamily="18" charset="0"/>
              </a:rPr>
              <a:t>důraz OV)</a:t>
            </a:r>
          </a:p>
        </p:txBody>
      </p:sp>
    </p:spTree>
    <p:extLst>
      <p:ext uri="{BB962C8B-B14F-4D97-AF65-F5344CB8AC3E}">
        <p14:creationId xmlns:p14="http://schemas.microsoft.com/office/powerpoint/2010/main" val="1397432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CDBCAC-430D-4C74-B86E-0B1A136A1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příklad projektivity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7634035F-DADB-49A4-9EF9-5563269670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7786" y="2214249"/>
            <a:ext cx="5616427" cy="3574090"/>
          </a:xfrm>
        </p:spPr>
      </p:pic>
    </p:spTree>
    <p:extLst>
      <p:ext uri="{BB962C8B-B14F-4D97-AF65-F5344CB8AC3E}">
        <p14:creationId xmlns:p14="http://schemas.microsoft.com/office/powerpoint/2010/main" val="2064705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5B2C6E-D96F-4969-BE6A-08C6EEA15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neprojektivní kce jsou </a:t>
            </a:r>
            <a:r>
              <a:rPr lang="cs-CZ" sz="4000" u="sng" dirty="0">
                <a:latin typeface="Cambria" panose="02040503050406030204" pitchFamily="18" charset="0"/>
                <a:ea typeface="Cambria" panose="02040503050406030204" pitchFamily="18" charset="0"/>
              </a:rPr>
              <a:t>periferní</a:t>
            </a:r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 a </a:t>
            </a:r>
            <a:r>
              <a:rPr lang="cs-CZ" sz="4000" u="sng" dirty="0">
                <a:latin typeface="Cambria" panose="02040503050406030204" pitchFamily="18" charset="0"/>
                <a:ea typeface="Cambria" panose="02040503050406030204" pitchFamily="18" charset="0"/>
              </a:rPr>
              <a:t>nápadné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D3C6EE-BCA0-46BF-B739-A42E6D72A1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NESČ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uvádí tyto typy a situace neprojektivních kcí:</a:t>
            </a:r>
          </a:p>
          <a:p>
            <a:pPr marL="0" indent="0">
              <a:buNone/>
            </a:pPr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poetičnost: </a:t>
            </a:r>
            <a:r>
              <a:rPr lang="cs-CZ" sz="2400" b="1" i="1" dirty="0">
                <a:latin typeface="Cambria" panose="02040503050406030204" pitchFamily="18" charset="0"/>
                <a:ea typeface="Cambria" panose="02040503050406030204" pitchFamily="18" charset="0"/>
              </a:rPr>
              <a:t>hrdliččin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 zval ku lásce </a:t>
            </a:r>
            <a:r>
              <a:rPr lang="cs-CZ" sz="2400" b="1" i="1" dirty="0">
                <a:latin typeface="Cambria" panose="02040503050406030204" pitchFamily="18" charset="0"/>
                <a:ea typeface="Cambria" panose="02040503050406030204" pitchFamily="18" charset="0"/>
              </a:rPr>
              <a:t>hlas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, kde </a:t>
            </a:r>
            <a:r>
              <a:rPr lang="cs-CZ" sz="2400" b="1" i="1" dirty="0">
                <a:latin typeface="Cambria" panose="02040503050406030204" pitchFamily="18" charset="0"/>
                <a:ea typeface="Cambria" panose="02040503050406030204" pitchFamily="18" charset="0"/>
              </a:rPr>
              <a:t>borový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 zaváněl </a:t>
            </a:r>
            <a:r>
              <a:rPr lang="cs-CZ" sz="2400" b="1" i="1" dirty="0">
                <a:latin typeface="Cambria" panose="02040503050406030204" pitchFamily="18" charset="0"/>
                <a:ea typeface="Cambria" panose="02040503050406030204" pitchFamily="18" charset="0"/>
              </a:rPr>
              <a:t>háj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hovorovost: </a:t>
            </a:r>
            <a:r>
              <a:rPr lang="cs-CZ" sz="2400" b="1" i="1" dirty="0">
                <a:latin typeface="Cambria" panose="02040503050406030204" pitchFamily="18" charset="0"/>
                <a:ea typeface="Cambria" panose="02040503050406030204" pitchFamily="18" charset="0"/>
              </a:rPr>
              <a:t>Kde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 jsi říkal, že </a:t>
            </a:r>
            <a:r>
              <a:rPr lang="cs-CZ" sz="2400" b="1" i="1" dirty="0">
                <a:latin typeface="Cambria" panose="02040503050406030204" pitchFamily="18" charset="0"/>
                <a:ea typeface="Cambria" panose="02040503050406030204" pitchFamily="18" charset="0"/>
              </a:rPr>
              <a:t>točí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 dobré pivo?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(tzv. přemosťovací slovesa)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cirkumpozice: </a:t>
            </a:r>
            <a:r>
              <a:rPr lang="cs-CZ" sz="2400" b="1" i="1" dirty="0">
                <a:latin typeface="Cambria" panose="02040503050406030204" pitchFamily="18" charset="0"/>
                <a:ea typeface="Cambria" panose="02040503050406030204" pitchFamily="18" charset="0"/>
              </a:rPr>
              <a:t>vhodné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oblečení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400" b="1" i="1" dirty="0">
                <a:latin typeface="Cambria" panose="02040503050406030204" pitchFamily="18" charset="0"/>
                <a:ea typeface="Cambria" panose="02040503050406030204" pitchFamily="18" charset="0"/>
              </a:rPr>
              <a:t>do deště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cs-CZ" sz="2400" b="1" i="1" dirty="0">
                <a:latin typeface="Cambria" panose="02040503050406030204" pitchFamily="18" charset="0"/>
                <a:ea typeface="Cambria" panose="02040503050406030204" pitchFamily="18" charset="0"/>
              </a:rPr>
              <a:t>plný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dům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400" b="1" i="1" dirty="0">
                <a:latin typeface="Cambria" panose="02040503050406030204" pitchFamily="18" charset="0"/>
                <a:ea typeface="Cambria" panose="02040503050406030204" pitchFamily="18" charset="0"/>
              </a:rPr>
              <a:t>dětí, dovážená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jablka </a:t>
            </a:r>
            <a:r>
              <a:rPr lang="cs-CZ" sz="2400" b="1" i="1" dirty="0">
                <a:latin typeface="Cambria" panose="02040503050406030204" pitchFamily="18" charset="0"/>
                <a:ea typeface="Cambria" panose="02040503050406030204" pitchFamily="18" charset="0"/>
              </a:rPr>
              <a:t>ze zahraničí</a:t>
            </a:r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cs-CZ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938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FF9CBA-6669-4118-9165-4ADE343F7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Větné ekvivalenty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D65E18-D356-4724-84E9-5D720FA08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syntaktický útvar 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bez verba finita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(zpravidla nerozsáhlý), který je jakožto komunikát interpretovatelný pouze v návaznosti na aktuální kontext a 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komunikační situaci                                                                       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NESČ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, důraz OV)</a:t>
            </a:r>
          </a:p>
          <a:p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Vodu!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(vidíme požár)</a:t>
            </a:r>
          </a:p>
          <a:p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Dvě piva a zelenou.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(v hospodě)</a:t>
            </a:r>
          </a:p>
          <a:p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Jágr gól!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(sportovní komentář)</a:t>
            </a:r>
          </a:p>
          <a:p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Stop!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(dopravní cedule)</a:t>
            </a:r>
          </a:p>
          <a:p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Zpáteční do Rokycan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. (u pokladny)</a:t>
            </a:r>
          </a:p>
          <a:p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Zase ten zub?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(kamarád úpí bolestí)</a:t>
            </a:r>
          </a:p>
          <a:p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Nesmysl!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(reakce v diskusi)</a:t>
            </a: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067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CB1F27-3780-4BE4-8165-5DEAC0CF9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B19761-8A7F-49C4-A99F-14F205F4E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větné ekvivalenty souvisí s elipsou (výpustkou)</a:t>
            </a:r>
          </a:p>
          <a:p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elipsa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= vypuštěná část syntaktické struktury, kterou v ní podle obvyklého větného schématu očekáváme a kterou </a:t>
            </a:r>
            <a:r>
              <a:rPr lang="cs-CZ" sz="2400" u="sng" dirty="0">
                <a:latin typeface="Cambria" panose="02040503050406030204" pitchFamily="18" charset="0"/>
                <a:ea typeface="Cambria" panose="02040503050406030204" pitchFamily="18" charset="0"/>
              </a:rPr>
              <a:t>lze rekonstruovat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eliptická věta: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Jan pije pivo a Tereza červené víno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větný ekvivalent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Nesmysl!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je vlastně eliptickou konstrukcí: </a:t>
            </a:r>
            <a:r>
              <a:rPr lang="cs-CZ" sz="2400" u="sng" dirty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cs-CZ" sz="2400" i="1" u="sng" dirty="0">
                <a:latin typeface="Cambria" panose="02040503050406030204" pitchFamily="18" charset="0"/>
                <a:ea typeface="Cambria" panose="02040503050406030204" pitchFamily="18" charset="0"/>
              </a:rPr>
              <a:t>To je</a:t>
            </a:r>
            <a:r>
              <a:rPr lang="cs-CZ" sz="2400" u="sng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  <a:r>
              <a:rPr lang="cs-CZ" sz="2400" i="1" u="sng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nesmysl! 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úsporné vyjadřování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ustálené elipsy: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Musím k zubaři. Chci do Skotska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. (= sloveso pohybu je elidováno po modálním slovese)</a:t>
            </a:r>
          </a:p>
        </p:txBody>
      </p:sp>
    </p:spTree>
    <p:extLst>
      <p:ext uri="{BB962C8B-B14F-4D97-AF65-F5344CB8AC3E}">
        <p14:creationId xmlns:p14="http://schemas.microsoft.com/office/powerpoint/2010/main" val="34951874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D5752A5C-7494-4EDD-8151-DB9189CA592B}" vid="{5F1878C6-A779-4D69-8E32-E97DF00B1F4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ff_uk_sablona_CZ</Template>
  <TotalTime>192</TotalTime>
  <Words>651</Words>
  <Application>Microsoft Office PowerPoint</Application>
  <PresentationFormat>Širokoúhlá obrazovka</PresentationFormat>
  <Paragraphs>63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</vt:lpstr>
      <vt:lpstr>Wingdings</vt:lpstr>
      <vt:lpstr>Motiv Office</vt:lpstr>
      <vt:lpstr>Bohemistická propedeutika 2</vt:lpstr>
      <vt:lpstr>Syntaktické (závislostní) stromy</vt:lpstr>
      <vt:lpstr>Prezentace aplikace PowerPoint</vt:lpstr>
      <vt:lpstr>Příklad: Pes vyhrabal v záhonu obří díru. </vt:lpstr>
      <vt:lpstr>projektivita</vt:lpstr>
      <vt:lpstr>příklad projektivity</vt:lpstr>
      <vt:lpstr>neprojektivní kce jsou periferní a nápadné</vt:lpstr>
      <vt:lpstr>Větné ekvivalenty</vt:lpstr>
      <vt:lpstr>Prezentace aplikace PowerPoint</vt:lpstr>
      <vt:lpstr>co je na textu nápadné?</vt:lpstr>
      <vt:lpstr>= parcelace</vt:lpstr>
      <vt:lpstr>šumavský mikropříběh zbavený parcelace = vyšší stupeň koheze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Bohemistická propedeutika 2</dc:title>
  <dc:creator>Vinš, Ondřej</dc:creator>
  <cp:lastModifiedBy>Vinš, Ondřej</cp:lastModifiedBy>
  <cp:revision>49</cp:revision>
  <dcterms:created xsi:type="dcterms:W3CDTF">2021-05-05T09:34:59Z</dcterms:created>
  <dcterms:modified xsi:type="dcterms:W3CDTF">2021-05-07T08:21:51Z</dcterms:modified>
</cp:coreProperties>
</file>