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4A6B-9FF1-492F-B145-2A881CE4D648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5B40-B3AF-4E74-8CDB-7C5ACC8608F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4A6B-9FF1-492F-B145-2A881CE4D648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5B40-B3AF-4E74-8CDB-7C5ACC8608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4A6B-9FF1-492F-B145-2A881CE4D648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5B40-B3AF-4E74-8CDB-7C5ACC8608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4A6B-9FF1-492F-B145-2A881CE4D648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5B40-B3AF-4E74-8CDB-7C5ACC8608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4A6B-9FF1-492F-B145-2A881CE4D648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5B40-B3AF-4E74-8CDB-7C5ACC8608F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4A6B-9FF1-492F-B145-2A881CE4D648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5B40-B3AF-4E74-8CDB-7C5ACC8608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4A6B-9FF1-492F-B145-2A881CE4D648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5B40-B3AF-4E74-8CDB-7C5ACC8608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4A6B-9FF1-492F-B145-2A881CE4D648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C5B40-B3AF-4E74-8CDB-7C5ACC8608F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4A6B-9FF1-492F-B145-2A881CE4D648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5B40-B3AF-4E74-8CDB-7C5ACC8608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4A6B-9FF1-492F-B145-2A881CE4D648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3EC5B40-B3AF-4E74-8CDB-7C5ACC8608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1A54A6B-9FF1-492F-B145-2A881CE4D648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C5B40-B3AF-4E74-8CDB-7C5ACC8608F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1A54A6B-9FF1-492F-B145-2A881CE4D648}" type="datetimeFigureOut">
              <a:rPr lang="cs-CZ" smtClean="0"/>
              <a:t>21.4.2013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3EC5B40-B3AF-4E74-8CDB-7C5ACC8608F3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DIDAKTIKA BIOLOGIE I</a:t>
            </a:r>
            <a:br>
              <a:rPr lang="cs-CZ" dirty="0"/>
            </a:br>
            <a:r>
              <a:rPr lang="cs-CZ" sz="3200" b="0" i="1" dirty="0" smtClean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solidFill>
                  <a:prstClr val="white"/>
                </a:solidFill>
              </a:rPr>
              <a:t>UČEBNICE, MATERIÁL, POMŮCKY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3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Kritéria hodnocení učebnic přírodopisu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cs-CZ" sz="2400" b="1" u="sng" dirty="0"/>
              <a:t>Základní kvalita textu </a:t>
            </a:r>
            <a:r>
              <a:rPr lang="cs-CZ" sz="2400" dirty="0"/>
              <a:t>(málo x příliš vzhledem k věku žáků, časové dotaci, obsahu učiva ve vzdělávacích dokumentech, přehlednost, logická souvislost mezi poznatky v rámci daného předmětu)</a:t>
            </a:r>
          </a:p>
          <a:p>
            <a:pPr marL="651510" indent="-514350">
              <a:buAutoNum type="arabicPeriod"/>
            </a:pPr>
            <a:r>
              <a:rPr lang="cs-CZ" sz="2400" b="1" u="sng" dirty="0"/>
              <a:t>Obrázky, tabulky, grafy </a:t>
            </a:r>
            <a:r>
              <a:rPr lang="cs-CZ" sz="2400" dirty="0"/>
              <a:t>(množství, vhodnost, názornost)</a:t>
            </a:r>
          </a:p>
          <a:p>
            <a:pPr marL="651510" indent="-514350">
              <a:buAutoNum type="arabicPeriod"/>
            </a:pPr>
            <a:r>
              <a:rPr lang="cs-CZ" sz="2400" b="1" u="sng" dirty="0"/>
              <a:t>Zajímavosti</a:t>
            </a:r>
            <a:r>
              <a:rPr lang="cs-CZ" sz="2400" dirty="0"/>
              <a:t> (a náměty na vyhledávání informací pro zájemce a rychlejší žáky, příklady z praktického života)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0561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cs-CZ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cs-CZ" sz="2400" b="1" u="sng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Návody k laboratorním pracím </a:t>
            </a:r>
            <a:r>
              <a:rPr lang="cs-CZ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(a jiným praktickým činnostem)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cs-CZ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5.</a:t>
            </a:r>
            <a:r>
              <a:rPr lang="cs-CZ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u="sng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Odbornost</a:t>
            </a:r>
            <a:r>
              <a:rPr lang="cs-CZ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(vysoká x nízká vzhledem k věku žáků, odlišení základního a doplňkového učiva)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cs-CZ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cs-CZ" sz="2400" b="1" u="sng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Shrnutí na konci kapitol </a:t>
            </a:r>
            <a:r>
              <a:rPr lang="cs-CZ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(důležité pro učení žáků a opakování, vymezuje minimální rozsah poznatků, který by měli zvládnout všichni)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cs-CZ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7.</a:t>
            </a:r>
            <a:r>
              <a:rPr lang="cs-CZ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u="sng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Mezipředmětové vztahy </a:t>
            </a:r>
            <a:r>
              <a:rPr lang="cs-CZ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(pokud nejsou uvedeny, učitel je musí doplňovat sám)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744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cs-CZ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8.</a:t>
            </a:r>
            <a:r>
              <a:rPr lang="cs-CZ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u="sng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Pracovní sešit </a:t>
            </a:r>
            <a:r>
              <a:rPr lang="cs-CZ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(Je x není k dispozici? Jak je zpracovaný? Obsahuje autorská řešení? Odpovídají úlohy v něm učebnici?)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cs-CZ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9.</a:t>
            </a:r>
            <a:r>
              <a:rPr lang="cs-CZ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u="sng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Otázky a úkoly </a:t>
            </a:r>
            <a:r>
              <a:rPr lang="cs-CZ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(Jsou x nejsou k dispozici? Korespondují s textem? Ptají se na nejdůležitější učivo, které mají žáci znát? Dají se využít k samostatné kontrole učiva žáky? Učí tvořivě myslet?)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cs-CZ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10.</a:t>
            </a:r>
            <a:r>
              <a:rPr lang="cs-CZ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u="sng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Písmo a grafická úprava </a:t>
            </a:r>
            <a:r>
              <a:rPr lang="cs-CZ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(písmo malé x velké, důležité věci tučně, základní a doplňkové učivo odlišené, popis obrázků)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16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cs-CZ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11.</a:t>
            </a:r>
            <a:r>
              <a:rPr lang="cs-CZ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u="sng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Metodická příručka pro učitele </a:t>
            </a:r>
            <a:r>
              <a:rPr lang="cs-CZ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(případně jiné doplňkové materiály, ano x ne, její pojetí a zpracování)</a:t>
            </a: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endParaRPr lang="cs-CZ" sz="24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  <a:p>
            <a:pPr marL="548640" lvl="0" indent="-411480">
              <a:buClr>
                <a:prstClr val="white">
                  <a:shade val="95000"/>
                </a:prstClr>
              </a:buClr>
              <a:buSzPct val="65000"/>
              <a:buNone/>
            </a:pPr>
            <a:r>
              <a:rPr lang="cs-CZ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12.</a:t>
            </a:r>
            <a:r>
              <a:rPr lang="cs-CZ" sz="24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b="1" i="1" u="sng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Návaznost na další učebnice </a:t>
            </a:r>
            <a:r>
              <a:rPr lang="cs-CZ" sz="2400" i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a materiály daného předmětu (řady učebnic x jednotlivé učebnice, i-učebnice)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969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Dostupné řady učebnic pro ZŠ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dirty="0"/>
              <a:t>Nakladatelství:</a:t>
            </a:r>
          </a:p>
          <a:p>
            <a:r>
              <a:rPr lang="cs-CZ" sz="2400" dirty="0"/>
              <a:t>Fraus (S</a:t>
            </a:r>
            <a:r>
              <a:rPr lang="cs-CZ" sz="2400" dirty="0" smtClean="0"/>
              <a:t>) + i-učebnice</a:t>
            </a:r>
            <a:endParaRPr lang="cs-CZ" sz="2400" dirty="0"/>
          </a:p>
          <a:p>
            <a:r>
              <a:rPr lang="cs-CZ" sz="2400" dirty="0" err="1"/>
              <a:t>Prodos</a:t>
            </a:r>
            <a:r>
              <a:rPr lang="cs-CZ" sz="2400" dirty="0"/>
              <a:t> (S)</a:t>
            </a:r>
          </a:p>
          <a:p>
            <a:r>
              <a:rPr lang="cs-CZ" sz="2400" dirty="0"/>
              <a:t>Fortuna (E)</a:t>
            </a:r>
          </a:p>
          <a:p>
            <a:r>
              <a:rPr lang="cs-CZ" sz="2400" dirty="0"/>
              <a:t>SPN (S)</a:t>
            </a:r>
          </a:p>
          <a:p>
            <a:r>
              <a:rPr lang="cs-CZ" sz="2400" dirty="0"/>
              <a:t>Natura (S)</a:t>
            </a:r>
          </a:p>
          <a:p>
            <a:r>
              <a:rPr lang="cs-CZ" sz="2400" dirty="0" err="1"/>
              <a:t>Scientia</a:t>
            </a:r>
            <a:r>
              <a:rPr lang="cs-CZ" sz="2400" dirty="0"/>
              <a:t> (S)</a:t>
            </a:r>
          </a:p>
          <a:p>
            <a:pPr>
              <a:buNone/>
            </a:pPr>
            <a:r>
              <a:rPr lang="cs-CZ" sz="2400" i="1" dirty="0"/>
              <a:t>S = systematicky pojatá učebnice</a:t>
            </a:r>
          </a:p>
          <a:p>
            <a:pPr>
              <a:buNone/>
            </a:pPr>
            <a:r>
              <a:rPr lang="cs-CZ" sz="2400" i="1" dirty="0"/>
              <a:t>E = ekologicky pojatá </a:t>
            </a:r>
            <a:r>
              <a:rPr lang="cs-CZ" sz="2400" i="1" dirty="0" smtClean="0"/>
              <a:t>učebnice</a:t>
            </a:r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3082106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Učebnice biologie pro gymnázia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Systematicky pojaté</a:t>
            </a:r>
          </a:p>
          <a:p>
            <a:r>
              <a:rPr lang="cs-CZ" dirty="0" smtClean="0"/>
              <a:t>Jelínek </a:t>
            </a:r>
            <a:r>
              <a:rPr lang="cs-CZ" dirty="0"/>
              <a:t>a </a:t>
            </a:r>
            <a:r>
              <a:rPr lang="cs-CZ" dirty="0" err="1" smtClean="0"/>
              <a:t>Zicháček</a:t>
            </a:r>
            <a:r>
              <a:rPr lang="cs-CZ" dirty="0" smtClean="0"/>
              <a:t> </a:t>
            </a:r>
            <a:r>
              <a:rPr lang="cs-CZ" dirty="0"/>
              <a:t>(Biologie pro gymnázia</a:t>
            </a:r>
            <a:r>
              <a:rPr lang="cs-CZ" dirty="0" smtClean="0"/>
              <a:t>) -  teoretická </a:t>
            </a:r>
            <a:r>
              <a:rPr lang="cs-CZ" dirty="0"/>
              <a:t>a </a:t>
            </a:r>
            <a:r>
              <a:rPr lang="cs-CZ" dirty="0" smtClean="0"/>
              <a:t>praktická část, </a:t>
            </a:r>
            <a:r>
              <a:rPr lang="cs-CZ" dirty="0"/>
              <a:t>pokrývá celé gymnaziální </a:t>
            </a:r>
            <a:r>
              <a:rPr lang="cs-CZ" dirty="0" smtClean="0"/>
              <a:t>učivo</a:t>
            </a:r>
          </a:p>
          <a:p>
            <a:r>
              <a:rPr lang="cs-CZ" dirty="0"/>
              <a:t>N</a:t>
            </a:r>
            <a:r>
              <a:rPr lang="cs-CZ" dirty="0" smtClean="0"/>
              <a:t>akladatelství </a:t>
            </a:r>
            <a:r>
              <a:rPr lang="cs-CZ" dirty="0"/>
              <a:t>Fortuna </a:t>
            </a:r>
            <a:r>
              <a:rPr lang="cs-CZ" dirty="0" smtClean="0"/>
              <a:t>– sada učebnic (Obecná </a:t>
            </a:r>
            <a:r>
              <a:rPr lang="cs-CZ" dirty="0"/>
              <a:t>biologie, Genetika, Biologie rostlin, Biologie živočichů, Ekologie, Biologie člověka</a:t>
            </a:r>
            <a:r>
              <a:rPr lang="cs-CZ" dirty="0" smtClean="0"/>
              <a:t>)</a:t>
            </a:r>
            <a:endParaRPr lang="cs-CZ" b="1" dirty="0" smtClean="0"/>
          </a:p>
          <a:p>
            <a:r>
              <a:rPr lang="cs-CZ" dirty="0"/>
              <a:t>Z</a:t>
            </a:r>
            <a:r>
              <a:rPr lang="cs-CZ" dirty="0" smtClean="0"/>
              <a:t>oologie </a:t>
            </a:r>
            <a:r>
              <a:rPr lang="cs-CZ" dirty="0"/>
              <a:t>(</a:t>
            </a:r>
            <a:r>
              <a:rPr lang="cs-CZ" dirty="0" err="1"/>
              <a:t>Papáček</a:t>
            </a:r>
            <a:r>
              <a:rPr lang="cs-CZ" dirty="0"/>
              <a:t> a kolektiv, </a:t>
            </a:r>
            <a:r>
              <a:rPr lang="cs-CZ" dirty="0" err="1"/>
              <a:t>Zicháček</a:t>
            </a:r>
            <a:r>
              <a:rPr lang="cs-CZ" dirty="0" smtClean="0"/>
              <a:t>)</a:t>
            </a:r>
          </a:p>
          <a:p>
            <a:r>
              <a:rPr lang="cs-CZ" dirty="0" smtClean="0"/>
              <a:t>Botanika </a:t>
            </a:r>
            <a:r>
              <a:rPr lang="cs-CZ" dirty="0"/>
              <a:t>(Kubát a kolektiv</a:t>
            </a:r>
            <a:r>
              <a:rPr lang="cs-CZ" dirty="0" smtClean="0"/>
              <a:t>) </a:t>
            </a:r>
          </a:p>
          <a:p>
            <a:r>
              <a:rPr lang="cs-CZ" dirty="0"/>
              <a:t>E</a:t>
            </a:r>
            <a:r>
              <a:rPr lang="cs-CZ" dirty="0" smtClean="0"/>
              <a:t>kologie </a:t>
            </a:r>
            <a:r>
              <a:rPr lang="cs-CZ" dirty="0"/>
              <a:t>(</a:t>
            </a:r>
            <a:r>
              <a:rPr lang="cs-CZ" dirty="0" err="1"/>
              <a:t>Braniš</a:t>
            </a:r>
            <a:r>
              <a:rPr lang="cs-CZ" dirty="0"/>
              <a:t>, Laštůvka a Krejčová</a:t>
            </a:r>
            <a:r>
              <a:rPr lang="cs-CZ" dirty="0" smtClean="0"/>
              <a:t>) </a:t>
            </a:r>
          </a:p>
          <a:p>
            <a:r>
              <a:rPr lang="cs-CZ" dirty="0" smtClean="0"/>
              <a:t>Genetika </a:t>
            </a:r>
            <a:r>
              <a:rPr lang="cs-CZ" dirty="0"/>
              <a:t>a biologie člověka (Kočárek</a:t>
            </a:r>
            <a:r>
              <a:rPr lang="cs-CZ" dirty="0" smtClean="0"/>
              <a:t>)</a:t>
            </a:r>
          </a:p>
          <a:p>
            <a:r>
              <a:rPr lang="cs-CZ" dirty="0" smtClean="0"/>
              <a:t>Přehled </a:t>
            </a:r>
            <a:r>
              <a:rPr lang="cs-CZ" dirty="0"/>
              <a:t>biologie (</a:t>
            </a:r>
            <a:r>
              <a:rPr lang="cs-CZ" dirty="0" err="1"/>
              <a:t>Rosypal</a:t>
            </a:r>
            <a:r>
              <a:rPr lang="cs-CZ" dirty="0"/>
              <a:t> a kolektiv</a:t>
            </a:r>
            <a:r>
              <a:rPr lang="cs-CZ" dirty="0" smtClean="0"/>
              <a:t>) – doplňující učivo</a:t>
            </a:r>
            <a:r>
              <a:rPr lang="cs-CZ" b="1" dirty="0" smtClean="0"/>
              <a:t>  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9322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 smtClean="0">
                <a:solidFill>
                  <a:schemeClr val="accent1"/>
                </a:solidFill>
              </a:rPr>
              <a:t>Materiál a učební pomůcky</a:t>
            </a:r>
            <a:endParaRPr lang="cs-CZ" sz="36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Přírodniny</a:t>
            </a:r>
          </a:p>
          <a:p>
            <a:r>
              <a:rPr lang="cs-CZ" sz="2400" dirty="0"/>
              <a:t>Preparáty přírodnin</a:t>
            </a:r>
          </a:p>
          <a:p>
            <a:r>
              <a:rPr lang="cs-CZ" sz="2400" dirty="0"/>
              <a:t>Odlitky, modely</a:t>
            </a:r>
          </a:p>
          <a:p>
            <a:r>
              <a:rPr lang="cs-CZ" sz="2400" dirty="0"/>
              <a:t>Nástěnné obrazy, náčrty na tabuli, mapy, školní nástěnky</a:t>
            </a:r>
          </a:p>
          <a:p>
            <a:r>
              <a:rPr lang="cs-CZ" sz="2400" dirty="0"/>
              <a:t>Filmy (video, TV, DVD, internet), zvukové nahrávky, multimediální výukové programy, PWP prezentace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338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Literatura (učebnice, pracovní sešity, atlasy přírodnin, klíče přírodnin, vědecká a populárně vědecká literatura, klasická + internet)</a:t>
            </a:r>
          </a:p>
          <a:p>
            <a:r>
              <a:rPr lang="cs-CZ" sz="2400" dirty="0"/>
              <a:t>Přístroje a laboratorní technika včetně chemikálií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691612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</TotalTime>
  <Words>466</Words>
  <Application>Microsoft Office PowerPoint</Application>
  <PresentationFormat>Předvádění na obrazovce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Technický</vt:lpstr>
      <vt:lpstr>DIDAKTIKA BIOLOGIE I UČEBNICE, MATERIÁL, POMŮCKY</vt:lpstr>
      <vt:lpstr>Kritéria hodnocení učebnic přírodopisu</vt:lpstr>
      <vt:lpstr>Prezentace aplikace PowerPoint</vt:lpstr>
      <vt:lpstr>Prezentace aplikace PowerPoint</vt:lpstr>
      <vt:lpstr>Prezentace aplikace PowerPoint</vt:lpstr>
      <vt:lpstr>Dostupné řady učebnic pro ZŠ</vt:lpstr>
      <vt:lpstr>Učebnice biologie pro gymnázia</vt:lpstr>
      <vt:lpstr>Materiál a učební pomůcky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DIDAKTIKA BIOLOGIE I UČEBNICE, MATERIÁL, POMŮCKY</dc:title>
  <dc:creator>uzivatel</dc:creator>
  <cp:lastModifiedBy>uzivatel</cp:lastModifiedBy>
  <cp:revision>4</cp:revision>
  <dcterms:created xsi:type="dcterms:W3CDTF">2013-04-21T16:25:54Z</dcterms:created>
  <dcterms:modified xsi:type="dcterms:W3CDTF">2013-04-21T16:54:03Z</dcterms:modified>
</cp:coreProperties>
</file>