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70" r:id="rId2"/>
    <p:sldMasterId id="2147483662" r:id="rId3"/>
    <p:sldMasterId id="2147483665" r:id="rId4"/>
    <p:sldMasterId id="2147483663" r:id="rId5"/>
  </p:sldMasterIdLst>
  <p:notesMasterIdLst>
    <p:notesMasterId r:id="rId32"/>
  </p:notesMasterIdLst>
  <p:handoutMasterIdLst>
    <p:handoutMasterId r:id="rId33"/>
  </p:handoutMasterIdLst>
  <p:sldIdLst>
    <p:sldId id="263" r:id="rId6"/>
    <p:sldId id="296" r:id="rId7"/>
    <p:sldId id="295" r:id="rId8"/>
    <p:sldId id="282" r:id="rId9"/>
    <p:sldId id="304" r:id="rId10"/>
    <p:sldId id="310" r:id="rId11"/>
    <p:sldId id="309" r:id="rId12"/>
    <p:sldId id="276" r:id="rId13"/>
    <p:sldId id="305" r:id="rId14"/>
    <p:sldId id="311" r:id="rId15"/>
    <p:sldId id="298" r:id="rId16"/>
    <p:sldId id="299" r:id="rId17"/>
    <p:sldId id="313" r:id="rId18"/>
    <p:sldId id="312" r:id="rId19"/>
    <p:sldId id="300" r:id="rId20"/>
    <p:sldId id="277" r:id="rId21"/>
    <p:sldId id="301" r:id="rId22"/>
    <p:sldId id="279" r:id="rId23"/>
    <p:sldId id="303" r:id="rId24"/>
    <p:sldId id="308" r:id="rId25"/>
    <p:sldId id="307" r:id="rId26"/>
    <p:sldId id="280" r:id="rId27"/>
    <p:sldId id="314" r:id="rId28"/>
    <p:sldId id="315" r:id="rId29"/>
    <p:sldId id="293"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0"/>
    <a:srgbClr val="616468"/>
    <a:srgbClr val="202321"/>
    <a:srgbClr val="F18700"/>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5238" autoAdjust="0"/>
  </p:normalViewPr>
  <p:slideViewPr>
    <p:cSldViewPr snapToGrid="0" snapToObjects="1" showGuides="1">
      <p:cViewPr>
        <p:scale>
          <a:sx n="64" d="100"/>
          <a:sy n="64" d="100"/>
        </p:scale>
        <p:origin x="1608" y="13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66" d="100"/>
          <a:sy n="66" d="100"/>
        </p:scale>
        <p:origin x="3134" y="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D6EB26-41B6-4E19-83EC-E73738E884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cs typeface="Arial" panose="020B0604020202020204" pitchFamily="34" charset="0"/>
            </a:endParaRPr>
          </a:p>
        </p:txBody>
      </p:sp>
      <p:sp>
        <p:nvSpPr>
          <p:cNvPr id="3" name="Datumsplatzhalter 2">
            <a:extLst>
              <a:ext uri="{FF2B5EF4-FFF2-40B4-BE49-F238E27FC236}">
                <a16:creationId xmlns:a16="http://schemas.microsoft.com/office/drawing/2014/main" id="{A19D0FE7-2B93-4C58-A1DB-4617AFF6CC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DFB590-A5F8-45EA-AB8E-CD3CA1FFE559}" type="datetimeFigureOut">
              <a:rPr lang="de-DE" smtClean="0">
                <a:latin typeface="Arial" panose="020B0604020202020204" pitchFamily="34" charset="0"/>
                <a:cs typeface="Arial" panose="020B0604020202020204" pitchFamily="34" charset="0"/>
              </a:rPr>
              <a:t>02.11.23</a:t>
            </a:fld>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3C6C06B4-579F-4E55-B0ED-E501BEC306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02145B85-05F0-4185-9F6F-AE416F8A7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BA10E1-8931-4664-8B15-CAB9FC81E556}" type="slidenum">
              <a:rPr lang="de-DE" smtClean="0">
                <a:latin typeface="Arial" panose="020B0604020202020204" pitchFamily="34" charset="0"/>
                <a:cs typeface="Arial" panose="020B0604020202020204" pitchFamily="34" charset="0"/>
              </a:rPr>
              <a:t>‹#›</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50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41C3ABC7-27AC-6D40-86E4-0C355E54A764}" type="datetimeFigureOut">
              <a:rPr lang="de-DE" smtClean="0"/>
              <a:pPr/>
              <a:t>02.11.23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E1CAD0D-262D-F145-A422-6EFA995C3514}" type="slidenum">
              <a:rPr lang="de-DE" smtClean="0"/>
              <a:pPr/>
              <a:t>‹#›</a:t>
            </a:fld>
            <a:endParaRPr lang="de-DE" dirty="0"/>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E1CAD0D-262D-F145-A422-6EFA995C3514}" type="slidenum">
              <a:rPr lang="de-DE" smtClean="0"/>
              <a:pPr/>
              <a:t>2</a:t>
            </a:fld>
            <a:endParaRPr lang="de-DE" dirty="0"/>
          </a:p>
        </p:txBody>
      </p:sp>
    </p:spTree>
    <p:extLst>
      <p:ext uri="{BB962C8B-B14F-4D97-AF65-F5344CB8AC3E}">
        <p14:creationId xmlns:p14="http://schemas.microsoft.com/office/powerpoint/2010/main" val="2324113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LMU">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pic>
        <p:nvPicPr>
          <p:cNvPr id="11" name="Bildplatzhalter 11">
            <a:extLst>
              <a:ext uri="{FF2B5EF4-FFF2-40B4-BE49-F238E27FC236}">
                <a16:creationId xmlns:a16="http://schemas.microsoft.com/office/drawing/2014/main" id="{78077E49-BB75-47DD-A564-32F635D2129E}"/>
              </a:ext>
            </a:extLst>
          </p:cNvPr>
          <p:cNvPicPr>
            <a:picLocks noChangeAspect="1"/>
          </p:cNvPicPr>
          <p:nvPr userDrawn="1"/>
        </p:nvPicPr>
        <p:blipFill>
          <a:blip r:embed="rId3"/>
          <a:srcRect t="5" b="5"/>
          <a:stretch>
            <a:fillRect/>
          </a:stretch>
        </p:blipFill>
        <p:spPr>
          <a:xfrm>
            <a:off x="5372100" y="1493641"/>
            <a:ext cx="6819900" cy="5373687"/>
          </a:xfrm>
          <a:prstGeom prst="rect">
            <a:avLst/>
          </a:prstGeom>
        </p:spPr>
      </p:pic>
    </p:spTree>
    <p:extLst>
      <p:ext uri="{BB962C8B-B14F-4D97-AF65-F5344CB8AC3E}">
        <p14:creationId xmlns:p14="http://schemas.microsoft.com/office/powerpoint/2010/main" val="30980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rbübersich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52" name="Rechteck 51">
            <a:extLst>
              <a:ext uri="{FF2B5EF4-FFF2-40B4-BE49-F238E27FC236}">
                <a16:creationId xmlns:a16="http://schemas.microsoft.com/office/drawing/2014/main" id="{FF3871DC-3AE6-0046-9798-2B74B19887B1}"/>
              </a:ext>
            </a:extLst>
          </p:cNvPr>
          <p:cNvSpPr/>
          <p:nvPr userDrawn="1"/>
        </p:nvSpPr>
        <p:spPr>
          <a:xfrm>
            <a:off x="442800" y="1484313"/>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323A9624-D6DE-C345-9C75-F17A8B2EFEFC}"/>
              </a:ext>
            </a:extLst>
          </p:cNvPr>
          <p:cNvSpPr/>
          <p:nvPr userDrawn="1"/>
        </p:nvSpPr>
        <p:spPr>
          <a:xfrm>
            <a:off x="2820756" y="1484313"/>
            <a:ext cx="832193" cy="685829"/>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255</a:t>
            </a:r>
          </a:p>
          <a:p>
            <a:r>
              <a:rPr lang="de-DE" sz="915" b="1" baseline="0" dirty="0">
                <a:solidFill>
                  <a:schemeClr val="tx2"/>
                </a:solidFill>
                <a:effectLst/>
                <a:latin typeface="LMU CompatilFact" panose="02000500060000020003" pitchFamily="2" charset="0"/>
              </a:rPr>
              <a:t>G 255</a:t>
            </a:r>
          </a:p>
          <a:p>
            <a:r>
              <a:rPr lang="de-DE" sz="915" b="1" baseline="0" dirty="0">
                <a:solidFill>
                  <a:schemeClr val="tx2"/>
                </a:solidFill>
                <a:effectLst/>
                <a:latin typeface="LMU CompatilFact" panose="02000500060000020003" pitchFamily="2" charset="0"/>
              </a:rPr>
              <a:t>B 255</a:t>
            </a:r>
            <a:endParaRPr lang="de-DE" sz="915" baseline="0" dirty="0">
              <a:solidFill>
                <a:schemeClr val="tx2"/>
              </a:solidFill>
              <a:effectLst/>
              <a:latin typeface="LMU CompatilFact" panose="02000500060000020003" pitchFamily="2" charset="0"/>
            </a:endParaRPr>
          </a:p>
        </p:txBody>
      </p:sp>
      <p:sp>
        <p:nvSpPr>
          <p:cNvPr id="54" name="Rechteck 53">
            <a:extLst>
              <a:ext uri="{FF2B5EF4-FFF2-40B4-BE49-F238E27FC236}">
                <a16:creationId xmlns:a16="http://schemas.microsoft.com/office/drawing/2014/main" id="{7699AD87-10CD-5C43-A6B2-3E71A6C1E6A5}"/>
              </a:ext>
            </a:extLst>
          </p:cNvPr>
          <p:cNvSpPr/>
          <p:nvPr userDrawn="1"/>
        </p:nvSpPr>
        <p:spPr>
          <a:xfrm>
            <a:off x="1631778" y="1484313"/>
            <a:ext cx="832193" cy="685829"/>
          </a:xfrm>
          <a:prstGeom prst="rect">
            <a:avLst/>
          </a:prstGeom>
          <a:solidFill>
            <a:schemeClr val="tx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35</a:t>
            </a:r>
          </a:p>
          <a:p>
            <a:r>
              <a:rPr lang="de-DE" sz="915" b="1" baseline="0" dirty="0">
                <a:solidFill>
                  <a:schemeClr val="bg1"/>
                </a:solidFill>
                <a:effectLst/>
                <a:latin typeface="LMU CompatilFact" panose="02000500060000020003" pitchFamily="2" charset="0"/>
              </a:rPr>
              <a:t>G 35</a:t>
            </a:r>
          </a:p>
          <a:p>
            <a:r>
              <a:rPr lang="de-DE" sz="915" b="1" baseline="0" dirty="0">
                <a:solidFill>
                  <a:schemeClr val="bg1"/>
                </a:solidFill>
                <a:effectLst/>
                <a:latin typeface="LMU CompatilFact" panose="02000500060000020003" pitchFamily="2" charset="0"/>
              </a:rPr>
              <a:t>B 35</a:t>
            </a:r>
            <a:endParaRPr lang="de-DE" sz="915" baseline="0" dirty="0">
              <a:solidFill>
                <a:schemeClr val="bg1"/>
              </a:solidFill>
              <a:effectLst/>
              <a:latin typeface="LMU CompatilFact" panose="02000500060000020003" pitchFamily="2" charset="0"/>
            </a:endParaRPr>
          </a:p>
        </p:txBody>
      </p:sp>
      <p:sp>
        <p:nvSpPr>
          <p:cNvPr id="55" name="Rechteck 54">
            <a:extLst>
              <a:ext uri="{FF2B5EF4-FFF2-40B4-BE49-F238E27FC236}">
                <a16:creationId xmlns:a16="http://schemas.microsoft.com/office/drawing/2014/main" id="{7E6E40C0-B5CF-3040-971F-4D8BB55D0746}"/>
              </a:ext>
            </a:extLst>
          </p:cNvPr>
          <p:cNvSpPr/>
          <p:nvPr userDrawn="1"/>
        </p:nvSpPr>
        <p:spPr>
          <a:xfrm>
            <a:off x="442802" y="2240393"/>
            <a:ext cx="832193"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LMU Grün </a:t>
            </a:r>
            <a:br>
              <a:rPr lang="de-DE" sz="800" b="1" baseline="0" dirty="0">
                <a:solidFill>
                  <a:schemeClr val="tx2"/>
                </a:solidFill>
                <a:effectLst/>
                <a:latin typeface="Arial" panose="020B0604020202020204" pitchFamily="34" charset="0"/>
              </a:rPr>
            </a:br>
            <a:endParaRPr lang="de-DE" sz="800" baseline="0" dirty="0">
              <a:solidFill>
                <a:schemeClr val="tx2"/>
              </a:solidFill>
              <a:effectLst/>
              <a:latin typeface="Arial" panose="020B0604020202020204" pitchFamily="34" charset="0"/>
            </a:endParaRPr>
          </a:p>
        </p:txBody>
      </p:sp>
      <p:sp>
        <p:nvSpPr>
          <p:cNvPr id="56" name="Rechteck 55">
            <a:extLst>
              <a:ext uri="{FF2B5EF4-FFF2-40B4-BE49-F238E27FC236}">
                <a16:creationId xmlns:a16="http://schemas.microsoft.com/office/drawing/2014/main" id="{5A2A488E-BCE0-BB4B-959A-3AC0A2CF9AFD}"/>
              </a:ext>
            </a:extLst>
          </p:cNvPr>
          <p:cNvSpPr/>
          <p:nvPr userDrawn="1"/>
        </p:nvSpPr>
        <p:spPr>
          <a:xfrm>
            <a:off x="442800" y="3144823"/>
            <a:ext cx="607189" cy="500399"/>
          </a:xfrm>
          <a:prstGeom prst="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57" name="Rechteck 56">
            <a:extLst>
              <a:ext uri="{FF2B5EF4-FFF2-40B4-BE49-F238E27FC236}">
                <a16:creationId xmlns:a16="http://schemas.microsoft.com/office/drawing/2014/main" id="{BAF76B9D-1CB6-774E-B88E-0CACB598FEF6}"/>
              </a:ext>
            </a:extLst>
          </p:cNvPr>
          <p:cNvSpPr/>
          <p:nvPr userDrawn="1"/>
        </p:nvSpPr>
        <p:spPr>
          <a:xfrm>
            <a:off x="2177818" y="3144823"/>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230</a:t>
            </a:r>
          </a:p>
          <a:p>
            <a:r>
              <a:rPr lang="de-DE" sz="915" b="1" baseline="0" dirty="0">
                <a:solidFill>
                  <a:schemeClr val="bg1"/>
                </a:solidFill>
                <a:effectLst/>
                <a:latin typeface="LMU CompatilFact" panose="02000500060000020003" pitchFamily="2" charset="0"/>
              </a:rPr>
              <a:t>G 230</a:t>
            </a:r>
          </a:p>
          <a:p>
            <a:r>
              <a:rPr lang="de-DE" sz="915" b="1" baseline="0" dirty="0">
                <a:solidFill>
                  <a:schemeClr val="bg1"/>
                </a:solidFill>
                <a:effectLst/>
                <a:latin typeface="LMU CompatilFact" panose="02000500060000020003" pitchFamily="2" charset="0"/>
              </a:rPr>
              <a:t>B 231</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D45CC143-00CB-E043-9C6B-880F634668A7}"/>
              </a:ext>
            </a:extLst>
          </p:cNvPr>
          <p:cNvSpPr/>
          <p:nvPr userDrawn="1"/>
        </p:nvSpPr>
        <p:spPr>
          <a:xfrm>
            <a:off x="1310310" y="3144823"/>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59" name="Rechteck 58">
            <a:extLst>
              <a:ext uri="{FF2B5EF4-FFF2-40B4-BE49-F238E27FC236}">
                <a16:creationId xmlns:a16="http://schemas.microsoft.com/office/drawing/2014/main" id="{C2788AA0-4D28-CA47-A881-1819C9B7F2B2}"/>
              </a:ext>
            </a:extLst>
          </p:cNvPr>
          <p:cNvSpPr/>
          <p:nvPr userDrawn="1"/>
        </p:nvSpPr>
        <p:spPr>
          <a:xfrm>
            <a:off x="3045759" y="3144823"/>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245</a:t>
            </a:r>
          </a:p>
          <a:p>
            <a:r>
              <a:rPr lang="de-DE" sz="915" b="1" baseline="0" dirty="0">
                <a:solidFill>
                  <a:schemeClr val="tx2"/>
                </a:solidFill>
                <a:effectLst/>
                <a:latin typeface="LMU CompatilFact" panose="02000500060000020003" pitchFamily="2" charset="0"/>
              </a:rPr>
              <a:t>G 245</a:t>
            </a:r>
          </a:p>
          <a:p>
            <a:r>
              <a:rPr lang="de-DE" sz="915" b="1" baseline="0" dirty="0">
                <a:solidFill>
                  <a:schemeClr val="tx2"/>
                </a:solidFill>
                <a:effectLst/>
                <a:latin typeface="LMU CompatilFact" panose="02000500060000020003" pitchFamily="2" charset="0"/>
              </a:rPr>
              <a:t>B 245</a:t>
            </a:r>
            <a:endParaRPr lang="de-DE" sz="915" baseline="0" dirty="0">
              <a:solidFill>
                <a:schemeClr val="tx2"/>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20A40CC5-176B-9442-82E4-408CAB2349BC}"/>
              </a:ext>
            </a:extLst>
          </p:cNvPr>
          <p:cNvSpPr/>
          <p:nvPr userDrawn="1"/>
        </p:nvSpPr>
        <p:spPr>
          <a:xfrm>
            <a:off x="442802"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Dunkelgrau</a:t>
            </a:r>
            <a:endParaRPr lang="de-DE" sz="800" baseline="0" dirty="0">
              <a:solidFill>
                <a:schemeClr val="tx2"/>
              </a:solidFill>
              <a:effectLst/>
              <a:latin typeface="Arial" panose="020B0604020202020204" pitchFamily="34" charset="0"/>
            </a:endParaRPr>
          </a:p>
        </p:txBody>
      </p:sp>
      <p:sp>
        <p:nvSpPr>
          <p:cNvPr id="61" name="Rechteck 60">
            <a:extLst>
              <a:ext uri="{FF2B5EF4-FFF2-40B4-BE49-F238E27FC236}">
                <a16:creationId xmlns:a16="http://schemas.microsoft.com/office/drawing/2014/main" id="{FA56A28D-A369-AD4B-AF9B-25C454F18A4E}"/>
              </a:ext>
            </a:extLst>
          </p:cNvPr>
          <p:cNvSpPr/>
          <p:nvPr userDrawn="1"/>
        </p:nvSpPr>
        <p:spPr>
          <a:xfrm>
            <a:off x="1310310"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Mittelgrau</a:t>
            </a:r>
            <a:endParaRPr lang="de-DE" sz="800" baseline="0" dirty="0">
              <a:solidFill>
                <a:schemeClr val="tx2"/>
              </a:solidFill>
              <a:effectLst/>
              <a:latin typeface="Arial" panose="020B0604020202020204" pitchFamily="34" charset="0"/>
            </a:endParaRPr>
          </a:p>
        </p:txBody>
      </p:sp>
      <p:sp>
        <p:nvSpPr>
          <p:cNvPr id="62" name="Rechteck 61">
            <a:extLst>
              <a:ext uri="{FF2B5EF4-FFF2-40B4-BE49-F238E27FC236}">
                <a16:creationId xmlns:a16="http://schemas.microsoft.com/office/drawing/2014/main" id="{7EF2EF5B-E92A-5D4A-8161-D33FFACE7341}"/>
              </a:ext>
            </a:extLst>
          </p:cNvPr>
          <p:cNvSpPr/>
          <p:nvPr userDrawn="1"/>
        </p:nvSpPr>
        <p:spPr>
          <a:xfrm>
            <a:off x="2187234"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Hellgrau</a:t>
            </a:r>
            <a:endParaRPr lang="de-DE" sz="800" baseline="0" dirty="0">
              <a:solidFill>
                <a:schemeClr val="tx2"/>
              </a:solidFill>
              <a:effectLst/>
              <a:latin typeface="Arial" panose="020B0604020202020204" pitchFamily="34" charset="0"/>
            </a:endParaRPr>
          </a:p>
        </p:txBody>
      </p:sp>
      <p:sp>
        <p:nvSpPr>
          <p:cNvPr id="63" name="Rechteck 62">
            <a:extLst>
              <a:ext uri="{FF2B5EF4-FFF2-40B4-BE49-F238E27FC236}">
                <a16:creationId xmlns:a16="http://schemas.microsoft.com/office/drawing/2014/main" id="{14B21CFC-1C2A-AD4E-82DE-A68CEF4308BE}"/>
              </a:ext>
            </a:extLst>
          </p:cNvPr>
          <p:cNvSpPr/>
          <p:nvPr userDrawn="1"/>
        </p:nvSpPr>
        <p:spPr>
          <a:xfrm>
            <a:off x="3048909"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Lichtgrau</a:t>
            </a:r>
            <a:endParaRPr lang="de-DE" sz="800" baseline="0" dirty="0">
              <a:solidFill>
                <a:schemeClr val="tx2"/>
              </a:solidFill>
              <a:effectLst/>
              <a:latin typeface="Arial" panose="020B0604020202020204" pitchFamily="34" charset="0"/>
            </a:endParaRPr>
          </a:p>
        </p:txBody>
      </p:sp>
      <p:sp>
        <p:nvSpPr>
          <p:cNvPr id="64" name="Rechteck 63">
            <a:extLst>
              <a:ext uri="{FF2B5EF4-FFF2-40B4-BE49-F238E27FC236}">
                <a16:creationId xmlns:a16="http://schemas.microsoft.com/office/drawing/2014/main" id="{C73389B4-7374-AB43-B9CD-0CA5B6ED4B02}"/>
              </a:ext>
            </a:extLst>
          </p:cNvPr>
          <p:cNvSpPr/>
          <p:nvPr userDrawn="1"/>
        </p:nvSpPr>
        <p:spPr>
          <a:xfrm>
            <a:off x="1617118" y="2240392"/>
            <a:ext cx="832193"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Schwarz</a:t>
            </a:r>
            <a:endParaRPr lang="de-DE" sz="800" baseline="0" dirty="0">
              <a:solidFill>
                <a:schemeClr val="tx2"/>
              </a:solidFill>
              <a:effectLst/>
              <a:latin typeface="Arial" panose="020B0604020202020204" pitchFamily="34" charset="0"/>
            </a:endParaRPr>
          </a:p>
        </p:txBody>
      </p:sp>
      <p:sp>
        <p:nvSpPr>
          <p:cNvPr id="65" name="Rechteck 64">
            <a:extLst>
              <a:ext uri="{FF2B5EF4-FFF2-40B4-BE49-F238E27FC236}">
                <a16:creationId xmlns:a16="http://schemas.microsoft.com/office/drawing/2014/main" id="{A8E62580-B452-9141-99B8-14D406341FD8}"/>
              </a:ext>
            </a:extLst>
          </p:cNvPr>
          <p:cNvSpPr/>
          <p:nvPr userDrawn="1"/>
        </p:nvSpPr>
        <p:spPr>
          <a:xfrm>
            <a:off x="2821937" y="2240392"/>
            <a:ext cx="832193" cy="123111"/>
          </a:xfrm>
          <a:prstGeom prst="rect">
            <a:avLst/>
          </a:prstGeom>
        </p:spPr>
        <p:txBody>
          <a:bodyPr wrap="square" lIns="0" tIns="0" rIns="0" bIns="0">
            <a:spAutoFit/>
          </a:bodyPr>
          <a:lstStyle/>
          <a:p>
            <a:r>
              <a:rPr lang="de-DE" sz="800" b="1" baseline="0" dirty="0" err="1">
                <a:solidFill>
                  <a:schemeClr val="tx2"/>
                </a:solidFill>
                <a:effectLst/>
                <a:latin typeface="Arial" panose="020B0604020202020204" pitchFamily="34" charset="0"/>
              </a:rPr>
              <a:t>Weiss</a:t>
            </a:r>
            <a:endParaRPr lang="de-DE" sz="800" baseline="0" dirty="0">
              <a:solidFill>
                <a:schemeClr val="tx2"/>
              </a:solidFill>
              <a:effectLst/>
              <a:latin typeface="Arial" panose="020B0604020202020204" pitchFamily="34" charset="0"/>
            </a:endParaRPr>
          </a:p>
        </p:txBody>
      </p:sp>
      <p:sp>
        <p:nvSpPr>
          <p:cNvPr id="66" name="Rechteck 65">
            <a:extLst>
              <a:ext uri="{FF2B5EF4-FFF2-40B4-BE49-F238E27FC236}">
                <a16:creationId xmlns:a16="http://schemas.microsoft.com/office/drawing/2014/main" id="{5C5DB8B7-067A-624F-90A9-5FE69A8819FA}"/>
              </a:ext>
            </a:extLst>
          </p:cNvPr>
          <p:cNvSpPr/>
          <p:nvPr userDrawn="1"/>
        </p:nvSpPr>
        <p:spPr>
          <a:xfrm>
            <a:off x="4619182" y="1485446"/>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1A10FA4C-181C-BD41-AD4E-730F52457796}"/>
              </a:ext>
            </a:extLst>
          </p:cNvPr>
          <p:cNvSpPr/>
          <p:nvPr userDrawn="1"/>
        </p:nvSpPr>
        <p:spPr>
          <a:xfrm>
            <a:off x="6354200" y="1485446"/>
            <a:ext cx="607189" cy="50039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68" name="Rechteck 67">
            <a:extLst>
              <a:ext uri="{FF2B5EF4-FFF2-40B4-BE49-F238E27FC236}">
                <a16:creationId xmlns:a16="http://schemas.microsoft.com/office/drawing/2014/main" id="{A2466A38-6ECC-DF4F-869F-B98502E2D6A6}"/>
              </a:ext>
            </a:extLst>
          </p:cNvPr>
          <p:cNvSpPr/>
          <p:nvPr userDrawn="1"/>
        </p:nvSpPr>
        <p:spPr>
          <a:xfrm>
            <a:off x="5486692" y="1485446"/>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100</a:t>
            </a:r>
          </a:p>
          <a:p>
            <a:r>
              <a:rPr lang="de-DE" sz="915" b="1" baseline="0" dirty="0">
                <a:solidFill>
                  <a:schemeClr val="bg1"/>
                </a:solidFill>
                <a:effectLst/>
                <a:latin typeface="LMU CompatilFact" panose="02000500060000020003" pitchFamily="2" charset="0"/>
              </a:rPr>
              <a:t>G 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69" name="Rechteck 68">
            <a:extLst>
              <a:ext uri="{FF2B5EF4-FFF2-40B4-BE49-F238E27FC236}">
                <a16:creationId xmlns:a16="http://schemas.microsoft.com/office/drawing/2014/main" id="{59F62C27-0EB2-5442-90B6-6A8F0C17931E}"/>
              </a:ext>
            </a:extLst>
          </p:cNvPr>
          <p:cNvSpPr/>
          <p:nvPr userDrawn="1"/>
        </p:nvSpPr>
        <p:spPr>
          <a:xfrm>
            <a:off x="7222141" y="1485446"/>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70" name="Rechteck 69">
            <a:extLst>
              <a:ext uri="{FF2B5EF4-FFF2-40B4-BE49-F238E27FC236}">
                <a16:creationId xmlns:a16="http://schemas.microsoft.com/office/drawing/2014/main" id="{5B9B3239-0231-A24D-B42D-624E409B3D20}"/>
              </a:ext>
            </a:extLst>
          </p:cNvPr>
          <p:cNvSpPr/>
          <p:nvPr userDrawn="1"/>
        </p:nvSpPr>
        <p:spPr>
          <a:xfrm>
            <a:off x="4619184"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Blau</a:t>
            </a:r>
            <a:endParaRPr lang="de-DE" sz="800" baseline="0" dirty="0">
              <a:solidFill>
                <a:schemeClr val="tx2"/>
              </a:solidFill>
              <a:effectLst/>
              <a:latin typeface="Arial" panose="020B0604020202020204" pitchFamily="34" charset="0"/>
            </a:endParaRPr>
          </a:p>
        </p:txBody>
      </p:sp>
      <p:sp>
        <p:nvSpPr>
          <p:cNvPr id="71" name="Rechteck 70">
            <a:extLst>
              <a:ext uri="{FF2B5EF4-FFF2-40B4-BE49-F238E27FC236}">
                <a16:creationId xmlns:a16="http://schemas.microsoft.com/office/drawing/2014/main" id="{D90492F4-04D9-0D48-A32F-3E322C29483A}"/>
              </a:ext>
            </a:extLst>
          </p:cNvPr>
          <p:cNvSpPr/>
          <p:nvPr userDrawn="1"/>
        </p:nvSpPr>
        <p:spPr>
          <a:xfrm>
            <a:off x="5486691" y="2091158"/>
            <a:ext cx="705915"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Cyan</a:t>
            </a:r>
            <a:endParaRPr lang="de-DE" sz="800" baseline="0" dirty="0">
              <a:solidFill>
                <a:schemeClr val="tx2"/>
              </a:solidFill>
              <a:effectLst/>
              <a:latin typeface="Arial" panose="020B0604020202020204" pitchFamily="34" charset="0"/>
            </a:endParaRPr>
          </a:p>
        </p:txBody>
      </p:sp>
      <p:sp>
        <p:nvSpPr>
          <p:cNvPr id="72" name="Rechteck 71">
            <a:extLst>
              <a:ext uri="{FF2B5EF4-FFF2-40B4-BE49-F238E27FC236}">
                <a16:creationId xmlns:a16="http://schemas.microsoft.com/office/drawing/2014/main" id="{0C3949AB-62CF-6643-83F3-F76B12005678}"/>
              </a:ext>
            </a:extLst>
          </p:cNvPr>
          <p:cNvSpPr/>
          <p:nvPr userDrawn="1"/>
        </p:nvSpPr>
        <p:spPr>
          <a:xfrm>
            <a:off x="6363616" y="2091157"/>
            <a:ext cx="705914"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Violett</a:t>
            </a:r>
            <a:endParaRPr lang="de-DE" sz="800" baseline="0" dirty="0">
              <a:solidFill>
                <a:schemeClr val="tx2"/>
              </a:solidFill>
              <a:effectLst/>
              <a:latin typeface="Arial" panose="020B0604020202020204" pitchFamily="34" charset="0"/>
            </a:endParaRPr>
          </a:p>
        </p:txBody>
      </p:sp>
      <p:sp>
        <p:nvSpPr>
          <p:cNvPr id="73" name="Rechteck 72">
            <a:extLst>
              <a:ext uri="{FF2B5EF4-FFF2-40B4-BE49-F238E27FC236}">
                <a16:creationId xmlns:a16="http://schemas.microsoft.com/office/drawing/2014/main" id="{3CD1B9CD-D09C-5D4A-B064-6355897E2041}"/>
              </a:ext>
            </a:extLst>
          </p:cNvPr>
          <p:cNvSpPr/>
          <p:nvPr userDrawn="1"/>
        </p:nvSpPr>
        <p:spPr>
          <a:xfrm>
            <a:off x="7225291"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Rot</a:t>
            </a:r>
            <a:endParaRPr lang="de-DE" sz="800" baseline="0" dirty="0">
              <a:solidFill>
                <a:schemeClr val="tx2"/>
              </a:solidFill>
              <a:effectLst/>
              <a:latin typeface="Arial" panose="020B0604020202020204" pitchFamily="34" charset="0"/>
            </a:endParaRPr>
          </a:p>
        </p:txBody>
      </p:sp>
      <p:sp>
        <p:nvSpPr>
          <p:cNvPr id="74" name="Rechteck 73">
            <a:extLst>
              <a:ext uri="{FF2B5EF4-FFF2-40B4-BE49-F238E27FC236}">
                <a16:creationId xmlns:a16="http://schemas.microsoft.com/office/drawing/2014/main" id="{E0B457DF-BD61-044B-ACA4-342889CA02A1}"/>
              </a:ext>
            </a:extLst>
          </p:cNvPr>
          <p:cNvSpPr/>
          <p:nvPr userDrawn="1"/>
        </p:nvSpPr>
        <p:spPr>
          <a:xfrm>
            <a:off x="4619182" y="2490933"/>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75" name="Rechteck 74">
            <a:extLst>
              <a:ext uri="{FF2B5EF4-FFF2-40B4-BE49-F238E27FC236}">
                <a16:creationId xmlns:a16="http://schemas.microsoft.com/office/drawing/2014/main" id="{4931D8B5-D9AB-D547-B4C3-602A0499C239}"/>
              </a:ext>
            </a:extLst>
          </p:cNvPr>
          <p:cNvSpPr/>
          <p:nvPr userDrawn="1"/>
        </p:nvSpPr>
        <p:spPr>
          <a:xfrm>
            <a:off x="4619184" y="3096644"/>
            <a:ext cx="86750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Orange</a:t>
            </a:r>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7818" y="444257"/>
            <a:ext cx="9571269" cy="1049985"/>
          </a:xfrm>
          <a:prstGeom prst="rect">
            <a:avLst/>
          </a:prstGeom>
        </p:spPr>
        <p:txBody>
          <a:bodyPr/>
          <a:lstStyle>
            <a:lvl1pPr marL="0" indent="0">
              <a:buFont typeface="Arial" panose="020B0604020202020204" pitchFamily="34" charset="0"/>
              <a:buNone/>
              <a:defRPr sz="2200" b="1"/>
            </a:lvl1pPr>
          </a:lstStyle>
          <a:p>
            <a:r>
              <a:rPr lang="de-DE" dirty="0"/>
              <a:t>Farbübersicht</a:t>
            </a:r>
          </a:p>
        </p:txBody>
      </p:sp>
    </p:spTree>
    <p:extLst>
      <p:ext uri="{BB962C8B-B14F-4D97-AF65-F5344CB8AC3E}">
        <p14:creationId xmlns:p14="http://schemas.microsoft.com/office/powerpoint/2010/main" val="277468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_mit_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80492" y="444257"/>
            <a:ext cx="9568595" cy="1049985"/>
          </a:xfrm>
          <a:prstGeom prst="rect">
            <a:avLst/>
          </a:prstGeom>
        </p:spPr>
        <p:txBody>
          <a:bodyPr/>
          <a:lstStyle>
            <a:lvl1pPr marL="0" indent="0">
              <a:buFont typeface="Arial" panose="020B0604020202020204" pitchFamily="34" charset="0"/>
              <a:buNone/>
              <a:defRPr sz="2200" b="1"/>
            </a:lvl1pPr>
          </a:lstStyle>
          <a:p>
            <a:r>
              <a:rPr lang="de-DE" dirty="0"/>
              <a:t>Titel mit Inhalt</a:t>
            </a:r>
          </a:p>
        </p:txBody>
      </p:sp>
      <p:sp>
        <p:nvSpPr>
          <p:cNvPr id="5" name="Inhaltsplatzhalter 4">
            <a:extLst>
              <a:ext uri="{FF2B5EF4-FFF2-40B4-BE49-F238E27FC236}">
                <a16:creationId xmlns:a16="http://schemas.microsoft.com/office/drawing/2014/main" id="{DBEFC134-44F4-4ACC-9EF7-B0CCCECBE3AE}"/>
              </a:ext>
            </a:extLst>
          </p:cNvPr>
          <p:cNvSpPr>
            <a:spLocks noGrp="1"/>
          </p:cNvSpPr>
          <p:nvPr>
            <p:ph sz="quarter" idx="10"/>
          </p:nvPr>
        </p:nvSpPr>
        <p:spPr>
          <a:xfrm>
            <a:off x="446088" y="1484313"/>
            <a:ext cx="11303000" cy="4929187"/>
          </a:xfrm>
          <a:prstGeom prst="rect">
            <a:avLst/>
          </a:prstGeom>
        </p:spPr>
        <p:txBody>
          <a:bodyPr/>
          <a:lstStyle>
            <a:lvl1pPr>
              <a:buClr>
                <a:schemeClr val="tx1"/>
              </a:buClr>
              <a:defRPr sz="2200">
                <a:solidFill>
                  <a:srgbClr val="616468"/>
                </a:solidFill>
              </a:defRPr>
            </a:lvl1pPr>
            <a:lvl2pPr>
              <a:buClr>
                <a:schemeClr val="tx1"/>
              </a:buClr>
              <a:defRPr sz="2100">
                <a:solidFill>
                  <a:srgbClr val="616468"/>
                </a:solidFill>
              </a:defRPr>
            </a:lvl2pPr>
            <a:lvl3pPr>
              <a:buClr>
                <a:schemeClr val="tx1"/>
              </a:buClr>
              <a:defRPr sz="2000">
                <a:solidFill>
                  <a:srgbClr val="616468"/>
                </a:solidFill>
              </a:defRPr>
            </a:lvl3pPr>
            <a:lvl4pPr>
              <a:buClr>
                <a:schemeClr val="tx1"/>
              </a:buClr>
              <a:defRPr sz="1900">
                <a:solidFill>
                  <a:srgbClr val="616468"/>
                </a:solidFill>
              </a:defRPr>
            </a:lvl4pPr>
            <a:lvl5pPr>
              <a:buClr>
                <a:schemeClr val="tx1"/>
              </a:buClr>
              <a:defRPr sz="1800">
                <a:solidFill>
                  <a:srgbClr val="616468"/>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9535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_Titel">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1700" y="444257"/>
            <a:ext cx="9577387" cy="1049985"/>
          </a:xfrm>
          <a:prstGeom prst="rect">
            <a:avLst/>
          </a:prstGeom>
        </p:spPr>
        <p:txBody>
          <a:bodyPr/>
          <a:lstStyle>
            <a:lvl1pPr marL="0" indent="0">
              <a:buFont typeface="Arial" panose="020B0604020202020204" pitchFamily="34" charset="0"/>
              <a:buNone/>
              <a:defRPr sz="2200" b="1"/>
            </a:lvl1pPr>
          </a:lstStyle>
          <a:p>
            <a:r>
              <a:rPr lang="de-DE" dirty="0"/>
              <a:t>Nur Titel</a:t>
            </a:r>
          </a:p>
        </p:txBody>
      </p:sp>
    </p:spTree>
    <p:extLst>
      <p:ext uri="{BB962C8B-B14F-4D97-AF65-F5344CB8AC3E}">
        <p14:creationId xmlns:p14="http://schemas.microsoft.com/office/powerpoint/2010/main" val="61024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90846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684D7C6A-4C73-4663-8682-62AF58C8B94E}"/>
              </a:ext>
            </a:extLst>
          </p:cNvPr>
          <p:cNvSpPr>
            <a:spLocks noGrp="1"/>
          </p:cNvSpPr>
          <p:nvPr>
            <p:ph type="pic" sz="quarter" idx="14"/>
          </p:nvPr>
        </p:nvSpPr>
        <p:spPr>
          <a:xfrm>
            <a:off x="5372100" y="1484313"/>
            <a:ext cx="6819900" cy="5373687"/>
          </a:xfrm>
          <a:prstGeom prst="rect">
            <a:avLst/>
          </a:prstGeom>
        </p:spPr>
        <p:txBody>
          <a:bodyPr/>
          <a:lstStyle>
            <a:lvl1pPr marL="0" indent="0">
              <a:buNone/>
              <a:defRPr/>
            </a:lvl1pPr>
          </a:lstStyle>
          <a:p>
            <a:r>
              <a:rPr lang="en-US"/>
              <a:t>Click icon to add picture</a:t>
            </a:r>
            <a:endParaRPr lang="de-DE" dirty="0"/>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2244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09978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F51A07C-FE1A-F540-8B1D-0E34068DA5FD}"/>
              </a:ext>
            </a:extLst>
          </p:cNvPr>
          <p:cNvPicPr>
            <a:picLocks noChangeAspect="1"/>
          </p:cNvPicPr>
          <p:nvPr userDrawn="1"/>
        </p:nvPicPr>
        <p:blipFill rotWithShape="1">
          <a:blip r:embed="rId2">
            <a:alphaModFix amt="14000"/>
          </a:blip>
          <a:srcRect t="8872" b="1720"/>
          <a:stretch/>
        </p:blipFill>
        <p:spPr>
          <a:xfrm>
            <a:off x="10963933" y="449575"/>
            <a:ext cx="776688" cy="806400"/>
          </a:xfrm>
          <a:prstGeom prst="rect">
            <a:avLst/>
          </a:prstGeom>
        </p:spPr>
      </p:pic>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684D7C6A-4C73-4663-8682-62AF58C8B94E}"/>
              </a:ext>
            </a:extLst>
          </p:cNvPr>
          <p:cNvSpPr>
            <a:spLocks noGrp="1"/>
          </p:cNvSpPr>
          <p:nvPr>
            <p:ph type="pic" sz="quarter" idx="14"/>
          </p:nvPr>
        </p:nvSpPr>
        <p:spPr>
          <a:xfrm>
            <a:off x="5372100" y="1484313"/>
            <a:ext cx="6819900" cy="5373687"/>
          </a:xfrm>
          <a:prstGeom prst="rect">
            <a:avLst/>
          </a:prstGeom>
        </p:spPr>
        <p:txBody>
          <a:bodyPr/>
          <a:lstStyle>
            <a:lvl1pPr marL="0" indent="0">
              <a:buNone/>
              <a:defRPr/>
            </a:lvl1pPr>
          </a:lstStyle>
          <a:p>
            <a:r>
              <a:rPr lang="en-US"/>
              <a:t>Click icon to add picture</a:t>
            </a:r>
            <a:endParaRPr lang="de-DE" dirty="0"/>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83523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 LMU,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454D6F9D-B6EB-4F72-A2AF-B87B1D3A9A48}"/>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4397F4FF-24FF-46A8-9FD5-D8297FC3345C}"/>
              </a:ext>
            </a:extLst>
          </p:cNvPr>
          <p:cNvSpPr>
            <a:spLocks noGrp="1"/>
          </p:cNvSpPr>
          <p:nvPr>
            <p:ph type="body" sz="quarter" idx="16"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pic>
        <p:nvPicPr>
          <p:cNvPr id="10" name="Bildplatzhalter 11">
            <a:extLst>
              <a:ext uri="{FF2B5EF4-FFF2-40B4-BE49-F238E27FC236}">
                <a16:creationId xmlns:a16="http://schemas.microsoft.com/office/drawing/2014/main" id="{E49330AE-63CD-4FA0-B981-354A53DBEE02}"/>
              </a:ext>
            </a:extLst>
          </p:cNvPr>
          <p:cNvPicPr>
            <a:picLocks noChangeAspect="1"/>
          </p:cNvPicPr>
          <p:nvPr userDrawn="1"/>
        </p:nvPicPr>
        <p:blipFill>
          <a:blip r:embed="rId2"/>
          <a:srcRect t="5" b="5"/>
          <a:stretch>
            <a:fillRect/>
          </a:stretch>
        </p:blipFill>
        <p:spPr>
          <a:xfrm>
            <a:off x="5372100" y="1493641"/>
            <a:ext cx="6819900" cy="5373687"/>
          </a:xfrm>
          <a:prstGeom prst="rect">
            <a:avLst/>
          </a:prstGeom>
        </p:spPr>
      </p:pic>
    </p:spTree>
    <p:extLst>
      <p:ext uri="{BB962C8B-B14F-4D97-AF65-F5344CB8AC3E}">
        <p14:creationId xmlns:p14="http://schemas.microsoft.com/office/powerpoint/2010/main" val="38981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 Bild, LogoTeileinheit">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5" name="Bildplatzhalter 6">
            <a:extLst>
              <a:ext uri="{FF2B5EF4-FFF2-40B4-BE49-F238E27FC236}">
                <a16:creationId xmlns:a16="http://schemas.microsoft.com/office/drawing/2014/main" id="{9E3EC0D9-ADF9-484A-8AF7-707A2C63BA89}"/>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7" name="Textplatzhalter 4">
            <a:extLst>
              <a:ext uri="{FF2B5EF4-FFF2-40B4-BE49-F238E27FC236}">
                <a16:creationId xmlns:a16="http://schemas.microsoft.com/office/drawing/2014/main" id="{80A05923-C642-2E4E-840A-327720B765D1}"/>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454D6F9D-B6EB-4F72-A2AF-B87B1D3A9A48}"/>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78D60EF3-4399-487D-BFA4-B4727760F97A}"/>
              </a:ext>
            </a:extLst>
          </p:cNvPr>
          <p:cNvSpPr>
            <a:spLocks noGrp="1"/>
          </p:cNvSpPr>
          <p:nvPr>
            <p:ph type="pic" sz="quarter" idx="15"/>
          </p:nvPr>
        </p:nvSpPr>
        <p:spPr>
          <a:xfrm>
            <a:off x="5362575" y="1484313"/>
            <a:ext cx="6829425" cy="5373687"/>
          </a:xfrm>
          <a:prstGeom prst="rect">
            <a:avLst/>
          </a:prstGeom>
        </p:spPr>
        <p:txBody>
          <a:bodyPr/>
          <a:lstStyle>
            <a:lvl1pPr marL="0" indent="0">
              <a:buNone/>
              <a:defRPr/>
            </a:lvl1pPr>
          </a:lstStyle>
          <a:p>
            <a:r>
              <a:rPr lang="en-US"/>
              <a:t>Click icon to add picture</a:t>
            </a:r>
            <a:endParaRPr lang="de-DE"/>
          </a:p>
        </p:txBody>
      </p:sp>
      <p:sp>
        <p:nvSpPr>
          <p:cNvPr id="9" name="Textplatzhalter 3">
            <a:extLst>
              <a:ext uri="{FF2B5EF4-FFF2-40B4-BE49-F238E27FC236}">
                <a16:creationId xmlns:a16="http://schemas.microsoft.com/office/drawing/2014/main" id="{4397F4FF-24FF-46A8-9FD5-D8297FC3345C}"/>
              </a:ext>
            </a:extLst>
          </p:cNvPr>
          <p:cNvSpPr>
            <a:spLocks noGrp="1"/>
          </p:cNvSpPr>
          <p:nvPr>
            <p:ph type="body" sz="quarter" idx="16"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61245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rgbClr val="616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9" name="Titel 1">
            <a:extLst>
              <a:ext uri="{FF2B5EF4-FFF2-40B4-BE49-F238E27FC236}">
                <a16:creationId xmlns:a16="http://schemas.microsoft.com/office/drawing/2014/main" id="{A0925BAD-1A03-46E3-83C6-927F3F232287}"/>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10" name="Textplatzhalter 3">
            <a:extLst>
              <a:ext uri="{FF2B5EF4-FFF2-40B4-BE49-F238E27FC236}">
                <a16:creationId xmlns:a16="http://schemas.microsoft.com/office/drawing/2014/main" id="{8A3F8208-5ABF-4B9A-B91A-356813173BB7}"/>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38747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äsentationstitel, LogoTeileinhei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17" name="Bildplatzhalter 6">
            <a:extLst>
              <a:ext uri="{FF2B5EF4-FFF2-40B4-BE49-F238E27FC236}">
                <a16:creationId xmlns:a16="http://schemas.microsoft.com/office/drawing/2014/main" id="{CB3A64BB-66BD-574D-8D10-B6B91D0A2D65}"/>
              </a:ext>
            </a:extLst>
          </p:cNvPr>
          <p:cNvSpPr>
            <a:spLocks noGrp="1"/>
          </p:cNvSpPr>
          <p:nvPr>
            <p:ph type="pic" sz="quarter" idx="13"/>
          </p:nvPr>
        </p:nvSpPr>
        <p:spPr>
          <a:xfrm>
            <a:off x="10469881" y="613578"/>
            <a:ext cx="886967" cy="455148"/>
          </a:xfrm>
          <a:prstGeom prst="rect">
            <a:avLst/>
          </a:prstGeom>
        </p:spPr>
        <p:txBody>
          <a:bodyPr anchor="ctr" anchorCtr="0"/>
          <a:lstStyle>
            <a:lvl1pPr algn="ctr">
              <a:buFontTx/>
              <a:buNone/>
              <a:defRPr sz="800" baseline="0"/>
            </a:lvl1pPr>
          </a:lstStyle>
          <a:p>
            <a:r>
              <a:rPr lang="en-US"/>
              <a:t>Click icon to add picture</a:t>
            </a:r>
            <a:endParaRPr lang="de-DE" dirty="0"/>
          </a:p>
        </p:txBody>
      </p:sp>
      <p:sp>
        <p:nvSpPr>
          <p:cNvPr id="10" name="Titel 1">
            <a:extLst>
              <a:ext uri="{FF2B5EF4-FFF2-40B4-BE49-F238E27FC236}">
                <a16:creationId xmlns:a16="http://schemas.microsoft.com/office/drawing/2014/main" id="{9FD34168-7A63-4BE9-B1FA-940397BC8D24}"/>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F69A4752-2B43-4B39-B027-47806A5DDC85}"/>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08614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äsentations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A01B540-1535-644B-B828-DE3173BE5EAF}"/>
              </a:ext>
            </a:extLst>
          </p:cNvPr>
          <p:cNvSpPr/>
          <p:nvPr userDrawn="1"/>
        </p:nvSpPr>
        <p:spPr>
          <a:xfrm>
            <a:off x="5376454" y="1484313"/>
            <a:ext cx="6815545" cy="5373687"/>
          </a:xfrm>
          <a:prstGeom prst="rect">
            <a:avLst/>
          </a:prstGeom>
          <a:solidFill>
            <a:srgbClr val="616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pic>
        <p:nvPicPr>
          <p:cNvPr id="4" name="Grafik 3">
            <a:extLst>
              <a:ext uri="{FF2B5EF4-FFF2-40B4-BE49-F238E27FC236}">
                <a16:creationId xmlns:a16="http://schemas.microsoft.com/office/drawing/2014/main" id="{06968607-CF30-B14E-8DDB-DAB295493CFF}"/>
              </a:ext>
            </a:extLst>
          </p:cNvPr>
          <p:cNvPicPr>
            <a:picLocks noChangeAspect="1"/>
          </p:cNvPicPr>
          <p:nvPr userDrawn="1"/>
        </p:nvPicPr>
        <p:blipFill>
          <a:blip r:embed="rId2">
            <a:alphaModFix/>
          </a:blip>
          <a:stretch>
            <a:fillRect/>
          </a:stretch>
        </p:blipFill>
        <p:spPr>
          <a:xfrm>
            <a:off x="8648700" y="2743200"/>
            <a:ext cx="3543300" cy="4114800"/>
          </a:xfrm>
          <a:prstGeom prst="rect">
            <a:avLst/>
          </a:prstGeom>
        </p:spPr>
      </p:pic>
      <p:sp>
        <p:nvSpPr>
          <p:cNvPr id="11" name="Textplatzhalter 4">
            <a:extLst>
              <a:ext uri="{FF2B5EF4-FFF2-40B4-BE49-F238E27FC236}">
                <a16:creationId xmlns:a16="http://schemas.microsoft.com/office/drawing/2014/main" id="{9AD86DE8-5751-A440-B2C4-58BF4A19C043}"/>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2" name="Titel 1">
            <a:extLst>
              <a:ext uri="{FF2B5EF4-FFF2-40B4-BE49-F238E27FC236}">
                <a16:creationId xmlns:a16="http://schemas.microsoft.com/office/drawing/2014/main" id="{EA54FBD0-4BBB-413C-96F0-376E5E59CA7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9" name="Textplatzhalter 3">
            <a:extLst>
              <a:ext uri="{FF2B5EF4-FFF2-40B4-BE49-F238E27FC236}">
                <a16:creationId xmlns:a16="http://schemas.microsoft.com/office/drawing/2014/main" id="{D4982841-B6DD-4A02-88CD-381D8C4A32A4}"/>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30234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5F89-1710-447C-BA80-DE17C2EF1979}"/>
              </a:ext>
            </a:extLst>
          </p:cNvPr>
          <p:cNvSpPr>
            <a:spLocks noGrp="1"/>
          </p:cNvSpPr>
          <p:nvPr>
            <p:ph type="title" hasCustomPrompt="1"/>
          </p:nvPr>
        </p:nvSpPr>
        <p:spPr>
          <a:xfrm>
            <a:off x="446400" y="2151208"/>
            <a:ext cx="7200000" cy="1418469"/>
          </a:xfrm>
          <a:prstGeom prst="rect">
            <a:avLst/>
          </a:prstGeom>
        </p:spPr>
        <p:txBody>
          <a:bodyPr/>
          <a:lstStyle>
            <a:lvl1pPr>
              <a:defRPr sz="2800" b="1"/>
            </a:lvl1pPr>
          </a:lstStyle>
          <a:p>
            <a:r>
              <a:rPr lang="de-DE" dirty="0"/>
              <a:t>1. Erstes Kapitel</a:t>
            </a:r>
          </a:p>
        </p:txBody>
      </p:sp>
    </p:spTree>
    <p:extLst>
      <p:ext uri="{BB962C8B-B14F-4D97-AF65-F5344CB8AC3E}">
        <p14:creationId xmlns:p14="http://schemas.microsoft.com/office/powerpoint/2010/main" val="217875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C83A6560-2FDE-481D-9A8E-1866470D9A80}"/>
              </a:ext>
            </a:extLst>
          </p:cNvPr>
          <p:cNvSpPr>
            <a:spLocks noGrp="1"/>
          </p:cNvSpPr>
          <p:nvPr>
            <p:ph type="title" hasCustomPrompt="1"/>
          </p:nvPr>
        </p:nvSpPr>
        <p:spPr>
          <a:xfrm>
            <a:off x="2180491" y="444249"/>
            <a:ext cx="9577019" cy="1042988"/>
          </a:xfrm>
          <a:prstGeom prst="rect">
            <a:avLst/>
          </a:prstGeom>
        </p:spPr>
        <p:txBody>
          <a:bodyPr/>
          <a:lstStyle>
            <a:lvl1pPr marL="0" indent="0">
              <a:buFont typeface="Arial" panose="020B0604020202020204" pitchFamily="34" charset="0"/>
              <a:buNone/>
              <a:defRPr sz="2200" b="1"/>
            </a:lvl1pPr>
          </a:lstStyle>
          <a:p>
            <a:r>
              <a:rPr lang="de-DE" dirty="0"/>
              <a:t>Seitentitel mit einer Zeile oder</a:t>
            </a:r>
            <a:br>
              <a:rPr lang="de-DE" dirty="0"/>
            </a:br>
            <a:r>
              <a:rPr lang="de-DE" dirty="0"/>
              <a:t>maximal zwei Zeilen</a:t>
            </a:r>
          </a:p>
        </p:txBody>
      </p:sp>
      <p:sp>
        <p:nvSpPr>
          <p:cNvPr id="7" name="Textplatzhalter 6">
            <a:extLst>
              <a:ext uri="{FF2B5EF4-FFF2-40B4-BE49-F238E27FC236}">
                <a16:creationId xmlns:a16="http://schemas.microsoft.com/office/drawing/2014/main" id="{15E4071A-44EF-49AA-BAC4-8488C57EBC0C}"/>
              </a:ext>
            </a:extLst>
          </p:cNvPr>
          <p:cNvSpPr>
            <a:spLocks noGrp="1"/>
          </p:cNvSpPr>
          <p:nvPr>
            <p:ph type="body" sz="quarter" idx="12" hasCustomPrompt="1"/>
          </p:nvPr>
        </p:nvSpPr>
        <p:spPr>
          <a:xfrm>
            <a:off x="360486" y="1493101"/>
            <a:ext cx="10166228" cy="938212"/>
          </a:xfrm>
          <a:prstGeom prst="rect">
            <a:avLst/>
          </a:prstGeom>
        </p:spPr>
        <p:txBody>
          <a:bodyPr/>
          <a:lstStyle>
            <a:lvl1pPr marL="0" indent="0">
              <a:lnSpc>
                <a:spcPts val="2280"/>
              </a:lnSpc>
              <a:spcBef>
                <a:spcPts val="0"/>
              </a:spcBef>
              <a:buNone/>
              <a:defRPr sz="1900">
                <a:solidFill>
                  <a:srgbClr val="616468"/>
                </a:solidFill>
              </a:defRPr>
            </a:lvl1pPr>
            <a:lvl2pPr marL="407778" indent="0">
              <a:buNone/>
              <a:defRPr sz="1900">
                <a:solidFill>
                  <a:schemeClr val="tx2"/>
                </a:solidFill>
              </a:defRPr>
            </a:lvl2pPr>
            <a:lvl3pPr marL="815557" indent="0">
              <a:buNone/>
              <a:defRPr>
                <a:solidFill>
                  <a:schemeClr val="tx2"/>
                </a:solidFill>
              </a:defRPr>
            </a:lvl3pPr>
            <a:lvl4pPr marL="1223335" indent="0">
              <a:buNone/>
              <a:defRPr>
                <a:solidFill>
                  <a:schemeClr val="tx2"/>
                </a:solidFill>
              </a:defRPr>
            </a:lvl4pPr>
            <a:lvl5pPr marL="1631113" indent="0">
              <a:buNone/>
              <a:defRPr>
                <a:solidFill>
                  <a:schemeClr val="tx2"/>
                </a:solidFill>
              </a:defRPr>
            </a:lvl5pPr>
          </a:lstStyle>
          <a:p>
            <a:r>
              <a:rPr lang="de-DE" dirty="0">
                <a:solidFill>
                  <a:srgbClr val="2F2F2F"/>
                </a:solidFill>
                <a:effectLst/>
                <a:latin typeface="Arial" panose="020B0604020202020204" pitchFamily="34" charset="0"/>
              </a:rPr>
              <a:t>Ne </a:t>
            </a:r>
            <a:r>
              <a:rPr lang="de-DE" dirty="0" err="1">
                <a:solidFill>
                  <a:srgbClr val="2F2F2F"/>
                </a:solidFill>
                <a:effectLst/>
                <a:latin typeface="Arial" panose="020B0604020202020204" pitchFamily="34" charset="0"/>
              </a:rPr>
              <a:t>quatur</a:t>
            </a:r>
            <a:r>
              <a:rPr lang="de-DE" dirty="0">
                <a:solidFill>
                  <a:srgbClr val="2F2F2F"/>
                </a:solidFill>
                <a:effectLst/>
                <a:latin typeface="Arial" panose="020B0604020202020204" pitchFamily="34" charset="0"/>
              </a:rPr>
              <a:t>? Quam </a:t>
            </a:r>
            <a:r>
              <a:rPr lang="de-DE" dirty="0" err="1">
                <a:solidFill>
                  <a:srgbClr val="2F2F2F"/>
                </a:solidFill>
                <a:effectLst/>
                <a:latin typeface="Arial" panose="020B0604020202020204" pitchFamily="34" charset="0"/>
              </a:rPr>
              <a:t>incipietur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accaepe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lenduciae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facepelita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blanien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tionsec</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tempellabor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magnam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soloreria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quevoluptaturi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vendae</a:t>
            </a:r>
            <a:r>
              <a:rPr lang="de-DE" dirty="0">
                <a:solidFill>
                  <a:srgbClr val="2F2F2F"/>
                </a:solidFill>
                <a:effectLst/>
                <a:latin typeface="Arial" panose="020B0604020202020204" pitchFamily="34" charset="0"/>
              </a:rPr>
              <a:t> nobis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lab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acculliqui</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tecte</a:t>
            </a:r>
            <a:r>
              <a:rPr lang="de-DE" dirty="0">
                <a:solidFill>
                  <a:srgbClr val="2F2F2F"/>
                </a:solidFill>
                <a:effectLst/>
                <a:latin typeface="Arial" panose="020B0604020202020204" pitchFamily="34" charset="0"/>
              </a:rPr>
              <a:t> es quam </a:t>
            </a:r>
            <a:r>
              <a:rPr lang="de-DE" dirty="0" err="1">
                <a:solidFill>
                  <a:srgbClr val="2F2F2F"/>
                </a:solidFill>
                <a:effectLst/>
                <a:latin typeface="Arial" panose="020B0604020202020204" pitchFamily="34" charset="0"/>
              </a:rPr>
              <a:t>ressi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ulparis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apeliqui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ipiet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modio</a:t>
            </a:r>
            <a:r>
              <a:rPr lang="de-DE" dirty="0">
                <a:solidFill>
                  <a:srgbClr val="2F2F2F"/>
                </a:solidFill>
                <a:effectLst/>
                <a:latin typeface="Arial" panose="020B0604020202020204" pitchFamily="34" charset="0"/>
              </a:rPr>
              <a:t>. </a:t>
            </a:r>
          </a:p>
        </p:txBody>
      </p:sp>
      <p:sp>
        <p:nvSpPr>
          <p:cNvPr id="9" name="Textplatzhalter 8">
            <a:extLst>
              <a:ext uri="{FF2B5EF4-FFF2-40B4-BE49-F238E27FC236}">
                <a16:creationId xmlns:a16="http://schemas.microsoft.com/office/drawing/2014/main" id="{CC99ED17-8C0B-4A38-8622-48A70F4A886A}"/>
              </a:ext>
            </a:extLst>
          </p:cNvPr>
          <p:cNvSpPr>
            <a:spLocks noGrp="1"/>
          </p:cNvSpPr>
          <p:nvPr>
            <p:ph type="body" sz="quarter" idx="13" hasCustomPrompt="1"/>
          </p:nvPr>
        </p:nvSpPr>
        <p:spPr>
          <a:xfrm>
            <a:off x="356684" y="2635982"/>
            <a:ext cx="10166228" cy="2859210"/>
          </a:xfrm>
          <a:prstGeom prst="rect">
            <a:avLst/>
          </a:prstGeom>
        </p:spPr>
        <p:txBody>
          <a:bodyPr/>
          <a:lstStyle>
            <a:lvl1pPr marL="324000" indent="-324000">
              <a:lnSpc>
                <a:spcPct val="100000"/>
              </a:lnSpc>
              <a:spcBef>
                <a:spcPts val="0"/>
              </a:spcBef>
              <a:spcAft>
                <a:spcPts val="0"/>
              </a:spcAft>
              <a:buClr>
                <a:schemeClr val="tx1"/>
              </a:buClr>
              <a:buFont typeface="Wingdings" panose="05000000000000000000" pitchFamily="2" charset="2"/>
              <a:buChar char=""/>
              <a:defRPr sz="1900">
                <a:solidFill>
                  <a:srgbClr val="616468"/>
                </a:solidFill>
                <a:latin typeface="+mn-lt"/>
              </a:defRPr>
            </a:lvl1pPr>
            <a:lvl2pPr>
              <a:lnSpc>
                <a:spcPct val="100000"/>
              </a:lnSpc>
              <a:spcBef>
                <a:spcPts val="0"/>
              </a:spcBef>
              <a:defRPr sz="1900">
                <a:solidFill>
                  <a:srgbClr val="616468"/>
                </a:solidFill>
              </a:defRPr>
            </a:lvl2pPr>
          </a:lstStyle>
          <a:p>
            <a:r>
              <a:rPr lang="de-DE" dirty="0" err="1">
                <a:solidFill>
                  <a:srgbClr val="2F2F2F"/>
                </a:solidFill>
                <a:latin typeface="Arial" panose="020B0604020202020204" pitchFamily="34" charset="0"/>
              </a:rPr>
              <a:t>Itaquas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Pelit</a:t>
            </a:r>
            <a:r>
              <a:rPr lang="de-DE" dirty="0">
                <a:solidFill>
                  <a:srgbClr val="2F2F2F"/>
                </a:solidFill>
                <a:latin typeface="Arial" panose="020B0604020202020204" pitchFamily="34" charset="0"/>
              </a:rPr>
              <a:t> laut </a:t>
            </a:r>
            <a:r>
              <a:rPr lang="de-DE" dirty="0" err="1">
                <a:solidFill>
                  <a:srgbClr val="2F2F2F"/>
                </a:solidFill>
                <a:latin typeface="Arial" panose="020B0604020202020204" pitchFamily="34" charset="0"/>
              </a:rPr>
              <a:t>pliciis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reptatio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beatem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illestius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Offici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pedi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omnis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sinci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totae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perit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quamet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liscium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landia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quiasit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iuntur</a:t>
            </a:r>
            <a:r>
              <a:rPr lang="de-DE" dirty="0">
                <a:solidFill>
                  <a:srgbClr val="2F2F2F"/>
                </a:solidFill>
                <a:latin typeface="Arial" panose="020B0604020202020204" pitchFamily="34" charset="0"/>
              </a:rPr>
              <a:t>.</a:t>
            </a:r>
          </a:p>
          <a:p>
            <a:pPr lvl="1"/>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a:p>
            <a:r>
              <a:rPr lang="de-DE" dirty="0" err="1">
                <a:solidFill>
                  <a:srgbClr val="2F2F2F"/>
                </a:solidFill>
                <a:latin typeface="Arial" panose="020B0604020202020204" pitchFamily="34" charset="0"/>
              </a:rPr>
              <a:t>Quunda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doloreste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volores</a:t>
            </a:r>
            <a:r>
              <a:rPr lang="de-DE" dirty="0">
                <a:solidFill>
                  <a:srgbClr val="2F2F2F"/>
                </a:solidFill>
                <a:latin typeface="Arial" panose="020B0604020202020204" pitchFamily="34" charset="0"/>
              </a:rPr>
              <a:t> maximus </a:t>
            </a:r>
            <a:r>
              <a:rPr lang="de-DE" dirty="0" err="1">
                <a:solidFill>
                  <a:srgbClr val="2F2F2F"/>
                </a:solidFill>
                <a:latin typeface="Arial" panose="020B0604020202020204" pitchFamily="34" charset="0"/>
              </a:rPr>
              <a:t>eatur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sapicipici</a:t>
            </a:r>
            <a:r>
              <a:rPr lang="de-DE" dirty="0">
                <a:solidFill>
                  <a:srgbClr val="2F2F2F"/>
                </a:solidFill>
                <a:latin typeface="Arial" panose="020B0604020202020204" pitchFamily="34" charset="0"/>
              </a:rPr>
              <a:t> ab </a:t>
            </a:r>
            <a:r>
              <a:rPr lang="de-DE" dirty="0" err="1">
                <a:solidFill>
                  <a:srgbClr val="2F2F2F"/>
                </a:solidFill>
                <a:latin typeface="Arial" panose="020B0604020202020204" pitchFamily="34" charset="0"/>
              </a:rPr>
              <a:t>ium</a:t>
            </a:r>
            <a:r>
              <a:rPr lang="de-DE" dirty="0">
                <a:solidFill>
                  <a:srgbClr val="2F2F2F"/>
                </a:solidFill>
                <a:latin typeface="Arial" panose="020B0604020202020204" pitchFamily="34" charset="0"/>
              </a:rPr>
              <a:t> non </a:t>
            </a:r>
            <a:r>
              <a:rPr lang="de-DE" dirty="0" err="1">
                <a:solidFill>
                  <a:srgbClr val="2F2F2F"/>
                </a:solidFill>
                <a:latin typeface="Arial" panose="020B0604020202020204" pitchFamily="34" charset="0"/>
              </a:rPr>
              <a:t>nullori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mos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doluptassi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saniscitate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consequi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audae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simporem</a:t>
            </a:r>
            <a:r>
              <a:rPr lang="de-DE" dirty="0">
                <a:solidFill>
                  <a:srgbClr val="2F2F2F"/>
                </a:solidFill>
                <a:latin typeface="Arial" panose="020B0604020202020204" pitchFamily="34" charset="0"/>
              </a:rPr>
              <a:t> si </a:t>
            </a:r>
            <a:r>
              <a:rPr lang="de-DE" dirty="0" err="1">
                <a:solidFill>
                  <a:srgbClr val="2F2F2F"/>
                </a:solidFill>
                <a:latin typeface="Arial" panose="020B0604020202020204" pitchFamily="34" charset="0"/>
              </a:rPr>
              <a:t>venim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voloreptae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eturiam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coribus</a:t>
            </a:r>
            <a:r>
              <a:rPr lang="de-DE" dirty="0">
                <a:solidFill>
                  <a:srgbClr val="2F2F2F"/>
                </a:solidFill>
                <a:latin typeface="Arial" panose="020B0604020202020204" pitchFamily="34" charset="0"/>
              </a:rPr>
              <a:t>.</a:t>
            </a:r>
          </a:p>
          <a:p>
            <a:pPr lvl="1"/>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a:p>
            <a:pPr lvl="0">
              <a:defRPr/>
            </a:pPr>
            <a:r>
              <a:rPr lang="de-DE" dirty="0" err="1">
                <a:solidFill>
                  <a:srgbClr val="2F2F2F"/>
                </a:solidFill>
                <a:latin typeface="Arial" panose="020B0604020202020204" pitchFamily="34" charset="0"/>
              </a:rPr>
              <a:t>Ucia</a:t>
            </a:r>
            <a:r>
              <a:rPr lang="de-DE" dirty="0">
                <a:solidFill>
                  <a:srgbClr val="2F2F2F"/>
                </a:solidFill>
                <a:latin typeface="Arial" panose="020B0604020202020204" pitchFamily="34" charset="0"/>
              </a:rPr>
              <a:t> sam </a:t>
            </a:r>
            <a:r>
              <a:rPr lang="de-DE" dirty="0" err="1">
                <a:solidFill>
                  <a:srgbClr val="2F2F2F"/>
                </a:solidFill>
                <a:latin typeface="Arial" panose="020B0604020202020204" pitchFamily="34" charset="0"/>
              </a:rPr>
              <a:t>quid</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doles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sequias</a:t>
            </a:r>
            <a:r>
              <a:rPr lang="de-DE" dirty="0">
                <a:solidFill>
                  <a:srgbClr val="2F2F2F"/>
                </a:solidFill>
                <a:latin typeface="Arial" panose="020B0604020202020204" pitchFamily="34" charset="0"/>
              </a:rPr>
              <a:t> rat </a:t>
            </a:r>
            <a:r>
              <a:rPr lang="de-DE" dirty="0" err="1">
                <a:solidFill>
                  <a:srgbClr val="2F2F2F"/>
                </a:solidFill>
                <a:latin typeface="Arial" panose="020B0604020202020204" pitchFamily="34" charset="0"/>
              </a:rPr>
              <a:t>facersp</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edissuntotas</a:t>
            </a:r>
            <a:r>
              <a:rPr lang="de-DE" dirty="0">
                <a:solidFill>
                  <a:srgbClr val="2F2F2F"/>
                </a:solidFill>
                <a:latin typeface="Arial" panose="020B0604020202020204" pitchFamily="34" charset="0"/>
              </a:rPr>
              <a:t> et, </a:t>
            </a:r>
            <a:r>
              <a:rPr lang="de-DE" dirty="0" err="1">
                <a:solidFill>
                  <a:srgbClr val="2F2F2F"/>
                </a:solidFill>
                <a:latin typeface="Arial" panose="020B0604020202020204" pitchFamily="34" charset="0"/>
              </a:rPr>
              <a:t>nis</a:t>
            </a:r>
            <a:r>
              <a:rPr lang="de-DE" dirty="0">
                <a:solidFill>
                  <a:srgbClr val="2F2F2F"/>
                </a:solidFill>
                <a:latin typeface="Arial" panose="020B0604020202020204" pitchFamily="34" charset="0"/>
              </a:rPr>
              <a:t> di </a:t>
            </a:r>
            <a:r>
              <a:rPr lang="de-DE" dirty="0" err="1">
                <a:solidFill>
                  <a:srgbClr val="2F2F2F"/>
                </a:solidFill>
                <a:latin typeface="Arial" panose="020B0604020202020204" pitchFamily="34" charset="0"/>
              </a:rPr>
              <a:t>berum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verore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represcium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faccabo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Adistis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aliquatem</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modis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accaecum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nossunt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ipsam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ratiam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voluptur</a:t>
            </a:r>
            <a:r>
              <a:rPr lang="de-DE" dirty="0">
                <a:solidFill>
                  <a:srgbClr val="2F2F2F"/>
                </a:solidFill>
                <a:latin typeface="Arial" panose="020B0604020202020204" pitchFamily="34" charset="0"/>
              </a:rPr>
              <a:t>?</a:t>
            </a:r>
          </a:p>
          <a:p>
            <a:pPr lvl="1">
              <a:defRPr/>
            </a:pPr>
            <a:r>
              <a:rPr lang="de-DE" dirty="0" err="1">
                <a:solidFill>
                  <a:srgbClr val="2F2F2F"/>
                </a:solidFill>
                <a:latin typeface="Arial" panose="020B0604020202020204" pitchFamily="34" charset="0"/>
              </a:rPr>
              <a:t>iuntur</a:t>
            </a:r>
            <a:endParaRPr lang="de-DE" dirty="0">
              <a:solidFill>
                <a:srgbClr val="2F2F2F"/>
              </a:solidFill>
              <a:latin typeface="Arial" panose="020B0604020202020204" pitchFamily="34" charset="0"/>
            </a:endParaRPr>
          </a:p>
        </p:txBody>
      </p:sp>
    </p:spTree>
    <p:extLst>
      <p:ext uri="{BB962C8B-B14F-4D97-AF65-F5344CB8AC3E}">
        <p14:creationId xmlns:p14="http://schemas.microsoft.com/office/powerpoint/2010/main" val="269851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DA465598-6EE5-EE49-A177-6E3551F9A56A}"/>
              </a:ext>
            </a:extLst>
          </p:cNvPr>
          <p:cNvPicPr>
            <a:picLocks noChangeAspect="1"/>
          </p:cNvPicPr>
          <p:nvPr userDrawn="1"/>
        </p:nvPicPr>
        <p:blipFill>
          <a:blip r:embed="rId8"/>
          <a:stretch>
            <a:fillRect/>
          </a:stretch>
        </p:blipFill>
        <p:spPr>
          <a:xfrm>
            <a:off x="446400" y="434007"/>
            <a:ext cx="11303000" cy="825500"/>
          </a:xfrm>
          <a:prstGeom prst="rect">
            <a:avLst/>
          </a:prstGeom>
        </p:spPr>
      </p:pic>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76" r:id="rId2"/>
    <p:sldLayoutId id="2147483661" r:id="rId3"/>
    <p:sldLayoutId id="2147483677" r:id="rId4"/>
    <p:sldLayoutId id="2147483669" r:id="rId5"/>
    <p:sldLayoutId id="2147483655" r:id="rId6"/>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94EC720E-3048-2B4D-B927-E08F3BECF120}"/>
              </a:ext>
            </a:extLst>
          </p:cNvPr>
          <p:cNvPicPr>
            <a:picLocks noChangeAspect="1"/>
          </p:cNvPicPr>
          <p:nvPr userDrawn="1"/>
        </p:nvPicPr>
        <p:blipFill>
          <a:blip r:embed="rId3"/>
          <a:stretch>
            <a:fillRect/>
          </a:stretch>
        </p:blipFill>
        <p:spPr>
          <a:xfrm>
            <a:off x="444500" y="416422"/>
            <a:ext cx="11303000" cy="825500"/>
          </a:xfrm>
          <a:prstGeom prst="rect">
            <a:avLst/>
          </a:prstGeom>
        </p:spPr>
      </p:pic>
    </p:spTree>
    <p:extLst>
      <p:ext uri="{BB962C8B-B14F-4D97-AF65-F5344CB8AC3E}">
        <p14:creationId xmlns:p14="http://schemas.microsoft.com/office/powerpoint/2010/main" val="690856611"/>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8648700" y="2743200"/>
            <a:ext cx="3543300" cy="4114800"/>
          </a:xfrm>
          <a:prstGeom prst="rect">
            <a:avLst/>
          </a:prstGeom>
        </p:spPr>
      </p:pic>
      <p:pic>
        <p:nvPicPr>
          <p:cNvPr id="5" name="Grafik 4">
            <a:extLst>
              <a:ext uri="{FF2B5EF4-FFF2-40B4-BE49-F238E27FC236}">
                <a16:creationId xmlns:a16="http://schemas.microsoft.com/office/drawing/2014/main" id="{5A7DF8FA-2683-4642-B02D-78840267E6F7}"/>
              </a:ext>
            </a:extLst>
          </p:cNvPr>
          <p:cNvPicPr>
            <a:picLocks noChangeAspect="1"/>
          </p:cNvPicPr>
          <p:nvPr userDrawn="1"/>
        </p:nvPicPr>
        <p:blipFill>
          <a:blip r:embed="rId4"/>
          <a:stretch>
            <a:fillRect/>
          </a:stretch>
        </p:blipFill>
        <p:spPr>
          <a:xfrm>
            <a:off x="446399" y="441325"/>
            <a:ext cx="1744349" cy="825500"/>
          </a:xfrm>
          <a:prstGeom prst="rect">
            <a:avLst/>
          </a:prstGeom>
        </p:spPr>
      </p:pic>
    </p:spTree>
    <p:extLst>
      <p:ext uri="{BB962C8B-B14F-4D97-AF65-F5344CB8AC3E}">
        <p14:creationId xmlns:p14="http://schemas.microsoft.com/office/powerpoint/2010/main" val="2101947696"/>
      </p:ext>
    </p:extLst>
  </p:cSld>
  <p:clrMap bg1="lt1" tx1="dk1" bg2="lt2" tx2="dk2" accent1="accent1" accent2="accent2" accent3="accent3" accent4="accent4" accent5="accent5" accent6="accent6" hlink="hlink" folHlink="folHlink"/>
  <p:sldLayoutIdLst>
    <p:sldLayoutId id="2147483664"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26BA1FC-2AA7-46D3-BA9A-D73D533597CC}"/>
              </a:ext>
            </a:extLst>
          </p:cNvPr>
          <p:cNvPicPr>
            <a:picLocks noChangeAspect="1"/>
          </p:cNvPicPr>
          <p:nvPr userDrawn="1"/>
        </p:nvPicPr>
        <p:blipFill>
          <a:blip r:embed="rId8"/>
          <a:stretch>
            <a:fillRect/>
          </a:stretch>
        </p:blipFill>
        <p:spPr>
          <a:xfrm>
            <a:off x="446399" y="432533"/>
            <a:ext cx="1744349" cy="825500"/>
          </a:xfrm>
          <a:prstGeom prst="rect">
            <a:avLst/>
          </a:prstGeom>
        </p:spPr>
      </p:pic>
    </p:spTree>
    <p:extLst>
      <p:ext uri="{BB962C8B-B14F-4D97-AF65-F5344CB8AC3E}">
        <p14:creationId xmlns:p14="http://schemas.microsoft.com/office/powerpoint/2010/main" val="27391843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4" r:id="rId3"/>
    <p:sldLayoutId id="2147483675" r:id="rId4"/>
    <p:sldLayoutId id="2147483678" r:id="rId5"/>
    <p:sldLayoutId id="2147483679" r:id="rId6"/>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ED63A8-5311-184A-B74C-C37B428BFE1A}"/>
              </a:ext>
            </a:extLst>
          </p:cNvPr>
          <p:cNvPicPr>
            <a:picLocks noChangeAspect="1"/>
          </p:cNvPicPr>
          <p:nvPr userDrawn="1"/>
        </p:nvPicPr>
        <p:blipFill>
          <a:blip r:embed="rId3"/>
          <a:stretch>
            <a:fillRect/>
          </a:stretch>
        </p:blipFill>
        <p:spPr>
          <a:xfrm>
            <a:off x="446400" y="442801"/>
            <a:ext cx="1745167" cy="825376"/>
          </a:xfrm>
          <a:prstGeom prst="rect">
            <a:avLst/>
          </a:prstGeom>
        </p:spPr>
      </p:pic>
    </p:spTree>
    <p:extLst>
      <p:ext uri="{BB962C8B-B14F-4D97-AF65-F5344CB8AC3E}">
        <p14:creationId xmlns:p14="http://schemas.microsoft.com/office/powerpoint/2010/main" val="3087104571"/>
      </p:ext>
    </p:extLst>
  </p:cSld>
  <p:clrMap bg1="lt1" tx1="dk1" bg2="lt2" tx2="dk2" accent1="accent1" accent2="accent2" accent3="accent3" accent4="accent4" accent5="accent5" accent6="accent6" hlink="hlink" folHlink="folHlink"/>
  <p:sldLayoutIdLst>
    <p:sldLayoutId id="2147483648"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cps-lmu.org/people.html" TargetMode="External"/><Relationship Id="rId2" Type="http://schemas.openxmlformats.org/officeDocument/2006/relationships/hyperlink" Target="mailto:Thareerat.Laohabut@gsi.uni-muenchen.de" TargetMode="External"/><Relationship Id="rId1" Type="http://schemas.openxmlformats.org/officeDocument/2006/relationships/slideLayout" Target="../slideLayouts/slideLayout13.xml"/><Relationship Id="rId4" Type="http://schemas.openxmlformats.org/officeDocument/2006/relationships/hyperlink" Target="https://thareeratlaohabut.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CBC25DF-0AE2-07D8-CFCB-4D355A35D717}"/>
              </a:ext>
            </a:extLst>
          </p:cNvPr>
          <p:cNvSpPr>
            <a:spLocks noGrp="1"/>
          </p:cNvSpPr>
          <p:nvPr>
            <p:ph type="body" sz="quarter" idx="11"/>
          </p:nvPr>
        </p:nvSpPr>
        <p:spPr>
          <a:xfrm>
            <a:off x="375515" y="6032205"/>
            <a:ext cx="5805546" cy="506116"/>
          </a:xfrm>
        </p:spPr>
        <p:txBody>
          <a:bodyPr/>
          <a:lstStyle/>
          <a:p>
            <a:r>
              <a:rPr lang="en-GB" dirty="0"/>
              <a:t>Thareerat Laohabut</a:t>
            </a:r>
          </a:p>
          <a:p>
            <a:r>
              <a:rPr lang="en-GB" dirty="0"/>
              <a:t>Chair of Comparative Political Science</a:t>
            </a:r>
          </a:p>
          <a:p>
            <a:r>
              <a:rPr lang="en-GB" dirty="0" err="1"/>
              <a:t>Geschwister</a:t>
            </a:r>
            <a:r>
              <a:rPr lang="en-GB" dirty="0"/>
              <a:t> Scholl Institute of Political Science (GSI)</a:t>
            </a:r>
            <a:br>
              <a:rPr lang="en-GB" dirty="0"/>
            </a:br>
            <a:r>
              <a:rPr lang="en-GB" dirty="0"/>
              <a:t>LMU Munich</a:t>
            </a:r>
          </a:p>
        </p:txBody>
      </p:sp>
      <p:sp>
        <p:nvSpPr>
          <p:cNvPr id="11" name="TextBox 10">
            <a:extLst>
              <a:ext uri="{FF2B5EF4-FFF2-40B4-BE49-F238E27FC236}">
                <a16:creationId xmlns:a16="http://schemas.microsoft.com/office/drawing/2014/main" id="{E8094048-6538-10FF-DEA9-FA8C9B47720E}"/>
              </a:ext>
            </a:extLst>
          </p:cNvPr>
          <p:cNvSpPr txBox="1"/>
          <p:nvPr/>
        </p:nvSpPr>
        <p:spPr>
          <a:xfrm>
            <a:off x="723749" y="1798021"/>
            <a:ext cx="10997742" cy="2585323"/>
          </a:xfrm>
          <a:prstGeom prst="rect">
            <a:avLst/>
          </a:prstGeom>
          <a:noFill/>
        </p:spPr>
        <p:txBody>
          <a:bodyPr wrap="square">
            <a:spAutoFit/>
          </a:bodyPr>
          <a:lstStyle/>
          <a:p>
            <a:pPr algn="ctr">
              <a:lnSpc>
                <a:spcPct val="100000"/>
              </a:lnSpc>
            </a:pPr>
            <a:r>
              <a:rPr lang="en-US" sz="5400" b="1" spc="50" dirty="0">
                <a:solidFill>
                  <a:schemeClr val="bg1"/>
                </a:solidFill>
                <a:latin typeface="+mj-lt"/>
                <a:cs typeface="Calibri" panose="020F0502020204030204" pitchFamily="34" charset="0"/>
              </a:rPr>
              <a:t>The Recession of European Democracy: from Democratic Consolidation to Backsliding?</a:t>
            </a:r>
          </a:p>
        </p:txBody>
      </p:sp>
      <p:sp>
        <p:nvSpPr>
          <p:cNvPr id="16" name="Text Placeholder 14">
            <a:extLst>
              <a:ext uri="{FF2B5EF4-FFF2-40B4-BE49-F238E27FC236}">
                <a16:creationId xmlns:a16="http://schemas.microsoft.com/office/drawing/2014/main" id="{7CA6B82D-1D07-163B-239C-F6D7376E599C}"/>
              </a:ext>
            </a:extLst>
          </p:cNvPr>
          <p:cNvSpPr txBox="1">
            <a:spLocks/>
          </p:cNvSpPr>
          <p:nvPr/>
        </p:nvSpPr>
        <p:spPr>
          <a:xfrm>
            <a:off x="6957795" y="6032205"/>
            <a:ext cx="5049909" cy="506116"/>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pPr algn="r"/>
            <a:r>
              <a:rPr lang="de-DE" dirty="0"/>
              <a:t>EPS </a:t>
            </a:r>
            <a:r>
              <a:rPr lang="de-DE" dirty="0" err="1"/>
              <a:t>programme</a:t>
            </a:r>
            <a:r>
              <a:rPr lang="de-DE" dirty="0"/>
              <a:t> at Charles University</a:t>
            </a:r>
            <a:br>
              <a:rPr lang="de-DE" dirty="0"/>
            </a:br>
            <a:r>
              <a:rPr lang="de-DE" dirty="0"/>
              <a:t>3 November 2023</a:t>
            </a:r>
          </a:p>
          <a:p>
            <a:pPr algn="r"/>
            <a:r>
              <a:rPr lang="de-DE" dirty="0"/>
              <a:t>Contact: Thareerat.Laohabut@gsi.uni-muenchen.de</a:t>
            </a:r>
          </a:p>
        </p:txBody>
      </p:sp>
    </p:spTree>
    <p:extLst>
      <p:ext uri="{BB962C8B-B14F-4D97-AF65-F5344CB8AC3E}">
        <p14:creationId xmlns:p14="http://schemas.microsoft.com/office/powerpoint/2010/main" val="359888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7/22</a:t>
            </a:r>
          </a:p>
        </p:txBody>
      </p:sp>
      <p:sp>
        <p:nvSpPr>
          <p:cNvPr id="2" name="TextBox 1">
            <a:extLst>
              <a:ext uri="{FF2B5EF4-FFF2-40B4-BE49-F238E27FC236}">
                <a16:creationId xmlns:a16="http://schemas.microsoft.com/office/drawing/2014/main" id="{0290D8A5-0583-E2EA-83A4-8A6225FABF10}"/>
              </a:ext>
            </a:extLst>
          </p:cNvPr>
          <p:cNvSpPr txBox="1"/>
          <p:nvPr/>
        </p:nvSpPr>
        <p:spPr>
          <a:xfrm>
            <a:off x="4590678" y="1572090"/>
            <a:ext cx="6882307" cy="5062924"/>
          </a:xfrm>
          <a:prstGeom prst="rect">
            <a:avLst/>
          </a:prstGeom>
          <a:noFill/>
        </p:spPr>
        <p:txBody>
          <a:bodyPr wrap="square">
            <a:spAutoFit/>
          </a:bodyPr>
          <a:lstStyle/>
          <a:p>
            <a:pPr>
              <a:spcBef>
                <a:spcPts val="600"/>
              </a:spcBef>
              <a:spcAft>
                <a:spcPts val="600"/>
              </a:spcAft>
            </a:pPr>
            <a:r>
              <a:rPr lang="en-US" sz="1300" b="1" u="sng" spc="50" dirty="0"/>
              <a:t>COOPERATION &amp; COLLECTIVE DECISIONS</a:t>
            </a:r>
          </a:p>
          <a:p>
            <a:pPr marL="285750" indent="-285750">
              <a:spcAft>
                <a:spcPts val="600"/>
              </a:spcAft>
              <a:buFont typeface="Arial" panose="020B0604020202020204" pitchFamily="34" charset="0"/>
              <a:buChar char="•"/>
            </a:pPr>
            <a:r>
              <a:rPr lang="en-GB" sz="1300" spc="60" dirty="0"/>
              <a:t>Collective decision is a central feature of democracy</a:t>
            </a:r>
          </a:p>
          <a:p>
            <a:pPr marL="742950" lvl="1" indent="-285750">
              <a:spcAft>
                <a:spcPts val="600"/>
              </a:spcAft>
              <a:buFont typeface="Courier New" panose="02070309020205020404" pitchFamily="49" charset="0"/>
              <a:buChar char="o"/>
            </a:pPr>
            <a:r>
              <a:rPr lang="en-GB" sz="1300" spc="60" dirty="0">
                <a:effectLst/>
              </a:rPr>
              <a:t>Actors must act collectively through several platforms, such as parties, associations, and movements to vote and select candidates, petition authorities, and influence policies </a:t>
            </a:r>
          </a:p>
          <a:p>
            <a:pPr marL="742950" lvl="1" indent="-285750">
              <a:spcAft>
                <a:spcPts val="600"/>
              </a:spcAft>
              <a:buFont typeface="Courier New" panose="02070309020205020404" pitchFamily="49" charset="0"/>
              <a:buChar char="o"/>
            </a:pPr>
            <a:r>
              <a:rPr lang="en-GB" sz="1300" spc="60" dirty="0">
                <a:effectLst/>
              </a:rPr>
              <a:t>The phenomenon of cooperation and deliberation via autonomous group activities can go under the mechanism of </a:t>
            </a:r>
            <a:r>
              <a:rPr lang="en-GB" sz="1300" b="0" spc="60" dirty="0">
                <a:effectLst/>
              </a:rPr>
              <a:t>civil society </a:t>
            </a:r>
            <a:endParaRPr lang="en-GB" sz="1300" b="0" spc="60" dirty="0"/>
          </a:p>
          <a:p>
            <a:pPr marL="742950" lvl="1" indent="-285750">
              <a:spcAft>
                <a:spcPts val="600"/>
              </a:spcAft>
              <a:buFont typeface="Courier New" panose="02070309020205020404" pitchFamily="49" charset="0"/>
              <a:buChar char="o"/>
            </a:pPr>
            <a:r>
              <a:rPr lang="en-GB" sz="1300" spc="60" dirty="0">
                <a:effectLst/>
              </a:rPr>
              <a:t>The role of civil society as diverse unites of social identity and interest can remain their independency from the state and can play a role in restraining the arbitrary actions of rulers</a:t>
            </a:r>
            <a:endParaRPr lang="en-GB" sz="1300" spc="60" dirty="0"/>
          </a:p>
          <a:p>
            <a:pPr marL="1200150" lvl="2" indent="-285750">
              <a:spcAft>
                <a:spcPts val="600"/>
              </a:spcAft>
              <a:buFont typeface="Wingdings" pitchFamily="2" charset="2"/>
              <a:buChar char="§"/>
            </a:pPr>
            <a:r>
              <a:rPr lang="en-GB" sz="1300" spc="60" dirty="0">
                <a:effectLst/>
              </a:rPr>
              <a:t>"Civil society, as an intermediary, provides an intermediate layer of governance between the individual and the state" (</a:t>
            </a:r>
            <a:r>
              <a:rPr lang="en-GB" sz="1300" spc="60" dirty="0" err="1">
                <a:effectLst/>
              </a:rPr>
              <a:t>Schmitter</a:t>
            </a:r>
            <a:r>
              <a:rPr lang="en-GB" sz="1300" spc="60" dirty="0">
                <a:effectLst/>
              </a:rPr>
              <a:t> &amp; Karl, 1991, p.80) </a:t>
            </a:r>
          </a:p>
          <a:p>
            <a:pPr>
              <a:spcBef>
                <a:spcPts val="600"/>
              </a:spcBef>
              <a:spcAft>
                <a:spcPts val="600"/>
              </a:spcAft>
            </a:pPr>
            <a:r>
              <a:rPr lang="en-US" sz="1300" b="1" u="sng" spc="50" dirty="0"/>
              <a:t>COMPETITION</a:t>
            </a:r>
          </a:p>
          <a:p>
            <a:pPr marL="285750" indent="-285750">
              <a:spcAft>
                <a:spcPts val="600"/>
              </a:spcAft>
              <a:buFont typeface="Arial" panose="020B0604020202020204" pitchFamily="34" charset="0"/>
              <a:buChar char="•"/>
            </a:pPr>
            <a:r>
              <a:rPr lang="en-GB" sz="1300" spc="60" dirty="0">
                <a:effectLst/>
              </a:rPr>
              <a:t>People participation in politics both at election and non-election time</a:t>
            </a:r>
          </a:p>
          <a:p>
            <a:pPr marL="742950" lvl="1" indent="-285750">
              <a:spcAft>
                <a:spcPts val="600"/>
              </a:spcAft>
              <a:buFont typeface="Courier New" panose="02070309020205020404" pitchFamily="49" charset="0"/>
              <a:buChar char="o"/>
            </a:pPr>
            <a:r>
              <a:rPr lang="en-GB" sz="1300" spc="60" dirty="0"/>
              <a:t>“</a:t>
            </a:r>
            <a:r>
              <a:rPr lang="en-GB" sz="1300" spc="60" dirty="0">
                <a:effectLst/>
              </a:rPr>
              <a:t>Modern democracy offers a variety of competitive processes and channels for the expression of interests and values – partisan, functional as well as territorial” (</a:t>
            </a:r>
            <a:r>
              <a:rPr lang="en-GB" sz="1300" spc="60" dirty="0" err="1">
                <a:effectLst/>
              </a:rPr>
              <a:t>Schmitter</a:t>
            </a:r>
            <a:r>
              <a:rPr lang="en-GB" sz="1300" spc="60" dirty="0">
                <a:effectLst/>
              </a:rPr>
              <a:t> &amp; Karl, 1991, p.78) </a:t>
            </a:r>
          </a:p>
          <a:p>
            <a:pPr marL="742950" lvl="1" indent="-285750">
              <a:spcAft>
                <a:spcPts val="600"/>
              </a:spcAft>
              <a:buFont typeface="Courier New" panose="02070309020205020404" pitchFamily="49" charset="0"/>
              <a:buChar char="o"/>
            </a:pPr>
            <a:r>
              <a:rPr lang="en-GB" sz="1300" spc="60" dirty="0">
                <a:effectLst/>
              </a:rPr>
              <a:t>Civil forms of action reflects different intensities of preference that exists in the society and can bring them to bear on democratically elected decision-making process </a:t>
            </a:r>
          </a:p>
        </p:txBody>
      </p:sp>
      <p:sp>
        <p:nvSpPr>
          <p:cNvPr id="4" name="TextBox 3">
            <a:extLst>
              <a:ext uri="{FF2B5EF4-FFF2-40B4-BE49-F238E27FC236}">
                <a16:creationId xmlns:a16="http://schemas.microsoft.com/office/drawing/2014/main" id="{54DFF1BB-4EF0-125C-E358-5B1B8C680654}"/>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63102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2" name="TextBox 1">
            <a:extLst>
              <a:ext uri="{FF2B5EF4-FFF2-40B4-BE49-F238E27FC236}">
                <a16:creationId xmlns:a16="http://schemas.microsoft.com/office/drawing/2014/main" id="{1CCB86B3-AC99-B1D5-A8B6-FAA49D05B94F}"/>
              </a:ext>
            </a:extLst>
          </p:cNvPr>
          <p:cNvSpPr txBox="1"/>
          <p:nvPr/>
        </p:nvSpPr>
        <p:spPr>
          <a:xfrm>
            <a:off x="459645" y="1545681"/>
            <a:ext cx="11271080" cy="884858"/>
          </a:xfrm>
          <a:prstGeom prst="rect">
            <a:avLst/>
          </a:prstGeom>
          <a:noFill/>
        </p:spPr>
        <p:txBody>
          <a:bodyPr wrap="square">
            <a:spAutoFit/>
          </a:bodyPr>
          <a:lstStyle/>
          <a:p>
            <a:pPr>
              <a:spcAft>
                <a:spcPts val="600"/>
              </a:spcAft>
            </a:pPr>
            <a:r>
              <a:rPr lang="en-US" sz="1550" b="1" spc="50" dirty="0"/>
              <a:t>Polyarchy</a:t>
            </a:r>
            <a:r>
              <a:rPr lang="en-US" sz="1550" spc="50" dirty="0"/>
              <a:t> (Dahl, 1971) is collectively defined by the combination of </a:t>
            </a:r>
            <a:r>
              <a:rPr lang="en-US" sz="1550" b="1" spc="50" dirty="0"/>
              <a:t>seven attributions </a:t>
            </a:r>
            <a:r>
              <a:rPr lang="en-US" sz="1550" spc="50" dirty="0"/>
              <a:t>and is considered the procedural conditions as the requirement of the presence of </a:t>
            </a:r>
            <a:r>
              <a:rPr lang="en-US" sz="1550" b="1" spc="50" dirty="0"/>
              <a:t>modern democracy. </a:t>
            </a:r>
          </a:p>
          <a:p>
            <a:pPr marL="285750" indent="-285750">
              <a:spcAft>
                <a:spcPts val="600"/>
              </a:spcAft>
              <a:buFont typeface="Arial" panose="020B0604020202020204" pitchFamily="34" charset="0"/>
              <a:buChar char="•"/>
            </a:pPr>
            <a:r>
              <a:rPr lang="en-US" sz="1550" spc="50" dirty="0"/>
              <a:t>These seven attributions are:</a:t>
            </a:r>
          </a:p>
        </p:txBody>
      </p:sp>
      <p:sp>
        <p:nvSpPr>
          <p:cNvPr id="3" name="Text Placeholder 14">
            <a:extLst>
              <a:ext uri="{FF2B5EF4-FFF2-40B4-BE49-F238E27FC236}">
                <a16:creationId xmlns:a16="http://schemas.microsoft.com/office/drawing/2014/main" id="{9367C12A-8EB9-6756-68C0-8272693365D8}"/>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8/22</a:t>
            </a:r>
          </a:p>
        </p:txBody>
      </p:sp>
    </p:spTree>
    <p:extLst>
      <p:ext uri="{BB962C8B-B14F-4D97-AF65-F5344CB8AC3E}">
        <p14:creationId xmlns:p14="http://schemas.microsoft.com/office/powerpoint/2010/main" val="283407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59645" y="1545681"/>
            <a:ext cx="11271080" cy="2777683"/>
          </a:xfrm>
          <a:prstGeom prst="rect">
            <a:avLst/>
          </a:prstGeom>
          <a:noFill/>
        </p:spPr>
        <p:txBody>
          <a:bodyPr wrap="square">
            <a:spAutoFit/>
          </a:bodyPr>
          <a:lstStyle/>
          <a:p>
            <a:pPr>
              <a:spcAft>
                <a:spcPts val="600"/>
              </a:spcAft>
            </a:pPr>
            <a:r>
              <a:rPr lang="en-US" sz="1550" b="1" spc="50" dirty="0"/>
              <a:t>Polyarchy</a:t>
            </a:r>
            <a:r>
              <a:rPr lang="en-US" sz="1550" spc="50" dirty="0"/>
              <a:t> (Dahl, 1971) is collectively defined by the combination of </a:t>
            </a:r>
            <a:r>
              <a:rPr lang="en-US" sz="1550" b="1" spc="50" dirty="0"/>
              <a:t>seven attributions </a:t>
            </a:r>
            <a:r>
              <a:rPr lang="en-US" sz="1550" spc="50" dirty="0"/>
              <a:t>and is considered the procedural conditions as the requirement of the presence of </a:t>
            </a:r>
            <a:r>
              <a:rPr lang="en-US" sz="1550" b="1" spc="50" dirty="0"/>
              <a:t>modern democracy. </a:t>
            </a:r>
          </a:p>
          <a:p>
            <a:pPr marL="285750" indent="-285750">
              <a:spcAft>
                <a:spcPts val="600"/>
              </a:spcAft>
              <a:buFont typeface="Arial" panose="020B0604020202020204" pitchFamily="34" charset="0"/>
              <a:buChar char="•"/>
            </a:pPr>
            <a:r>
              <a:rPr lang="en-US" sz="1550" spc="50" dirty="0"/>
              <a:t>These seven attributions are:</a:t>
            </a:r>
          </a:p>
          <a:p>
            <a:pPr marL="742950" lvl="1" indent="-285750">
              <a:spcAft>
                <a:spcPts val="600"/>
              </a:spcAft>
              <a:buFont typeface="Courier New" panose="02070309020205020404" pitchFamily="49" charset="0"/>
              <a:buChar char="o"/>
            </a:pPr>
            <a:r>
              <a:rPr lang="en-US" sz="1550" b="1" i="1" spc="50" dirty="0"/>
              <a:t>Free and fairly conducted elections </a:t>
            </a:r>
          </a:p>
          <a:p>
            <a:pPr marL="742950" lvl="1" indent="-285750">
              <a:spcAft>
                <a:spcPts val="600"/>
              </a:spcAft>
              <a:buFont typeface="Courier New" panose="02070309020205020404" pitchFamily="49" charset="0"/>
              <a:buChar char="o"/>
            </a:pPr>
            <a:r>
              <a:rPr lang="en-US" sz="1550" b="1" i="1" spc="50" dirty="0"/>
              <a:t>Universal Suffrage and rights to run for public office </a:t>
            </a:r>
          </a:p>
          <a:p>
            <a:pPr marL="742950" lvl="1" indent="-285750">
              <a:spcAft>
                <a:spcPts val="600"/>
              </a:spcAft>
              <a:buFont typeface="Courier New" panose="02070309020205020404" pitchFamily="49" charset="0"/>
              <a:buChar char="o"/>
            </a:pPr>
            <a:r>
              <a:rPr lang="en-US" sz="1550" b="1" i="1" spc="50" dirty="0"/>
              <a:t>Freedom of expression and speech</a:t>
            </a:r>
          </a:p>
          <a:p>
            <a:pPr marL="742950" lvl="1" indent="-285750">
              <a:spcAft>
                <a:spcPts val="600"/>
              </a:spcAft>
              <a:buFont typeface="Courier New" panose="02070309020205020404" pitchFamily="49" charset="0"/>
              <a:buChar char="o"/>
            </a:pPr>
            <a:r>
              <a:rPr lang="en-US" sz="1550" b="1" i="1" spc="50" dirty="0"/>
              <a:t>Freedom of media and press with ability to access alternative sources of information</a:t>
            </a:r>
          </a:p>
          <a:p>
            <a:pPr marL="742950" lvl="1" indent="-285750">
              <a:spcAft>
                <a:spcPts val="600"/>
              </a:spcAft>
              <a:buFont typeface="Courier New" panose="02070309020205020404" pitchFamily="49" charset="0"/>
              <a:buChar char="o"/>
            </a:pPr>
            <a:r>
              <a:rPr lang="en-US" sz="1550" b="1" i="1" spc="50" dirty="0"/>
              <a:t>Accountability of government (and parties) to election outcomes and government</a:t>
            </a:r>
          </a:p>
          <a:p>
            <a:pPr marL="742950" lvl="1" indent="-285750">
              <a:spcAft>
                <a:spcPts val="600"/>
              </a:spcAft>
              <a:buFont typeface="Courier New" panose="02070309020205020404" pitchFamily="49" charset="0"/>
              <a:buChar char="o"/>
            </a:pPr>
            <a:r>
              <a:rPr lang="en-US" sz="1550" b="1" i="1" spc="50" dirty="0"/>
              <a:t>Responsiveness of government (and parties) to voters</a:t>
            </a:r>
          </a:p>
        </p:txBody>
      </p:sp>
      <p:sp>
        <p:nvSpPr>
          <p:cNvPr id="2" name="Text Placeholder 14">
            <a:extLst>
              <a:ext uri="{FF2B5EF4-FFF2-40B4-BE49-F238E27FC236}">
                <a16:creationId xmlns:a16="http://schemas.microsoft.com/office/drawing/2014/main" id="{D111FA89-AAFF-C492-245E-0CE1933438DD}"/>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9/22</a:t>
            </a:r>
          </a:p>
        </p:txBody>
      </p:sp>
    </p:spTree>
    <p:extLst>
      <p:ext uri="{BB962C8B-B14F-4D97-AF65-F5344CB8AC3E}">
        <p14:creationId xmlns:p14="http://schemas.microsoft.com/office/powerpoint/2010/main" val="263882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59645" y="1545681"/>
            <a:ext cx="11271080" cy="3016210"/>
          </a:xfrm>
          <a:prstGeom prst="rect">
            <a:avLst/>
          </a:prstGeom>
          <a:noFill/>
        </p:spPr>
        <p:txBody>
          <a:bodyPr wrap="square">
            <a:spAutoFit/>
          </a:bodyPr>
          <a:lstStyle/>
          <a:p>
            <a:pPr>
              <a:spcAft>
                <a:spcPts val="600"/>
              </a:spcAft>
            </a:pPr>
            <a:r>
              <a:rPr lang="en-US" sz="1550" b="1" spc="50" dirty="0"/>
              <a:t>Polyarchy</a:t>
            </a:r>
            <a:r>
              <a:rPr lang="en-US" sz="1550" spc="50" dirty="0"/>
              <a:t> (Dahl, 1971) is collectively defined by the combination of </a:t>
            </a:r>
            <a:r>
              <a:rPr lang="en-US" sz="1550" b="1" spc="50" dirty="0"/>
              <a:t>seven attributions </a:t>
            </a:r>
            <a:r>
              <a:rPr lang="en-US" sz="1550" spc="50" dirty="0"/>
              <a:t>and is considered the procedural conditions as the requirement of the presence of </a:t>
            </a:r>
            <a:r>
              <a:rPr lang="en-US" sz="1550" b="1" spc="50" dirty="0"/>
              <a:t>modern democracy. </a:t>
            </a:r>
          </a:p>
          <a:p>
            <a:pPr marL="285750" indent="-285750">
              <a:spcAft>
                <a:spcPts val="600"/>
              </a:spcAft>
              <a:buFont typeface="Arial" panose="020B0604020202020204" pitchFamily="34" charset="0"/>
              <a:buChar char="•"/>
            </a:pPr>
            <a:r>
              <a:rPr lang="en-US" sz="1550" spc="50" dirty="0"/>
              <a:t>These seven attributions are:</a:t>
            </a:r>
          </a:p>
          <a:p>
            <a:pPr marL="742950" lvl="1" indent="-285750">
              <a:spcAft>
                <a:spcPts val="600"/>
              </a:spcAft>
              <a:buFont typeface="Courier New" panose="02070309020205020404" pitchFamily="49" charset="0"/>
              <a:buChar char="o"/>
            </a:pPr>
            <a:r>
              <a:rPr lang="en-US" sz="1550" b="1" i="1" spc="50" dirty="0"/>
              <a:t>Free and fairly conducted elections </a:t>
            </a:r>
            <a:r>
              <a:rPr lang="en-US" sz="1550" b="1" i="1" spc="50" dirty="0">
                <a:solidFill>
                  <a:srgbClr val="FF0000"/>
                </a:solidFill>
              </a:rPr>
              <a:t>=</a:t>
            </a:r>
            <a:r>
              <a:rPr lang="en-US" sz="1550" b="1" i="1" spc="50" dirty="0"/>
              <a:t> </a:t>
            </a:r>
            <a:r>
              <a:rPr lang="en-US" sz="1550" b="1" i="1" spc="50" dirty="0">
                <a:solidFill>
                  <a:srgbClr val="FF0000"/>
                </a:solidFill>
              </a:rPr>
              <a:t>COMPETITION</a:t>
            </a:r>
          </a:p>
          <a:p>
            <a:pPr marL="742950" lvl="1" indent="-285750">
              <a:spcAft>
                <a:spcPts val="600"/>
              </a:spcAft>
              <a:buFont typeface="Courier New" panose="02070309020205020404" pitchFamily="49" charset="0"/>
              <a:buChar char="o"/>
            </a:pPr>
            <a:r>
              <a:rPr lang="en-US" sz="1550" b="1" i="1" spc="50" dirty="0"/>
              <a:t>Universal Suffrage and rights to run for public office </a:t>
            </a:r>
            <a:r>
              <a:rPr lang="en-US" sz="1550" b="1" i="1" spc="50" dirty="0">
                <a:solidFill>
                  <a:srgbClr val="FF0000"/>
                </a:solidFill>
              </a:rPr>
              <a:t>= CITIZEN</a:t>
            </a:r>
          </a:p>
          <a:p>
            <a:pPr marL="742950" lvl="1" indent="-285750">
              <a:spcAft>
                <a:spcPts val="600"/>
              </a:spcAft>
              <a:buFont typeface="Courier New" panose="02070309020205020404" pitchFamily="49" charset="0"/>
              <a:buChar char="o"/>
            </a:pPr>
            <a:r>
              <a:rPr lang="en-US" sz="1550" b="1" i="1" spc="50" dirty="0"/>
              <a:t>Freedom of expression and speech </a:t>
            </a:r>
            <a:r>
              <a:rPr lang="en-US" sz="1550" b="1" i="1" spc="50" dirty="0">
                <a:solidFill>
                  <a:srgbClr val="FF0000"/>
                </a:solidFill>
              </a:rPr>
              <a:t>= THE PUBLIC REALM AND COLLECTIVE NORMS</a:t>
            </a:r>
          </a:p>
          <a:p>
            <a:pPr marL="742950" lvl="1" indent="-285750">
              <a:spcAft>
                <a:spcPts val="600"/>
              </a:spcAft>
              <a:buFont typeface="Courier New" panose="02070309020205020404" pitchFamily="49" charset="0"/>
              <a:buChar char="o"/>
            </a:pPr>
            <a:r>
              <a:rPr lang="en-US" sz="1550" b="1" i="1" spc="50" dirty="0"/>
              <a:t>Freedom of media and press with ability to access alternative sources of information </a:t>
            </a:r>
            <a:r>
              <a:rPr lang="en-US" sz="1550" b="1" i="1" spc="50" dirty="0">
                <a:solidFill>
                  <a:srgbClr val="FF0000"/>
                </a:solidFill>
              </a:rPr>
              <a:t>= THE PUBLIC REALM AND COLLECTIVE NORMS</a:t>
            </a:r>
          </a:p>
          <a:p>
            <a:pPr marL="742950" lvl="1" indent="-285750">
              <a:spcAft>
                <a:spcPts val="600"/>
              </a:spcAft>
              <a:buFont typeface="Courier New" panose="02070309020205020404" pitchFamily="49" charset="0"/>
              <a:buChar char="o"/>
            </a:pPr>
            <a:r>
              <a:rPr lang="en-US" sz="1550" b="1" i="1" spc="50" dirty="0"/>
              <a:t>Accountability of government (and parties) to election outcomes and government </a:t>
            </a:r>
            <a:r>
              <a:rPr lang="en-US" sz="1550" b="1" i="1" spc="50" dirty="0">
                <a:solidFill>
                  <a:srgbClr val="FF0000"/>
                </a:solidFill>
              </a:rPr>
              <a:t>= REPRESENTATIVES</a:t>
            </a:r>
          </a:p>
          <a:p>
            <a:pPr marL="742950" lvl="1" indent="-285750">
              <a:spcAft>
                <a:spcPts val="600"/>
              </a:spcAft>
              <a:buFont typeface="Courier New" panose="02070309020205020404" pitchFamily="49" charset="0"/>
              <a:buChar char="o"/>
            </a:pPr>
            <a:r>
              <a:rPr lang="en-US" sz="1550" b="1" i="1" spc="50" dirty="0"/>
              <a:t>Responsiveness of government (and parties) to voters </a:t>
            </a:r>
            <a:r>
              <a:rPr lang="en-US" sz="1550" b="1" i="1" spc="50" dirty="0">
                <a:solidFill>
                  <a:srgbClr val="FF0000"/>
                </a:solidFill>
              </a:rPr>
              <a:t>= COOPERATION &amp; COLLECTIVE DECISION</a:t>
            </a:r>
            <a:endParaRPr lang="en-US" sz="1550" b="1" i="1" spc="50" dirty="0"/>
          </a:p>
        </p:txBody>
      </p:sp>
      <p:sp>
        <p:nvSpPr>
          <p:cNvPr id="2" name="Text Placeholder 14">
            <a:extLst>
              <a:ext uri="{FF2B5EF4-FFF2-40B4-BE49-F238E27FC236}">
                <a16:creationId xmlns:a16="http://schemas.microsoft.com/office/drawing/2014/main" id="{D111FA89-AAFF-C492-245E-0CE1933438DD}"/>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10/22</a:t>
            </a:r>
          </a:p>
        </p:txBody>
      </p:sp>
    </p:spTree>
    <p:extLst>
      <p:ext uri="{BB962C8B-B14F-4D97-AF65-F5344CB8AC3E}">
        <p14:creationId xmlns:p14="http://schemas.microsoft.com/office/powerpoint/2010/main" val="397671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59645" y="1545681"/>
            <a:ext cx="11271080" cy="4832092"/>
          </a:xfrm>
          <a:prstGeom prst="rect">
            <a:avLst/>
          </a:prstGeom>
          <a:noFill/>
        </p:spPr>
        <p:txBody>
          <a:bodyPr wrap="square">
            <a:spAutoFit/>
          </a:bodyPr>
          <a:lstStyle/>
          <a:p>
            <a:pPr>
              <a:spcAft>
                <a:spcPts val="600"/>
              </a:spcAft>
            </a:pPr>
            <a:r>
              <a:rPr lang="en-US" sz="1550" b="1" spc="50" dirty="0"/>
              <a:t>Polyarchy</a:t>
            </a:r>
            <a:r>
              <a:rPr lang="en-US" sz="1550" spc="50" dirty="0"/>
              <a:t> (Dahl, 1971) is collectively defined by the combination of </a:t>
            </a:r>
            <a:r>
              <a:rPr lang="en-US" sz="1550" b="1" spc="50" dirty="0"/>
              <a:t>seven attributions </a:t>
            </a:r>
            <a:r>
              <a:rPr lang="en-US" sz="1550" spc="50" dirty="0"/>
              <a:t>and is considered the procedural conditions as the requirement of the presence of </a:t>
            </a:r>
            <a:r>
              <a:rPr lang="en-US" sz="1550" b="1" spc="50" dirty="0"/>
              <a:t>modern democracy. </a:t>
            </a:r>
          </a:p>
          <a:p>
            <a:pPr marL="285750" indent="-285750">
              <a:spcAft>
                <a:spcPts val="600"/>
              </a:spcAft>
              <a:buFont typeface="Arial" panose="020B0604020202020204" pitchFamily="34" charset="0"/>
              <a:buChar char="•"/>
            </a:pPr>
            <a:r>
              <a:rPr lang="en-US" sz="1550" spc="50" dirty="0"/>
              <a:t>These seven attributions are:</a:t>
            </a:r>
          </a:p>
          <a:p>
            <a:pPr marL="742950" lvl="1" indent="-285750">
              <a:spcAft>
                <a:spcPts val="600"/>
              </a:spcAft>
              <a:buFont typeface="Courier New" panose="02070309020205020404" pitchFamily="49" charset="0"/>
              <a:buChar char="o"/>
            </a:pPr>
            <a:r>
              <a:rPr lang="en-US" sz="1550" b="1" i="1" spc="50" dirty="0"/>
              <a:t>Free and fairly conducted elections </a:t>
            </a:r>
            <a:r>
              <a:rPr lang="en-US" sz="1550" b="1" i="1" spc="50" dirty="0">
                <a:solidFill>
                  <a:srgbClr val="FF0000"/>
                </a:solidFill>
              </a:rPr>
              <a:t>=</a:t>
            </a:r>
            <a:r>
              <a:rPr lang="en-US" sz="1550" b="1" i="1" spc="50" dirty="0"/>
              <a:t> </a:t>
            </a:r>
            <a:r>
              <a:rPr lang="en-US" sz="1550" b="1" i="1" spc="50" dirty="0">
                <a:solidFill>
                  <a:srgbClr val="FF0000"/>
                </a:solidFill>
              </a:rPr>
              <a:t>COMPETITION</a:t>
            </a:r>
          </a:p>
          <a:p>
            <a:pPr marL="742950" lvl="1" indent="-285750">
              <a:spcAft>
                <a:spcPts val="600"/>
              </a:spcAft>
              <a:buFont typeface="Courier New" panose="02070309020205020404" pitchFamily="49" charset="0"/>
              <a:buChar char="o"/>
            </a:pPr>
            <a:r>
              <a:rPr lang="en-US" sz="1550" b="1" i="1" spc="50" dirty="0"/>
              <a:t>Universal Suffrage and rights to run for public office </a:t>
            </a:r>
            <a:r>
              <a:rPr lang="en-US" sz="1550" b="1" i="1" spc="50" dirty="0">
                <a:solidFill>
                  <a:srgbClr val="FF0000"/>
                </a:solidFill>
              </a:rPr>
              <a:t>= CITIZEN</a:t>
            </a:r>
          </a:p>
          <a:p>
            <a:pPr marL="742950" lvl="1" indent="-285750">
              <a:spcAft>
                <a:spcPts val="600"/>
              </a:spcAft>
              <a:buFont typeface="Courier New" panose="02070309020205020404" pitchFamily="49" charset="0"/>
              <a:buChar char="o"/>
            </a:pPr>
            <a:r>
              <a:rPr lang="en-US" sz="1550" b="1" i="1" spc="50" dirty="0"/>
              <a:t>Freedom of expression and speech </a:t>
            </a:r>
            <a:r>
              <a:rPr lang="en-US" sz="1550" b="1" i="1" spc="50" dirty="0">
                <a:solidFill>
                  <a:srgbClr val="FF0000"/>
                </a:solidFill>
              </a:rPr>
              <a:t>= THE PUBLIC REALM AND COLLECTIVE NORMS</a:t>
            </a:r>
          </a:p>
          <a:p>
            <a:pPr marL="742950" lvl="1" indent="-285750">
              <a:spcAft>
                <a:spcPts val="600"/>
              </a:spcAft>
              <a:buFont typeface="Courier New" panose="02070309020205020404" pitchFamily="49" charset="0"/>
              <a:buChar char="o"/>
            </a:pPr>
            <a:r>
              <a:rPr lang="en-US" sz="1550" b="1" i="1" spc="50" dirty="0"/>
              <a:t>Freedom of media and press with ability to access alternative sources of information </a:t>
            </a:r>
            <a:r>
              <a:rPr lang="en-US" sz="1550" b="1" i="1" spc="50" dirty="0">
                <a:solidFill>
                  <a:srgbClr val="FF0000"/>
                </a:solidFill>
              </a:rPr>
              <a:t>= THE PUBLIC REALM AND COLLECTIVE NORMS</a:t>
            </a:r>
          </a:p>
          <a:p>
            <a:pPr marL="742950" lvl="1" indent="-285750">
              <a:spcAft>
                <a:spcPts val="600"/>
              </a:spcAft>
              <a:buFont typeface="Courier New" panose="02070309020205020404" pitchFamily="49" charset="0"/>
              <a:buChar char="o"/>
            </a:pPr>
            <a:r>
              <a:rPr lang="en-US" sz="1550" b="1" i="1" spc="50" dirty="0"/>
              <a:t>Accountability of government (and parties) to election outcomes and government </a:t>
            </a:r>
            <a:r>
              <a:rPr lang="en-US" sz="1550" b="1" i="1" spc="50" dirty="0">
                <a:solidFill>
                  <a:srgbClr val="FF0000"/>
                </a:solidFill>
              </a:rPr>
              <a:t>= REPRESENTATIVES</a:t>
            </a:r>
          </a:p>
          <a:p>
            <a:pPr marL="742950" lvl="1" indent="-285750">
              <a:spcAft>
                <a:spcPts val="600"/>
              </a:spcAft>
              <a:buFont typeface="Courier New" panose="02070309020205020404" pitchFamily="49" charset="0"/>
              <a:buChar char="o"/>
            </a:pPr>
            <a:r>
              <a:rPr lang="en-US" sz="1550" b="1" i="1" spc="50" dirty="0"/>
              <a:t>Responsiveness of government (and parties) to voters </a:t>
            </a:r>
            <a:r>
              <a:rPr lang="en-US" sz="1550" b="1" i="1" spc="50" dirty="0">
                <a:solidFill>
                  <a:srgbClr val="FF0000"/>
                </a:solidFill>
              </a:rPr>
              <a:t>= COOPERATION &amp; COLLECTIVE DECISION</a:t>
            </a:r>
            <a:endParaRPr lang="en-US" sz="1550" b="1" i="1" spc="50" dirty="0"/>
          </a:p>
          <a:p>
            <a:pPr marL="0" lvl="1">
              <a:spcBef>
                <a:spcPts val="600"/>
              </a:spcBef>
              <a:spcAft>
                <a:spcPts val="600"/>
              </a:spcAft>
            </a:pPr>
            <a:r>
              <a:rPr lang="en-US" sz="1550" b="1" spc="50" dirty="0" err="1"/>
              <a:t>Schmitter</a:t>
            </a:r>
            <a:r>
              <a:rPr lang="en-US" sz="1550" b="1" spc="50" dirty="0"/>
              <a:t> and Karl (1991) </a:t>
            </a:r>
            <a:r>
              <a:rPr lang="en-US" sz="1550" spc="50" dirty="0"/>
              <a:t>argued that the seven attributions might capture the essence of procedural of democracy but fail to capture some contemporary elements, thereby adding that two additional attributions. </a:t>
            </a:r>
          </a:p>
          <a:p>
            <a:pPr marL="285750" lvl="1" indent="-285750">
              <a:spcAft>
                <a:spcPts val="600"/>
              </a:spcAft>
              <a:buFont typeface="Arial" panose="020B0604020202020204" pitchFamily="34" charset="0"/>
              <a:buChar char="•"/>
            </a:pPr>
            <a:r>
              <a:rPr lang="en-US" sz="1550" spc="50" dirty="0"/>
              <a:t>“</a:t>
            </a:r>
            <a:r>
              <a:rPr lang="en-US" sz="1550" b="1" spc="50" dirty="0"/>
              <a:t>Polyarchy plus</a:t>
            </a:r>
            <a:r>
              <a:rPr lang="en-US" sz="1550" spc="50" dirty="0"/>
              <a:t>” (p.81) consists of seven classic attributes with two additional elements</a:t>
            </a:r>
          </a:p>
          <a:p>
            <a:pPr marL="742950" lvl="2" indent="-285750">
              <a:spcAft>
                <a:spcPts val="600"/>
              </a:spcAft>
              <a:buFont typeface="Courier New" panose="02070309020205020404" pitchFamily="49" charset="0"/>
              <a:buChar char="o"/>
            </a:pPr>
            <a:r>
              <a:rPr lang="en-US" sz="1550" b="1" spc="50" dirty="0"/>
              <a:t>Ability of popularly elected officials to exercise their constitutional power without being subjected to overriding opposition from unelected officials</a:t>
            </a:r>
          </a:p>
          <a:p>
            <a:pPr marL="742950" lvl="2" indent="-285750">
              <a:spcAft>
                <a:spcPts val="600"/>
              </a:spcAft>
              <a:buFont typeface="Courier New" panose="02070309020205020404" pitchFamily="49" charset="0"/>
              <a:buChar char="o"/>
            </a:pPr>
            <a:r>
              <a:rPr lang="en-US" sz="1550" b="1" spc="50" dirty="0"/>
              <a:t>Self-governing polity, acting independently of constrains imposed by overarching political system</a:t>
            </a:r>
          </a:p>
        </p:txBody>
      </p:sp>
      <p:sp>
        <p:nvSpPr>
          <p:cNvPr id="2" name="Text Placeholder 14">
            <a:extLst>
              <a:ext uri="{FF2B5EF4-FFF2-40B4-BE49-F238E27FC236}">
                <a16:creationId xmlns:a16="http://schemas.microsoft.com/office/drawing/2014/main" id="{D111FA89-AAFF-C492-245E-0CE1933438DD}"/>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11/22</a:t>
            </a:r>
          </a:p>
        </p:txBody>
      </p:sp>
    </p:spTree>
    <p:extLst>
      <p:ext uri="{BB962C8B-B14F-4D97-AF65-F5344CB8AC3E}">
        <p14:creationId xmlns:p14="http://schemas.microsoft.com/office/powerpoint/2010/main" val="42358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78A665-14C4-E694-8418-FD08F60FCAEB}"/>
              </a:ext>
            </a:extLst>
          </p:cNvPr>
          <p:cNvSpPr txBox="1"/>
          <p:nvPr/>
        </p:nvSpPr>
        <p:spPr>
          <a:xfrm>
            <a:off x="2685912" y="620030"/>
            <a:ext cx="7563193" cy="1323439"/>
          </a:xfrm>
          <a:prstGeom prst="rect">
            <a:avLst/>
          </a:prstGeom>
          <a:noFill/>
        </p:spPr>
        <p:txBody>
          <a:bodyPr wrap="square" rtlCol="0">
            <a:spAutoFit/>
          </a:bodyPr>
          <a:lstStyle/>
          <a:p>
            <a:pPr algn="ctr"/>
            <a:r>
              <a:rPr lang="en-DE" sz="4000" b="1" spc="70" dirty="0"/>
              <a:t>10-minute group discussion</a:t>
            </a:r>
            <a:br>
              <a:rPr lang="en-DE" sz="4000" b="1" spc="70" dirty="0"/>
            </a:br>
            <a:r>
              <a:rPr lang="en-DE" sz="4000" b="1" spc="70" dirty="0"/>
              <a:t>(pre-class activity)</a:t>
            </a:r>
          </a:p>
        </p:txBody>
      </p:sp>
      <p:sp>
        <p:nvSpPr>
          <p:cNvPr id="4" name="TextBox 3">
            <a:extLst>
              <a:ext uri="{FF2B5EF4-FFF2-40B4-BE49-F238E27FC236}">
                <a16:creationId xmlns:a16="http://schemas.microsoft.com/office/drawing/2014/main" id="{6FDCE93C-560C-49BC-DF06-3B5636E92ACF}"/>
              </a:ext>
            </a:extLst>
          </p:cNvPr>
          <p:cNvSpPr txBox="1"/>
          <p:nvPr/>
        </p:nvSpPr>
        <p:spPr>
          <a:xfrm>
            <a:off x="1452846" y="2782669"/>
            <a:ext cx="9132590" cy="1292662"/>
          </a:xfrm>
          <a:prstGeom prst="rect">
            <a:avLst/>
          </a:prstGeom>
          <a:noFill/>
        </p:spPr>
        <p:txBody>
          <a:bodyPr wrap="square" rtlCol="0">
            <a:spAutoFit/>
          </a:bodyPr>
          <a:lstStyle/>
          <a:p>
            <a:pPr marL="514350" indent="-514350">
              <a:spcAft>
                <a:spcPts val="1200"/>
              </a:spcAft>
              <a:buFont typeface="Arial" panose="020B0604020202020204" pitchFamily="34" charset="0"/>
              <a:buChar char="•"/>
            </a:pPr>
            <a:r>
              <a:rPr lang="de-DE" sz="3300" spc="60" dirty="0" err="1"/>
              <a:t>What</a:t>
            </a:r>
            <a:r>
              <a:rPr lang="de-DE" sz="3300" spc="60" dirty="0"/>
              <a:t> </a:t>
            </a:r>
            <a:r>
              <a:rPr lang="de-DE" sz="3300" spc="60" dirty="0" err="1"/>
              <a:t>is</a:t>
            </a:r>
            <a:r>
              <a:rPr lang="de-DE" sz="3300" spc="60" dirty="0"/>
              <a:t> </a:t>
            </a:r>
            <a:r>
              <a:rPr lang="de-DE" sz="3300" spc="60" dirty="0" err="1"/>
              <a:t>democratic</a:t>
            </a:r>
            <a:r>
              <a:rPr lang="de-DE" sz="3300" spc="60" dirty="0"/>
              <a:t> </a:t>
            </a:r>
            <a:r>
              <a:rPr lang="de-DE" sz="3300" spc="60" dirty="0" err="1"/>
              <a:t>consolidation</a:t>
            </a:r>
            <a:r>
              <a:rPr lang="de-DE" sz="3300" spc="60" dirty="0"/>
              <a:t>?</a:t>
            </a:r>
          </a:p>
          <a:p>
            <a:pPr marL="514350" indent="-514350">
              <a:spcAft>
                <a:spcPts val="1200"/>
              </a:spcAft>
              <a:buFont typeface="Arial" panose="020B0604020202020204" pitchFamily="34" charset="0"/>
              <a:buChar char="•"/>
            </a:pPr>
            <a:r>
              <a:rPr lang="de-DE" sz="3300" spc="60" dirty="0" err="1"/>
              <a:t>What</a:t>
            </a:r>
            <a:r>
              <a:rPr lang="de-DE" sz="3300" spc="60" dirty="0"/>
              <a:t> </a:t>
            </a:r>
            <a:r>
              <a:rPr lang="de-DE" sz="3300" spc="60" dirty="0" err="1"/>
              <a:t>is</a:t>
            </a:r>
            <a:r>
              <a:rPr lang="de-DE" sz="3300" spc="60" dirty="0"/>
              <a:t> </a:t>
            </a:r>
            <a:r>
              <a:rPr lang="de-DE" sz="3300" spc="60" dirty="0" err="1"/>
              <a:t>democratic</a:t>
            </a:r>
            <a:r>
              <a:rPr lang="de-DE" sz="3300" spc="60" dirty="0"/>
              <a:t> </a:t>
            </a:r>
            <a:r>
              <a:rPr lang="de-DE" sz="3300" spc="60" dirty="0" err="1"/>
              <a:t>backsliding</a:t>
            </a:r>
            <a:r>
              <a:rPr lang="de-DE" sz="3300" spc="60" dirty="0"/>
              <a:t>?</a:t>
            </a:r>
            <a:endParaRPr lang="en-DE" sz="3300" spc="60" dirty="0"/>
          </a:p>
        </p:txBody>
      </p:sp>
      <p:sp>
        <p:nvSpPr>
          <p:cNvPr id="5" name="Text Placeholder 14">
            <a:extLst>
              <a:ext uri="{FF2B5EF4-FFF2-40B4-BE49-F238E27FC236}">
                <a16:creationId xmlns:a16="http://schemas.microsoft.com/office/drawing/2014/main" id="{6DF36E84-DD84-050B-29A4-FB6687BEFC44}"/>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12/22</a:t>
            </a:r>
          </a:p>
        </p:txBody>
      </p:sp>
    </p:spTree>
    <p:extLst>
      <p:ext uri="{BB962C8B-B14F-4D97-AF65-F5344CB8AC3E}">
        <p14:creationId xmlns:p14="http://schemas.microsoft.com/office/powerpoint/2010/main" val="141210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democratic consolidation 			                                                  wise 2023/2024</a:t>
            </a:r>
          </a:p>
        </p:txBody>
      </p:sp>
      <p:sp>
        <p:nvSpPr>
          <p:cNvPr id="4" name="Text Placeholder 14">
            <a:extLst>
              <a:ext uri="{FF2B5EF4-FFF2-40B4-BE49-F238E27FC236}">
                <a16:creationId xmlns:a16="http://schemas.microsoft.com/office/drawing/2014/main" id="{F8B988CA-9D76-7FEE-69E7-439916F03CF3}"/>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13/22</a:t>
            </a:r>
          </a:p>
        </p:txBody>
      </p:sp>
      <p:sp>
        <p:nvSpPr>
          <p:cNvPr id="2" name="TextBox 1">
            <a:extLst>
              <a:ext uri="{FF2B5EF4-FFF2-40B4-BE49-F238E27FC236}">
                <a16:creationId xmlns:a16="http://schemas.microsoft.com/office/drawing/2014/main" id="{D4021E7F-E084-CEB6-FC28-642552473AEF}"/>
              </a:ext>
            </a:extLst>
          </p:cNvPr>
          <p:cNvSpPr txBox="1"/>
          <p:nvPr/>
        </p:nvSpPr>
        <p:spPr>
          <a:xfrm>
            <a:off x="454755" y="1670384"/>
            <a:ext cx="11235674" cy="353943"/>
          </a:xfrm>
          <a:prstGeom prst="rect">
            <a:avLst/>
          </a:prstGeom>
          <a:noFill/>
        </p:spPr>
        <p:txBody>
          <a:bodyPr wrap="square">
            <a:spAutoFit/>
          </a:bodyPr>
          <a:lstStyle/>
          <a:p>
            <a:pPr>
              <a:spcAft>
                <a:spcPts val="600"/>
              </a:spcAft>
            </a:pPr>
            <a:r>
              <a:rPr lang="en-US" sz="1700" b="1" spc="50" dirty="0"/>
              <a:t>Democracy Consolidation </a:t>
            </a:r>
            <a:r>
              <a:rPr lang="en-US" sz="1700" spc="50" dirty="0"/>
              <a:t>means democracy has become “the only game in town” (Linz &amp; Stepan, 1996)</a:t>
            </a:r>
          </a:p>
        </p:txBody>
      </p:sp>
      <p:pic>
        <p:nvPicPr>
          <p:cNvPr id="10" name="Picture 9" descr="A diagram of a political system&#10;&#10;Description automatically generated">
            <a:extLst>
              <a:ext uri="{FF2B5EF4-FFF2-40B4-BE49-F238E27FC236}">
                <a16:creationId xmlns:a16="http://schemas.microsoft.com/office/drawing/2014/main" id="{29120E4B-9E1E-DE59-3A33-1272AC81AB9D}"/>
              </a:ext>
            </a:extLst>
          </p:cNvPr>
          <p:cNvPicPr>
            <a:picLocks noChangeAspect="1"/>
          </p:cNvPicPr>
          <p:nvPr/>
        </p:nvPicPr>
        <p:blipFill rotWithShape="1">
          <a:blip r:embed="rId2"/>
          <a:srcRect l="2900"/>
          <a:stretch/>
        </p:blipFill>
        <p:spPr>
          <a:xfrm>
            <a:off x="1244487" y="2447790"/>
            <a:ext cx="4851512" cy="2609516"/>
          </a:xfrm>
          <a:prstGeom prst="rect">
            <a:avLst/>
          </a:prstGeom>
        </p:spPr>
      </p:pic>
      <p:grpSp>
        <p:nvGrpSpPr>
          <p:cNvPr id="24" name="Group 23">
            <a:extLst>
              <a:ext uri="{FF2B5EF4-FFF2-40B4-BE49-F238E27FC236}">
                <a16:creationId xmlns:a16="http://schemas.microsoft.com/office/drawing/2014/main" id="{5B05C7ED-78FC-0AA8-2DDF-3116599EC12F}"/>
              </a:ext>
            </a:extLst>
          </p:cNvPr>
          <p:cNvGrpSpPr/>
          <p:nvPr/>
        </p:nvGrpSpPr>
        <p:grpSpPr>
          <a:xfrm>
            <a:off x="6685409" y="2630951"/>
            <a:ext cx="4396240" cy="2426355"/>
            <a:chOff x="5412062" y="3120706"/>
            <a:chExt cx="4143032" cy="2136223"/>
          </a:xfrm>
        </p:grpSpPr>
        <p:sp>
          <p:nvSpPr>
            <p:cNvPr id="11" name="Rectangle 10">
              <a:extLst>
                <a:ext uri="{FF2B5EF4-FFF2-40B4-BE49-F238E27FC236}">
                  <a16:creationId xmlns:a16="http://schemas.microsoft.com/office/drawing/2014/main" id="{D39AE5A2-2360-91F5-244E-F1344EF23996}"/>
                </a:ext>
              </a:extLst>
            </p:cNvPr>
            <p:cNvSpPr/>
            <p:nvPr/>
          </p:nvSpPr>
          <p:spPr>
            <a:xfrm>
              <a:off x="5412062" y="3120706"/>
              <a:ext cx="4143032" cy="2136223"/>
            </a:xfrm>
            <a:prstGeom prst="rect">
              <a:avLst/>
            </a:prstGeom>
            <a:solidFill>
              <a:schemeClr val="tx1">
                <a:lumMod val="60000"/>
                <a:lumOff val="40000"/>
                <a:alpha val="41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sz="2400" b="1"/>
            </a:p>
          </p:txBody>
        </p:sp>
        <p:sp>
          <p:nvSpPr>
            <p:cNvPr id="12" name="Rectangle 11">
              <a:extLst>
                <a:ext uri="{FF2B5EF4-FFF2-40B4-BE49-F238E27FC236}">
                  <a16:creationId xmlns:a16="http://schemas.microsoft.com/office/drawing/2014/main" id="{247170C1-A621-815F-2E14-593E0DA44155}"/>
                </a:ext>
              </a:extLst>
            </p:cNvPr>
            <p:cNvSpPr/>
            <p:nvPr/>
          </p:nvSpPr>
          <p:spPr>
            <a:xfrm>
              <a:off x="6651287" y="4118662"/>
              <a:ext cx="1776717" cy="8064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DE" sz="2400" b="1" dirty="0"/>
                <a:t>Supports</a:t>
              </a:r>
            </a:p>
          </p:txBody>
        </p:sp>
        <p:cxnSp>
          <p:nvCxnSpPr>
            <p:cNvPr id="14" name="Straight Arrow Connector 13">
              <a:extLst>
                <a:ext uri="{FF2B5EF4-FFF2-40B4-BE49-F238E27FC236}">
                  <a16:creationId xmlns:a16="http://schemas.microsoft.com/office/drawing/2014/main" id="{0DC7317D-5AC2-D8FE-2D12-DEE2B53D481D}"/>
                </a:ext>
              </a:extLst>
            </p:cNvPr>
            <p:cNvCxnSpPr>
              <a:cxnSpLocks/>
            </p:cNvCxnSpPr>
            <p:nvPr/>
          </p:nvCxnSpPr>
          <p:spPr>
            <a:xfrm flipV="1">
              <a:off x="8251968" y="3759780"/>
              <a:ext cx="250112" cy="358882"/>
            </a:xfrm>
            <a:prstGeom prst="straightConnector1">
              <a:avLst/>
            </a:prstGeom>
            <a:ln w="603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B53BD4-EA0A-B799-AFCA-A520C72E5BF6}"/>
                </a:ext>
              </a:extLst>
            </p:cNvPr>
            <p:cNvCxnSpPr>
              <a:cxnSpLocks/>
            </p:cNvCxnSpPr>
            <p:nvPr/>
          </p:nvCxnSpPr>
          <p:spPr>
            <a:xfrm flipH="1" flipV="1">
              <a:off x="6675741" y="3772036"/>
              <a:ext cx="239332" cy="367706"/>
            </a:xfrm>
            <a:prstGeom prst="straightConnector1">
              <a:avLst/>
            </a:prstGeom>
            <a:ln w="603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183E6FD-F874-BA18-7A07-70C5A9C676FB}"/>
                </a:ext>
              </a:extLst>
            </p:cNvPr>
            <p:cNvSpPr/>
            <p:nvPr/>
          </p:nvSpPr>
          <p:spPr>
            <a:xfrm>
              <a:off x="8127441" y="3267882"/>
              <a:ext cx="1240615" cy="525233"/>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DE" sz="1400" b="1">
                  <a:solidFill>
                    <a:schemeClr val="bg1"/>
                  </a:solidFill>
                </a:rPr>
                <a:t>Community</a:t>
              </a:r>
            </a:p>
          </p:txBody>
        </p:sp>
        <p:sp>
          <p:nvSpPr>
            <p:cNvPr id="17" name="Rectangle 16">
              <a:extLst>
                <a:ext uri="{FF2B5EF4-FFF2-40B4-BE49-F238E27FC236}">
                  <a16:creationId xmlns:a16="http://schemas.microsoft.com/office/drawing/2014/main" id="{34F33015-3E80-40EF-E3DF-9AE4DC4593E2}"/>
                </a:ext>
              </a:extLst>
            </p:cNvPr>
            <p:cNvSpPr/>
            <p:nvPr/>
          </p:nvSpPr>
          <p:spPr>
            <a:xfrm>
              <a:off x="5630849" y="3271102"/>
              <a:ext cx="1240615" cy="525233"/>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DE" sz="1400" b="1">
                  <a:solidFill>
                    <a:schemeClr val="bg1"/>
                  </a:solidFill>
                </a:rPr>
                <a:t>Government</a:t>
              </a:r>
            </a:p>
          </p:txBody>
        </p:sp>
        <p:sp>
          <p:nvSpPr>
            <p:cNvPr id="18" name="Rectangle 17">
              <a:extLst>
                <a:ext uri="{FF2B5EF4-FFF2-40B4-BE49-F238E27FC236}">
                  <a16:creationId xmlns:a16="http://schemas.microsoft.com/office/drawing/2014/main" id="{8D0EE19E-FCE0-30F2-0E86-F3C82AD13C9F}"/>
                </a:ext>
              </a:extLst>
            </p:cNvPr>
            <p:cNvSpPr/>
            <p:nvPr/>
          </p:nvSpPr>
          <p:spPr>
            <a:xfrm>
              <a:off x="7071964" y="3267881"/>
              <a:ext cx="826626" cy="525233"/>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DE" sz="1400" b="1">
                  <a:solidFill>
                    <a:schemeClr val="bg1"/>
                  </a:solidFill>
                </a:rPr>
                <a:t>Regime</a:t>
              </a:r>
            </a:p>
          </p:txBody>
        </p:sp>
        <p:cxnSp>
          <p:nvCxnSpPr>
            <p:cNvPr id="23" name="Straight Arrow Connector 22">
              <a:extLst>
                <a:ext uri="{FF2B5EF4-FFF2-40B4-BE49-F238E27FC236}">
                  <a16:creationId xmlns:a16="http://schemas.microsoft.com/office/drawing/2014/main" id="{8153627E-42CD-A754-D8D4-2C37F2621285}"/>
                </a:ext>
              </a:extLst>
            </p:cNvPr>
            <p:cNvCxnSpPr>
              <a:cxnSpLocks/>
            </p:cNvCxnSpPr>
            <p:nvPr/>
          </p:nvCxnSpPr>
          <p:spPr>
            <a:xfrm flipV="1">
              <a:off x="7488715" y="3793114"/>
              <a:ext cx="0" cy="379568"/>
            </a:xfrm>
            <a:prstGeom prst="straightConnector1">
              <a:avLst/>
            </a:prstGeom>
            <a:ln w="603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653E3E2B-1849-0B33-F3A6-C33A7FDB1741}"/>
              </a:ext>
            </a:extLst>
          </p:cNvPr>
          <p:cNvSpPr txBox="1"/>
          <p:nvPr/>
        </p:nvSpPr>
        <p:spPr>
          <a:xfrm>
            <a:off x="454755" y="5266378"/>
            <a:ext cx="10437195" cy="692497"/>
          </a:xfrm>
          <a:prstGeom prst="rect">
            <a:avLst/>
          </a:prstGeom>
          <a:noFill/>
        </p:spPr>
        <p:txBody>
          <a:bodyPr wrap="square" rtlCol="0">
            <a:spAutoFit/>
          </a:bodyPr>
          <a:lstStyle/>
          <a:p>
            <a:pPr>
              <a:spcAft>
                <a:spcPts val="600"/>
              </a:spcAft>
            </a:pPr>
            <a:r>
              <a:rPr lang="de-DE" sz="1700" i="0" spc="60" dirty="0">
                <a:effectLst/>
              </a:rPr>
              <a:t>Support </a:t>
            </a:r>
            <a:r>
              <a:rPr lang="de-DE" sz="1700" i="0" spc="60" dirty="0" err="1">
                <a:effectLst/>
              </a:rPr>
              <a:t>is</a:t>
            </a:r>
            <a:r>
              <a:rPr lang="de-DE" sz="1700" i="0" spc="60" dirty="0">
                <a:effectLst/>
              </a:rPr>
              <a:t> </a:t>
            </a:r>
            <a:r>
              <a:rPr lang="de-DE" sz="1700" i="0" spc="60" dirty="0" err="1">
                <a:effectLst/>
              </a:rPr>
              <a:t>fed</a:t>
            </a:r>
            <a:r>
              <a:rPr lang="de-DE" sz="1700" i="0" spc="60" dirty="0">
                <a:effectLst/>
              </a:rPr>
              <a:t> </a:t>
            </a:r>
            <a:r>
              <a:rPr lang="de-DE" sz="1700" i="0" spc="60" dirty="0" err="1">
                <a:effectLst/>
              </a:rPr>
              <a:t>through</a:t>
            </a:r>
            <a:r>
              <a:rPr lang="de-DE" sz="1700" i="0" spc="60" dirty="0">
                <a:effectLst/>
              </a:rPr>
              <a:t> </a:t>
            </a:r>
            <a:r>
              <a:rPr lang="de-DE" sz="1700" i="0" spc="60" dirty="0" err="1">
                <a:effectLst/>
              </a:rPr>
              <a:t>three</a:t>
            </a:r>
            <a:r>
              <a:rPr lang="de-DE" sz="1700" i="0" spc="60" dirty="0">
                <a:effectLst/>
              </a:rPr>
              <a:t> </a:t>
            </a:r>
            <a:r>
              <a:rPr lang="de-DE" sz="1700" i="0" spc="60" dirty="0" err="1">
                <a:effectLst/>
              </a:rPr>
              <a:t>domains</a:t>
            </a:r>
            <a:r>
              <a:rPr lang="de-DE" sz="1700" i="0" spc="60" dirty="0">
                <a:effectLst/>
              </a:rPr>
              <a:t>: </a:t>
            </a:r>
            <a:r>
              <a:rPr lang="de-DE" sz="1700" i="0" spc="60" dirty="0" err="1">
                <a:effectLst/>
              </a:rPr>
              <a:t>community</a:t>
            </a:r>
            <a:r>
              <a:rPr lang="de-DE" sz="1700" i="0" spc="60" dirty="0">
                <a:effectLst/>
              </a:rPr>
              <a:t>, </a:t>
            </a:r>
            <a:r>
              <a:rPr lang="de-DE" sz="1700" i="0" spc="60" dirty="0" err="1">
                <a:effectLst/>
              </a:rPr>
              <a:t>government</a:t>
            </a:r>
            <a:r>
              <a:rPr lang="de-DE" sz="1700" i="0" spc="60" dirty="0">
                <a:effectLst/>
              </a:rPr>
              <a:t>, and </a:t>
            </a:r>
            <a:r>
              <a:rPr lang="de-DE" sz="1700" i="0" spc="60" dirty="0" err="1">
                <a:effectLst/>
              </a:rPr>
              <a:t>regime</a:t>
            </a:r>
            <a:endParaRPr lang="de-DE" sz="1700" spc="60" dirty="0"/>
          </a:p>
          <a:p>
            <a:pPr marL="285750" indent="-285750">
              <a:spcAft>
                <a:spcPts val="600"/>
              </a:spcAft>
              <a:buFont typeface="Arial" panose="020B0604020202020204" pitchFamily="34" charset="0"/>
              <a:buChar char="•"/>
            </a:pPr>
            <a:r>
              <a:rPr lang="de-DE" sz="1700" b="1" spc="60" dirty="0"/>
              <a:t>Community = </a:t>
            </a:r>
            <a:r>
              <a:rPr lang="de-DE" sz="1700" b="1" spc="60" dirty="0" err="1"/>
              <a:t>collectivity</a:t>
            </a:r>
            <a:r>
              <a:rPr lang="de-DE" sz="1700" b="1" spc="60" dirty="0"/>
              <a:t>; </a:t>
            </a:r>
            <a:r>
              <a:rPr lang="de-DE" sz="1700" b="1" spc="60" dirty="0">
                <a:solidFill>
                  <a:srgbClr val="FF0000"/>
                </a:solidFill>
              </a:rPr>
              <a:t>Regime = </a:t>
            </a:r>
            <a:r>
              <a:rPr lang="de-DE" sz="1700" b="1" spc="60" dirty="0" err="1">
                <a:solidFill>
                  <a:srgbClr val="FF0000"/>
                </a:solidFill>
              </a:rPr>
              <a:t>rules</a:t>
            </a:r>
            <a:r>
              <a:rPr lang="de-DE" sz="1700" b="1" spc="60" dirty="0">
                <a:solidFill>
                  <a:srgbClr val="FF0000"/>
                </a:solidFill>
              </a:rPr>
              <a:t> </a:t>
            </a:r>
            <a:r>
              <a:rPr lang="de-DE" sz="1700" b="1" spc="60" dirty="0" err="1">
                <a:solidFill>
                  <a:srgbClr val="FF0000"/>
                </a:solidFill>
              </a:rPr>
              <a:t>of</a:t>
            </a:r>
            <a:r>
              <a:rPr lang="de-DE" sz="1700" b="1" spc="60" dirty="0">
                <a:solidFill>
                  <a:srgbClr val="FF0000"/>
                </a:solidFill>
              </a:rPr>
              <a:t> </a:t>
            </a:r>
            <a:r>
              <a:rPr lang="de-DE" sz="1700" b="1" spc="60" dirty="0" err="1">
                <a:solidFill>
                  <a:srgbClr val="FF0000"/>
                </a:solidFill>
              </a:rPr>
              <a:t>the</a:t>
            </a:r>
            <a:r>
              <a:rPr lang="de-DE" sz="1700" b="1" spc="60" dirty="0">
                <a:solidFill>
                  <a:srgbClr val="FF0000"/>
                </a:solidFill>
              </a:rPr>
              <a:t> game</a:t>
            </a:r>
            <a:r>
              <a:rPr lang="de-DE" sz="1700" b="1" spc="60" dirty="0"/>
              <a:t>; Government = </a:t>
            </a:r>
            <a:r>
              <a:rPr lang="de-DE" sz="1700" b="1" spc="60" dirty="0" err="1"/>
              <a:t>policies</a:t>
            </a:r>
            <a:endParaRPr lang="en-US" sz="1700" b="1" i="0" spc="60" dirty="0">
              <a:effectLst/>
            </a:endParaRPr>
          </a:p>
        </p:txBody>
      </p:sp>
    </p:spTree>
    <p:extLst>
      <p:ext uri="{BB962C8B-B14F-4D97-AF65-F5344CB8AC3E}">
        <p14:creationId xmlns:p14="http://schemas.microsoft.com/office/powerpoint/2010/main" val="175432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2. democratic consolidation      			                                    wise 2023/2024</a:t>
            </a:r>
          </a:p>
        </p:txBody>
      </p:sp>
      <p:sp>
        <p:nvSpPr>
          <p:cNvPr id="4" name="Text Placeholder 14">
            <a:extLst>
              <a:ext uri="{FF2B5EF4-FFF2-40B4-BE49-F238E27FC236}">
                <a16:creationId xmlns:a16="http://schemas.microsoft.com/office/drawing/2014/main" id="{F8B988CA-9D76-7FEE-69E7-439916F03CF3}"/>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14/22</a:t>
            </a:r>
          </a:p>
        </p:txBody>
      </p:sp>
      <p:sp>
        <p:nvSpPr>
          <p:cNvPr id="7" name="TextBox 6">
            <a:extLst>
              <a:ext uri="{FF2B5EF4-FFF2-40B4-BE49-F238E27FC236}">
                <a16:creationId xmlns:a16="http://schemas.microsoft.com/office/drawing/2014/main" id="{15E0BBC2-8194-695B-4D2E-78BFEC751093}"/>
              </a:ext>
            </a:extLst>
          </p:cNvPr>
          <p:cNvSpPr txBox="1"/>
          <p:nvPr/>
        </p:nvSpPr>
        <p:spPr>
          <a:xfrm>
            <a:off x="483279" y="1700496"/>
            <a:ext cx="11225442" cy="4601260"/>
          </a:xfrm>
          <a:prstGeom prst="rect">
            <a:avLst/>
          </a:prstGeom>
          <a:noFill/>
        </p:spPr>
        <p:txBody>
          <a:bodyPr wrap="square">
            <a:spAutoFit/>
          </a:bodyPr>
          <a:lstStyle/>
          <a:p>
            <a:pPr>
              <a:spcAft>
                <a:spcPts val="600"/>
              </a:spcAft>
            </a:pPr>
            <a:r>
              <a:rPr lang="en-GB" sz="1700" b="0" spc="60" dirty="0">
                <a:effectLst/>
              </a:rPr>
              <a:t>To maintain </a:t>
            </a:r>
            <a:r>
              <a:rPr lang="en-US" sz="1700" spc="50" dirty="0"/>
              <a:t>democracy the only game in town depends on </a:t>
            </a:r>
            <a:r>
              <a:rPr lang="en-US" sz="1700" b="1" spc="50" dirty="0"/>
              <a:t>three dimensions </a:t>
            </a:r>
            <a:r>
              <a:rPr lang="en-US" sz="1700" spc="50" dirty="0"/>
              <a:t>(Linz &amp; Stepan, 1996)</a:t>
            </a:r>
            <a:endParaRPr lang="en-US" sz="1700" b="1" spc="50" dirty="0"/>
          </a:p>
          <a:p>
            <a:pPr marL="285750" indent="-285750">
              <a:spcBef>
                <a:spcPts val="600"/>
              </a:spcBef>
              <a:spcAft>
                <a:spcPts val="600"/>
              </a:spcAft>
              <a:buFont typeface="Arial" panose="020B0604020202020204" pitchFamily="34" charset="0"/>
              <a:buChar char="•"/>
            </a:pPr>
            <a:r>
              <a:rPr lang="en-GB" sz="1700" b="1" spc="60" dirty="0">
                <a:effectLst/>
              </a:rPr>
              <a:t>Behavioural dimension </a:t>
            </a:r>
            <a:r>
              <a:rPr lang="en-GB" sz="1700" b="1" spc="60" dirty="0">
                <a:solidFill>
                  <a:srgbClr val="FF0000"/>
                </a:solidFill>
                <a:effectLst/>
              </a:rPr>
              <a:t>= Behavioural elements</a:t>
            </a:r>
            <a:endParaRPr lang="en-GB" sz="1700" b="1" spc="60" dirty="0"/>
          </a:p>
          <a:p>
            <a:pPr marL="742950" lvl="1" indent="-285750">
              <a:spcAft>
                <a:spcPts val="600"/>
              </a:spcAft>
              <a:buFont typeface="Courier New" panose="02070309020205020404" pitchFamily="49" charset="0"/>
              <a:buChar char="o"/>
            </a:pPr>
            <a:r>
              <a:rPr lang="en-GB" sz="1700" spc="60" dirty="0"/>
              <a:t>N</a:t>
            </a:r>
            <a:r>
              <a:rPr lang="en-GB" sz="1700" spc="60" dirty="0">
                <a:effectLst/>
              </a:rPr>
              <a:t>o significant political group seriously attempts to overthrow the democratic regime or to promote domestic or international violence in order to secede from the state </a:t>
            </a:r>
          </a:p>
          <a:p>
            <a:pPr marL="323850" lvl="1" indent="-311150">
              <a:spcBef>
                <a:spcPts val="600"/>
              </a:spcBef>
              <a:spcAft>
                <a:spcPts val="600"/>
              </a:spcAft>
              <a:buFont typeface="Arial" panose="020B0604020202020204" pitchFamily="34" charset="0"/>
              <a:buChar char="•"/>
            </a:pPr>
            <a:r>
              <a:rPr lang="en-GB" sz="1700" b="1" spc="60" dirty="0">
                <a:effectLst/>
              </a:rPr>
              <a:t>Attitudinal dimension </a:t>
            </a:r>
            <a:r>
              <a:rPr lang="en-GB" sz="1700" b="1" spc="60" dirty="0">
                <a:solidFill>
                  <a:srgbClr val="FF0000"/>
                </a:solidFill>
                <a:effectLst/>
              </a:rPr>
              <a:t>= Cultural elements</a:t>
            </a:r>
          </a:p>
          <a:p>
            <a:pPr marL="781050" lvl="2" indent="-311150">
              <a:spcAft>
                <a:spcPts val="600"/>
              </a:spcAft>
              <a:buFont typeface="Courier New" panose="02070309020205020404" pitchFamily="49" charset="0"/>
              <a:buChar char="o"/>
            </a:pPr>
            <a:r>
              <a:rPr lang="en-GB" sz="1700" spc="60" dirty="0"/>
              <a:t>E</a:t>
            </a:r>
            <a:r>
              <a:rPr lang="en-GB" sz="1700" spc="60" dirty="0">
                <a:effectLst/>
              </a:rPr>
              <a:t>ven under critical time with severe political and economic crisis, the overwhelming majority of the people believe that any further political change must emerge from within the parameters of democratic procedures </a:t>
            </a:r>
            <a:endParaRPr lang="en-GB" sz="1700" spc="60" dirty="0"/>
          </a:p>
          <a:p>
            <a:pPr marL="323850" lvl="2" indent="-311150">
              <a:spcBef>
                <a:spcPts val="600"/>
              </a:spcBef>
              <a:spcAft>
                <a:spcPts val="600"/>
              </a:spcAft>
              <a:buFont typeface="Arial" panose="020B0604020202020204" pitchFamily="34" charset="0"/>
              <a:buChar char="•"/>
            </a:pPr>
            <a:r>
              <a:rPr lang="en-GB" sz="1700" b="1" spc="60" dirty="0">
                <a:effectLst/>
              </a:rPr>
              <a:t>Constitutional dimension </a:t>
            </a:r>
            <a:r>
              <a:rPr lang="en-GB" sz="1700" b="1" spc="60" dirty="0">
                <a:solidFill>
                  <a:srgbClr val="FF0000"/>
                </a:solidFill>
                <a:effectLst/>
              </a:rPr>
              <a:t>= Constitutional elements</a:t>
            </a:r>
            <a:endParaRPr lang="en-GB" sz="1700" b="1" spc="60" dirty="0">
              <a:effectLst/>
            </a:endParaRPr>
          </a:p>
          <a:p>
            <a:pPr marL="781050" lvl="3" indent="-311150">
              <a:spcAft>
                <a:spcPts val="600"/>
              </a:spcAft>
              <a:buFont typeface="Courier New" panose="02070309020205020404" pitchFamily="49" charset="0"/>
              <a:buChar char="o"/>
            </a:pPr>
            <a:r>
              <a:rPr lang="en-GB" sz="1700" spc="60" dirty="0"/>
              <a:t>A</a:t>
            </a:r>
            <a:r>
              <a:rPr lang="en-GB" sz="1700" spc="60" dirty="0">
                <a:effectLst/>
              </a:rPr>
              <a:t>ll of the actors in the polity become habituated to the fact that political conflict within the state will be resolved according to established norms, and the violation of these norms are likely to be ineffective and costly </a:t>
            </a:r>
            <a:endParaRPr lang="en-GB" sz="1700" spc="60" dirty="0"/>
          </a:p>
          <a:p>
            <a:pPr marL="12700" lvl="3">
              <a:spcBef>
                <a:spcPts val="600"/>
              </a:spcBef>
              <a:spcAft>
                <a:spcPts val="600"/>
              </a:spcAft>
            </a:pPr>
            <a:r>
              <a:rPr lang="en-US" sz="1700" spc="50" dirty="0"/>
              <a:t>The consolidation of democracies refers to </a:t>
            </a:r>
            <a:r>
              <a:rPr lang="en-US" sz="1700" b="1" spc="50" dirty="0"/>
              <a:t>“a mature stage when regimes prove resilient even under periods of severe crisis and electoral turbulence” </a:t>
            </a:r>
            <a:r>
              <a:rPr lang="en-US" sz="1700" spc="50" dirty="0"/>
              <a:t>(Norris, 2017)</a:t>
            </a:r>
          </a:p>
        </p:txBody>
      </p:sp>
    </p:spTree>
    <p:extLst>
      <p:ext uri="{BB962C8B-B14F-4D97-AF65-F5344CB8AC3E}">
        <p14:creationId xmlns:p14="http://schemas.microsoft.com/office/powerpoint/2010/main" val="376261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3. Democratic backsliding: HOW democracy backslides?		         wise 2023/2024</a:t>
            </a:r>
          </a:p>
        </p:txBody>
      </p:sp>
      <p:sp>
        <p:nvSpPr>
          <p:cNvPr id="9" name="Text Placeholder 14">
            <a:extLst>
              <a:ext uri="{FF2B5EF4-FFF2-40B4-BE49-F238E27FC236}">
                <a16:creationId xmlns:a16="http://schemas.microsoft.com/office/drawing/2014/main" id="{7DDFC2D5-A1CC-C303-B485-D3A0C98AAC2E}"/>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15/22</a:t>
            </a:r>
          </a:p>
        </p:txBody>
      </p:sp>
      <p:sp>
        <p:nvSpPr>
          <p:cNvPr id="11" name="TextBox 10">
            <a:extLst>
              <a:ext uri="{FF2B5EF4-FFF2-40B4-BE49-F238E27FC236}">
                <a16:creationId xmlns:a16="http://schemas.microsoft.com/office/drawing/2014/main" id="{6BAC9678-767F-84A3-011A-4EDE4A338DD1}"/>
              </a:ext>
            </a:extLst>
          </p:cNvPr>
          <p:cNvSpPr txBox="1"/>
          <p:nvPr/>
        </p:nvSpPr>
        <p:spPr>
          <a:xfrm>
            <a:off x="412765" y="1654329"/>
            <a:ext cx="11366469" cy="3739485"/>
          </a:xfrm>
          <a:prstGeom prst="rect">
            <a:avLst/>
          </a:prstGeom>
          <a:noFill/>
        </p:spPr>
        <p:txBody>
          <a:bodyPr wrap="square">
            <a:spAutoFit/>
          </a:bodyPr>
          <a:lstStyle/>
          <a:p>
            <a:pPr>
              <a:spcBef>
                <a:spcPts val="600"/>
              </a:spcBef>
              <a:spcAft>
                <a:spcPts val="600"/>
              </a:spcAft>
            </a:pPr>
            <a:r>
              <a:rPr lang="en-GB" sz="1700" spc="60" dirty="0"/>
              <a:t>Norris (2017) questions whether</a:t>
            </a:r>
            <a:r>
              <a:rPr lang="en-GB" sz="1700" spc="60" dirty="0">
                <a:effectLst/>
              </a:rPr>
              <a:t> Western democracies are in danger of backsliding. Do they come to </a:t>
            </a:r>
            <a:r>
              <a:rPr lang="en-GB" sz="1700" b="1" spc="60" dirty="0">
                <a:effectLst/>
              </a:rPr>
              <a:t>resemble hybrid regimes </a:t>
            </a:r>
            <a:r>
              <a:rPr lang="en-GB" sz="1700" spc="60" dirty="0">
                <a:effectLst/>
              </a:rPr>
              <a:t>like Turkey, Thailand, the Philippines, and Venezuela? </a:t>
            </a:r>
          </a:p>
          <a:p>
            <a:pPr marL="285750" indent="-285750">
              <a:spcAft>
                <a:spcPts val="600"/>
              </a:spcAft>
              <a:buFont typeface="Arial" panose="020B0604020202020204" pitchFamily="34" charset="0"/>
              <a:buChar char="•"/>
            </a:pPr>
            <a:r>
              <a:rPr lang="en-GB" sz="1700" spc="60" dirty="0"/>
              <a:t>Hybrid regimes are </a:t>
            </a:r>
            <a:r>
              <a:rPr lang="en-GB" sz="1700" spc="60" dirty="0">
                <a:effectLst/>
              </a:rPr>
              <a:t>characterised by:</a:t>
            </a:r>
          </a:p>
          <a:p>
            <a:pPr marL="742950" lvl="1" indent="-285750">
              <a:spcAft>
                <a:spcPts val="600"/>
              </a:spcAft>
              <a:buFont typeface="Courier New" panose="02070309020205020404" pitchFamily="49" charset="0"/>
              <a:buChar char="o"/>
            </a:pPr>
            <a:r>
              <a:rPr lang="en-GB" sz="1700" b="1" spc="60" dirty="0">
                <a:effectLst/>
              </a:rPr>
              <a:t>weak checks and balances on executive powers</a:t>
            </a:r>
          </a:p>
          <a:p>
            <a:pPr marL="742950" lvl="1" indent="-285750">
              <a:spcAft>
                <a:spcPts val="600"/>
              </a:spcAft>
              <a:buFont typeface="Courier New" panose="02070309020205020404" pitchFamily="49" charset="0"/>
              <a:buChar char="o"/>
            </a:pPr>
            <a:r>
              <a:rPr lang="en-GB" sz="1700" b="1" spc="60" dirty="0"/>
              <a:t>f</a:t>
            </a:r>
            <a:r>
              <a:rPr lang="en-GB" sz="1700" b="1" spc="60" dirty="0">
                <a:effectLst/>
              </a:rPr>
              <a:t>lawed or even suspended elections</a:t>
            </a:r>
          </a:p>
          <a:p>
            <a:pPr marL="742950" lvl="1" indent="-285750">
              <a:spcAft>
                <a:spcPts val="600"/>
              </a:spcAft>
              <a:buFont typeface="Courier New" panose="02070309020205020404" pitchFamily="49" charset="0"/>
              <a:buChar char="o"/>
            </a:pPr>
            <a:r>
              <a:rPr lang="en-GB" sz="1700" b="1" spc="60" dirty="0">
                <a:effectLst/>
              </a:rPr>
              <a:t>fragmented opposition forces</a:t>
            </a:r>
          </a:p>
          <a:p>
            <a:pPr marL="742950" lvl="1" indent="-285750">
              <a:spcAft>
                <a:spcPts val="600"/>
              </a:spcAft>
              <a:buFont typeface="Courier New" panose="02070309020205020404" pitchFamily="49" charset="0"/>
              <a:buChar char="o"/>
            </a:pPr>
            <a:r>
              <a:rPr lang="en-GB" sz="1700" b="1" spc="60" dirty="0">
                <a:effectLst/>
              </a:rPr>
              <a:t>state restrictions on media freedoms, intellectuals, and civil society organizations</a:t>
            </a:r>
          </a:p>
          <a:p>
            <a:pPr marL="742950" lvl="1" indent="-285750">
              <a:spcAft>
                <a:spcPts val="600"/>
              </a:spcAft>
              <a:buFont typeface="Courier New" panose="02070309020205020404" pitchFamily="49" charset="0"/>
              <a:buChar char="o"/>
            </a:pPr>
            <a:r>
              <a:rPr lang="en-GB" sz="1700" b="1" spc="60" dirty="0">
                <a:effectLst/>
              </a:rPr>
              <a:t>curbs on the independence of the judiciary and disregard for rule of law</a:t>
            </a:r>
          </a:p>
          <a:p>
            <a:pPr marL="742950" lvl="1" indent="-285750">
              <a:spcAft>
                <a:spcPts val="600"/>
              </a:spcAft>
              <a:buFont typeface="Courier New" panose="02070309020205020404" pitchFamily="49" charset="0"/>
              <a:buChar char="o"/>
            </a:pPr>
            <a:r>
              <a:rPr lang="en-GB" sz="1700" b="1" spc="60" dirty="0">
                <a:effectLst/>
              </a:rPr>
              <a:t>the abuse of human rights by the security forces; and </a:t>
            </a:r>
          </a:p>
          <a:p>
            <a:pPr marL="742950" lvl="1" indent="-285750">
              <a:spcAft>
                <a:spcPts val="600"/>
              </a:spcAft>
              <a:buFont typeface="Courier New" panose="02070309020205020404" pitchFamily="49" charset="0"/>
              <a:buChar char="o"/>
            </a:pPr>
            <a:r>
              <a:rPr lang="en-GB" sz="1700" b="1" spc="60" dirty="0">
                <a:effectLst/>
              </a:rPr>
              <a:t>tolerance of authoritarian values</a:t>
            </a:r>
          </a:p>
          <a:p>
            <a:pPr marL="12700" lvl="1">
              <a:spcBef>
                <a:spcPts val="600"/>
              </a:spcBef>
              <a:spcAft>
                <a:spcPts val="600"/>
              </a:spcAft>
            </a:pPr>
            <a:r>
              <a:rPr lang="en-US" sz="1700" spc="50" dirty="0"/>
              <a:t>Her findings shed light on the contemporary states of Linz and Stepan’s conditions in Western Democracies</a:t>
            </a:r>
            <a:endParaRPr lang="en-GB" sz="1700" spc="60" dirty="0"/>
          </a:p>
        </p:txBody>
      </p:sp>
    </p:spTree>
    <p:extLst>
      <p:ext uri="{BB962C8B-B14F-4D97-AF65-F5344CB8AC3E}">
        <p14:creationId xmlns:p14="http://schemas.microsoft.com/office/powerpoint/2010/main" val="160057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3. Democratic backsliding: HOW democracy backslides?		         wise 2023/2024</a:t>
            </a:r>
          </a:p>
        </p:txBody>
      </p:sp>
      <p:sp>
        <p:nvSpPr>
          <p:cNvPr id="2" name="Text Placeholder 14">
            <a:extLst>
              <a:ext uri="{FF2B5EF4-FFF2-40B4-BE49-F238E27FC236}">
                <a16:creationId xmlns:a16="http://schemas.microsoft.com/office/drawing/2014/main" id="{B5F2A9EB-554C-5CB9-1A26-104BB10AA9F8}"/>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16/22</a:t>
            </a:r>
          </a:p>
        </p:txBody>
      </p:sp>
      <p:sp>
        <p:nvSpPr>
          <p:cNvPr id="4" name="TextBox 3">
            <a:extLst>
              <a:ext uri="{FF2B5EF4-FFF2-40B4-BE49-F238E27FC236}">
                <a16:creationId xmlns:a16="http://schemas.microsoft.com/office/drawing/2014/main" id="{E066C774-AEC4-D5B3-EED4-A5615E81417A}"/>
              </a:ext>
            </a:extLst>
          </p:cNvPr>
          <p:cNvSpPr txBox="1"/>
          <p:nvPr/>
        </p:nvSpPr>
        <p:spPr>
          <a:xfrm>
            <a:off x="412765" y="1674491"/>
            <a:ext cx="11366469" cy="4647426"/>
          </a:xfrm>
          <a:prstGeom prst="rect">
            <a:avLst/>
          </a:prstGeom>
          <a:noFill/>
        </p:spPr>
        <p:txBody>
          <a:bodyPr wrap="square">
            <a:spAutoFit/>
          </a:bodyPr>
          <a:lstStyle/>
          <a:p>
            <a:pPr>
              <a:spcBef>
                <a:spcPts val="600"/>
              </a:spcBef>
              <a:spcAft>
                <a:spcPts val="600"/>
              </a:spcAft>
            </a:pPr>
            <a:r>
              <a:rPr lang="en-US" sz="1600" b="1" spc="60" dirty="0"/>
              <a:t>Democratic Backsliding </a:t>
            </a:r>
            <a:r>
              <a:rPr lang="en-US" sz="1600" spc="60" dirty="0"/>
              <a:t>means</a:t>
            </a:r>
            <a:r>
              <a:rPr lang="en-US" sz="1600" b="1" spc="60" dirty="0"/>
              <a:t> </a:t>
            </a:r>
            <a:r>
              <a:rPr lang="en-US" sz="1600" spc="60" dirty="0"/>
              <a:t>a deliberate turning away from an ideal form of democracy (</a:t>
            </a:r>
            <a:r>
              <a:rPr lang="en-US" sz="1600" spc="60" dirty="0" err="1"/>
              <a:t>Bermeo</a:t>
            </a:r>
            <a:r>
              <a:rPr lang="en-US" sz="1600" spc="60" dirty="0"/>
              <a:t>, 2016) </a:t>
            </a:r>
          </a:p>
          <a:p>
            <a:pPr marL="285750" indent="-285750">
              <a:spcAft>
                <a:spcPts val="600"/>
              </a:spcAft>
              <a:buFont typeface="Arial" panose="020B0604020202020204" pitchFamily="34" charset="0"/>
              <a:buChar char="•"/>
            </a:pPr>
            <a:r>
              <a:rPr lang="en-US" sz="1600" spc="60" dirty="0"/>
              <a:t>Forms of backsliding change and vary over time and contexts, but are usually legitimated through democratic institution </a:t>
            </a:r>
          </a:p>
          <a:p>
            <a:pPr marL="285750" indent="-285750">
              <a:spcAft>
                <a:spcPts val="600"/>
              </a:spcAft>
              <a:buFont typeface="Arial" panose="020B0604020202020204" pitchFamily="34" charset="0"/>
              <a:buChar char="•"/>
            </a:pPr>
            <a:r>
              <a:rPr lang="en-US" sz="1600" spc="60" dirty="0"/>
              <a:t>“Backsliding can take us to different endpoints at different speeds” </a:t>
            </a:r>
            <a:r>
              <a:rPr lang="en-GB" sz="1600" b="0" i="0" u="none" strike="noStrike" spc="60" dirty="0">
                <a:effectLst/>
              </a:rPr>
              <a:t>(p.6), covering both forms of rapid and radical change to gradual transformation</a:t>
            </a:r>
            <a:endParaRPr lang="en-US" sz="1600" spc="60" dirty="0"/>
          </a:p>
          <a:p>
            <a:pPr algn="l">
              <a:spcAft>
                <a:spcPts val="600"/>
              </a:spcAft>
            </a:pPr>
            <a:r>
              <a:rPr lang="en-GB" sz="1600" spc="60" dirty="0"/>
              <a:t>Although</a:t>
            </a:r>
            <a:r>
              <a:rPr lang="en-GB" sz="1600" b="1" spc="60" dirty="0"/>
              <a:t> </a:t>
            </a:r>
            <a:r>
              <a:rPr lang="en-GB" sz="1600" spc="60" dirty="0"/>
              <a:t>m</a:t>
            </a:r>
            <a:r>
              <a:rPr lang="en-GB" sz="1600" b="0" i="0" u="none" strike="noStrike" spc="60" dirty="0">
                <a:effectLst/>
              </a:rPr>
              <a:t>ilitary coups and other violent seizure of power are rare, </a:t>
            </a:r>
            <a:r>
              <a:rPr lang="en-GB" sz="1600" b="1" spc="60" dirty="0"/>
              <a:t>d</a:t>
            </a:r>
            <a:r>
              <a:rPr lang="en-GB" sz="1600" b="1" i="0" u="none" strike="noStrike" spc="60" dirty="0">
                <a:effectLst/>
              </a:rPr>
              <a:t>emocracies still die through different means</a:t>
            </a:r>
            <a:r>
              <a:rPr lang="en-GB" sz="1600" b="0" i="0" u="none" strike="noStrike" spc="60" dirty="0">
                <a:effectLst/>
              </a:rPr>
              <a:t>" (</a:t>
            </a:r>
            <a:r>
              <a:rPr lang="en-GB" sz="1600" b="0" i="0" u="none" strike="noStrike" spc="60" dirty="0" err="1">
                <a:effectLst/>
              </a:rPr>
              <a:t>Levitsky</a:t>
            </a:r>
            <a:r>
              <a:rPr lang="en-GB" sz="1600" b="0" i="0" u="none" strike="noStrike" spc="60" dirty="0">
                <a:effectLst/>
              </a:rPr>
              <a:t> and </a:t>
            </a:r>
            <a:r>
              <a:rPr lang="en-GB" sz="1600" b="0" i="0" u="none" strike="noStrike" spc="60" dirty="0" err="1">
                <a:effectLst/>
              </a:rPr>
              <a:t>Ziblatt</a:t>
            </a:r>
            <a:r>
              <a:rPr lang="en-GB" sz="1600" b="0" i="0" u="none" strike="noStrike" spc="60" dirty="0">
                <a:effectLst/>
              </a:rPr>
              <a:t>, 2018, p.10)</a:t>
            </a:r>
          </a:p>
          <a:p>
            <a:pPr marL="285750" indent="-285750" algn="l">
              <a:spcAft>
                <a:spcPts val="600"/>
              </a:spcAft>
              <a:buFont typeface="Arial" panose="020B0604020202020204" pitchFamily="34" charset="0"/>
              <a:buChar char="•"/>
            </a:pPr>
            <a:r>
              <a:rPr lang="en-GB" sz="1600" b="0" i="0" u="none" strike="noStrike" spc="60" dirty="0">
                <a:effectLst/>
              </a:rPr>
              <a:t>"</a:t>
            </a:r>
            <a:r>
              <a:rPr lang="en-GB" sz="1600" i="0" u="none" strike="noStrike" spc="60" dirty="0">
                <a:effectLst/>
              </a:rPr>
              <a:t>Backsliding</a:t>
            </a:r>
            <a:r>
              <a:rPr lang="en-GB" sz="1600" b="0" i="0" u="none" strike="noStrike" spc="60" dirty="0">
                <a:effectLst/>
              </a:rPr>
              <a:t> today begins at the ballot box” (p.10) and can be led by electoral officials not generals.</a:t>
            </a:r>
          </a:p>
          <a:p>
            <a:pPr marL="285750" indent="-285750" algn="l">
              <a:spcAft>
                <a:spcPts val="600"/>
              </a:spcAft>
              <a:buFont typeface="Arial" panose="020B0604020202020204" pitchFamily="34" charset="0"/>
              <a:buChar char="•"/>
            </a:pPr>
            <a:r>
              <a:rPr lang="en-GB" sz="1600" spc="60" dirty="0"/>
              <a:t>“</a:t>
            </a:r>
            <a:r>
              <a:rPr lang="en-GB" sz="1600" b="0" i="0" u="none" strike="noStrike" spc="60" dirty="0">
                <a:effectLst/>
              </a:rPr>
              <a:t>Backsliding is </a:t>
            </a:r>
            <a:r>
              <a:rPr lang="en-GB" sz="1600" b="1" i="0" u="none" strike="noStrike" spc="60" dirty="0">
                <a:effectLst/>
              </a:rPr>
              <a:t>neither inevitable nor irreversible”</a:t>
            </a:r>
            <a:r>
              <a:rPr lang="en-GB" sz="1600" spc="60" dirty="0"/>
              <a:t>, the phenomenon </a:t>
            </a:r>
            <a:r>
              <a:rPr lang="en-GB" sz="1600" b="0" i="0" u="none" strike="noStrike" spc="60" dirty="0">
                <a:effectLst/>
              </a:rPr>
              <a:t>is dynamic - not a one way no return</a:t>
            </a:r>
          </a:p>
          <a:p>
            <a:pPr marL="285750" indent="-285750" algn="l">
              <a:spcAft>
                <a:spcPts val="600"/>
              </a:spcAft>
              <a:buFont typeface="Arial" panose="020B0604020202020204" pitchFamily="34" charset="0"/>
              <a:buChar char="•"/>
            </a:pPr>
            <a:r>
              <a:rPr lang="en-GB" sz="1600" b="1" i="0" u="none" strike="noStrike" spc="60" dirty="0">
                <a:effectLst/>
              </a:rPr>
              <a:t>The process of democratic backsliding</a:t>
            </a:r>
            <a:r>
              <a:rPr lang="en-GB" sz="1600" spc="60" dirty="0"/>
              <a:t> is </a:t>
            </a:r>
            <a:r>
              <a:rPr lang="en-GB" sz="1600" b="0" i="0" u="none" strike="noStrike" spc="60" dirty="0">
                <a:effectLst/>
              </a:rPr>
              <a:t>how elected autocrats subtly undermine institutions (imagine in a soccer game)</a:t>
            </a:r>
          </a:p>
          <a:p>
            <a:pPr marL="742950" lvl="1" indent="-285750">
              <a:spcAft>
                <a:spcPts val="600"/>
              </a:spcAft>
              <a:buFont typeface="Courier New" panose="02070309020205020404" pitchFamily="49" charset="0"/>
              <a:buChar char="o"/>
            </a:pPr>
            <a:r>
              <a:rPr lang="en-GB" sz="1600" b="0" i="0" u="none" strike="noStrike" spc="60" dirty="0">
                <a:effectLst/>
              </a:rPr>
              <a:t>T</a:t>
            </a:r>
            <a:r>
              <a:rPr lang="en-US" sz="1600" spc="60" dirty="0"/>
              <a:t>he subversion of democratic institutions are proceeded through sidelining </a:t>
            </a:r>
            <a:r>
              <a:rPr lang="en-US" sz="1600" b="1" spc="60" dirty="0"/>
              <a:t>the referees</a:t>
            </a:r>
            <a:r>
              <a:rPr lang="en-US" sz="1600" spc="60" dirty="0"/>
              <a:t>, rewriting </a:t>
            </a:r>
            <a:r>
              <a:rPr lang="en-US" sz="1600" b="1" spc="60" dirty="0"/>
              <a:t>the rules of the game</a:t>
            </a:r>
            <a:r>
              <a:rPr lang="en-US" sz="1600" spc="60" dirty="0"/>
              <a:t>, and tilting the playing field to rule out </a:t>
            </a:r>
            <a:r>
              <a:rPr lang="en-US" sz="1600" b="1" spc="60" dirty="0"/>
              <a:t>opponents </a:t>
            </a:r>
            <a:r>
              <a:rPr lang="en-US" sz="1600" spc="60" dirty="0"/>
              <a:t>(</a:t>
            </a:r>
            <a:r>
              <a:rPr lang="en-GB" sz="1600" i="0" u="none" strike="noStrike" spc="60" dirty="0" err="1">
                <a:effectLst/>
              </a:rPr>
              <a:t>Levitsky</a:t>
            </a:r>
            <a:r>
              <a:rPr lang="en-GB" sz="1600" i="0" u="none" strike="noStrike" spc="60" dirty="0">
                <a:effectLst/>
              </a:rPr>
              <a:t> and </a:t>
            </a:r>
            <a:r>
              <a:rPr lang="en-GB" sz="1600" i="0" u="none" strike="noStrike" spc="60" dirty="0" err="1">
                <a:effectLst/>
              </a:rPr>
              <a:t>Ziblatt</a:t>
            </a:r>
            <a:r>
              <a:rPr lang="en-GB" sz="1600" i="0" u="none" strike="noStrike" spc="60" dirty="0">
                <a:effectLst/>
              </a:rPr>
              <a:t>, 2018)</a:t>
            </a:r>
          </a:p>
          <a:p>
            <a:pPr marL="19050" lvl="1">
              <a:spcAft>
                <a:spcPts val="600"/>
              </a:spcAft>
            </a:pPr>
            <a:r>
              <a:rPr lang="en-GB" sz="1600" b="1" spc="60" dirty="0"/>
              <a:t>A</a:t>
            </a:r>
            <a:r>
              <a:rPr lang="en-GB" sz="1600" b="1" i="0" u="none" strike="noStrike" spc="60" dirty="0">
                <a:effectLst/>
              </a:rPr>
              <a:t> symptom of democratic backsliding </a:t>
            </a:r>
            <a:r>
              <a:rPr lang="en-GB" sz="1600" spc="60" dirty="0"/>
              <a:t>is</a:t>
            </a:r>
            <a:r>
              <a:rPr lang="en-GB" sz="1600" b="0" i="0" u="none" strike="noStrike" spc="60" dirty="0">
                <a:effectLst/>
              </a:rPr>
              <a:t> a situation where "leaders with autocratic tendencies are coming to power through democratic elections and attacking norms and institutions from within, typically with support from some portion of the electorate" (Haggard and Kaufman, 2021, p.27)</a:t>
            </a:r>
            <a:endParaRPr lang="en-GB" sz="1600" i="0" u="none" strike="noStrike" spc="60" dirty="0">
              <a:effectLst/>
            </a:endParaRPr>
          </a:p>
        </p:txBody>
      </p:sp>
    </p:spTree>
    <p:extLst>
      <p:ext uri="{BB962C8B-B14F-4D97-AF65-F5344CB8AC3E}">
        <p14:creationId xmlns:p14="http://schemas.microsoft.com/office/powerpoint/2010/main" val="10087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A47D73-4B3A-D2C1-A8C4-E9F313A49F9B}"/>
              </a:ext>
            </a:extLst>
          </p:cNvPr>
          <p:cNvSpPr txBox="1">
            <a:spLocks/>
          </p:cNvSpPr>
          <p:nvPr/>
        </p:nvSpPr>
        <p:spPr>
          <a:xfrm>
            <a:off x="2924443" y="570929"/>
            <a:ext cx="7629099" cy="610788"/>
          </a:xfrm>
          <a:prstGeom prst="rect">
            <a:avLst/>
          </a:prstGeom>
        </p:spPr>
        <p:txBody>
          <a:bodyPr/>
          <a:lstStyle>
            <a:lvl1pPr algn="l" defTabSz="815557" rtl="0" eaLnBrk="1" latinLnBrk="0" hangingPunct="1">
              <a:lnSpc>
                <a:spcPct val="90000"/>
              </a:lnSpc>
              <a:spcBef>
                <a:spcPct val="0"/>
              </a:spcBef>
              <a:buNone/>
              <a:defRPr sz="3925" kern="1200">
                <a:solidFill>
                  <a:schemeClr val="tx1"/>
                </a:solidFill>
                <a:latin typeface="+mj-lt"/>
                <a:ea typeface="+mj-ea"/>
                <a:cs typeface="+mj-cs"/>
              </a:defRPr>
            </a:lvl1pPr>
          </a:lstStyle>
          <a:p>
            <a:r>
              <a:rPr lang="de-DE" sz="4000" b="1" spc="80" dirty="0">
                <a:cs typeface="Calibri" panose="020F0502020204030204" pitchFamily="34" charset="0"/>
              </a:rPr>
              <a:t>INTRODUCTION - WHO I AM?</a:t>
            </a:r>
          </a:p>
        </p:txBody>
      </p:sp>
      <p:sp>
        <p:nvSpPr>
          <p:cNvPr id="5" name="Title 1">
            <a:extLst>
              <a:ext uri="{FF2B5EF4-FFF2-40B4-BE49-F238E27FC236}">
                <a16:creationId xmlns:a16="http://schemas.microsoft.com/office/drawing/2014/main" id="{746843DB-76E4-63FE-5DFA-DA16D72B9CC0}"/>
              </a:ext>
            </a:extLst>
          </p:cNvPr>
          <p:cNvSpPr txBox="1">
            <a:spLocks/>
          </p:cNvSpPr>
          <p:nvPr/>
        </p:nvSpPr>
        <p:spPr>
          <a:xfrm>
            <a:off x="1398182" y="1504145"/>
            <a:ext cx="10667446" cy="1333828"/>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Doctoral researcher </a:t>
            </a:r>
            <a:r>
              <a:rPr lang="en-US" sz="1200" b="0" i="0" spc="50" dirty="0">
                <a:solidFill>
                  <a:schemeClr val="tx1"/>
                </a:solidFill>
                <a:effectLst/>
                <a:latin typeface="+mn-lt"/>
              </a:rPr>
              <a:t>at the Chair of Comparative Political Science, GSI, LMU Munich, Germany</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spc="50" dirty="0">
                <a:solidFill>
                  <a:schemeClr val="tx1"/>
                </a:solidFill>
                <a:latin typeface="+mn-lt"/>
              </a:rPr>
              <a:t>Since</a:t>
            </a:r>
            <a:r>
              <a:rPr lang="en-US" sz="1200" b="0" i="0" spc="50" dirty="0">
                <a:solidFill>
                  <a:schemeClr val="tx1"/>
                </a:solidFill>
                <a:effectLst/>
                <a:latin typeface="+mn-lt"/>
              </a:rPr>
              <a:t> April 2022</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Teaching BA courses in Democratic Consolidation and Backsliding (2022), Party Politics and Party System in Germany (2023 &amp; 2024), and Comparative Politics in Authoritarian Regime (schedule for summer 2024)</a:t>
            </a:r>
            <a:endParaRPr lang="en-US" sz="1200" spc="50" dirty="0">
              <a:solidFill>
                <a:schemeClr val="tx1"/>
              </a:solidFill>
              <a:latin typeface="+mn-lt"/>
            </a:endParaRPr>
          </a:p>
        </p:txBody>
      </p:sp>
      <p:pic>
        <p:nvPicPr>
          <p:cNvPr id="7" name="Graphic 6" descr="Graduation cap with solid fill">
            <a:extLst>
              <a:ext uri="{FF2B5EF4-FFF2-40B4-BE49-F238E27FC236}">
                <a16:creationId xmlns:a16="http://schemas.microsoft.com/office/drawing/2014/main" id="{4325B5BF-BA2E-550C-463B-19BFD2A48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819" y="1226216"/>
            <a:ext cx="1026042" cy="1026042"/>
          </a:xfrm>
          <a:prstGeom prst="rect">
            <a:avLst/>
          </a:prstGeom>
        </p:spPr>
      </p:pic>
      <p:pic>
        <p:nvPicPr>
          <p:cNvPr id="8" name="Graphic 7" descr="Graduation cap with solid fill">
            <a:extLst>
              <a:ext uri="{FF2B5EF4-FFF2-40B4-BE49-F238E27FC236}">
                <a16:creationId xmlns:a16="http://schemas.microsoft.com/office/drawing/2014/main" id="{6552A24C-6374-C59F-40B3-6341A4B753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730" y="2287215"/>
            <a:ext cx="1026042" cy="1026042"/>
          </a:xfrm>
          <a:prstGeom prst="rect">
            <a:avLst/>
          </a:prstGeom>
        </p:spPr>
      </p:pic>
      <p:sp>
        <p:nvSpPr>
          <p:cNvPr id="9" name="Title 1">
            <a:extLst>
              <a:ext uri="{FF2B5EF4-FFF2-40B4-BE49-F238E27FC236}">
                <a16:creationId xmlns:a16="http://schemas.microsoft.com/office/drawing/2014/main" id="{4925E82D-C41B-B82A-41B8-111F71D924E2}"/>
              </a:ext>
            </a:extLst>
          </p:cNvPr>
          <p:cNvSpPr txBox="1">
            <a:spLocks/>
          </p:cNvSpPr>
          <p:nvPr/>
        </p:nvSpPr>
        <p:spPr>
          <a:xfrm>
            <a:off x="1398181" y="2546401"/>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Guest lecturer </a:t>
            </a:r>
            <a:r>
              <a:rPr lang="en-US" sz="1200" b="0" i="0" spc="50" dirty="0">
                <a:solidFill>
                  <a:schemeClr val="tx1"/>
                </a:solidFill>
                <a:effectLst/>
                <a:latin typeface="+mn-lt"/>
              </a:rPr>
              <a:t>at Department of Governance, </a:t>
            </a:r>
            <a:r>
              <a:rPr lang="en-US" sz="1200" b="0" spc="50" dirty="0">
                <a:solidFill>
                  <a:schemeClr val="tx1"/>
                </a:solidFill>
                <a:latin typeface="+mn-lt"/>
              </a:rPr>
              <a:t>Faculty of Political Science, Chulalongkorn </a:t>
            </a:r>
            <a:r>
              <a:rPr lang="en-US" sz="1200" b="0" i="0" spc="50" dirty="0">
                <a:solidFill>
                  <a:schemeClr val="tx1"/>
                </a:solidFill>
                <a:effectLst/>
                <a:latin typeface="+mn-lt"/>
              </a:rPr>
              <a:t>University, Thailand</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September 2023</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Teaching BA and MA courses in Comparative Democracy in Europe and Comparative Party Politics in Europe, as well as leading a PhD seminar in Political Parties in Western Europe</a:t>
            </a:r>
            <a:endParaRPr lang="en-US" sz="1200" spc="50" dirty="0">
              <a:solidFill>
                <a:schemeClr val="tx1"/>
              </a:solidFill>
              <a:latin typeface="+mn-lt"/>
            </a:endParaRPr>
          </a:p>
        </p:txBody>
      </p:sp>
      <p:pic>
        <p:nvPicPr>
          <p:cNvPr id="11" name="Picture 10" descr="A circular maze with a flag and a blue flag&#10;&#10;Description automatically generated">
            <a:extLst>
              <a:ext uri="{FF2B5EF4-FFF2-40B4-BE49-F238E27FC236}">
                <a16:creationId xmlns:a16="http://schemas.microsoft.com/office/drawing/2014/main" id="{D32C3F92-3995-EF12-E14C-AAAB07BC754E}"/>
              </a:ext>
            </a:extLst>
          </p:cNvPr>
          <p:cNvPicPr>
            <a:picLocks noChangeAspect="1"/>
          </p:cNvPicPr>
          <p:nvPr/>
        </p:nvPicPr>
        <p:blipFill>
          <a:blip r:embed="rId5"/>
          <a:stretch>
            <a:fillRect/>
          </a:stretch>
        </p:blipFill>
        <p:spPr>
          <a:xfrm>
            <a:off x="275628" y="4454693"/>
            <a:ext cx="1127718" cy="632097"/>
          </a:xfrm>
          <a:prstGeom prst="rect">
            <a:avLst/>
          </a:prstGeom>
        </p:spPr>
      </p:pic>
      <p:sp>
        <p:nvSpPr>
          <p:cNvPr id="12" name="Title 1">
            <a:extLst>
              <a:ext uri="{FF2B5EF4-FFF2-40B4-BE49-F238E27FC236}">
                <a16:creationId xmlns:a16="http://schemas.microsoft.com/office/drawing/2014/main" id="{F4D350B8-CF45-3FB9-F24B-CDB4A9C941BE}"/>
              </a:ext>
            </a:extLst>
          </p:cNvPr>
          <p:cNvSpPr txBox="1">
            <a:spLocks/>
          </p:cNvSpPr>
          <p:nvPr/>
        </p:nvSpPr>
        <p:spPr>
          <a:xfrm>
            <a:off x="1398182" y="4543562"/>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Paid trainee (Schuman Traineeship </a:t>
            </a:r>
            <a:r>
              <a:rPr lang="en-US" sz="1200" b="1" i="0" spc="50" dirty="0" err="1">
                <a:solidFill>
                  <a:schemeClr val="tx1"/>
                </a:solidFill>
                <a:effectLst/>
                <a:latin typeface="+mn-lt"/>
              </a:rPr>
              <a:t>programme</a:t>
            </a:r>
            <a:r>
              <a:rPr lang="en-US" sz="1200" b="1" i="0" spc="50" dirty="0">
                <a:solidFill>
                  <a:schemeClr val="tx1"/>
                </a:solidFill>
                <a:effectLst/>
                <a:latin typeface="+mn-lt"/>
              </a:rPr>
              <a:t>) </a:t>
            </a:r>
            <a:r>
              <a:rPr lang="en-US" sz="1200" b="0" i="0" spc="50" dirty="0">
                <a:solidFill>
                  <a:schemeClr val="tx1"/>
                </a:solidFill>
                <a:effectLst/>
                <a:latin typeface="+mn-lt"/>
              </a:rPr>
              <a:t>at the European Parliament, Brussels, Belgium</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October 2021-February 2022</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Unit for Asia, Australia, and New Zealand, Directorate-General for External Policies of the Union (DG-EXPO)</a:t>
            </a:r>
            <a:endParaRPr lang="en-US" sz="1200" spc="50" dirty="0">
              <a:solidFill>
                <a:schemeClr val="tx1"/>
              </a:solidFill>
              <a:latin typeface="+mn-lt"/>
            </a:endParaRPr>
          </a:p>
        </p:txBody>
      </p:sp>
      <p:pic>
        <p:nvPicPr>
          <p:cNvPr id="15" name="Graphic 14" descr="Graduation cap with solid fill">
            <a:extLst>
              <a:ext uri="{FF2B5EF4-FFF2-40B4-BE49-F238E27FC236}">
                <a16:creationId xmlns:a16="http://schemas.microsoft.com/office/drawing/2014/main" id="{5792935C-0996-BF3C-62C8-2256B8264A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576" y="5187712"/>
            <a:ext cx="1026042" cy="1026042"/>
          </a:xfrm>
          <a:prstGeom prst="rect">
            <a:avLst/>
          </a:prstGeom>
        </p:spPr>
      </p:pic>
      <p:sp>
        <p:nvSpPr>
          <p:cNvPr id="16" name="Title 1">
            <a:extLst>
              <a:ext uri="{FF2B5EF4-FFF2-40B4-BE49-F238E27FC236}">
                <a16:creationId xmlns:a16="http://schemas.microsoft.com/office/drawing/2014/main" id="{FC5F39A2-DCEF-2E43-904D-BC5060341371}"/>
              </a:ext>
            </a:extLst>
          </p:cNvPr>
          <p:cNvSpPr txBox="1">
            <a:spLocks/>
          </p:cNvSpPr>
          <p:nvPr/>
        </p:nvSpPr>
        <p:spPr>
          <a:xfrm>
            <a:off x="1398182" y="5476778"/>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Joint Master of Arts in European Politics and Society (EPS) with Erasmus Mundus Scholarship</a:t>
            </a:r>
            <a:endParaRPr lang="en-US" sz="1200" spc="50" dirty="0">
              <a:solidFill>
                <a:schemeClr val="tx1"/>
              </a:solidFill>
              <a:effectLst/>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October 2019-September 2021 (graduated with distinction)</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Research track: Charles University, Leiden University, and </a:t>
            </a:r>
            <a:r>
              <a:rPr lang="en-US" sz="1200" b="0" i="0" spc="50" dirty="0" err="1">
                <a:solidFill>
                  <a:schemeClr val="tx1"/>
                </a:solidFill>
                <a:effectLst/>
                <a:latin typeface="+mn-lt"/>
              </a:rPr>
              <a:t>Pompeu</a:t>
            </a:r>
            <a:r>
              <a:rPr lang="en-US" sz="1200" b="0" i="0" spc="50" dirty="0">
                <a:solidFill>
                  <a:schemeClr val="tx1"/>
                </a:solidFill>
                <a:effectLst/>
                <a:latin typeface="+mn-lt"/>
              </a:rPr>
              <a:t> </a:t>
            </a:r>
            <a:r>
              <a:rPr lang="en-US" sz="1200" b="0" i="0" spc="50" dirty="0" err="1">
                <a:solidFill>
                  <a:schemeClr val="tx1"/>
                </a:solidFill>
                <a:effectLst/>
                <a:latin typeface="+mn-lt"/>
              </a:rPr>
              <a:t>Fabra</a:t>
            </a:r>
            <a:r>
              <a:rPr lang="en-US" sz="1200" b="0" i="0" spc="50" dirty="0">
                <a:solidFill>
                  <a:schemeClr val="tx1"/>
                </a:solidFill>
                <a:effectLst/>
                <a:latin typeface="+mn-lt"/>
              </a:rPr>
              <a:t> University (UPF)</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Thesis: Assessing </a:t>
            </a:r>
            <a:r>
              <a:rPr lang="en-US" sz="1200" b="0" i="0" spc="50" dirty="0" err="1">
                <a:solidFill>
                  <a:schemeClr val="tx1"/>
                </a:solidFill>
                <a:effectLst/>
                <a:latin typeface="+mn-lt"/>
              </a:rPr>
              <a:t>polarisation</a:t>
            </a:r>
            <a:r>
              <a:rPr lang="en-US" sz="1200" b="0" i="0" spc="50" dirty="0">
                <a:solidFill>
                  <a:schemeClr val="tx1"/>
                </a:solidFill>
                <a:effectLst/>
                <a:latin typeface="+mn-lt"/>
              </a:rPr>
              <a:t> and party system </a:t>
            </a:r>
            <a:r>
              <a:rPr lang="en-US" sz="1200" b="0" i="0" spc="50" dirty="0" err="1">
                <a:solidFill>
                  <a:schemeClr val="tx1"/>
                </a:solidFill>
                <a:effectLst/>
                <a:latin typeface="+mn-lt"/>
              </a:rPr>
              <a:t>deinstitutionalisation</a:t>
            </a:r>
            <a:r>
              <a:rPr lang="en-US" sz="1200" b="0" i="0" spc="50" dirty="0">
                <a:solidFill>
                  <a:schemeClr val="tx1"/>
                </a:solidFill>
                <a:effectLst/>
                <a:latin typeface="+mn-lt"/>
              </a:rPr>
              <a:t> in multiparty Western Europe between 1998 and 2018 (9.2 out of 10)</a:t>
            </a:r>
            <a:endParaRPr lang="en-US" sz="1200" spc="50" dirty="0">
              <a:solidFill>
                <a:schemeClr val="tx1"/>
              </a:solidFill>
              <a:latin typeface="+mn-lt"/>
            </a:endParaRPr>
          </a:p>
        </p:txBody>
      </p:sp>
      <p:pic>
        <p:nvPicPr>
          <p:cNvPr id="2" name="Graphic 1" descr="Graduation cap with solid fill">
            <a:extLst>
              <a:ext uri="{FF2B5EF4-FFF2-40B4-BE49-F238E27FC236}">
                <a16:creationId xmlns:a16="http://schemas.microsoft.com/office/drawing/2014/main" id="{EC1BD77C-28C8-4C4D-79C2-2000D1A7B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819" y="3323431"/>
            <a:ext cx="1026042" cy="1026042"/>
          </a:xfrm>
          <a:prstGeom prst="rect">
            <a:avLst/>
          </a:prstGeom>
        </p:spPr>
      </p:pic>
      <p:sp>
        <p:nvSpPr>
          <p:cNvPr id="3" name="Title 1">
            <a:extLst>
              <a:ext uri="{FF2B5EF4-FFF2-40B4-BE49-F238E27FC236}">
                <a16:creationId xmlns:a16="http://schemas.microsoft.com/office/drawing/2014/main" id="{20A6DA53-B261-31B5-2D89-B0C0791288DF}"/>
              </a:ext>
            </a:extLst>
          </p:cNvPr>
          <p:cNvSpPr txBox="1">
            <a:spLocks/>
          </p:cNvSpPr>
          <p:nvPr/>
        </p:nvSpPr>
        <p:spPr>
          <a:xfrm>
            <a:off x="1405270" y="3600810"/>
            <a:ext cx="10667446" cy="94275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00000"/>
              </a:lnSpc>
              <a:spcAft>
                <a:spcPts val="400"/>
              </a:spcAft>
            </a:pPr>
            <a:r>
              <a:rPr lang="en-US" sz="1200" b="1" i="0" spc="50" dirty="0">
                <a:solidFill>
                  <a:schemeClr val="tx1"/>
                </a:solidFill>
                <a:effectLst/>
                <a:latin typeface="+mn-lt"/>
              </a:rPr>
              <a:t>Visiting researcher </a:t>
            </a:r>
            <a:r>
              <a:rPr lang="en-US" sz="1200" b="0" i="0" spc="50" dirty="0">
                <a:solidFill>
                  <a:schemeClr val="tx1"/>
                </a:solidFill>
                <a:effectLst/>
                <a:latin typeface="+mn-lt"/>
              </a:rPr>
              <a:t>at Department of Comparative Politics, University of Bergen, Norway</a:t>
            </a:r>
            <a:endParaRPr lang="en-US" sz="1200" b="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March-April 2023</a:t>
            </a:r>
            <a:endParaRPr lang="en-US" sz="1200" spc="50" dirty="0">
              <a:solidFill>
                <a:schemeClr val="tx1"/>
              </a:solidFill>
              <a:latin typeface="+mn-lt"/>
            </a:endParaRPr>
          </a:p>
          <a:p>
            <a:pPr marL="285750" indent="-285750">
              <a:lnSpc>
                <a:spcPct val="100000"/>
              </a:lnSpc>
              <a:spcAft>
                <a:spcPts val="400"/>
              </a:spcAft>
              <a:buFont typeface="Arial" panose="020B0604020202020204" pitchFamily="34" charset="0"/>
              <a:buChar char="•"/>
            </a:pPr>
            <a:r>
              <a:rPr lang="en-US" sz="1200" b="0" i="0" spc="50" dirty="0">
                <a:solidFill>
                  <a:schemeClr val="tx1"/>
                </a:solidFill>
                <a:effectLst/>
                <a:latin typeface="+mn-lt"/>
              </a:rPr>
              <a:t>The Centre on Regional Democratic Governance (CREDGOV)</a:t>
            </a:r>
            <a:endParaRPr lang="en-US" sz="1200" spc="50" dirty="0">
              <a:solidFill>
                <a:schemeClr val="tx1"/>
              </a:solidFill>
              <a:latin typeface="+mn-lt"/>
            </a:endParaRPr>
          </a:p>
        </p:txBody>
      </p:sp>
    </p:spTree>
    <p:extLst>
      <p:ext uri="{BB962C8B-B14F-4D97-AF65-F5344CB8AC3E}">
        <p14:creationId xmlns:p14="http://schemas.microsoft.com/office/powerpoint/2010/main" val="214315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3. Democratic backsliding: HOW democracy backslides?	                      wise 2023/2024</a:t>
            </a:r>
          </a:p>
        </p:txBody>
      </p:sp>
      <p:sp>
        <p:nvSpPr>
          <p:cNvPr id="9" name="Text Placeholder 14">
            <a:extLst>
              <a:ext uri="{FF2B5EF4-FFF2-40B4-BE49-F238E27FC236}">
                <a16:creationId xmlns:a16="http://schemas.microsoft.com/office/drawing/2014/main" id="{7DDFC2D5-A1CC-C303-B485-D3A0C98AAC2E}"/>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17/22</a:t>
            </a:r>
          </a:p>
        </p:txBody>
      </p:sp>
      <p:sp>
        <p:nvSpPr>
          <p:cNvPr id="7" name="TextBox 6">
            <a:extLst>
              <a:ext uri="{FF2B5EF4-FFF2-40B4-BE49-F238E27FC236}">
                <a16:creationId xmlns:a16="http://schemas.microsoft.com/office/drawing/2014/main" id="{4990A110-3C17-D0A9-E4E8-962953D1931A}"/>
              </a:ext>
            </a:extLst>
          </p:cNvPr>
          <p:cNvSpPr txBox="1"/>
          <p:nvPr/>
        </p:nvSpPr>
        <p:spPr>
          <a:xfrm>
            <a:off x="412765" y="1681717"/>
            <a:ext cx="11366469" cy="4216539"/>
          </a:xfrm>
          <a:prstGeom prst="rect">
            <a:avLst/>
          </a:prstGeom>
          <a:noFill/>
        </p:spPr>
        <p:txBody>
          <a:bodyPr wrap="square">
            <a:spAutoFit/>
          </a:bodyPr>
          <a:lstStyle/>
          <a:p>
            <a:pPr algn="l">
              <a:spcAft>
                <a:spcPts val="600"/>
              </a:spcAft>
            </a:pPr>
            <a:r>
              <a:rPr lang="en-GB" sz="1700" b="0" i="0" u="none" strike="noStrike" spc="60" dirty="0">
                <a:effectLst/>
              </a:rPr>
              <a:t>According to </a:t>
            </a:r>
            <a:r>
              <a:rPr lang="en-GB" sz="1700" b="1" i="0" u="none" strike="noStrike" spc="60" dirty="0" err="1">
                <a:effectLst/>
              </a:rPr>
              <a:t>Bermeo</a:t>
            </a:r>
            <a:r>
              <a:rPr lang="en-GB" sz="1700" b="0" i="0" u="none" strike="noStrike" spc="60" dirty="0">
                <a:effectLst/>
              </a:rPr>
              <a:t> </a:t>
            </a:r>
            <a:r>
              <a:rPr lang="en-GB" sz="1700" b="1" i="0" u="none" strike="noStrike" spc="60" dirty="0">
                <a:effectLst/>
              </a:rPr>
              <a:t>(2016)'s concept</a:t>
            </a:r>
            <a:r>
              <a:rPr lang="en-GB" sz="1700" b="0" i="0" u="none" strike="noStrike" spc="60" dirty="0">
                <a:effectLst/>
              </a:rPr>
              <a:t>, she does not clearly specify how democracy backslides.</a:t>
            </a:r>
          </a:p>
          <a:p>
            <a:pPr marL="285750" indent="-285750" algn="l">
              <a:spcAft>
                <a:spcPts val="600"/>
              </a:spcAft>
              <a:buFont typeface="Arial" panose="020B0604020202020204" pitchFamily="34" charset="0"/>
              <a:buChar char="•"/>
            </a:pPr>
            <a:r>
              <a:rPr lang="en-GB" sz="1700" b="0" i="0" u="none" strike="noStrike" spc="60" dirty="0">
                <a:effectLst/>
              </a:rPr>
              <a:t>She leaves the question of how democracy backslides "a widely open question" by stating that backsliding in her definition can be in a form ranging from rapid change to incremental transformation. However, she emphasised three contemporary forms of backsliding</a:t>
            </a:r>
          </a:p>
          <a:p>
            <a:pPr marL="742950" lvl="1" indent="-285750">
              <a:spcAft>
                <a:spcPts val="600"/>
              </a:spcAft>
              <a:buFont typeface="Arial" panose="020B0604020202020204" pitchFamily="34" charset="0"/>
              <a:buChar char="•"/>
            </a:pPr>
            <a:r>
              <a:rPr lang="en-GB" sz="1700" b="0" i="0" u="none" strike="noStrike" spc="60" dirty="0" err="1">
                <a:effectLst/>
              </a:rPr>
              <a:t>i</a:t>
            </a:r>
            <a:r>
              <a:rPr lang="en-GB" sz="1700" b="0" i="0" u="none" strike="noStrike" spc="60" dirty="0">
                <a:effectLst/>
              </a:rPr>
              <a:t>) </a:t>
            </a:r>
            <a:r>
              <a:rPr lang="en-GB" sz="1700" b="1" i="0" u="none" strike="noStrike" spc="60" dirty="0">
                <a:effectLst/>
              </a:rPr>
              <a:t>promissory coup</a:t>
            </a:r>
            <a:r>
              <a:rPr lang="en-GB" sz="1700" b="0" i="0" u="none" strike="noStrike" spc="60" dirty="0">
                <a:effectLst/>
              </a:rPr>
              <a:t>; ii) </a:t>
            </a:r>
            <a:r>
              <a:rPr lang="en-GB" sz="1700" b="1" i="0" u="none" strike="noStrike" spc="60" dirty="0">
                <a:effectLst/>
              </a:rPr>
              <a:t>executive aggrandisement</a:t>
            </a:r>
            <a:r>
              <a:rPr lang="en-GB" sz="1700" b="0" i="0" u="none" strike="noStrike" spc="60" dirty="0">
                <a:effectLst/>
              </a:rPr>
              <a:t>; and iii) </a:t>
            </a:r>
            <a:r>
              <a:rPr lang="en-GB" sz="1700" b="1" i="0" u="none" strike="noStrike" spc="60" dirty="0">
                <a:effectLst/>
              </a:rPr>
              <a:t>manipulating elections strategically</a:t>
            </a:r>
            <a:endParaRPr lang="en-GB" sz="1700" b="0" i="0" u="none" strike="noStrike" spc="60" dirty="0">
              <a:effectLst/>
            </a:endParaRPr>
          </a:p>
          <a:p>
            <a:pPr algn="l">
              <a:spcAft>
                <a:spcPts val="600"/>
              </a:spcAft>
            </a:pPr>
            <a:r>
              <a:rPr lang="en-GB" sz="1700" b="0" i="0" u="none" strike="noStrike" spc="60" dirty="0">
                <a:effectLst/>
              </a:rPr>
              <a:t>According to </a:t>
            </a:r>
            <a:r>
              <a:rPr lang="en-GB" sz="1700" b="1" i="0" u="none" strike="noStrike" spc="60" dirty="0" err="1">
                <a:effectLst/>
              </a:rPr>
              <a:t>Levitsky</a:t>
            </a:r>
            <a:r>
              <a:rPr lang="en-GB" sz="1700" b="1" i="0" u="none" strike="noStrike" spc="60" dirty="0">
                <a:effectLst/>
              </a:rPr>
              <a:t> and </a:t>
            </a:r>
            <a:r>
              <a:rPr lang="en-GB" sz="1700" b="1" i="0" u="none" strike="noStrike" spc="60" dirty="0" err="1">
                <a:effectLst/>
              </a:rPr>
              <a:t>Ziblatt</a:t>
            </a:r>
            <a:r>
              <a:rPr lang="en-GB" sz="1700" b="1" i="0" u="none" strike="noStrike" spc="60" dirty="0">
                <a:effectLst/>
              </a:rPr>
              <a:t> (2018)'s concept</a:t>
            </a:r>
            <a:r>
              <a:rPr lang="en-GB" sz="1700" b="0" i="0" u="none" strike="noStrike" spc="60" dirty="0">
                <a:effectLst/>
              </a:rPr>
              <a:t>, democracies can die at the ballot box.</a:t>
            </a:r>
          </a:p>
          <a:p>
            <a:pPr marL="285750" indent="-285750" algn="l">
              <a:spcAft>
                <a:spcPts val="600"/>
              </a:spcAft>
              <a:buFont typeface="Arial" panose="020B0604020202020204" pitchFamily="34" charset="0"/>
              <a:buChar char="•"/>
            </a:pPr>
            <a:r>
              <a:rPr lang="en-GB" sz="1700" b="0" i="0" u="none" strike="noStrike" spc="60" dirty="0">
                <a:effectLst/>
              </a:rPr>
              <a:t>The tragic paradox of the electoral route to authoritarianism is that democracy’s assassins use the very institutions of democracy—gradually, subtly, and even legally—to kill it.</a:t>
            </a:r>
          </a:p>
          <a:p>
            <a:pPr algn="l">
              <a:spcAft>
                <a:spcPts val="600"/>
              </a:spcAft>
            </a:pPr>
            <a:r>
              <a:rPr lang="en-GB" sz="1700" b="0" i="0" u="none" strike="noStrike" spc="60" dirty="0">
                <a:effectLst/>
              </a:rPr>
              <a:t>According to </a:t>
            </a:r>
            <a:r>
              <a:rPr lang="en-GB" sz="1700" b="1" i="0" u="none" strike="noStrike" spc="60" dirty="0">
                <a:effectLst/>
              </a:rPr>
              <a:t>Waldner and Lust (2018)'s concept, </a:t>
            </a:r>
            <a:r>
              <a:rPr lang="en-GB" sz="1700" b="0" i="0" u="none" strike="noStrike" spc="60" dirty="0">
                <a:effectLst/>
              </a:rPr>
              <a:t>democratic backsliding can potentially occur through "a discontinuous series of incremental actions" (p.95) by making election less competitive, restricting political participation, and weakening accountability mechanism.</a:t>
            </a:r>
          </a:p>
          <a:p>
            <a:pPr algn="l">
              <a:spcAft>
                <a:spcPts val="600"/>
              </a:spcAft>
            </a:pPr>
            <a:r>
              <a:rPr lang="en-GB" sz="1700" b="0" i="0" u="none" strike="noStrike" spc="60" dirty="0">
                <a:effectLst/>
              </a:rPr>
              <a:t>According to </a:t>
            </a:r>
            <a:r>
              <a:rPr lang="en-GB" sz="1700" b="1" i="0" u="none" strike="noStrike" spc="60" dirty="0">
                <a:effectLst/>
              </a:rPr>
              <a:t>Haggard and Kaufman (2021)'s concept</a:t>
            </a:r>
            <a:r>
              <a:rPr lang="en-GB" sz="1700" b="0" i="0" u="none" strike="noStrike" spc="60" dirty="0">
                <a:effectLst/>
              </a:rPr>
              <a:t>, a key process of democratic backsliding can be called as "collapse of the separation of powers" (p.36) through assaults on the independence of the judiciary and other institutions serving to limit executive discretion.</a:t>
            </a:r>
          </a:p>
        </p:txBody>
      </p:sp>
    </p:spTree>
    <p:extLst>
      <p:ext uri="{BB962C8B-B14F-4D97-AF65-F5344CB8AC3E}">
        <p14:creationId xmlns:p14="http://schemas.microsoft.com/office/powerpoint/2010/main" val="290557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78A665-14C4-E694-8418-FD08F60FCAEB}"/>
              </a:ext>
            </a:extLst>
          </p:cNvPr>
          <p:cNvSpPr txBox="1"/>
          <p:nvPr/>
        </p:nvSpPr>
        <p:spPr>
          <a:xfrm>
            <a:off x="2743200" y="714624"/>
            <a:ext cx="8031423" cy="769441"/>
          </a:xfrm>
          <a:prstGeom prst="rect">
            <a:avLst/>
          </a:prstGeom>
          <a:noFill/>
        </p:spPr>
        <p:txBody>
          <a:bodyPr wrap="square" rtlCol="0">
            <a:spAutoFit/>
          </a:bodyPr>
          <a:lstStyle/>
          <a:p>
            <a:pPr algn="ctr"/>
            <a:r>
              <a:rPr lang="en-DE" sz="4400" b="1" spc="70" dirty="0"/>
              <a:t>10-minute group discussion</a:t>
            </a:r>
          </a:p>
        </p:txBody>
      </p:sp>
      <p:sp>
        <p:nvSpPr>
          <p:cNvPr id="4" name="TextBox 3">
            <a:extLst>
              <a:ext uri="{FF2B5EF4-FFF2-40B4-BE49-F238E27FC236}">
                <a16:creationId xmlns:a16="http://schemas.microsoft.com/office/drawing/2014/main" id="{6FDCE93C-560C-49BC-DF06-3B5636E92ACF}"/>
              </a:ext>
            </a:extLst>
          </p:cNvPr>
          <p:cNvSpPr txBox="1"/>
          <p:nvPr/>
        </p:nvSpPr>
        <p:spPr>
          <a:xfrm>
            <a:off x="1119116" y="2314977"/>
            <a:ext cx="10410406" cy="1723549"/>
          </a:xfrm>
          <a:prstGeom prst="rect">
            <a:avLst/>
          </a:prstGeom>
          <a:noFill/>
        </p:spPr>
        <p:txBody>
          <a:bodyPr wrap="square" rtlCol="0">
            <a:spAutoFit/>
          </a:bodyPr>
          <a:lstStyle/>
          <a:p>
            <a:pPr>
              <a:spcAft>
                <a:spcPts val="1200"/>
              </a:spcAft>
            </a:pPr>
            <a:r>
              <a:rPr lang="de-DE" sz="3200" spc="80" dirty="0"/>
              <a:t>Are European Democracies </a:t>
            </a:r>
            <a:r>
              <a:rPr lang="de-DE" sz="3200" spc="80" dirty="0" err="1"/>
              <a:t>Backsliding</a:t>
            </a:r>
            <a:r>
              <a:rPr lang="de-DE" sz="3200" spc="80" dirty="0"/>
              <a:t>?</a:t>
            </a:r>
          </a:p>
          <a:p>
            <a:pPr marL="971550" lvl="1" indent="-514350">
              <a:spcAft>
                <a:spcPts val="1200"/>
              </a:spcAft>
              <a:buFont typeface="Courier New" panose="02070309020205020404" pitchFamily="49" charset="0"/>
              <a:buChar char="o"/>
            </a:pPr>
            <a:r>
              <a:rPr lang="de-DE" sz="3200" spc="80" dirty="0" err="1"/>
              <a:t>If</a:t>
            </a:r>
            <a:r>
              <a:rPr lang="de-DE" sz="3200" spc="80" dirty="0"/>
              <a:t> </a:t>
            </a:r>
            <a:r>
              <a:rPr lang="de-DE" sz="3200" spc="80" dirty="0" err="1"/>
              <a:t>yes</a:t>
            </a:r>
            <a:r>
              <a:rPr lang="de-DE" sz="3200" spc="80" dirty="0"/>
              <a:t> </a:t>
            </a:r>
            <a:r>
              <a:rPr lang="de-DE" sz="3200" spc="80" dirty="0" err="1"/>
              <a:t>or</a:t>
            </a:r>
            <a:r>
              <a:rPr lang="de-DE" sz="3200" spc="80" dirty="0"/>
              <a:t> </a:t>
            </a:r>
            <a:r>
              <a:rPr lang="de-DE" sz="3200" spc="80" dirty="0" err="1"/>
              <a:t>no</a:t>
            </a:r>
            <a:r>
              <a:rPr lang="de-DE" sz="3200" spc="80" dirty="0"/>
              <a:t>, </a:t>
            </a:r>
            <a:r>
              <a:rPr lang="de-DE" sz="3200" spc="80" dirty="0" err="1"/>
              <a:t>please</a:t>
            </a:r>
            <a:r>
              <a:rPr lang="de-DE" sz="3200" spc="80" dirty="0"/>
              <a:t> </a:t>
            </a:r>
            <a:r>
              <a:rPr lang="de-DE" sz="3200" spc="80" dirty="0" err="1"/>
              <a:t>discuss</a:t>
            </a:r>
            <a:r>
              <a:rPr lang="de-DE" sz="3200" spc="80" dirty="0"/>
              <a:t> and </a:t>
            </a:r>
            <a:r>
              <a:rPr lang="de-DE" sz="3200" spc="80" dirty="0" err="1"/>
              <a:t>explain</a:t>
            </a:r>
            <a:r>
              <a:rPr lang="de-DE" sz="3200" spc="80" dirty="0"/>
              <a:t> </a:t>
            </a:r>
            <a:r>
              <a:rPr lang="de-DE" sz="3200" spc="80" dirty="0" err="1"/>
              <a:t>your</a:t>
            </a:r>
            <a:r>
              <a:rPr lang="de-DE" sz="3200" spc="80" dirty="0"/>
              <a:t> </a:t>
            </a:r>
            <a:r>
              <a:rPr lang="de-DE" sz="3200" spc="80" dirty="0" err="1"/>
              <a:t>reasons</a:t>
            </a:r>
            <a:r>
              <a:rPr lang="de-DE" sz="3200" spc="80" dirty="0"/>
              <a:t> </a:t>
            </a:r>
            <a:r>
              <a:rPr lang="de-DE" sz="3200" spc="80" dirty="0" err="1"/>
              <a:t>with</a:t>
            </a:r>
            <a:r>
              <a:rPr lang="de-DE" sz="3200" spc="80" dirty="0"/>
              <a:t> </a:t>
            </a:r>
            <a:r>
              <a:rPr lang="de-DE" sz="3200" spc="80" dirty="0" err="1"/>
              <a:t>empirical</a:t>
            </a:r>
            <a:r>
              <a:rPr lang="de-DE" sz="3200" spc="80" dirty="0"/>
              <a:t> </a:t>
            </a:r>
            <a:r>
              <a:rPr lang="de-DE" sz="3200" spc="80" dirty="0" err="1"/>
              <a:t>examples</a:t>
            </a:r>
            <a:endParaRPr lang="de-DE" sz="3200" spc="80" dirty="0"/>
          </a:p>
        </p:txBody>
      </p:sp>
      <p:sp>
        <p:nvSpPr>
          <p:cNvPr id="5" name="Text Placeholder 14">
            <a:extLst>
              <a:ext uri="{FF2B5EF4-FFF2-40B4-BE49-F238E27FC236}">
                <a16:creationId xmlns:a16="http://schemas.microsoft.com/office/drawing/2014/main" id="{6DF36E84-DD84-050B-29A4-FB6687BEFC44}"/>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18/22</a:t>
            </a:r>
          </a:p>
        </p:txBody>
      </p:sp>
    </p:spTree>
    <p:extLst>
      <p:ext uri="{BB962C8B-B14F-4D97-AF65-F5344CB8AC3E}">
        <p14:creationId xmlns:p14="http://schemas.microsoft.com/office/powerpoint/2010/main" val="379706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evaluating European democracies: are they backsliding?	         wise 2023/2024</a:t>
            </a:r>
          </a:p>
        </p:txBody>
      </p:sp>
      <p:sp>
        <p:nvSpPr>
          <p:cNvPr id="2" name="Text Placeholder 14">
            <a:extLst>
              <a:ext uri="{FF2B5EF4-FFF2-40B4-BE49-F238E27FC236}">
                <a16:creationId xmlns:a16="http://schemas.microsoft.com/office/drawing/2014/main" id="{B5F2A9EB-554C-5CB9-1A26-104BB10AA9F8}"/>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19/22</a:t>
            </a:r>
          </a:p>
        </p:txBody>
      </p:sp>
      <p:sp>
        <p:nvSpPr>
          <p:cNvPr id="6" name="TextBox 5">
            <a:extLst>
              <a:ext uri="{FF2B5EF4-FFF2-40B4-BE49-F238E27FC236}">
                <a16:creationId xmlns:a16="http://schemas.microsoft.com/office/drawing/2014/main" id="{F7C52FC6-891B-802D-B3A4-EB157D7A5DB1}"/>
              </a:ext>
            </a:extLst>
          </p:cNvPr>
          <p:cNvSpPr txBox="1"/>
          <p:nvPr/>
        </p:nvSpPr>
        <p:spPr>
          <a:xfrm>
            <a:off x="520889" y="1758661"/>
            <a:ext cx="11150221" cy="3831818"/>
          </a:xfrm>
          <a:prstGeom prst="rect">
            <a:avLst/>
          </a:prstGeom>
          <a:noFill/>
        </p:spPr>
        <p:txBody>
          <a:bodyPr wrap="square">
            <a:spAutoFit/>
          </a:bodyPr>
          <a:lstStyle/>
          <a:p>
            <a:pPr>
              <a:spcAft>
                <a:spcPts val="600"/>
              </a:spcAft>
            </a:pPr>
            <a:r>
              <a:rPr lang="en-US" b="1" spc="60" dirty="0"/>
              <a:t>Democratic Consolidation </a:t>
            </a:r>
            <a:r>
              <a:rPr lang="en-US" spc="60" dirty="0"/>
              <a:t>means democracy has become “the only game in town” (Linz &amp; Stepan, 1996)</a:t>
            </a:r>
          </a:p>
          <a:p>
            <a:pPr marL="285750" indent="-285750">
              <a:spcAft>
                <a:spcPts val="600"/>
              </a:spcAft>
              <a:buFont typeface="Arial" panose="020B0604020202020204" pitchFamily="34" charset="0"/>
              <a:buChar char="•"/>
            </a:pPr>
            <a:r>
              <a:rPr lang="en-US" spc="60" dirty="0"/>
              <a:t>The consolidation of democracies refers to “a mature stage when regimes prove resilient even under periods of severe crisis and electoral turbulence” (Norris, 2017)</a:t>
            </a:r>
          </a:p>
          <a:p>
            <a:pPr>
              <a:spcBef>
                <a:spcPts val="600"/>
              </a:spcBef>
              <a:spcAft>
                <a:spcPts val="600"/>
              </a:spcAft>
            </a:pPr>
            <a:r>
              <a:rPr lang="en-GB" spc="60" dirty="0"/>
              <a:t>Norris (2017) questions whether</a:t>
            </a:r>
            <a:r>
              <a:rPr lang="en-GB" spc="60" dirty="0">
                <a:effectLst/>
              </a:rPr>
              <a:t> Western democracies are in danger of backsliding. Do they come to </a:t>
            </a:r>
            <a:r>
              <a:rPr lang="en-GB" b="1" spc="60" dirty="0">
                <a:effectLst/>
              </a:rPr>
              <a:t>resemble hybrid regimes </a:t>
            </a:r>
            <a:r>
              <a:rPr lang="en-GB" spc="60" dirty="0">
                <a:effectLst/>
              </a:rPr>
              <a:t>like Turkey, Thailand, the Philippines, and Venezuela? </a:t>
            </a:r>
          </a:p>
          <a:p>
            <a:pPr marL="285750" indent="-285750">
              <a:spcBef>
                <a:spcPts val="600"/>
              </a:spcBef>
              <a:spcAft>
                <a:spcPts val="600"/>
              </a:spcAft>
              <a:buFont typeface="Arial" panose="020B0604020202020204" pitchFamily="34" charset="0"/>
              <a:buChar char="•"/>
            </a:pPr>
            <a:r>
              <a:rPr lang="en-US" spc="60" dirty="0"/>
              <a:t>Her findings shed light on the contemporary states of Linz and Stepan’s conditions in Western Democracies by showing that</a:t>
            </a:r>
          </a:p>
          <a:p>
            <a:pPr>
              <a:spcBef>
                <a:spcPts val="600"/>
              </a:spcBef>
              <a:spcAft>
                <a:spcPts val="600"/>
              </a:spcAft>
            </a:pPr>
            <a:r>
              <a:rPr lang="en-US" spc="60" dirty="0"/>
              <a:t>Norris (2017) did not clearly point out and answer to the question she asked, “Is Western democracy backsliding?” but only identified and showed her findings identifying risks</a:t>
            </a:r>
          </a:p>
          <a:p>
            <a:pPr marL="285750" indent="-285750">
              <a:spcBef>
                <a:spcPts val="600"/>
              </a:spcBef>
              <a:spcAft>
                <a:spcPts val="600"/>
              </a:spcAft>
              <a:buFont typeface="Arial" panose="020B0604020202020204" pitchFamily="34" charset="0"/>
              <a:buChar char="•"/>
            </a:pPr>
            <a:r>
              <a:rPr lang="en-US" spc="60" dirty="0"/>
              <a:t>Instead of answering YES or NO, </a:t>
            </a:r>
            <a:r>
              <a:rPr lang="en-US" b="1" spc="60" dirty="0"/>
              <a:t>why did she leave it an open-end question?</a:t>
            </a:r>
            <a:endParaRPr lang="en-GB" b="1" spc="60" dirty="0"/>
          </a:p>
        </p:txBody>
      </p:sp>
    </p:spTree>
    <p:extLst>
      <p:ext uri="{BB962C8B-B14F-4D97-AF65-F5344CB8AC3E}">
        <p14:creationId xmlns:p14="http://schemas.microsoft.com/office/powerpoint/2010/main" val="260295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evaluating European democracies: are they backsliding?	         wise 2023/2024</a:t>
            </a:r>
          </a:p>
        </p:txBody>
      </p:sp>
      <p:sp>
        <p:nvSpPr>
          <p:cNvPr id="2" name="Text Placeholder 14">
            <a:extLst>
              <a:ext uri="{FF2B5EF4-FFF2-40B4-BE49-F238E27FC236}">
                <a16:creationId xmlns:a16="http://schemas.microsoft.com/office/drawing/2014/main" id="{B5F2A9EB-554C-5CB9-1A26-104BB10AA9F8}"/>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20/22</a:t>
            </a:r>
          </a:p>
        </p:txBody>
      </p:sp>
      <p:sp>
        <p:nvSpPr>
          <p:cNvPr id="8" name="TextBox 7">
            <a:extLst>
              <a:ext uri="{FF2B5EF4-FFF2-40B4-BE49-F238E27FC236}">
                <a16:creationId xmlns:a16="http://schemas.microsoft.com/office/drawing/2014/main" id="{97F0A3F3-D6D6-365A-C7C3-B743BDD15DB3}"/>
              </a:ext>
            </a:extLst>
          </p:cNvPr>
          <p:cNvSpPr txBox="1"/>
          <p:nvPr/>
        </p:nvSpPr>
        <p:spPr>
          <a:xfrm>
            <a:off x="489099" y="1755710"/>
            <a:ext cx="11341394" cy="4185761"/>
          </a:xfrm>
          <a:prstGeom prst="rect">
            <a:avLst/>
          </a:prstGeom>
          <a:noFill/>
        </p:spPr>
        <p:txBody>
          <a:bodyPr wrap="square">
            <a:spAutoFit/>
          </a:bodyPr>
          <a:lstStyle/>
          <a:p>
            <a:pPr>
              <a:spcAft>
                <a:spcPts val="600"/>
              </a:spcAft>
            </a:pPr>
            <a:r>
              <a:rPr lang="en-US" b="1" u="sng" spc="50" dirty="0"/>
              <a:t>CHALLENGES IN EVALUATING EUROPEAN DEMOCRACIES: ARE THEY BACKSLIDING</a:t>
            </a:r>
          </a:p>
          <a:p>
            <a:pPr marL="285750" indent="-285750">
              <a:spcBef>
                <a:spcPts val="600"/>
              </a:spcBef>
              <a:spcAft>
                <a:spcPts val="600"/>
              </a:spcAft>
              <a:buFont typeface="Arial" panose="020B0604020202020204" pitchFamily="34" charset="0"/>
              <a:buChar char="•"/>
            </a:pPr>
            <a:r>
              <a:rPr lang="en-US" spc="50" dirty="0"/>
              <a:t>Ongoing academic debates on the </a:t>
            </a:r>
            <a:r>
              <a:rPr lang="en-US" spc="50" dirty="0" err="1"/>
              <a:t>operationalisation</a:t>
            </a:r>
            <a:r>
              <a:rPr lang="en-US" spc="50" dirty="0"/>
              <a:t> of democratic backsliding</a:t>
            </a:r>
          </a:p>
          <a:p>
            <a:pPr marL="742950" lvl="1" indent="-285750">
              <a:spcAft>
                <a:spcPts val="600"/>
              </a:spcAft>
              <a:buFont typeface="Courier New" panose="02070309020205020404" pitchFamily="49" charset="0"/>
              <a:buChar char="o"/>
            </a:pPr>
            <a:r>
              <a:rPr lang="en-US" b="0" i="0" u="none" strike="noStrike" spc="50" dirty="0">
                <a:effectLst/>
              </a:rPr>
              <a:t>Democratic backsliding is “the term that has not been used consistently and has not been properly </a:t>
            </a:r>
            <a:r>
              <a:rPr lang="en-US" b="0" i="0" u="none" strike="noStrike" spc="50" dirty="0" err="1">
                <a:effectLst/>
              </a:rPr>
              <a:t>operationalise</a:t>
            </a:r>
            <a:r>
              <a:rPr lang="en-US" spc="50" dirty="0" err="1"/>
              <a:t>d</a:t>
            </a:r>
            <a:r>
              <a:rPr lang="en-US" spc="50" dirty="0"/>
              <a:t> how to measure the phenomenon” </a:t>
            </a:r>
            <a:r>
              <a:rPr lang="en-GB" b="0" i="0" u="none" strike="noStrike" dirty="0">
                <a:effectLst/>
              </a:rPr>
              <a:t>(Waldner and Lust, 2018, p.95)</a:t>
            </a:r>
            <a:endParaRPr lang="en-US" spc="50" dirty="0"/>
          </a:p>
          <a:p>
            <a:pPr marL="758825" lvl="2" indent="-285750">
              <a:spcAft>
                <a:spcPts val="600"/>
              </a:spcAft>
              <a:buFont typeface="Courier New" panose="02070309020205020404" pitchFamily="49" charset="0"/>
              <a:buChar char="o"/>
            </a:pPr>
            <a:r>
              <a:rPr lang="en-US" spc="50" dirty="0"/>
              <a:t>Arbitrary threshold? </a:t>
            </a:r>
          </a:p>
          <a:p>
            <a:pPr marL="269875" lvl="2" indent="-254000">
              <a:spcAft>
                <a:spcPts val="600"/>
              </a:spcAft>
              <a:buFont typeface="Arial" panose="020B0604020202020204" pitchFamily="34" charset="0"/>
              <a:buChar char="•"/>
            </a:pPr>
            <a:r>
              <a:rPr lang="en-US" spc="50" dirty="0"/>
              <a:t>Endless debates and criticism on the reliability of cross-national indices on elements related to the quality of democracy produced by Freedom House, V-Dem, and so on </a:t>
            </a:r>
          </a:p>
          <a:p>
            <a:pPr marL="758825" lvl="3" indent="-285750">
              <a:spcAft>
                <a:spcPts val="600"/>
              </a:spcAft>
              <a:buFont typeface="Courier New" panose="02070309020205020404" pitchFamily="49" charset="0"/>
              <a:buChar char="o"/>
            </a:pPr>
            <a:r>
              <a:rPr lang="en-US" spc="50" dirty="0"/>
              <a:t>Major concerns is due to their secondary sources based on individual country expert survey</a:t>
            </a:r>
          </a:p>
          <a:p>
            <a:pPr marL="238125" lvl="3" indent="-222250">
              <a:spcAft>
                <a:spcPts val="600"/>
              </a:spcAft>
              <a:buFont typeface="Arial" panose="020B0604020202020204" pitchFamily="34" charset="0"/>
              <a:buChar char="•"/>
            </a:pPr>
            <a:r>
              <a:rPr lang="en-US" spc="50" dirty="0"/>
              <a:t>Various typologies developed based on different conceptualization</a:t>
            </a:r>
          </a:p>
          <a:p>
            <a:pPr marL="758825" lvl="4" indent="-285750">
              <a:spcAft>
                <a:spcPts val="600"/>
              </a:spcAft>
              <a:buFont typeface="Courier New" panose="02070309020205020404" pitchFamily="49" charset="0"/>
              <a:buChar char="o"/>
            </a:pPr>
            <a:r>
              <a:rPr lang="en-US" spc="50" dirty="0" err="1"/>
              <a:t>Democractic</a:t>
            </a:r>
            <a:r>
              <a:rPr lang="en-US" spc="50" dirty="0"/>
              <a:t> Erosion, Democratic Backsliding, Democratic Recession, </a:t>
            </a:r>
            <a:r>
              <a:rPr lang="en-US" spc="50" dirty="0" err="1"/>
              <a:t>Autocratisation</a:t>
            </a:r>
            <a:r>
              <a:rPr lang="en-US" spc="50" dirty="0"/>
              <a:t>, etc.</a:t>
            </a:r>
          </a:p>
          <a:p>
            <a:pPr marL="758825" lvl="4" indent="-285750">
              <a:spcAft>
                <a:spcPts val="600"/>
              </a:spcAft>
              <a:buFont typeface="Courier New" panose="02070309020205020404" pitchFamily="49" charset="0"/>
              <a:buChar char="o"/>
            </a:pPr>
            <a:r>
              <a:rPr lang="en-US" spc="50" dirty="0"/>
              <a:t>Building on different framework leads to different result?</a:t>
            </a:r>
          </a:p>
          <a:p>
            <a:pPr marL="758825" lvl="4" indent="-285750">
              <a:spcAft>
                <a:spcPts val="600"/>
              </a:spcAft>
              <a:buFont typeface="Courier New" panose="02070309020205020404" pitchFamily="49" charset="0"/>
              <a:buChar char="o"/>
            </a:pPr>
            <a:r>
              <a:rPr lang="en-US" spc="50" dirty="0"/>
              <a:t>What is the difference between </a:t>
            </a:r>
            <a:r>
              <a:rPr lang="en-US" spc="50" dirty="0" err="1"/>
              <a:t>autocratisation</a:t>
            </a:r>
            <a:r>
              <a:rPr lang="en-US" spc="50" dirty="0"/>
              <a:t> and democratic backsliding?</a:t>
            </a:r>
          </a:p>
        </p:txBody>
      </p:sp>
    </p:spTree>
    <p:extLst>
      <p:ext uri="{BB962C8B-B14F-4D97-AF65-F5344CB8AC3E}">
        <p14:creationId xmlns:p14="http://schemas.microsoft.com/office/powerpoint/2010/main" val="3545599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4. evaluating European democracies: are they backsliding?	         wise 2023/2024</a:t>
            </a:r>
          </a:p>
        </p:txBody>
      </p:sp>
      <p:sp>
        <p:nvSpPr>
          <p:cNvPr id="2" name="Text Placeholder 14">
            <a:extLst>
              <a:ext uri="{FF2B5EF4-FFF2-40B4-BE49-F238E27FC236}">
                <a16:creationId xmlns:a16="http://schemas.microsoft.com/office/drawing/2014/main" id="{B5F2A9EB-554C-5CB9-1A26-104BB10AA9F8}"/>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21/22</a:t>
            </a:r>
          </a:p>
        </p:txBody>
      </p:sp>
      <p:pic>
        <p:nvPicPr>
          <p:cNvPr id="3" name="Picture 2" descr="A diagram of a diagram&#10;&#10;Description automatically generated">
            <a:extLst>
              <a:ext uri="{FF2B5EF4-FFF2-40B4-BE49-F238E27FC236}">
                <a16:creationId xmlns:a16="http://schemas.microsoft.com/office/drawing/2014/main" id="{5F08381C-2E9F-E705-65E7-181DBEA39BCC}"/>
              </a:ext>
            </a:extLst>
          </p:cNvPr>
          <p:cNvPicPr>
            <a:picLocks noChangeAspect="1"/>
          </p:cNvPicPr>
          <p:nvPr/>
        </p:nvPicPr>
        <p:blipFill rotWithShape="1">
          <a:blip r:embed="rId2"/>
          <a:srcRect l="2584" r="2663"/>
          <a:stretch/>
        </p:blipFill>
        <p:spPr>
          <a:xfrm>
            <a:off x="827922" y="4340724"/>
            <a:ext cx="6849979" cy="1992329"/>
          </a:xfrm>
          <a:prstGeom prst="rect">
            <a:avLst/>
          </a:prstGeom>
        </p:spPr>
      </p:pic>
      <p:pic>
        <p:nvPicPr>
          <p:cNvPr id="7" name="Picture 6" descr="A close-up of a chart&#10;&#10;Description automatically generated">
            <a:extLst>
              <a:ext uri="{FF2B5EF4-FFF2-40B4-BE49-F238E27FC236}">
                <a16:creationId xmlns:a16="http://schemas.microsoft.com/office/drawing/2014/main" id="{D786C292-CFE0-7D28-3740-1290E5A6DBF7}"/>
              </a:ext>
            </a:extLst>
          </p:cNvPr>
          <p:cNvPicPr>
            <a:picLocks noChangeAspect="1"/>
          </p:cNvPicPr>
          <p:nvPr/>
        </p:nvPicPr>
        <p:blipFill>
          <a:blip r:embed="rId3"/>
          <a:stretch>
            <a:fillRect/>
          </a:stretch>
        </p:blipFill>
        <p:spPr>
          <a:xfrm>
            <a:off x="886909" y="1708764"/>
            <a:ext cx="6732003" cy="2341566"/>
          </a:xfrm>
          <a:prstGeom prst="rect">
            <a:avLst/>
          </a:prstGeom>
        </p:spPr>
      </p:pic>
      <p:sp>
        <p:nvSpPr>
          <p:cNvPr id="8" name="TextBox 7">
            <a:extLst>
              <a:ext uri="{FF2B5EF4-FFF2-40B4-BE49-F238E27FC236}">
                <a16:creationId xmlns:a16="http://schemas.microsoft.com/office/drawing/2014/main" id="{C69FDFD0-C497-E36E-BC8B-932F81803F3F}"/>
              </a:ext>
            </a:extLst>
          </p:cNvPr>
          <p:cNvSpPr txBox="1"/>
          <p:nvPr/>
        </p:nvSpPr>
        <p:spPr>
          <a:xfrm>
            <a:off x="7981588" y="4588638"/>
            <a:ext cx="3674058" cy="1077218"/>
          </a:xfrm>
          <a:prstGeom prst="rect">
            <a:avLst/>
          </a:prstGeom>
          <a:noFill/>
        </p:spPr>
        <p:txBody>
          <a:bodyPr wrap="square">
            <a:spAutoFit/>
          </a:bodyPr>
          <a:lstStyle/>
          <a:p>
            <a:pPr>
              <a:spcAft>
                <a:spcPts val="600"/>
              </a:spcAft>
            </a:pPr>
            <a:r>
              <a:rPr lang="en-US" sz="1600" spc="50" dirty="0"/>
              <a:t>A third wave of </a:t>
            </a:r>
            <a:r>
              <a:rPr lang="en-US" sz="1600" spc="50" dirty="0" err="1"/>
              <a:t>autocratization</a:t>
            </a:r>
            <a:r>
              <a:rPr lang="en-US" sz="1600" spc="50" dirty="0"/>
              <a:t> is here: what is new about it? published by </a:t>
            </a:r>
            <a:r>
              <a:rPr lang="en-GB" sz="1600" dirty="0" err="1">
                <a:effectLst/>
              </a:rPr>
              <a:t>Lührmann</a:t>
            </a:r>
            <a:r>
              <a:rPr lang="en-GB" sz="1600" dirty="0">
                <a:effectLst/>
              </a:rPr>
              <a:t> </a:t>
            </a:r>
            <a:r>
              <a:rPr lang="en-US" sz="1600" spc="50" dirty="0"/>
              <a:t>&amp; Lindberg in 2019</a:t>
            </a:r>
          </a:p>
        </p:txBody>
      </p:sp>
      <p:sp>
        <p:nvSpPr>
          <p:cNvPr id="9" name="TextBox 8">
            <a:extLst>
              <a:ext uri="{FF2B5EF4-FFF2-40B4-BE49-F238E27FC236}">
                <a16:creationId xmlns:a16="http://schemas.microsoft.com/office/drawing/2014/main" id="{DC6A87F3-0594-4881-099A-63F84B8F2B01}"/>
              </a:ext>
            </a:extLst>
          </p:cNvPr>
          <p:cNvSpPr txBox="1"/>
          <p:nvPr/>
        </p:nvSpPr>
        <p:spPr>
          <a:xfrm>
            <a:off x="7981588" y="1898632"/>
            <a:ext cx="3674058" cy="584775"/>
          </a:xfrm>
          <a:prstGeom prst="rect">
            <a:avLst/>
          </a:prstGeom>
          <a:noFill/>
        </p:spPr>
        <p:txBody>
          <a:bodyPr wrap="square">
            <a:spAutoFit/>
          </a:bodyPr>
          <a:lstStyle/>
          <a:p>
            <a:pPr>
              <a:spcAft>
                <a:spcPts val="600"/>
              </a:spcAft>
            </a:pPr>
            <a:r>
              <a:rPr lang="en-US" sz="1600" spc="50" dirty="0"/>
              <a:t>How democracies die published by </a:t>
            </a:r>
            <a:r>
              <a:rPr lang="en-US" sz="1600" spc="50" dirty="0" err="1"/>
              <a:t>Levitsky</a:t>
            </a:r>
            <a:r>
              <a:rPr lang="en-US" sz="1600" spc="50" dirty="0"/>
              <a:t> &amp; </a:t>
            </a:r>
            <a:r>
              <a:rPr lang="en-US" sz="1600" spc="50" dirty="0" err="1"/>
              <a:t>Ziblatt</a:t>
            </a:r>
            <a:r>
              <a:rPr lang="en-US" sz="1600" spc="50" dirty="0"/>
              <a:t> in 2018</a:t>
            </a:r>
          </a:p>
        </p:txBody>
      </p:sp>
    </p:spTree>
    <p:extLst>
      <p:ext uri="{BB962C8B-B14F-4D97-AF65-F5344CB8AC3E}">
        <p14:creationId xmlns:p14="http://schemas.microsoft.com/office/powerpoint/2010/main" val="36757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5. summary						                                    wise 2023/2024</a:t>
            </a:r>
          </a:p>
        </p:txBody>
      </p:sp>
      <p:sp>
        <p:nvSpPr>
          <p:cNvPr id="2" name="Text Placeholder 14">
            <a:extLst>
              <a:ext uri="{FF2B5EF4-FFF2-40B4-BE49-F238E27FC236}">
                <a16:creationId xmlns:a16="http://schemas.microsoft.com/office/drawing/2014/main" id="{6F5BF8EE-53D5-0A9E-9934-3AFBE676E376}"/>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22/22</a:t>
            </a:r>
          </a:p>
        </p:txBody>
      </p:sp>
      <p:sp>
        <p:nvSpPr>
          <p:cNvPr id="3" name="TextBox 2">
            <a:extLst>
              <a:ext uri="{FF2B5EF4-FFF2-40B4-BE49-F238E27FC236}">
                <a16:creationId xmlns:a16="http://schemas.microsoft.com/office/drawing/2014/main" id="{100A5325-804D-1775-DA7F-50C96821D7CC}"/>
              </a:ext>
            </a:extLst>
          </p:cNvPr>
          <p:cNvSpPr txBox="1"/>
          <p:nvPr/>
        </p:nvSpPr>
        <p:spPr>
          <a:xfrm>
            <a:off x="583686" y="1912870"/>
            <a:ext cx="11024628" cy="4113306"/>
          </a:xfrm>
          <a:prstGeom prst="rect">
            <a:avLst/>
          </a:prstGeom>
          <a:noFill/>
        </p:spPr>
        <p:txBody>
          <a:bodyPr wrap="square" rtlCol="0">
            <a:spAutoFit/>
          </a:bodyPr>
          <a:lstStyle/>
          <a:p>
            <a:pPr marL="457200" indent="-457200">
              <a:lnSpc>
                <a:spcPts val="2800"/>
              </a:lnSpc>
              <a:spcBef>
                <a:spcPts val="600"/>
              </a:spcBef>
              <a:spcAft>
                <a:spcPts val="600"/>
              </a:spcAft>
              <a:buFont typeface="+mj-lt"/>
              <a:buAutoNum type="arabicPeriod"/>
            </a:pPr>
            <a:r>
              <a:rPr lang="en-US" sz="2000" b="0" i="0" spc="60" dirty="0">
                <a:effectLst/>
              </a:rPr>
              <a:t>This session </a:t>
            </a:r>
            <a:r>
              <a:rPr lang="en-US" sz="2000" spc="60" dirty="0"/>
              <a:t>systemically delved into understanding two democracy-related phenomena: democratic consolidation and backsliding based on two main findings, Norris (2017) and </a:t>
            </a:r>
            <a:r>
              <a:rPr lang="en-US" sz="2000" spc="50" dirty="0"/>
              <a:t>(Linz &amp; Stepan, 1996)</a:t>
            </a:r>
            <a:endParaRPr lang="de-DE" sz="2000" spc="60" dirty="0"/>
          </a:p>
          <a:p>
            <a:pPr marL="457200" indent="-457200">
              <a:lnSpc>
                <a:spcPts val="2800"/>
              </a:lnSpc>
              <a:spcBef>
                <a:spcPts val="600"/>
              </a:spcBef>
              <a:spcAft>
                <a:spcPts val="600"/>
              </a:spcAft>
              <a:buFont typeface="+mj-lt"/>
              <a:buAutoNum type="arabicPeriod"/>
            </a:pPr>
            <a:r>
              <a:rPr lang="en-US" sz="2000" spc="60" dirty="0"/>
              <a:t>This session provided a systemic understanding of the how to define and understand the two phenomena by revisiting the typology of democracy</a:t>
            </a:r>
          </a:p>
          <a:p>
            <a:pPr marL="457200" indent="-457200">
              <a:lnSpc>
                <a:spcPts val="2800"/>
              </a:lnSpc>
              <a:spcBef>
                <a:spcPts val="600"/>
              </a:spcBef>
              <a:spcAft>
                <a:spcPts val="600"/>
              </a:spcAft>
              <a:buFont typeface="+mj-lt"/>
              <a:buAutoNum type="arabicPeriod"/>
            </a:pPr>
            <a:r>
              <a:rPr lang="en-US" sz="2000" spc="60" dirty="0"/>
              <a:t>This session explored and </a:t>
            </a:r>
            <a:r>
              <a:rPr lang="en-US" sz="2000" spc="60" dirty="0" err="1"/>
              <a:t>summarised</a:t>
            </a:r>
            <a:r>
              <a:rPr lang="en-US" sz="2000" spc="60" dirty="0"/>
              <a:t> complexities and difficulties why it is problematic to come up with consensual points with regard to the evaluation of the state of democracy</a:t>
            </a:r>
          </a:p>
          <a:p>
            <a:pPr marL="457200" indent="-457200">
              <a:lnSpc>
                <a:spcPts val="2800"/>
              </a:lnSpc>
              <a:spcBef>
                <a:spcPts val="600"/>
              </a:spcBef>
              <a:spcAft>
                <a:spcPts val="600"/>
              </a:spcAft>
              <a:buFont typeface="+mj-lt"/>
              <a:buAutoNum type="arabicPeriod"/>
            </a:pPr>
            <a:r>
              <a:rPr lang="en-US" sz="2000" spc="60" dirty="0"/>
              <a:t>This session introduced important existing theoretical frameworks that have been used to </a:t>
            </a:r>
            <a:r>
              <a:rPr lang="en-US" sz="2000" spc="60" dirty="0" err="1"/>
              <a:t>analyse</a:t>
            </a:r>
            <a:r>
              <a:rPr lang="en-US" sz="2000" spc="60" dirty="0"/>
              <a:t> and explain the phenomenon indicating the recession of democracy</a:t>
            </a:r>
          </a:p>
        </p:txBody>
      </p:sp>
    </p:spTree>
    <p:extLst>
      <p:ext uri="{BB962C8B-B14F-4D97-AF65-F5344CB8AC3E}">
        <p14:creationId xmlns:p14="http://schemas.microsoft.com/office/powerpoint/2010/main" val="146238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B27F-92F9-0AF2-494A-1DD6ED03A708}"/>
              </a:ext>
            </a:extLst>
          </p:cNvPr>
          <p:cNvSpPr txBox="1">
            <a:spLocks/>
          </p:cNvSpPr>
          <p:nvPr/>
        </p:nvSpPr>
        <p:spPr>
          <a:xfrm>
            <a:off x="855721" y="1736023"/>
            <a:ext cx="10875003" cy="133184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50000"/>
              </a:lnSpc>
            </a:pPr>
            <a:r>
              <a:rPr lang="en-GB" sz="6600" b="0" dirty="0">
                <a:solidFill>
                  <a:schemeClr val="tx1"/>
                </a:solidFill>
              </a:rPr>
              <a:t>Thank you for your attention</a:t>
            </a:r>
          </a:p>
        </p:txBody>
      </p:sp>
      <p:cxnSp>
        <p:nvCxnSpPr>
          <p:cNvPr id="6" name="Straight Connector 5">
            <a:extLst>
              <a:ext uri="{FF2B5EF4-FFF2-40B4-BE49-F238E27FC236}">
                <a16:creationId xmlns:a16="http://schemas.microsoft.com/office/drawing/2014/main" id="{2D99291C-1128-2C08-CB8F-758F40F7D3A0}"/>
              </a:ext>
            </a:extLst>
          </p:cNvPr>
          <p:cNvCxnSpPr>
            <a:cxnSpLocks/>
          </p:cNvCxnSpPr>
          <p:nvPr/>
        </p:nvCxnSpPr>
        <p:spPr>
          <a:xfrm>
            <a:off x="894839" y="3369812"/>
            <a:ext cx="10645183" cy="0"/>
          </a:xfrm>
          <a:prstGeom prst="line">
            <a:avLst/>
          </a:prstGeom>
          <a:ln w="63500"/>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F5A7BA7B-F5AF-839D-60A5-35FF53D935B5}"/>
              </a:ext>
            </a:extLst>
          </p:cNvPr>
          <p:cNvSpPr txBox="1">
            <a:spLocks/>
          </p:cNvSpPr>
          <p:nvPr/>
        </p:nvSpPr>
        <p:spPr>
          <a:xfrm>
            <a:off x="1383826" y="3369812"/>
            <a:ext cx="9913336" cy="1331842"/>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50000"/>
              </a:lnSpc>
            </a:pPr>
            <a:r>
              <a:rPr lang="en-GB" sz="3000" b="0" dirty="0">
                <a:solidFill>
                  <a:schemeClr val="tx1"/>
                </a:solidFill>
              </a:rPr>
              <a:t>Email: </a:t>
            </a:r>
            <a:r>
              <a:rPr lang="en-GB" sz="3000" b="0" dirty="0">
                <a:solidFill>
                  <a:srgbClr val="0070C0"/>
                </a:solidFill>
                <a:hlinkClick r:id="rId2">
                  <a:extLst>
                    <a:ext uri="{A12FA001-AC4F-418D-AE19-62706E023703}">
                      <ahyp:hlinkClr xmlns:ahyp="http://schemas.microsoft.com/office/drawing/2018/hyperlinkcolor" val="tx"/>
                    </a:ext>
                  </a:extLst>
                </a:hlinkClick>
              </a:rPr>
              <a:t>Thareerat.Laohabut@gsi.uni-muenchen.de</a:t>
            </a:r>
            <a:endParaRPr lang="en-GB" sz="3000" b="0" dirty="0">
              <a:solidFill>
                <a:srgbClr val="0070C0"/>
              </a:solidFill>
            </a:endParaRPr>
          </a:p>
          <a:p>
            <a:pPr>
              <a:lnSpc>
                <a:spcPct val="100000"/>
              </a:lnSpc>
              <a:spcBef>
                <a:spcPts val="600"/>
              </a:spcBef>
            </a:pPr>
            <a:r>
              <a:rPr lang="en-GB" sz="3000" b="0" dirty="0">
                <a:solidFill>
                  <a:schemeClr val="tx1"/>
                </a:solidFill>
              </a:rPr>
              <a:t>Webpage: </a:t>
            </a:r>
            <a:r>
              <a:rPr lang="en-GB" sz="3000" b="0" dirty="0">
                <a:solidFill>
                  <a:srgbClr val="0070C0"/>
                </a:solidFill>
                <a:hlinkClick r:id="rId3">
                  <a:extLst>
                    <a:ext uri="{A12FA001-AC4F-418D-AE19-62706E023703}">
                      <ahyp:hlinkClr xmlns:ahyp="http://schemas.microsoft.com/office/drawing/2018/hyperlinkcolor" val="tx"/>
                    </a:ext>
                  </a:extLst>
                </a:hlinkClick>
              </a:rPr>
              <a:t>https://cps-lmu.org/people.html</a:t>
            </a:r>
            <a:r>
              <a:rPr lang="en-GB" sz="3000" b="0" dirty="0">
                <a:solidFill>
                  <a:srgbClr val="0070C0"/>
                </a:solidFill>
              </a:rPr>
              <a:t> </a:t>
            </a:r>
            <a:r>
              <a:rPr lang="de-DE" sz="3000" b="0" i="0" dirty="0">
                <a:solidFill>
                  <a:srgbClr val="0070C0"/>
                </a:solidFill>
                <a:effectLst/>
                <a:hlinkClick r:id="rId4">
                  <a:extLst>
                    <a:ext uri="{A12FA001-AC4F-418D-AE19-62706E023703}">
                      <ahyp:hlinkClr xmlns:ahyp="http://schemas.microsoft.com/office/drawing/2018/hyperlinkcolor" val="tx"/>
                    </a:ext>
                  </a:extLst>
                </a:hlinkClick>
              </a:rPr>
              <a:t>https://</a:t>
            </a:r>
            <a:r>
              <a:rPr lang="de-DE" sz="3000" b="0" i="0" dirty="0">
                <a:solidFill>
                  <a:srgbClr val="0070C0"/>
                </a:solidFill>
                <a:effectLst/>
                <a:hlinkClick r:id="rId4">
                  <a:extLst>
                    <a:ext uri="{A12FA001-AC4F-418D-AE19-62706E023703}">
                      <ahyp:hlinkClr xmlns:ahyp="http://schemas.microsoft.com/office/drawing/2018/hyperlinkcolor" val="tx"/>
                    </a:ext>
                  </a:extLst>
                </a:hlinkClick>
              </a:rPr>
              <a:t>thareeratlaohabut.wordpress.com</a:t>
            </a:r>
            <a:r>
              <a:rPr lang="de-DE" sz="3000" b="0" i="0" dirty="0">
                <a:solidFill>
                  <a:srgbClr val="0070C0"/>
                </a:solidFill>
                <a:effectLst/>
              </a:rPr>
              <a:t> </a:t>
            </a:r>
            <a:endParaRPr lang="en-GB" sz="3000" b="0" dirty="0">
              <a:solidFill>
                <a:srgbClr val="0070C0"/>
              </a:solidFill>
            </a:endParaRPr>
          </a:p>
        </p:txBody>
      </p:sp>
    </p:spTree>
    <p:extLst>
      <p:ext uri="{BB962C8B-B14F-4D97-AF65-F5344CB8AC3E}">
        <p14:creationId xmlns:p14="http://schemas.microsoft.com/office/powerpoint/2010/main" val="235718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A47D73-4B3A-D2C1-A8C4-E9F313A49F9B}"/>
              </a:ext>
            </a:extLst>
          </p:cNvPr>
          <p:cNvSpPr txBox="1">
            <a:spLocks/>
          </p:cNvSpPr>
          <p:nvPr/>
        </p:nvSpPr>
        <p:spPr>
          <a:xfrm>
            <a:off x="4407195" y="898662"/>
            <a:ext cx="3496340" cy="610788"/>
          </a:xfrm>
          <a:prstGeom prst="rect">
            <a:avLst/>
          </a:prstGeom>
        </p:spPr>
        <p:txBody>
          <a:bodyPr/>
          <a:lstStyle>
            <a:lvl1pPr algn="l" defTabSz="815557" rtl="0" eaLnBrk="1" latinLnBrk="0" hangingPunct="1">
              <a:lnSpc>
                <a:spcPct val="90000"/>
              </a:lnSpc>
              <a:spcBef>
                <a:spcPct val="0"/>
              </a:spcBef>
              <a:buNone/>
              <a:defRPr sz="3925" kern="1200">
                <a:solidFill>
                  <a:schemeClr val="tx1"/>
                </a:solidFill>
                <a:latin typeface="+mj-lt"/>
                <a:ea typeface="+mj-ea"/>
                <a:cs typeface="+mj-cs"/>
              </a:defRPr>
            </a:lvl1pPr>
          </a:lstStyle>
          <a:p>
            <a:r>
              <a:rPr lang="de-DE" sz="4400" b="1" spc="90" dirty="0">
                <a:cs typeface="Calibri" panose="020F0502020204030204" pitchFamily="34" charset="0"/>
              </a:rPr>
              <a:t>OVERVIEW</a:t>
            </a:r>
            <a:endParaRPr lang="de-DE" sz="2000" b="1" spc="90" dirty="0">
              <a:cs typeface="Calibri" panose="020F0502020204030204" pitchFamily="34" charset="0"/>
            </a:endParaRPr>
          </a:p>
        </p:txBody>
      </p:sp>
      <p:sp>
        <p:nvSpPr>
          <p:cNvPr id="5" name="Title 1">
            <a:extLst>
              <a:ext uri="{FF2B5EF4-FFF2-40B4-BE49-F238E27FC236}">
                <a16:creationId xmlns:a16="http://schemas.microsoft.com/office/drawing/2014/main" id="{746843DB-76E4-63FE-5DFA-DA16D72B9CC0}"/>
              </a:ext>
            </a:extLst>
          </p:cNvPr>
          <p:cNvSpPr txBox="1">
            <a:spLocks/>
          </p:cNvSpPr>
          <p:nvPr/>
        </p:nvSpPr>
        <p:spPr>
          <a:xfrm>
            <a:off x="795334" y="1988880"/>
            <a:ext cx="10720062" cy="3644611"/>
          </a:xfrm>
          <a:prstGeom prst="rect">
            <a:avLst/>
          </a:prstGeom>
        </p:spPr>
        <p:txBody>
          <a:bodyPr/>
          <a:lstStyle>
            <a:lvl1pPr algn="l" defTabSz="815557" rtl="0" eaLnBrk="1" latinLnBrk="0" hangingPunct="1">
              <a:lnSpc>
                <a:spcPct val="90000"/>
              </a:lnSpc>
              <a:spcBef>
                <a:spcPct val="0"/>
              </a:spcBef>
              <a:buNone/>
              <a:defRPr sz="2800" b="1" kern="1200">
                <a:solidFill>
                  <a:schemeClr val="bg1"/>
                </a:solidFill>
                <a:latin typeface="+mj-lt"/>
                <a:ea typeface="+mj-ea"/>
                <a:cs typeface="+mj-cs"/>
              </a:defRPr>
            </a:lvl1pPr>
          </a:lstStyle>
          <a:p>
            <a:pPr marL="514350" indent="-514350">
              <a:lnSpc>
                <a:spcPct val="150000"/>
              </a:lnSpc>
              <a:buFontTx/>
              <a:buAutoNum type="arabicPeriod"/>
            </a:pPr>
            <a:r>
              <a:rPr lang="en-GB" b="0" spc="70" dirty="0">
                <a:solidFill>
                  <a:schemeClr val="tx1"/>
                </a:solidFill>
                <a:cs typeface="Calibri" panose="020F0502020204030204" pitchFamily="34" charset="0"/>
              </a:rPr>
              <a:t>Typology: What is Democracy?</a:t>
            </a:r>
          </a:p>
          <a:p>
            <a:pPr marL="514350" indent="-514350">
              <a:lnSpc>
                <a:spcPct val="150000"/>
              </a:lnSpc>
              <a:buFontTx/>
              <a:buAutoNum type="arabicPeriod"/>
            </a:pPr>
            <a:r>
              <a:rPr lang="en-GB" b="0" spc="70" dirty="0">
                <a:solidFill>
                  <a:schemeClr val="tx1"/>
                </a:solidFill>
                <a:cs typeface="Calibri" panose="020F0502020204030204" pitchFamily="34" charset="0"/>
              </a:rPr>
              <a:t>Democratic Consolidation</a:t>
            </a:r>
          </a:p>
          <a:p>
            <a:pPr marL="514350" indent="-514350">
              <a:lnSpc>
                <a:spcPct val="150000"/>
              </a:lnSpc>
              <a:buAutoNum type="arabicPeriod"/>
            </a:pPr>
            <a:r>
              <a:rPr lang="en-GB" b="0" spc="70" dirty="0">
                <a:solidFill>
                  <a:schemeClr val="tx1"/>
                </a:solidFill>
                <a:cs typeface="Calibri" panose="020F0502020204030204" pitchFamily="34" charset="0"/>
              </a:rPr>
              <a:t>Democratic Backsliding: How Democracy Backslides?</a:t>
            </a:r>
          </a:p>
          <a:p>
            <a:pPr marL="514350" indent="-514350">
              <a:lnSpc>
                <a:spcPct val="150000"/>
              </a:lnSpc>
              <a:buAutoNum type="arabicPeriod"/>
            </a:pPr>
            <a:r>
              <a:rPr lang="en-GB" b="0" spc="70" dirty="0">
                <a:solidFill>
                  <a:schemeClr val="tx1"/>
                </a:solidFill>
                <a:cs typeface="Calibri" panose="020F0502020204030204" pitchFamily="34" charset="0"/>
              </a:rPr>
              <a:t>Evaluating European Democracies: Are They Backsliding?</a:t>
            </a:r>
          </a:p>
          <a:p>
            <a:pPr marL="514350" indent="-514350">
              <a:lnSpc>
                <a:spcPct val="150000"/>
              </a:lnSpc>
              <a:buAutoNum type="arabicPeriod"/>
            </a:pPr>
            <a:r>
              <a:rPr lang="en-GB" b="0" spc="70" dirty="0">
                <a:solidFill>
                  <a:schemeClr val="tx1"/>
                </a:solidFill>
                <a:cs typeface="Calibri" panose="020F0502020204030204" pitchFamily="34" charset="0"/>
              </a:rPr>
              <a:t>Summary</a:t>
            </a:r>
          </a:p>
        </p:txBody>
      </p:sp>
    </p:spTree>
    <p:extLst>
      <p:ext uri="{BB962C8B-B14F-4D97-AF65-F5344CB8AC3E}">
        <p14:creationId xmlns:p14="http://schemas.microsoft.com/office/powerpoint/2010/main" val="26075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CE93C-560C-49BC-DF06-3B5636E92ACF}"/>
              </a:ext>
            </a:extLst>
          </p:cNvPr>
          <p:cNvSpPr txBox="1"/>
          <p:nvPr/>
        </p:nvSpPr>
        <p:spPr>
          <a:xfrm>
            <a:off x="2210208" y="2677462"/>
            <a:ext cx="8210040" cy="1107996"/>
          </a:xfrm>
          <a:prstGeom prst="rect">
            <a:avLst/>
          </a:prstGeom>
          <a:noFill/>
        </p:spPr>
        <p:txBody>
          <a:bodyPr wrap="square" rtlCol="0">
            <a:spAutoFit/>
          </a:bodyPr>
          <a:lstStyle/>
          <a:p>
            <a:pPr>
              <a:spcAft>
                <a:spcPts val="1200"/>
              </a:spcAft>
            </a:pPr>
            <a:r>
              <a:rPr lang="en-DE" sz="6600" spc="60" dirty="0"/>
              <a:t>Wh</a:t>
            </a:r>
            <a:r>
              <a:rPr lang="de-DE" sz="6600" spc="60" dirty="0"/>
              <a:t>at </a:t>
            </a:r>
            <a:r>
              <a:rPr lang="de-DE" sz="6600" spc="60" dirty="0" err="1"/>
              <a:t>is</a:t>
            </a:r>
            <a:r>
              <a:rPr lang="de-DE" sz="6600" spc="60" dirty="0"/>
              <a:t> </a:t>
            </a:r>
            <a:r>
              <a:rPr lang="de-DE" sz="6600" spc="60" dirty="0" err="1"/>
              <a:t>democracy</a:t>
            </a:r>
            <a:r>
              <a:rPr lang="de-DE" sz="6600" spc="60" dirty="0"/>
              <a:t>?</a:t>
            </a:r>
          </a:p>
        </p:txBody>
      </p:sp>
      <p:sp>
        <p:nvSpPr>
          <p:cNvPr id="5" name="Text Placeholder 14">
            <a:extLst>
              <a:ext uri="{FF2B5EF4-FFF2-40B4-BE49-F238E27FC236}">
                <a16:creationId xmlns:a16="http://schemas.microsoft.com/office/drawing/2014/main" id="{6DF36E84-DD84-050B-29A4-FB6687BEFC44}"/>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1/22</a:t>
            </a:r>
          </a:p>
        </p:txBody>
      </p:sp>
    </p:spTree>
    <p:extLst>
      <p:ext uri="{BB962C8B-B14F-4D97-AF65-F5344CB8AC3E}">
        <p14:creationId xmlns:p14="http://schemas.microsoft.com/office/powerpoint/2010/main" val="95287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2/22</a:t>
            </a:r>
          </a:p>
        </p:txBody>
      </p:sp>
      <p:sp>
        <p:nvSpPr>
          <p:cNvPr id="2" name="TextBox 1">
            <a:extLst>
              <a:ext uri="{FF2B5EF4-FFF2-40B4-BE49-F238E27FC236}">
                <a16:creationId xmlns:a16="http://schemas.microsoft.com/office/drawing/2014/main" id="{73A91AB9-1A24-E1AF-AF52-E19F24345CA6}"/>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140576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624907" y="1755710"/>
            <a:ext cx="6882307" cy="1031051"/>
          </a:xfrm>
          <a:prstGeom prst="rect">
            <a:avLst/>
          </a:prstGeom>
          <a:noFill/>
        </p:spPr>
        <p:txBody>
          <a:bodyPr wrap="square">
            <a:spAutoFit/>
          </a:bodyPr>
          <a:lstStyle/>
          <a:p>
            <a:pPr>
              <a:spcAft>
                <a:spcPts val="600"/>
              </a:spcAft>
            </a:pPr>
            <a:r>
              <a:rPr lang="en-US" sz="1400" b="1" u="sng" spc="50" dirty="0"/>
              <a:t>THE PUBLIC REALM &amp; COLLECTIVE NORMS</a:t>
            </a:r>
          </a:p>
          <a:p>
            <a:pPr marL="285750" indent="-285750">
              <a:spcAft>
                <a:spcPts val="600"/>
              </a:spcAft>
              <a:buFont typeface="Arial" panose="020B0604020202020204" pitchFamily="34" charset="0"/>
              <a:buChar char="•"/>
            </a:pPr>
            <a:r>
              <a:rPr lang="en-US" sz="1400" spc="50" dirty="0"/>
              <a:t>Satisfactory collective norms and choices, binding on the society and supported by state coercion, varies and depends on pre-existing factors in different society</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3/22</a:t>
            </a:r>
          </a:p>
        </p:txBody>
      </p:sp>
      <p:sp>
        <p:nvSpPr>
          <p:cNvPr id="4" name="TextBox 3">
            <a:extLst>
              <a:ext uri="{FF2B5EF4-FFF2-40B4-BE49-F238E27FC236}">
                <a16:creationId xmlns:a16="http://schemas.microsoft.com/office/drawing/2014/main" id="{6B9A1FEF-AB4F-6172-6DE6-C4F24606B230}"/>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369582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624907" y="1755710"/>
            <a:ext cx="6882307" cy="2339102"/>
          </a:xfrm>
          <a:prstGeom prst="rect">
            <a:avLst/>
          </a:prstGeom>
          <a:noFill/>
        </p:spPr>
        <p:txBody>
          <a:bodyPr wrap="square">
            <a:spAutoFit/>
          </a:bodyPr>
          <a:lstStyle/>
          <a:p>
            <a:pPr>
              <a:spcAft>
                <a:spcPts val="600"/>
              </a:spcAft>
            </a:pPr>
            <a:r>
              <a:rPr lang="en-US" sz="1400" b="1" u="sng" spc="50" dirty="0"/>
              <a:t>THE PUBLIC REALM &amp; COLLECTIVE NORMS</a:t>
            </a:r>
          </a:p>
          <a:p>
            <a:pPr marL="285750" indent="-285750">
              <a:spcAft>
                <a:spcPts val="600"/>
              </a:spcAft>
              <a:buFont typeface="Arial" panose="020B0604020202020204" pitchFamily="34" charset="0"/>
              <a:buChar char="•"/>
            </a:pPr>
            <a:r>
              <a:rPr lang="en-US" sz="1400" spc="50" dirty="0"/>
              <a:t>Satisfactory collective norms and choices, binding on the society and supported by state coercion, varies and depends on pre-existing factors in different society</a:t>
            </a:r>
          </a:p>
          <a:p>
            <a:pPr>
              <a:spcBef>
                <a:spcPts val="600"/>
              </a:spcBef>
              <a:spcAft>
                <a:spcPts val="600"/>
              </a:spcAft>
            </a:pPr>
            <a:r>
              <a:rPr lang="en-US" sz="1400" b="1" u="sng" spc="50" dirty="0"/>
              <a:t>CITIZENS</a:t>
            </a:r>
          </a:p>
          <a:p>
            <a:pPr marL="285750" indent="-285750">
              <a:buFont typeface="Arial" panose="020B0604020202020204" pitchFamily="34" charset="0"/>
              <a:buChar char="•"/>
            </a:pPr>
            <a:r>
              <a:rPr lang="en-US" sz="1400" spc="50" dirty="0"/>
              <a:t>“All regimes have rulers and a public realm, but only to the extent that they are democratic do they have citizen” (</a:t>
            </a:r>
            <a:r>
              <a:rPr lang="en-US" sz="1400" spc="50" dirty="0" err="1"/>
              <a:t>Schmitter</a:t>
            </a:r>
            <a:r>
              <a:rPr lang="en-US" sz="1400" spc="50" dirty="0"/>
              <a:t> &amp; Karl, 1991, p.77) </a:t>
            </a:r>
          </a:p>
          <a:p>
            <a:pPr marL="742950" lvl="1" indent="-285750">
              <a:buFont typeface="Courier New" panose="02070309020205020404" pitchFamily="49" charset="0"/>
              <a:buChar char="o"/>
            </a:pPr>
            <a:r>
              <a:rPr lang="en-US" sz="1400" spc="50" dirty="0"/>
              <a:t>Universal suffrage </a:t>
            </a:r>
          </a:p>
          <a:p>
            <a:pPr marL="742950" lvl="1" indent="-285750">
              <a:buFont typeface="Courier New" panose="02070309020205020404" pitchFamily="49" charset="0"/>
              <a:buChar char="o"/>
            </a:pPr>
            <a:r>
              <a:rPr lang="en-US" sz="1400" spc="50" dirty="0"/>
              <a:t>Eligibility for running for the office</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4/22</a:t>
            </a:r>
          </a:p>
        </p:txBody>
      </p:sp>
      <p:sp>
        <p:nvSpPr>
          <p:cNvPr id="3" name="TextBox 2">
            <a:extLst>
              <a:ext uri="{FF2B5EF4-FFF2-40B4-BE49-F238E27FC236}">
                <a16:creationId xmlns:a16="http://schemas.microsoft.com/office/drawing/2014/main" id="{A7F66273-EB55-AF6B-6BC1-BDEDAF4B0E09}"/>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85011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sp>
        <p:nvSpPr>
          <p:cNvPr id="6" name="TextBox 5">
            <a:extLst>
              <a:ext uri="{FF2B5EF4-FFF2-40B4-BE49-F238E27FC236}">
                <a16:creationId xmlns:a16="http://schemas.microsoft.com/office/drawing/2014/main" id="{C7BC9873-F283-4A3B-F1E8-C5BC4F56D0AF}"/>
              </a:ext>
            </a:extLst>
          </p:cNvPr>
          <p:cNvSpPr txBox="1"/>
          <p:nvPr/>
        </p:nvSpPr>
        <p:spPr>
          <a:xfrm>
            <a:off x="4624907" y="1755710"/>
            <a:ext cx="6882307" cy="3724096"/>
          </a:xfrm>
          <a:prstGeom prst="rect">
            <a:avLst/>
          </a:prstGeom>
          <a:noFill/>
        </p:spPr>
        <p:txBody>
          <a:bodyPr wrap="square">
            <a:spAutoFit/>
          </a:bodyPr>
          <a:lstStyle/>
          <a:p>
            <a:pPr>
              <a:spcAft>
                <a:spcPts val="600"/>
              </a:spcAft>
            </a:pPr>
            <a:r>
              <a:rPr lang="en-US" sz="1400" b="1" u="sng" spc="50" dirty="0"/>
              <a:t>THE PUBLIC REALM &amp; COLLECTIVE NORMS</a:t>
            </a:r>
          </a:p>
          <a:p>
            <a:pPr marL="285750" indent="-285750">
              <a:spcAft>
                <a:spcPts val="600"/>
              </a:spcAft>
              <a:buFont typeface="Arial" panose="020B0604020202020204" pitchFamily="34" charset="0"/>
              <a:buChar char="•"/>
            </a:pPr>
            <a:r>
              <a:rPr lang="en-US" sz="1400" spc="50" dirty="0"/>
              <a:t>Satisfactory collective norms and choices, binding on the society and supported by state coercion, varies and depends on pre-existing factors in different society</a:t>
            </a:r>
          </a:p>
          <a:p>
            <a:pPr>
              <a:spcBef>
                <a:spcPts val="600"/>
              </a:spcBef>
              <a:spcAft>
                <a:spcPts val="600"/>
              </a:spcAft>
            </a:pPr>
            <a:r>
              <a:rPr lang="en-US" sz="1400" b="1" u="sng" spc="50" dirty="0"/>
              <a:t>CITIZENS</a:t>
            </a:r>
          </a:p>
          <a:p>
            <a:pPr marL="285750" indent="-285750">
              <a:buFont typeface="Arial" panose="020B0604020202020204" pitchFamily="34" charset="0"/>
              <a:buChar char="•"/>
            </a:pPr>
            <a:r>
              <a:rPr lang="en-US" sz="1400" spc="50" dirty="0"/>
              <a:t>“All regimes have rulers and a public realm, but only to the extent that they are democratic do they have citizen” (</a:t>
            </a:r>
            <a:r>
              <a:rPr lang="en-US" sz="1400" spc="50" dirty="0" err="1"/>
              <a:t>Schmitter</a:t>
            </a:r>
            <a:r>
              <a:rPr lang="en-US" sz="1400" spc="50" dirty="0"/>
              <a:t> &amp; Karl, 1991, p.77) </a:t>
            </a:r>
          </a:p>
          <a:p>
            <a:pPr marL="742950" lvl="1" indent="-285750">
              <a:buFont typeface="Courier New" panose="02070309020205020404" pitchFamily="49" charset="0"/>
              <a:buChar char="o"/>
            </a:pPr>
            <a:r>
              <a:rPr lang="en-US" sz="1400" spc="50" dirty="0"/>
              <a:t>Universal suffrage </a:t>
            </a:r>
          </a:p>
          <a:p>
            <a:pPr marL="742950" lvl="1" indent="-285750">
              <a:buFont typeface="Courier New" panose="02070309020205020404" pitchFamily="49" charset="0"/>
              <a:buChar char="o"/>
            </a:pPr>
            <a:r>
              <a:rPr lang="en-US" sz="1400" spc="50" dirty="0"/>
              <a:t>Eligibility for running for the office</a:t>
            </a:r>
          </a:p>
          <a:p>
            <a:pPr>
              <a:spcBef>
                <a:spcPts val="1200"/>
              </a:spcBef>
              <a:spcAft>
                <a:spcPts val="600"/>
              </a:spcAft>
            </a:pPr>
            <a:r>
              <a:rPr lang="en-US" sz="1400" b="1" u="sng" spc="50" dirty="0"/>
              <a:t>REPRESENTATIVES</a:t>
            </a:r>
          </a:p>
          <a:p>
            <a:pPr marL="285750" indent="-285750">
              <a:buFont typeface="Arial" panose="020B0604020202020204" pitchFamily="34" charset="0"/>
              <a:buChar char="•"/>
            </a:pPr>
            <a:r>
              <a:rPr lang="en-US" sz="1400" spc="50" dirty="0"/>
              <a:t>Modern Democracy relies on the work of representatives</a:t>
            </a:r>
          </a:p>
          <a:p>
            <a:pPr marL="285750" indent="-285750">
              <a:spcBef>
                <a:spcPts val="600"/>
              </a:spcBef>
              <a:spcAft>
                <a:spcPts val="600"/>
              </a:spcAft>
              <a:buFont typeface="Arial" panose="020B0604020202020204" pitchFamily="34" charset="0"/>
              <a:buChar char="•"/>
            </a:pPr>
            <a:r>
              <a:rPr lang="en-US" sz="1400" spc="50" dirty="0"/>
              <a:t>To make representative system function depends on how the representatives are chosen and held accountable for their actions (</a:t>
            </a:r>
            <a:r>
              <a:rPr lang="en-US" sz="1400" spc="50" dirty="0" err="1"/>
              <a:t>Schmitter</a:t>
            </a:r>
            <a:r>
              <a:rPr lang="en-US" sz="1400" spc="50" dirty="0"/>
              <a:t> &amp; Karl, 1991, p.80)</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5/22</a:t>
            </a:r>
          </a:p>
        </p:txBody>
      </p:sp>
      <p:sp>
        <p:nvSpPr>
          <p:cNvPr id="3" name="TextBox 2">
            <a:extLst>
              <a:ext uri="{FF2B5EF4-FFF2-40B4-BE49-F238E27FC236}">
                <a16:creationId xmlns:a16="http://schemas.microsoft.com/office/drawing/2014/main" id="{A9FA198E-F3BF-2FEB-648E-5EA6AADA29AB}"/>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212084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0A0850-8E19-74C1-7DAA-FFAABF010463}"/>
              </a:ext>
            </a:extLst>
          </p:cNvPr>
          <p:cNvSpPr>
            <a:spLocks noGrp="1"/>
          </p:cNvSpPr>
          <p:nvPr>
            <p:ph type="body" sz="quarter" idx="15"/>
          </p:nvPr>
        </p:nvSpPr>
        <p:spPr>
          <a:xfrm>
            <a:off x="2286000" y="440471"/>
            <a:ext cx="9544493" cy="806450"/>
          </a:xfrm>
          <a:ln w="3175">
            <a:solidFill>
              <a:schemeClr val="tx1"/>
            </a:solidFill>
          </a:ln>
        </p:spPr>
        <p:txBody>
          <a:bodyPr/>
          <a:lstStyle/>
          <a:p>
            <a:br>
              <a:rPr lang="en-US" sz="1400" dirty="0"/>
            </a:br>
            <a:r>
              <a:rPr lang="en-US" sz="1400" dirty="0"/>
              <a:t>1. Typology: what Is democracy					         wise 2023/2024</a:t>
            </a:r>
          </a:p>
        </p:txBody>
      </p:sp>
      <p:grpSp>
        <p:nvGrpSpPr>
          <p:cNvPr id="14" name="Group 13">
            <a:extLst>
              <a:ext uri="{FF2B5EF4-FFF2-40B4-BE49-F238E27FC236}">
                <a16:creationId xmlns:a16="http://schemas.microsoft.com/office/drawing/2014/main" id="{5DA04B15-9909-5D75-075C-487D725627F7}"/>
              </a:ext>
            </a:extLst>
          </p:cNvPr>
          <p:cNvGrpSpPr/>
          <p:nvPr/>
        </p:nvGrpSpPr>
        <p:grpSpPr>
          <a:xfrm>
            <a:off x="486112" y="1910852"/>
            <a:ext cx="3674058" cy="3413812"/>
            <a:chOff x="701748" y="2057399"/>
            <a:chExt cx="3827721" cy="3556591"/>
          </a:xfrm>
        </p:grpSpPr>
        <p:sp>
          <p:nvSpPr>
            <p:cNvPr id="7" name="Oval 6">
              <a:extLst>
                <a:ext uri="{FF2B5EF4-FFF2-40B4-BE49-F238E27FC236}">
                  <a16:creationId xmlns:a16="http://schemas.microsoft.com/office/drawing/2014/main" id="{8FBDCDE9-DEA7-ACA6-FEA6-24A776783EFA}"/>
                </a:ext>
              </a:extLst>
            </p:cNvPr>
            <p:cNvSpPr/>
            <p:nvPr/>
          </p:nvSpPr>
          <p:spPr>
            <a:xfrm>
              <a:off x="701748" y="2057399"/>
              <a:ext cx="3827721" cy="35565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4CBEF5ED-F799-B0D8-6B19-F49B7717609A}"/>
                </a:ext>
              </a:extLst>
            </p:cNvPr>
            <p:cNvSpPr txBox="1"/>
            <p:nvPr/>
          </p:nvSpPr>
          <p:spPr>
            <a:xfrm>
              <a:off x="1190845" y="3336243"/>
              <a:ext cx="1174898" cy="338554"/>
            </a:xfrm>
            <a:prstGeom prst="rect">
              <a:avLst/>
            </a:prstGeom>
            <a:noFill/>
          </p:spPr>
          <p:txBody>
            <a:bodyPr wrap="square" rtlCol="0">
              <a:spAutoFit/>
            </a:bodyPr>
            <a:lstStyle/>
            <a:p>
              <a:r>
                <a:rPr lang="de-DE" sz="1600" b="1" spc="50" dirty="0">
                  <a:solidFill>
                    <a:schemeClr val="bg1"/>
                  </a:solidFill>
                </a:rPr>
                <a:t>Citizens</a:t>
              </a:r>
            </a:p>
          </p:txBody>
        </p:sp>
        <p:sp>
          <p:nvSpPr>
            <p:cNvPr id="10" name="TextBox 9">
              <a:extLst>
                <a:ext uri="{FF2B5EF4-FFF2-40B4-BE49-F238E27FC236}">
                  <a16:creationId xmlns:a16="http://schemas.microsoft.com/office/drawing/2014/main" id="{5D813334-A67A-22BA-5DA0-7C47E7FD5124}"/>
                </a:ext>
              </a:extLst>
            </p:cNvPr>
            <p:cNvSpPr txBox="1"/>
            <p:nvPr/>
          </p:nvSpPr>
          <p:spPr>
            <a:xfrm>
              <a:off x="1440709" y="2489072"/>
              <a:ext cx="2371584" cy="609233"/>
            </a:xfrm>
            <a:prstGeom prst="rect">
              <a:avLst/>
            </a:prstGeom>
            <a:noFill/>
          </p:spPr>
          <p:txBody>
            <a:bodyPr wrap="square" rtlCol="0">
              <a:spAutoFit/>
            </a:bodyPr>
            <a:lstStyle/>
            <a:p>
              <a:r>
                <a:rPr lang="de-DE" sz="1600" b="1" spc="50" dirty="0">
                  <a:solidFill>
                    <a:schemeClr val="bg1"/>
                  </a:solidFill>
                </a:rPr>
                <a:t>The </a:t>
              </a:r>
              <a:r>
                <a:rPr lang="en-US" sz="1600" b="1" spc="50" dirty="0">
                  <a:solidFill>
                    <a:schemeClr val="bg1"/>
                  </a:solidFill>
                </a:rPr>
                <a:t>public</a:t>
              </a:r>
              <a:r>
                <a:rPr lang="de-DE" sz="1600" b="1" spc="50" dirty="0">
                  <a:solidFill>
                    <a:schemeClr val="bg1"/>
                  </a:solidFill>
                </a:rPr>
                <a:t> </a:t>
              </a:r>
              <a:r>
                <a:rPr lang="en-US" sz="1600" b="1" spc="50" dirty="0">
                  <a:solidFill>
                    <a:schemeClr val="bg1"/>
                  </a:solidFill>
                </a:rPr>
                <a:t>realm</a:t>
              </a:r>
              <a:r>
                <a:rPr lang="de-DE" sz="1600" b="1" spc="50" dirty="0">
                  <a:solidFill>
                    <a:schemeClr val="bg1"/>
                  </a:solidFill>
                </a:rPr>
                <a:t> &amp; </a:t>
              </a:r>
              <a:r>
                <a:rPr lang="en-US" sz="1600" b="1" spc="50" dirty="0">
                  <a:solidFill>
                    <a:schemeClr val="bg1"/>
                  </a:solidFill>
                </a:rPr>
                <a:t>collective</a:t>
              </a:r>
              <a:r>
                <a:rPr lang="de-DE" sz="1600" b="1" spc="50" dirty="0">
                  <a:solidFill>
                    <a:schemeClr val="bg1"/>
                  </a:solidFill>
                </a:rPr>
                <a:t> </a:t>
              </a:r>
              <a:r>
                <a:rPr lang="en-US" sz="1600" b="1" spc="50" dirty="0">
                  <a:solidFill>
                    <a:schemeClr val="bg1"/>
                  </a:solidFill>
                </a:rPr>
                <a:t>norms</a:t>
              </a:r>
            </a:p>
          </p:txBody>
        </p:sp>
        <p:sp>
          <p:nvSpPr>
            <p:cNvPr id="11" name="TextBox 10">
              <a:extLst>
                <a:ext uri="{FF2B5EF4-FFF2-40B4-BE49-F238E27FC236}">
                  <a16:creationId xmlns:a16="http://schemas.microsoft.com/office/drawing/2014/main" id="{3C6F3DAC-D88D-CA50-9EC2-63479281A140}"/>
                </a:ext>
              </a:extLst>
            </p:cNvPr>
            <p:cNvSpPr txBox="1"/>
            <p:nvPr/>
          </p:nvSpPr>
          <p:spPr>
            <a:xfrm>
              <a:off x="2615608" y="3336243"/>
              <a:ext cx="1802218" cy="338554"/>
            </a:xfrm>
            <a:prstGeom prst="rect">
              <a:avLst/>
            </a:prstGeom>
            <a:noFill/>
          </p:spPr>
          <p:txBody>
            <a:bodyPr wrap="square" rtlCol="0">
              <a:spAutoFit/>
            </a:bodyPr>
            <a:lstStyle/>
            <a:p>
              <a:r>
                <a:rPr lang="en-US" sz="1600" b="1" spc="50" dirty="0">
                  <a:solidFill>
                    <a:schemeClr val="bg1"/>
                  </a:solidFill>
                </a:rPr>
                <a:t>Representative</a:t>
              </a:r>
            </a:p>
          </p:txBody>
        </p:sp>
        <p:sp>
          <p:nvSpPr>
            <p:cNvPr id="12" name="TextBox 11">
              <a:extLst>
                <a:ext uri="{FF2B5EF4-FFF2-40B4-BE49-F238E27FC236}">
                  <a16:creationId xmlns:a16="http://schemas.microsoft.com/office/drawing/2014/main" id="{6BE47AC0-1DCE-C9B5-3F78-26E6F3078A34}"/>
                </a:ext>
              </a:extLst>
            </p:cNvPr>
            <p:cNvSpPr txBox="1"/>
            <p:nvPr/>
          </p:nvSpPr>
          <p:spPr>
            <a:xfrm>
              <a:off x="1327738" y="3937193"/>
              <a:ext cx="2575739" cy="584775"/>
            </a:xfrm>
            <a:prstGeom prst="rect">
              <a:avLst/>
            </a:prstGeom>
            <a:noFill/>
          </p:spPr>
          <p:txBody>
            <a:bodyPr wrap="square" rtlCol="0">
              <a:spAutoFit/>
            </a:bodyPr>
            <a:lstStyle/>
            <a:p>
              <a:r>
                <a:rPr lang="en-US" sz="1600" b="1" spc="50" dirty="0">
                  <a:solidFill>
                    <a:schemeClr val="bg1"/>
                  </a:solidFill>
                </a:rPr>
                <a:t>Cooperation</a:t>
              </a:r>
              <a:r>
                <a:rPr lang="de-DE" sz="1600" b="1" spc="50" dirty="0">
                  <a:solidFill>
                    <a:schemeClr val="bg1"/>
                  </a:solidFill>
                </a:rPr>
                <a:t> &amp; Collective </a:t>
              </a:r>
              <a:r>
                <a:rPr lang="en-US" sz="1600" b="1" spc="50" dirty="0">
                  <a:solidFill>
                    <a:schemeClr val="bg1"/>
                  </a:solidFill>
                </a:rPr>
                <a:t>decisions</a:t>
              </a:r>
            </a:p>
          </p:txBody>
        </p:sp>
        <p:sp>
          <p:nvSpPr>
            <p:cNvPr id="13" name="TextBox 12">
              <a:extLst>
                <a:ext uri="{FF2B5EF4-FFF2-40B4-BE49-F238E27FC236}">
                  <a16:creationId xmlns:a16="http://schemas.microsoft.com/office/drawing/2014/main" id="{672C88BE-7DBF-696E-3C38-A0B434D5FE5C}"/>
                </a:ext>
              </a:extLst>
            </p:cNvPr>
            <p:cNvSpPr txBox="1"/>
            <p:nvPr/>
          </p:nvSpPr>
          <p:spPr>
            <a:xfrm>
              <a:off x="1830126" y="4882230"/>
              <a:ext cx="1570961" cy="338554"/>
            </a:xfrm>
            <a:prstGeom prst="rect">
              <a:avLst/>
            </a:prstGeom>
            <a:noFill/>
          </p:spPr>
          <p:txBody>
            <a:bodyPr wrap="square" rtlCol="0">
              <a:spAutoFit/>
            </a:bodyPr>
            <a:lstStyle/>
            <a:p>
              <a:r>
                <a:rPr lang="en-US" sz="1600" b="1" spc="50" dirty="0">
                  <a:solidFill>
                    <a:schemeClr val="bg1"/>
                  </a:solidFill>
                </a:rPr>
                <a:t>Competition</a:t>
              </a:r>
            </a:p>
          </p:txBody>
        </p:sp>
      </p:grpSp>
      <p:sp>
        <p:nvSpPr>
          <p:cNvPr id="15" name="Text Placeholder 14">
            <a:extLst>
              <a:ext uri="{FF2B5EF4-FFF2-40B4-BE49-F238E27FC236}">
                <a16:creationId xmlns:a16="http://schemas.microsoft.com/office/drawing/2014/main" id="{B778731C-146A-A156-AC74-A0A700042722}"/>
              </a:ext>
            </a:extLst>
          </p:cNvPr>
          <p:cNvSpPr txBox="1">
            <a:spLocks/>
          </p:cNvSpPr>
          <p:nvPr/>
        </p:nvSpPr>
        <p:spPr>
          <a:xfrm>
            <a:off x="11360150" y="6333053"/>
            <a:ext cx="590993" cy="313217"/>
          </a:xfrm>
          <a:prstGeom prst="rect">
            <a:avLst/>
          </a:prstGeom>
        </p:spPr>
        <p:txBody>
          <a:bodyPr lIns="0" tIns="0" rIns="0" bIns="0" anchor="b" anchorCtr="0"/>
          <a:lstStyle>
            <a:lvl1pPr marL="0" indent="0" algn="l" defTabSz="815557" rtl="0" eaLnBrk="1" fontAlgn="b" latinLnBrk="0" hangingPunct="1">
              <a:lnSpc>
                <a:spcPts val="1800"/>
              </a:lnSpc>
              <a:spcBef>
                <a:spcPts val="0"/>
              </a:spcBef>
              <a:buFontTx/>
              <a:buNone/>
              <a:defRPr sz="1600" b="1" i="0" kern="1200" baseline="0">
                <a:solidFill>
                  <a:schemeClr val="bg1"/>
                </a:solidFill>
                <a:latin typeface="Arial" panose="020B0604020202020204" pitchFamily="34" charset="0"/>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0" b="1" i="0" kern="1200" baseline="0">
                <a:solidFill>
                  <a:schemeClr val="bg1"/>
                </a:solidFill>
                <a:latin typeface="Arial" panose="020B0604020202020204" pitchFamily="34" charset="0"/>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a:lstStyle>
          <a:p>
            <a:r>
              <a:rPr lang="de-DE" sz="1400" dirty="0">
                <a:solidFill>
                  <a:schemeClr val="tx1"/>
                </a:solidFill>
              </a:rPr>
              <a:t>6/22</a:t>
            </a:r>
          </a:p>
        </p:txBody>
      </p:sp>
      <p:sp>
        <p:nvSpPr>
          <p:cNvPr id="2" name="TextBox 1">
            <a:extLst>
              <a:ext uri="{FF2B5EF4-FFF2-40B4-BE49-F238E27FC236}">
                <a16:creationId xmlns:a16="http://schemas.microsoft.com/office/drawing/2014/main" id="{82E98516-994F-82F7-6E99-FE6EFDAAD943}"/>
              </a:ext>
            </a:extLst>
          </p:cNvPr>
          <p:cNvSpPr txBox="1"/>
          <p:nvPr/>
        </p:nvSpPr>
        <p:spPr>
          <a:xfrm>
            <a:off x="4590678" y="1572090"/>
            <a:ext cx="6882307" cy="3077766"/>
          </a:xfrm>
          <a:prstGeom prst="rect">
            <a:avLst/>
          </a:prstGeom>
          <a:noFill/>
        </p:spPr>
        <p:txBody>
          <a:bodyPr wrap="square">
            <a:spAutoFit/>
          </a:bodyPr>
          <a:lstStyle/>
          <a:p>
            <a:pPr>
              <a:spcBef>
                <a:spcPts val="600"/>
              </a:spcBef>
              <a:spcAft>
                <a:spcPts val="600"/>
              </a:spcAft>
            </a:pPr>
            <a:r>
              <a:rPr lang="en-US" sz="1300" b="1" u="sng" spc="50" dirty="0"/>
              <a:t>COOPERATION &amp; COLLECTIVE DECISIONS</a:t>
            </a:r>
          </a:p>
          <a:p>
            <a:pPr marL="285750" indent="-285750">
              <a:spcAft>
                <a:spcPts val="600"/>
              </a:spcAft>
              <a:buFont typeface="Arial" panose="020B0604020202020204" pitchFamily="34" charset="0"/>
              <a:buChar char="•"/>
            </a:pPr>
            <a:r>
              <a:rPr lang="en-GB" sz="1300" spc="60" dirty="0"/>
              <a:t>Collective decision is a central feature of democracy</a:t>
            </a:r>
          </a:p>
          <a:p>
            <a:pPr marL="742950" lvl="1" indent="-285750">
              <a:spcAft>
                <a:spcPts val="600"/>
              </a:spcAft>
              <a:buFont typeface="Courier New" panose="02070309020205020404" pitchFamily="49" charset="0"/>
              <a:buChar char="o"/>
            </a:pPr>
            <a:r>
              <a:rPr lang="en-GB" sz="1300" spc="60" dirty="0">
                <a:effectLst/>
              </a:rPr>
              <a:t>Actors must act collectively through several platforms, such as parties, associations, and movements to vote and select candidates, petition authorities, and influence policies </a:t>
            </a:r>
          </a:p>
          <a:p>
            <a:pPr marL="742950" lvl="1" indent="-285750">
              <a:spcAft>
                <a:spcPts val="600"/>
              </a:spcAft>
              <a:buFont typeface="Courier New" panose="02070309020205020404" pitchFamily="49" charset="0"/>
              <a:buChar char="o"/>
            </a:pPr>
            <a:r>
              <a:rPr lang="en-GB" sz="1300" spc="60" dirty="0">
                <a:effectLst/>
              </a:rPr>
              <a:t>The phenomenon of cooperation and deliberation via autonomous group activities can go under the mechanism of </a:t>
            </a:r>
            <a:r>
              <a:rPr lang="en-GB" sz="1300" b="0" spc="60" dirty="0">
                <a:effectLst/>
              </a:rPr>
              <a:t>civil society </a:t>
            </a:r>
            <a:endParaRPr lang="en-GB" sz="1300" b="0" spc="60" dirty="0"/>
          </a:p>
          <a:p>
            <a:pPr marL="742950" lvl="1" indent="-285750">
              <a:spcAft>
                <a:spcPts val="600"/>
              </a:spcAft>
              <a:buFont typeface="Courier New" panose="02070309020205020404" pitchFamily="49" charset="0"/>
              <a:buChar char="o"/>
            </a:pPr>
            <a:r>
              <a:rPr lang="en-GB" sz="1300" spc="60" dirty="0">
                <a:effectLst/>
              </a:rPr>
              <a:t>The role of civil society as diverse unites of social identity and interest can remain their independency from the state and can play a role in restraining the arbitrary actions of rulers</a:t>
            </a:r>
            <a:endParaRPr lang="en-GB" sz="1300" spc="60" dirty="0"/>
          </a:p>
          <a:p>
            <a:pPr marL="1200150" lvl="2" indent="-285750">
              <a:spcAft>
                <a:spcPts val="600"/>
              </a:spcAft>
              <a:buFont typeface="Wingdings" pitchFamily="2" charset="2"/>
              <a:buChar char="§"/>
            </a:pPr>
            <a:r>
              <a:rPr lang="en-GB" sz="1300" spc="60" dirty="0">
                <a:effectLst/>
              </a:rPr>
              <a:t>"Civil society, as an intermediary, provides an intermediate layer of governance between the individual and the state" (</a:t>
            </a:r>
            <a:r>
              <a:rPr lang="en-GB" sz="1300" spc="60" dirty="0" err="1">
                <a:effectLst/>
              </a:rPr>
              <a:t>Schmitter</a:t>
            </a:r>
            <a:r>
              <a:rPr lang="en-GB" sz="1300" spc="60" dirty="0">
                <a:effectLst/>
              </a:rPr>
              <a:t> &amp; Karl, 1991, p.80) </a:t>
            </a:r>
          </a:p>
        </p:txBody>
      </p:sp>
      <p:sp>
        <p:nvSpPr>
          <p:cNvPr id="3" name="TextBox 2">
            <a:extLst>
              <a:ext uri="{FF2B5EF4-FFF2-40B4-BE49-F238E27FC236}">
                <a16:creationId xmlns:a16="http://schemas.microsoft.com/office/drawing/2014/main" id="{14D23CCB-A67A-A435-74CE-E52EA9763EC8}"/>
              </a:ext>
            </a:extLst>
          </p:cNvPr>
          <p:cNvSpPr txBox="1"/>
          <p:nvPr/>
        </p:nvSpPr>
        <p:spPr>
          <a:xfrm>
            <a:off x="496567" y="5576526"/>
            <a:ext cx="3674058" cy="584775"/>
          </a:xfrm>
          <a:prstGeom prst="rect">
            <a:avLst/>
          </a:prstGeom>
          <a:noFill/>
        </p:spPr>
        <p:txBody>
          <a:bodyPr wrap="square">
            <a:spAutoFit/>
          </a:bodyPr>
          <a:lstStyle/>
          <a:p>
            <a:pPr>
              <a:spcAft>
                <a:spcPts val="600"/>
              </a:spcAft>
            </a:pPr>
            <a:r>
              <a:rPr lang="en-US" sz="1600" spc="50" dirty="0"/>
              <a:t>What Democracy is .. and is not published by </a:t>
            </a:r>
            <a:r>
              <a:rPr lang="en-US" sz="1600" spc="50" dirty="0" err="1"/>
              <a:t>Smitter</a:t>
            </a:r>
            <a:r>
              <a:rPr lang="en-US" sz="1600" spc="50" dirty="0"/>
              <a:t> &amp; Karl in 1991</a:t>
            </a:r>
          </a:p>
        </p:txBody>
      </p:sp>
    </p:spTree>
    <p:extLst>
      <p:ext uri="{BB962C8B-B14F-4D97-AF65-F5344CB8AC3E}">
        <p14:creationId xmlns:p14="http://schemas.microsoft.com/office/powerpoint/2010/main" val="830037913"/>
      </p:ext>
    </p:extLst>
  </p:cSld>
  <p:clrMapOvr>
    <a:masterClrMapping/>
  </p:clrMapOvr>
</p:sld>
</file>

<file path=ppt/theme/theme1.xml><?xml version="1.0" encoding="utf-8"?>
<a:theme xmlns:a="http://schemas.openxmlformats.org/drawingml/2006/main" name="Präsentationstitel">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F5E6AB39-800A-4A35-BFB0-8B08FE59E1F1}"/>
    </a:ext>
  </a:extLst>
</a:theme>
</file>

<file path=ppt/theme/theme2.xml><?xml version="1.0" encoding="utf-8"?>
<a:theme xmlns:a="http://schemas.openxmlformats.org/drawingml/2006/main" name="Präsentationstitel Variante">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3677B95F-7E06-41FF-A3C7-1582F699B15A}"/>
    </a:ext>
  </a:extLst>
</a:theme>
</file>

<file path=ppt/theme/theme3.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CB202495-3BD5-415A-A4A5-B746A9BA6616}"/>
    </a:ext>
  </a:extLst>
</a:theme>
</file>

<file path=ppt/theme/theme4.xml><?xml version="1.0" encoding="utf-8"?>
<a:theme xmlns:a="http://schemas.openxmlformats.org/drawingml/2006/main" name="Inhalt">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FCA03F62-E27F-4ACE-B8D5-B0C2DB4DDEEC}"/>
    </a:ext>
  </a:extLst>
</a:theme>
</file>

<file path=ppt/theme/theme5.xml><?xml version="1.0" encoding="utf-8"?>
<a:theme xmlns:a="http://schemas.openxmlformats.org/drawingml/2006/main" name="Rücktitel">
  <a:themeElements>
    <a:clrScheme name="Benutzerdefiniert 1">
      <a:dk1>
        <a:srgbClr val="008740"/>
      </a:dk1>
      <a:lt1>
        <a:srgbClr val="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U_PPTVorlage_Breitbild_20220425_RS.potx" id="{2042371F-3005-4A21-A9A4-ABFC59415B3B}" vid="{866B4B03-9E40-4D34-8181-92E280DAE3A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lmu_ppt_vorlage_20221104 (1)</Template>
  <TotalTime>4326</TotalTime>
  <Words>3036</Words>
  <Application>Microsoft Macintosh PowerPoint</Application>
  <PresentationFormat>Widescreen</PresentationFormat>
  <Paragraphs>243</Paragraphs>
  <Slides>26</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Arial</vt:lpstr>
      <vt:lpstr>Courier New</vt:lpstr>
      <vt:lpstr>LMU CompatilFact</vt:lpstr>
      <vt:lpstr>Wingdings</vt:lpstr>
      <vt:lpstr>Präsentationstitel</vt:lpstr>
      <vt:lpstr>Präsentationstitel Variante</vt:lpstr>
      <vt:lpstr>Kapiteltrenner</vt:lpstr>
      <vt:lpstr>Inhalt</vt:lpstr>
      <vt:lpstr>Rücktitel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Laohabut, Thareerat</dc:creator>
  <cp:lastModifiedBy>Thareerat Laohabut</cp:lastModifiedBy>
  <cp:revision>8</cp:revision>
  <cp:lastPrinted>2020-11-01T16:28:52Z</cp:lastPrinted>
  <dcterms:created xsi:type="dcterms:W3CDTF">2023-10-13T16:05:37Z</dcterms:created>
  <dcterms:modified xsi:type="dcterms:W3CDTF">2023-11-04T01:54:00Z</dcterms:modified>
</cp:coreProperties>
</file>