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72" r:id="rId6"/>
    <p:sldId id="273" r:id="rId7"/>
    <p:sldId id="298" r:id="rId8"/>
    <p:sldId id="288" r:id="rId9"/>
    <p:sldId id="263" r:id="rId10"/>
    <p:sldId id="274" r:id="rId11"/>
    <p:sldId id="291" r:id="rId12"/>
    <p:sldId id="275" r:id="rId13"/>
    <p:sldId id="264" r:id="rId14"/>
    <p:sldId id="284" r:id="rId15"/>
    <p:sldId id="277" r:id="rId16"/>
    <p:sldId id="276" r:id="rId17"/>
    <p:sldId id="259" r:id="rId18"/>
    <p:sldId id="280" r:id="rId19"/>
    <p:sldId id="279" r:id="rId20"/>
    <p:sldId id="300" r:id="rId21"/>
    <p:sldId id="297" r:id="rId22"/>
    <p:sldId id="295" r:id="rId23"/>
    <p:sldId id="296" r:id="rId24"/>
    <p:sldId id="299" r:id="rId25"/>
    <p:sldId id="266" r:id="rId26"/>
    <p:sldId id="293" r:id="rId27"/>
    <p:sldId id="294" r:id="rId28"/>
    <p:sldId id="267" r:id="rId29"/>
    <p:sldId id="281" r:id="rId30"/>
    <p:sldId id="282" r:id="rId31"/>
    <p:sldId id="265" r:id="rId32"/>
    <p:sldId id="278" r:id="rId33"/>
    <p:sldId id="301" r:id="rId34"/>
    <p:sldId id="285" r:id="rId35"/>
    <p:sldId id="262" r:id="rId36"/>
    <p:sldId id="286" r:id="rId37"/>
    <p:sldId id="287" r:id="rId38"/>
    <p:sldId id="290" r:id="rId39"/>
    <p:sldId id="283" r:id="rId40"/>
    <p:sldId id="268" r:id="rId41"/>
    <p:sldId id="269" r:id="rId42"/>
    <p:sldId id="292" r:id="rId43"/>
    <p:sldId id="270" r:id="rId44"/>
    <p:sldId id="289" r:id="rId4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930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llenhauer.com/en" TargetMode="External"/><Relationship Id="rId2" Type="http://schemas.openxmlformats.org/officeDocument/2006/relationships/hyperlink" Target="http://www.moeck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sa.yamaha.com/products/musical-instruments/winds/recorders/" TargetMode="External"/><Relationship Id="rId4" Type="http://schemas.openxmlformats.org/officeDocument/2006/relationships/hyperlink" Target="http://www.aulos.jp/en/index.html" TargetMode="Externa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8c9jEvXMm0c" TargetMode="External"/><Relationship Id="rId3" Type="http://schemas.openxmlformats.org/officeDocument/2006/relationships/hyperlink" Target="https://www.youtube.com/watch?v=hggISFswKcw" TargetMode="External"/><Relationship Id="rId7" Type="http://schemas.openxmlformats.org/officeDocument/2006/relationships/hyperlink" Target="https://www.youtube.com/watch?v=9jydSOG1id4&amp;index=7&amp;list=PLWWSw9U-tUdEQu5vzw3Xpm354vFD-Y3Fr" TargetMode="External"/><Relationship Id="rId2" Type="http://schemas.openxmlformats.org/officeDocument/2006/relationships/hyperlink" Target="https://www.youtube.com/watch?v=QkWijll4xJ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L8B8Ibfbng0" TargetMode="External"/><Relationship Id="rId5" Type="http://schemas.openxmlformats.org/officeDocument/2006/relationships/hyperlink" Target="https://www.youtube.com/watch?v=BeSuYk33zns" TargetMode="External"/><Relationship Id="rId4" Type="http://schemas.openxmlformats.org/officeDocument/2006/relationships/hyperlink" Target="https://www.youtube.com/watch?v=nIKvjSQdFmo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Zobcov%C3%A1_fl%C3%A9tna" TargetMode="External"/><Relationship Id="rId2" Type="http://schemas.openxmlformats.org/officeDocument/2006/relationships/hyperlink" Target="http://www.flauto-dolce.wz.cz/druhy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Zobcová flétna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dirty="0" smtClean="0"/>
              <a:t>Zásadní úlohu má otvor </a:t>
            </a:r>
          </a:p>
          <a:p>
            <a:pPr algn="ctr">
              <a:buNone/>
            </a:pPr>
            <a:r>
              <a:rPr lang="cs-CZ" dirty="0" smtClean="0"/>
              <a:t>ovládaný palcem levé ruky </a:t>
            </a:r>
          </a:p>
          <a:p>
            <a:pPr algn="ctr">
              <a:buNone/>
            </a:pPr>
            <a:r>
              <a:rPr lang="cs-CZ" dirty="0" smtClean="0"/>
              <a:t>umístěný na zadní straně nástroje, </a:t>
            </a:r>
          </a:p>
          <a:p>
            <a:pPr algn="ctr">
              <a:buNone/>
            </a:pPr>
            <a:r>
              <a:rPr lang="cs-CZ" dirty="0" smtClean="0"/>
              <a:t>kterým se ovládá přefukování do horních rejstříků. </a:t>
            </a:r>
          </a:p>
          <a:p>
            <a:pPr algn="ctr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http://www.flauto-dolce.wz.cz/pictures/fletna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052736"/>
            <a:ext cx="4568326" cy="4864118"/>
          </a:xfrm>
          <a:prstGeom prst="rect">
            <a:avLst/>
          </a:prstGeom>
          <a:noFill/>
        </p:spPr>
      </p:pic>
      <p:pic>
        <p:nvPicPr>
          <p:cNvPr id="1028" name="Picture 4" descr="http://www.flauto-dolce.wz.cz/pictures/fletna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60648"/>
            <a:ext cx="2911971" cy="62979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dirty="0" smtClean="0"/>
              <a:t>Zvuk je poměrně chudý na </a:t>
            </a:r>
            <a:r>
              <a:rPr lang="cs-CZ" dirty="0" err="1" smtClean="0"/>
              <a:t>alikvótní</a:t>
            </a:r>
            <a:r>
              <a:rPr lang="cs-CZ" dirty="0" smtClean="0"/>
              <a:t> tóny. 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Hráč nemá bezprostředně pod kontrolou samotný zdroj tónu. </a:t>
            </a:r>
          </a:p>
          <a:p>
            <a:pPr algn="ctr">
              <a:buNone/>
            </a:pPr>
            <a:r>
              <a:rPr lang="cs-CZ" dirty="0" smtClean="0"/>
              <a:t>Jeho kvalitu může ovlivnit jen nepřímo. </a:t>
            </a:r>
          </a:p>
          <a:p>
            <a:pPr algn="ctr">
              <a:buNone/>
            </a:pPr>
            <a:r>
              <a:rPr lang="cs-CZ" dirty="0" smtClean="0"/>
              <a:t>(artikulace a kontrola dechu).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Čistá a krásná hra vyžaduje značné zkušenosti a kvalitní nástroj.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b="1" i="1" u="sng" dirty="0" smtClean="0"/>
              <a:t>Ladění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většinou v C nebo v F</a:t>
            </a:r>
          </a:p>
          <a:p>
            <a:pPr algn="ctr">
              <a:buNone/>
            </a:pP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Historické nástroje bývají laděné i v jiných tóninách. </a:t>
            </a:r>
          </a:p>
          <a:p>
            <a:pPr algn="ctr">
              <a:buNone/>
            </a:pPr>
            <a:r>
              <a:rPr lang="cs-CZ" dirty="0" smtClean="0"/>
              <a:t>(nejčastěji: G, D, A) 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Další rozdíly v ladění též: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Komorní A</a:t>
            </a:r>
          </a:p>
          <a:p>
            <a:pPr algn="ctr">
              <a:buNone/>
            </a:pPr>
            <a:r>
              <a:rPr lang="cs-CZ" dirty="0" smtClean="0"/>
              <a:t>440 </a:t>
            </a:r>
            <a:r>
              <a:rPr lang="cs-CZ" dirty="0" err="1" smtClean="0"/>
              <a:t>hz</a:t>
            </a:r>
            <a:endParaRPr lang="cs-CZ" dirty="0" smtClean="0"/>
          </a:p>
          <a:p>
            <a:pPr algn="ctr">
              <a:buNone/>
            </a:pPr>
            <a:r>
              <a:rPr lang="cs-CZ" dirty="0" smtClean="0"/>
              <a:t>415 </a:t>
            </a:r>
            <a:r>
              <a:rPr lang="cs-CZ" dirty="0" err="1" smtClean="0"/>
              <a:t>hz</a:t>
            </a:r>
            <a:endParaRPr lang="cs-CZ" dirty="0" smtClean="0"/>
          </a:p>
          <a:p>
            <a:pPr algn="ctr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Zobcová flétna má menší dynamické rozpětí.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Dynamika tónu ovlivňuje jeho výšku.</a:t>
            </a:r>
          </a:p>
          <a:p>
            <a:pPr algn="ctr">
              <a:buNone/>
            </a:pPr>
            <a:r>
              <a:rPr lang="cs-CZ" dirty="0" smtClean="0"/>
              <a:t>- </a:t>
            </a:r>
          </a:p>
          <a:p>
            <a:pPr algn="ctr">
              <a:buNone/>
            </a:pPr>
            <a:r>
              <a:rPr lang="cs-CZ" dirty="0" smtClean="0"/>
              <a:t>Speciální prstoklady</a:t>
            </a:r>
          </a:p>
          <a:p>
            <a:pPr algn="ctr">
              <a:buNone/>
            </a:pPr>
            <a:r>
              <a:rPr lang="cs-CZ" dirty="0" smtClean="0"/>
              <a:t> Vhodné užití </a:t>
            </a:r>
            <a:r>
              <a:rPr lang="cs-CZ" dirty="0" err="1" smtClean="0"/>
              <a:t>vibrata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Skutečně kvalitní hra na zobcovou flétnu je stejně náročná jako na jakýkoliv jiný hudební nástroj.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3924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b="1" dirty="0" err="1" smtClean="0"/>
              <a:t>garklein</a:t>
            </a:r>
            <a:r>
              <a:rPr lang="cs-CZ" b="1" dirty="0" smtClean="0"/>
              <a:t> flétna</a:t>
            </a:r>
            <a:r>
              <a:rPr lang="cs-CZ" dirty="0" smtClean="0"/>
              <a:t> – rozsah c3 až g5</a:t>
            </a:r>
          </a:p>
          <a:p>
            <a:pPr algn="ctr">
              <a:buNone/>
            </a:pPr>
            <a:r>
              <a:rPr lang="cs-CZ" b="1" dirty="0" smtClean="0"/>
              <a:t>sopraninová flétna</a:t>
            </a:r>
            <a:r>
              <a:rPr lang="cs-CZ" dirty="0" smtClean="0"/>
              <a:t> – rozsah f2 až c5 </a:t>
            </a:r>
          </a:p>
          <a:p>
            <a:pPr algn="ctr">
              <a:buNone/>
            </a:pPr>
            <a:r>
              <a:rPr lang="cs-CZ" dirty="0" smtClean="0"/>
              <a:t>(notuje se v oktávovém houslovém klíči, resp. o oktávu níže než zní)</a:t>
            </a:r>
          </a:p>
          <a:p>
            <a:pPr algn="ctr">
              <a:buNone/>
            </a:pP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00601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cs-CZ" b="1" dirty="0" smtClean="0"/>
              <a:t>sopránová flétna</a:t>
            </a:r>
            <a:r>
              <a:rPr lang="cs-CZ" dirty="0" smtClean="0"/>
              <a:t> – rozsah c2 až g4 </a:t>
            </a:r>
          </a:p>
          <a:p>
            <a:pPr algn="ctr">
              <a:buNone/>
            </a:pPr>
            <a:r>
              <a:rPr lang="cs-CZ" dirty="0" smtClean="0"/>
              <a:t>(notuje se v oktávovém houslovém klíči, resp. o oktávu níže než zní)</a:t>
            </a:r>
          </a:p>
          <a:p>
            <a:pPr algn="ctr">
              <a:buNone/>
            </a:pPr>
            <a:r>
              <a:rPr lang="cs-CZ" b="1" dirty="0" smtClean="0"/>
              <a:t>altová flétna</a:t>
            </a:r>
            <a:r>
              <a:rPr lang="cs-CZ" dirty="0" smtClean="0"/>
              <a:t> – rozsah f1 až c4 </a:t>
            </a:r>
          </a:p>
          <a:p>
            <a:pPr algn="ctr">
              <a:buNone/>
            </a:pPr>
            <a:r>
              <a:rPr lang="cs-CZ" dirty="0" smtClean="0"/>
              <a:t>(notuje se v houslovém klíči jak zní, někdy o oktávu níže)</a:t>
            </a:r>
          </a:p>
          <a:p>
            <a:pPr algn="ctr">
              <a:buNone/>
            </a:pPr>
            <a:r>
              <a:rPr lang="cs-CZ" b="1" dirty="0" smtClean="0"/>
              <a:t>tenorová flétna</a:t>
            </a:r>
            <a:r>
              <a:rPr lang="cs-CZ" dirty="0" smtClean="0"/>
              <a:t> – rozsah c1 až g3 </a:t>
            </a:r>
          </a:p>
          <a:p>
            <a:pPr algn="ctr">
              <a:buNone/>
            </a:pPr>
            <a:r>
              <a:rPr lang="cs-CZ" dirty="0" smtClean="0"/>
              <a:t>(notuje se v houslovém klíči jak zní)</a:t>
            </a:r>
          </a:p>
          <a:p>
            <a:pPr algn="ctr">
              <a:buNone/>
            </a:pPr>
            <a:r>
              <a:rPr lang="cs-CZ" b="1" dirty="0" smtClean="0"/>
              <a:t>basová flétna</a:t>
            </a:r>
            <a:r>
              <a:rPr lang="cs-CZ" dirty="0" smtClean="0"/>
              <a:t> – rozsah f až c3 </a:t>
            </a:r>
          </a:p>
          <a:p>
            <a:pPr algn="ctr">
              <a:buNone/>
            </a:pPr>
            <a:r>
              <a:rPr lang="cs-CZ" dirty="0" smtClean="0"/>
              <a:t>(notuje se v oktávovém basovém klíči, resp. o oktávu níže než zní)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568952" cy="5073427"/>
          </a:xfrm>
        </p:spPr>
        <p:txBody>
          <a:bodyPr/>
          <a:lstStyle/>
          <a:p>
            <a:pPr algn="ctr">
              <a:buNone/>
            </a:pPr>
            <a:r>
              <a:rPr lang="cs-CZ" b="1" dirty="0" err="1" smtClean="0"/>
              <a:t>velkobasová</a:t>
            </a:r>
            <a:r>
              <a:rPr lang="cs-CZ" b="1" dirty="0" smtClean="0"/>
              <a:t> flétna</a:t>
            </a:r>
            <a:r>
              <a:rPr lang="cs-CZ" dirty="0" smtClean="0"/>
              <a:t> – rozsah c až g2</a:t>
            </a:r>
          </a:p>
          <a:p>
            <a:pPr algn="ctr">
              <a:buNone/>
            </a:pPr>
            <a:r>
              <a:rPr lang="cs-CZ" b="1" dirty="0" smtClean="0"/>
              <a:t>kontrabasová flétna</a:t>
            </a:r>
            <a:r>
              <a:rPr lang="cs-CZ" dirty="0" smtClean="0"/>
              <a:t> – rozsah F až c2 (185 cm)</a:t>
            </a:r>
          </a:p>
          <a:p>
            <a:pPr algn="ctr">
              <a:buNone/>
            </a:pPr>
            <a:r>
              <a:rPr lang="cs-CZ" b="1" dirty="0" smtClean="0"/>
              <a:t>sub-kontrabasová flétna</a:t>
            </a:r>
            <a:r>
              <a:rPr lang="cs-CZ" dirty="0" smtClean="0"/>
              <a:t> – rozsah C až g1 (250 cm)</a:t>
            </a:r>
          </a:p>
          <a:p>
            <a:pPr algn="ctr">
              <a:buNone/>
            </a:pPr>
            <a:r>
              <a:rPr lang="cs-CZ" b="1" dirty="0" smtClean="0"/>
              <a:t>sub-sub-kontrabasová flétna</a:t>
            </a:r>
            <a:r>
              <a:rPr lang="cs-CZ" dirty="0" smtClean="0"/>
              <a:t> – rozsah F1 až c1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U hlubších fléten není terminologie zcela jednotná.</a:t>
            </a:r>
          </a:p>
          <a:p>
            <a:pPr algn="ctr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dirty="0" smtClean="0"/>
              <a:t> </a:t>
            </a:r>
            <a:r>
              <a:rPr lang="cs-CZ" i="1" dirty="0" smtClean="0"/>
              <a:t>„flauto dolce“</a:t>
            </a:r>
            <a:endParaRPr lang="cs-CZ" dirty="0" smtClean="0"/>
          </a:p>
          <a:p>
            <a:pPr algn="ctr">
              <a:buNone/>
            </a:pPr>
            <a:r>
              <a:rPr lang="cs-CZ" i="1" dirty="0" smtClean="0"/>
              <a:t>„</a:t>
            </a:r>
            <a:r>
              <a:rPr lang="cs-CZ" i="1" dirty="0" err="1" smtClean="0"/>
              <a:t>Blockflöte</a:t>
            </a:r>
            <a:r>
              <a:rPr lang="cs-CZ" i="1" dirty="0" smtClean="0"/>
              <a:t>“</a:t>
            </a:r>
            <a:endParaRPr lang="cs-CZ" dirty="0" smtClean="0"/>
          </a:p>
          <a:p>
            <a:pPr algn="ctr">
              <a:buNone/>
            </a:pPr>
            <a:r>
              <a:rPr lang="cs-CZ" i="1" dirty="0" smtClean="0"/>
              <a:t>„</a:t>
            </a:r>
            <a:r>
              <a:rPr lang="cs-CZ" i="1" dirty="0" err="1" smtClean="0"/>
              <a:t>recorder</a:t>
            </a:r>
            <a:r>
              <a:rPr lang="cs-CZ" i="1" dirty="0" smtClean="0"/>
              <a:t>“</a:t>
            </a:r>
            <a:endParaRPr lang="cs-CZ" dirty="0" smtClean="0"/>
          </a:p>
          <a:p>
            <a:pPr algn="ctr">
              <a:buNone/>
            </a:pPr>
            <a:r>
              <a:rPr lang="cs-CZ" i="1" dirty="0" smtClean="0"/>
              <a:t>„</a:t>
            </a:r>
            <a:r>
              <a:rPr lang="cs-CZ" i="1" dirty="0" err="1" smtClean="0"/>
              <a:t>flûte</a:t>
            </a:r>
            <a:r>
              <a:rPr lang="cs-CZ" i="1" dirty="0" smtClean="0"/>
              <a:t> à </a:t>
            </a:r>
            <a:r>
              <a:rPr lang="cs-CZ" i="1" dirty="0" err="1" smtClean="0"/>
              <a:t>bec</a:t>
            </a:r>
            <a:r>
              <a:rPr lang="cs-CZ" i="1" dirty="0" smtClean="0"/>
              <a:t>“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6322" name="AutoShape 2" descr="Výsledek obrázku pro zobcové flétn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6323" name="Picture 3" descr="C:\Users\johanaticha\Downloads\stažený soub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60647"/>
            <a:ext cx="4172850" cy="64321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4274" name="AutoShape 2" descr="Zobrazování obrázku DSC_280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4276" name="AutoShape 4" descr="Zobrazování obrázku DSC_280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4278" name="AutoShape 6" descr="Zobrazování obrázku DSC_280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4280" name="AutoShape 8" descr="Zobrazování obrázku DSC_2806.JPG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pic>
        <p:nvPicPr>
          <p:cNvPr id="54281" name="Picture 9" descr="C:\Users\johanaticha\Downloads\DSC_28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2636912"/>
            <a:ext cx="5253692" cy="3488780"/>
          </a:xfrm>
          <a:prstGeom prst="rect">
            <a:avLst/>
          </a:prstGeom>
          <a:noFill/>
        </p:spPr>
      </p:pic>
      <p:pic>
        <p:nvPicPr>
          <p:cNvPr id="54282" name="Picture 10" descr="C:\Users\johanaticha\Downloads\DSC_280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980728"/>
            <a:ext cx="3104605" cy="46751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6082" name="Picture 2" descr="Kontrabasová flét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69594" y="1"/>
            <a:ext cx="139542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5058" name="Picture 2" descr="https://scontent-vie1-1.xx.fbcdn.net/v/t34.0-12/18136808_10202684932761494_1030171232_n.jpg?oh=961a99825cdacf3a1a69117b89d407fd&amp;oe=58FE9E8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0"/>
            <a:ext cx="2736304" cy="68920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5298" name="AutoShape 2" descr="Zobrazování obrázku supercontrabass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5302" name="AutoShape 6" descr="Zobrazování obrázku supercontrabass2.jpg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5304" name="AutoShape 8" descr="Zobrazování obrázku supercontrabass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5305" name="Picture 9" descr="C:\Users\johanaticha\Downloads\supercontrabass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8504378" cy="63764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cs-CZ" dirty="0" smtClean="0"/>
              <a:t>Historický typ nástroje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Barokní (anglický) prstoklad,</a:t>
            </a:r>
          </a:p>
          <a:p>
            <a:pPr algn="ctr">
              <a:buNone/>
            </a:pPr>
            <a:r>
              <a:rPr lang="cs-CZ" dirty="0" smtClean="0"/>
              <a:t> které umožňují čistou hru ve všech tóninách (chromaticky)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Tzv. německý systém, který vznikl ve snaze zjednodušit prstoklady, </a:t>
            </a:r>
          </a:p>
          <a:p>
            <a:pPr algn="ctr">
              <a:buNone/>
            </a:pPr>
            <a:r>
              <a:rPr lang="cs-CZ" dirty="0" smtClean="0"/>
              <a:t>ovšem za cenu ztráty dobré intonace v odlehlejších tóninách.</a:t>
            </a:r>
          </a:p>
          <a:p>
            <a:pPr algn="ctr">
              <a:buNone/>
            </a:pPr>
            <a:r>
              <a:rPr lang="cs-CZ" dirty="0" smtClean="0"/>
              <a:t> Nyní neužíván - je považován za překonaný.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cs-CZ" dirty="0" smtClean="0"/>
              <a:t>První dechové nástroje – období </a:t>
            </a:r>
            <a:r>
              <a:rPr lang="cs-CZ" b="1" dirty="0" smtClean="0"/>
              <a:t>paleolitu</a:t>
            </a:r>
          </a:p>
          <a:p>
            <a:pPr algn="ctr">
              <a:buNone/>
            </a:pPr>
            <a:r>
              <a:rPr lang="cs-CZ" b="1" dirty="0" smtClean="0"/>
              <a:t>Starověk </a:t>
            </a:r>
          </a:p>
          <a:p>
            <a:pPr algn="ctr">
              <a:buNone/>
            </a:pPr>
            <a:r>
              <a:rPr lang="cs-CZ" dirty="0" smtClean="0"/>
              <a:t>- vývoj různých tónů – např. panova flétna</a:t>
            </a:r>
          </a:p>
          <a:p>
            <a:pPr algn="ctr">
              <a:buNone/>
            </a:pPr>
            <a:r>
              <a:rPr lang="cs-CZ" dirty="0" smtClean="0"/>
              <a:t>- zkracování flétny, navrtávání dírek a pod</a:t>
            </a:r>
          </a:p>
          <a:p>
            <a:pPr algn="ctr">
              <a:buNone/>
            </a:pPr>
            <a:r>
              <a:rPr lang="cs-CZ" b="1" dirty="0" smtClean="0"/>
              <a:t>Středověk</a:t>
            </a:r>
            <a:r>
              <a:rPr lang="cs-CZ" dirty="0" smtClean="0"/>
              <a:t> </a:t>
            </a:r>
          </a:p>
          <a:p>
            <a:pPr algn="ctr">
              <a:buNone/>
            </a:pPr>
            <a:r>
              <a:rPr lang="cs-CZ" dirty="0" smtClean="0"/>
              <a:t>- pozastavení vývoje nástrojů – vliv církve</a:t>
            </a:r>
          </a:p>
          <a:p>
            <a:pPr algn="ctr">
              <a:buNone/>
            </a:pPr>
            <a:r>
              <a:rPr lang="cs-CZ" dirty="0" smtClean="0"/>
              <a:t>- flétna již se sedmi otvory</a:t>
            </a:r>
          </a:p>
          <a:p>
            <a:pPr algn="ctr">
              <a:buNone/>
            </a:pPr>
            <a:r>
              <a:rPr lang="cs-CZ" b="1" dirty="0" smtClean="0"/>
              <a:t>Renesance</a:t>
            </a:r>
            <a:r>
              <a:rPr lang="cs-CZ" dirty="0" smtClean="0"/>
              <a:t> </a:t>
            </a:r>
          </a:p>
          <a:p>
            <a:pPr algn="ctr">
              <a:buNone/>
            </a:pPr>
            <a:r>
              <a:rPr lang="cs-CZ" dirty="0" smtClean="0"/>
              <a:t>- rozvoj flétnové „rodiny“ k souznění s různými vokály</a:t>
            </a:r>
          </a:p>
          <a:p>
            <a:pPr algn="ctr">
              <a:buFontTx/>
              <a:buChar char="-"/>
            </a:pPr>
            <a:r>
              <a:rPr lang="cs-CZ" dirty="0" smtClean="0"/>
              <a:t>neustálená pozice rukou</a:t>
            </a:r>
          </a:p>
          <a:p>
            <a:pPr algn="ctr">
              <a:buNone/>
            </a:pPr>
            <a:r>
              <a:rPr lang="cs-CZ" dirty="0" smtClean="0"/>
              <a:t>- rozdělení flétny z jednoho kusu na dva – možnost ladění</a:t>
            </a:r>
          </a:p>
          <a:p>
            <a:pPr algn="ctr">
              <a:buNone/>
            </a:pPr>
            <a:r>
              <a:rPr lang="cs-CZ" dirty="0" smtClean="0"/>
              <a:t>- díky válcovitému vrtání sytější zvuk, než měla její nástupkyně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b="1" dirty="0" smtClean="0"/>
              <a:t>Baroko</a:t>
            </a:r>
          </a:p>
          <a:p>
            <a:pPr algn="ctr">
              <a:buNone/>
            </a:pPr>
            <a:r>
              <a:rPr lang="cs-CZ" dirty="0" err="1" smtClean="0"/>
              <a:t>Hotteterrové</a:t>
            </a:r>
            <a:r>
              <a:rPr lang="cs-CZ" dirty="0" smtClean="0"/>
              <a:t> </a:t>
            </a:r>
          </a:p>
          <a:p>
            <a:pPr algn="ctr">
              <a:buNone/>
            </a:pPr>
            <a:r>
              <a:rPr lang="cs-CZ" dirty="0" smtClean="0"/>
              <a:t>- změna vrtání flétny = kuželovité, tzn. zužující se</a:t>
            </a:r>
          </a:p>
          <a:p>
            <a:pPr algn="ctr">
              <a:buNone/>
            </a:pPr>
            <a:r>
              <a:rPr lang="cs-CZ" dirty="0" smtClean="0"/>
              <a:t>- jemnější, jasnější tón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b="1" dirty="0" smtClean="0"/>
              <a:t>Renesanční a barokní hudba</a:t>
            </a:r>
          </a:p>
          <a:p>
            <a:pPr algn="ctr">
              <a:buNone/>
            </a:pPr>
            <a:r>
              <a:rPr lang="cs-CZ" dirty="0" smtClean="0"/>
              <a:t>Základ repertoáru zobcové flétny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b="1" dirty="0" smtClean="0"/>
              <a:t>Období baroka</a:t>
            </a:r>
          </a:p>
          <a:p>
            <a:pPr algn="ctr">
              <a:buNone/>
            </a:pPr>
            <a:r>
              <a:rPr lang="cs-CZ" dirty="0" smtClean="0"/>
              <a:t>Mnoho virtuózních sólových i triových sonát a koncertů s doprovodem </a:t>
            </a:r>
            <a:r>
              <a:rPr lang="cs-CZ" dirty="0" err="1" smtClean="0"/>
              <a:t>continua</a:t>
            </a:r>
            <a:endParaRPr lang="cs-CZ" dirty="0" smtClean="0"/>
          </a:p>
          <a:p>
            <a:pPr algn="ctr">
              <a:buNone/>
            </a:pPr>
            <a:r>
              <a:rPr lang="cs-CZ" dirty="0" smtClean="0"/>
              <a:t>X</a:t>
            </a:r>
          </a:p>
          <a:p>
            <a:pPr algn="ctr">
              <a:buNone/>
            </a:pPr>
            <a:r>
              <a:rPr lang="cs-CZ" dirty="0" smtClean="0"/>
              <a:t>Příčné flétny v této době byly vypisovány zvlášť.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b="1" dirty="0" smtClean="0"/>
              <a:t>Významní skladatelé píšící pro zobcovou flétnu: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err="1" smtClean="0"/>
              <a:t>Johann</a:t>
            </a:r>
            <a:r>
              <a:rPr lang="cs-CZ" dirty="0" smtClean="0"/>
              <a:t> Sebastian </a:t>
            </a:r>
            <a:r>
              <a:rPr lang="cs-CZ" dirty="0" err="1" smtClean="0"/>
              <a:t>Bach</a:t>
            </a:r>
            <a:r>
              <a:rPr lang="cs-CZ" dirty="0" smtClean="0"/>
              <a:t>, </a:t>
            </a:r>
          </a:p>
          <a:p>
            <a:pPr algn="ctr">
              <a:buNone/>
            </a:pPr>
            <a:r>
              <a:rPr lang="cs-CZ" dirty="0" err="1" smtClean="0"/>
              <a:t>Georg</a:t>
            </a:r>
            <a:r>
              <a:rPr lang="cs-CZ" dirty="0" smtClean="0"/>
              <a:t> </a:t>
            </a:r>
            <a:r>
              <a:rPr lang="cs-CZ" dirty="0" err="1" smtClean="0"/>
              <a:t>Philipp</a:t>
            </a:r>
            <a:r>
              <a:rPr lang="cs-CZ" dirty="0" smtClean="0"/>
              <a:t> </a:t>
            </a:r>
            <a:r>
              <a:rPr lang="cs-CZ" dirty="0" err="1" smtClean="0"/>
              <a:t>Telemann</a:t>
            </a:r>
            <a:r>
              <a:rPr lang="cs-CZ" dirty="0" smtClean="0"/>
              <a:t>, </a:t>
            </a:r>
          </a:p>
          <a:p>
            <a:pPr algn="ctr">
              <a:buNone/>
            </a:pPr>
            <a:r>
              <a:rPr lang="cs-CZ" dirty="0" err="1" smtClean="0"/>
              <a:t>Georg</a:t>
            </a:r>
            <a:r>
              <a:rPr lang="cs-CZ" dirty="0" smtClean="0"/>
              <a:t> Friedrich Händel, </a:t>
            </a:r>
          </a:p>
          <a:p>
            <a:pPr algn="ctr">
              <a:buNone/>
            </a:pPr>
            <a:r>
              <a:rPr lang="cs-CZ" dirty="0" smtClean="0"/>
              <a:t>Antonio </a:t>
            </a:r>
            <a:r>
              <a:rPr lang="cs-CZ" dirty="0" err="1" smtClean="0"/>
              <a:t>Vivaldi</a:t>
            </a:r>
            <a:r>
              <a:rPr lang="cs-CZ" dirty="0" smtClean="0"/>
              <a:t>, </a:t>
            </a:r>
          </a:p>
          <a:p>
            <a:pPr algn="ctr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ctr">
              <a:buNone/>
            </a:pPr>
            <a:r>
              <a:rPr lang="cs-CZ" b="1" dirty="0" smtClean="0"/>
              <a:t>Podle orchestrální praxe:</a:t>
            </a:r>
          </a:p>
          <a:p>
            <a:pPr algn="ctr">
              <a:buNone/>
            </a:pPr>
            <a:r>
              <a:rPr lang="cs-CZ" dirty="0" smtClean="0"/>
              <a:t>Dřevěné nástroje</a:t>
            </a:r>
          </a:p>
          <a:p>
            <a:pPr algn="ctr">
              <a:buNone/>
            </a:pPr>
            <a:r>
              <a:rPr lang="cs-CZ" b="1" dirty="0" smtClean="0"/>
              <a:t>Podle způsobu vzniku tónu:</a:t>
            </a:r>
          </a:p>
          <a:p>
            <a:pPr algn="ctr">
              <a:buNone/>
            </a:pPr>
            <a:r>
              <a:rPr lang="cs-CZ" dirty="0" err="1" smtClean="0"/>
              <a:t>Aerofony</a:t>
            </a: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Bývá vyrobena ze dřeva nebo plastu,</a:t>
            </a:r>
          </a:p>
          <a:p>
            <a:pPr algn="ctr">
              <a:buNone/>
            </a:pPr>
            <a:r>
              <a:rPr lang="cs-CZ" dirty="0" smtClean="0"/>
              <a:t>kvalitnější nástroje zpravidla z tvrdých dřev domácích i exotických </a:t>
            </a:r>
          </a:p>
          <a:p>
            <a:pPr algn="ctr">
              <a:buNone/>
            </a:pPr>
            <a:r>
              <a:rPr lang="cs-CZ" dirty="0" smtClean="0"/>
              <a:t>(javor, hruška, palisandr, eben).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07342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cs-CZ" dirty="0" err="1" smtClean="0"/>
              <a:t>Benedetto</a:t>
            </a:r>
            <a:r>
              <a:rPr lang="cs-CZ" dirty="0" smtClean="0"/>
              <a:t> </a:t>
            </a:r>
            <a:r>
              <a:rPr lang="cs-CZ" dirty="0" err="1" smtClean="0"/>
              <a:t>Marcello</a:t>
            </a:r>
            <a:r>
              <a:rPr lang="cs-CZ" dirty="0" smtClean="0"/>
              <a:t>, </a:t>
            </a:r>
          </a:p>
          <a:p>
            <a:pPr algn="ctr">
              <a:buNone/>
            </a:pPr>
            <a:r>
              <a:rPr lang="cs-CZ" dirty="0" err="1" smtClean="0"/>
              <a:t>Paolo</a:t>
            </a:r>
            <a:r>
              <a:rPr lang="cs-CZ" dirty="0" smtClean="0"/>
              <a:t> </a:t>
            </a:r>
            <a:r>
              <a:rPr lang="cs-CZ" dirty="0" err="1" smtClean="0"/>
              <a:t>Benedetto</a:t>
            </a:r>
            <a:r>
              <a:rPr lang="cs-CZ" dirty="0" smtClean="0"/>
              <a:t> </a:t>
            </a:r>
            <a:r>
              <a:rPr lang="cs-CZ" dirty="0" err="1" smtClean="0"/>
              <a:t>Bellinzani</a:t>
            </a:r>
            <a:r>
              <a:rPr lang="cs-CZ" dirty="0" smtClean="0"/>
              <a:t>, </a:t>
            </a:r>
          </a:p>
          <a:p>
            <a:pPr algn="ctr">
              <a:buNone/>
            </a:pPr>
            <a:r>
              <a:rPr lang="cs-CZ" dirty="0" err="1" smtClean="0"/>
              <a:t>Francesco</a:t>
            </a:r>
            <a:r>
              <a:rPr lang="cs-CZ" dirty="0" smtClean="0"/>
              <a:t> </a:t>
            </a:r>
            <a:r>
              <a:rPr lang="cs-CZ" dirty="0" err="1" smtClean="0"/>
              <a:t>Barsanti</a:t>
            </a:r>
            <a:r>
              <a:rPr lang="cs-CZ" dirty="0" smtClean="0"/>
              <a:t>, </a:t>
            </a:r>
          </a:p>
          <a:p>
            <a:pPr algn="ctr">
              <a:buNone/>
            </a:pPr>
            <a:r>
              <a:rPr lang="cs-CZ" dirty="0" err="1" smtClean="0"/>
              <a:t>Johann</a:t>
            </a:r>
            <a:r>
              <a:rPr lang="cs-CZ" dirty="0" smtClean="0"/>
              <a:t> Christian </a:t>
            </a:r>
            <a:r>
              <a:rPr lang="cs-CZ" dirty="0" err="1" smtClean="0"/>
              <a:t>Schickhardt</a:t>
            </a:r>
            <a:r>
              <a:rPr lang="cs-CZ" dirty="0" smtClean="0"/>
              <a:t>, </a:t>
            </a:r>
          </a:p>
          <a:p>
            <a:pPr algn="ctr">
              <a:buNone/>
            </a:pPr>
            <a:r>
              <a:rPr lang="cs-CZ" dirty="0" err="1" smtClean="0"/>
              <a:t>Francesco</a:t>
            </a:r>
            <a:r>
              <a:rPr lang="cs-CZ" dirty="0" smtClean="0"/>
              <a:t> </a:t>
            </a:r>
            <a:r>
              <a:rPr lang="cs-CZ" dirty="0" err="1" smtClean="0"/>
              <a:t>Mancini</a:t>
            </a:r>
            <a:r>
              <a:rPr lang="cs-CZ" dirty="0" smtClean="0"/>
              <a:t>, </a:t>
            </a:r>
          </a:p>
          <a:p>
            <a:pPr algn="ctr">
              <a:buNone/>
            </a:pPr>
            <a:r>
              <a:rPr lang="cs-CZ" dirty="0" err="1" smtClean="0"/>
              <a:t>Johann</a:t>
            </a:r>
            <a:r>
              <a:rPr lang="cs-CZ" dirty="0" smtClean="0"/>
              <a:t> </a:t>
            </a:r>
            <a:r>
              <a:rPr lang="cs-CZ" dirty="0" err="1" smtClean="0"/>
              <a:t>Christoph</a:t>
            </a:r>
            <a:r>
              <a:rPr lang="cs-CZ" dirty="0" smtClean="0"/>
              <a:t> </a:t>
            </a:r>
            <a:r>
              <a:rPr lang="cs-CZ" dirty="0" err="1" smtClean="0"/>
              <a:t>Pepusch</a:t>
            </a:r>
            <a:r>
              <a:rPr lang="cs-CZ" dirty="0" smtClean="0"/>
              <a:t>, </a:t>
            </a:r>
          </a:p>
          <a:p>
            <a:pPr algn="ctr">
              <a:buNone/>
            </a:pPr>
            <a:r>
              <a:rPr lang="cs-CZ" dirty="0" smtClean="0"/>
              <a:t>Jean </a:t>
            </a:r>
            <a:r>
              <a:rPr lang="cs-CZ" dirty="0" err="1" smtClean="0"/>
              <a:t>Baptiste</a:t>
            </a:r>
            <a:r>
              <a:rPr lang="cs-CZ" dirty="0" smtClean="0"/>
              <a:t> L’</a:t>
            </a:r>
            <a:r>
              <a:rPr lang="cs-CZ" dirty="0" err="1" smtClean="0"/>
              <a:t>oeillet</a:t>
            </a:r>
            <a:r>
              <a:rPr lang="cs-CZ" dirty="0" smtClean="0"/>
              <a:t>, </a:t>
            </a:r>
          </a:p>
          <a:p>
            <a:pPr algn="ctr">
              <a:buNone/>
            </a:pPr>
            <a:r>
              <a:rPr lang="cs-CZ" dirty="0" smtClean="0"/>
              <a:t>John </a:t>
            </a:r>
            <a:r>
              <a:rPr lang="cs-CZ" dirty="0" err="1" smtClean="0"/>
              <a:t>Mathesson</a:t>
            </a:r>
            <a:r>
              <a:rPr lang="cs-CZ" dirty="0" smtClean="0"/>
              <a:t> </a:t>
            </a:r>
          </a:p>
          <a:p>
            <a:pPr algn="ctr">
              <a:buNone/>
            </a:pPr>
            <a:r>
              <a:rPr lang="cs-CZ" dirty="0" smtClean="0"/>
              <a:t>a další.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dirty="0" smtClean="0"/>
              <a:t>Zobcová flétna se vytratila v období klasicismu.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Dynamické rozpětí</a:t>
            </a:r>
          </a:p>
          <a:p>
            <a:pPr algn="ctr">
              <a:buNone/>
            </a:pPr>
            <a:r>
              <a:rPr lang="cs-CZ" dirty="0" smtClean="0"/>
              <a:t>Neprůrazný zvuk</a:t>
            </a:r>
          </a:p>
          <a:p>
            <a:pPr algn="ctr">
              <a:buNone/>
            </a:pPr>
            <a:r>
              <a:rPr lang="cs-CZ" dirty="0" smtClean="0"/>
              <a:t>Neschopnost prosadit se oproti ostatním nástrojům prodělávajícím rozvoj.</a:t>
            </a:r>
          </a:p>
          <a:p>
            <a:pPr algn="ctr">
              <a:buNone/>
            </a:pPr>
            <a:r>
              <a:rPr lang="cs-CZ" dirty="0" smtClean="0"/>
              <a:t>(Příčná flétna, klarinet, žestě)</a:t>
            </a:r>
          </a:p>
          <a:p>
            <a:pPr algn="ctr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dirty="0" smtClean="0"/>
              <a:t>Znovu objevena na počátku 20. století 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Historická kuriozita </a:t>
            </a:r>
          </a:p>
          <a:p>
            <a:pPr algn="ctr">
              <a:buNone/>
            </a:pPr>
            <a:r>
              <a:rPr lang="cs-CZ" dirty="0" smtClean="0"/>
              <a:t>Didaktická pomůcka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cs-CZ" b="1" dirty="0" smtClean="0"/>
              <a:t>Arnold </a:t>
            </a:r>
            <a:r>
              <a:rPr lang="cs-CZ" b="1" dirty="0" err="1" smtClean="0"/>
              <a:t>Dolmetsch</a:t>
            </a:r>
            <a:endParaRPr lang="cs-CZ" b="1" dirty="0" smtClean="0"/>
          </a:p>
          <a:p>
            <a:pPr algn="ctr">
              <a:buNone/>
            </a:pPr>
            <a:r>
              <a:rPr lang="cs-CZ" dirty="0" smtClean="0"/>
              <a:t>Hudebník původem z Belgie a žijící v Anglii, </a:t>
            </a:r>
          </a:p>
          <a:p>
            <a:pPr algn="ctr">
              <a:buFontTx/>
              <a:buChar char="-"/>
            </a:pPr>
            <a:r>
              <a:rPr lang="cs-CZ" dirty="0" smtClean="0"/>
              <a:t>na svých koncertech používal autentické staré nástroje včetně altové flétny z </a:t>
            </a:r>
            <a:r>
              <a:rPr lang="cs-CZ" dirty="0" err="1" smtClean="0"/>
              <a:t>Bressanovy</a:t>
            </a:r>
            <a:r>
              <a:rPr lang="cs-CZ" dirty="0" smtClean="0"/>
              <a:t> dílny.</a:t>
            </a:r>
          </a:p>
          <a:p>
            <a:pPr algn="ctr">
              <a:buFontTx/>
              <a:buChar char="-"/>
            </a:pPr>
            <a:r>
              <a:rPr lang="cs-CZ" dirty="0" smtClean="0"/>
              <a:t>Ztracena roku 1919 jeho synem, </a:t>
            </a:r>
          </a:p>
          <a:p>
            <a:pPr algn="ctr">
              <a:buNone/>
            </a:pPr>
            <a:r>
              <a:rPr lang="cs-CZ" dirty="0" err="1" smtClean="0"/>
              <a:t>Carlem</a:t>
            </a:r>
            <a:r>
              <a:rPr lang="cs-CZ" dirty="0" smtClean="0"/>
              <a:t> </a:t>
            </a:r>
            <a:r>
              <a:rPr lang="cs-CZ" dirty="0" err="1" smtClean="0"/>
              <a:t>Dolmetchem</a:t>
            </a:r>
            <a:endParaRPr lang="cs-CZ" dirty="0" smtClean="0"/>
          </a:p>
          <a:p>
            <a:pPr algn="ctr">
              <a:buFontTx/>
              <a:buChar char="-"/>
            </a:pPr>
            <a:r>
              <a:rPr lang="cs-CZ" dirty="0" smtClean="0"/>
              <a:t>Pokusy a první úspěch při vytvoření autentické kopie – nyní laděna již podle ladění 440 </a:t>
            </a:r>
            <a:r>
              <a:rPr lang="cs-CZ" dirty="0" err="1" smtClean="0"/>
              <a:t>hz</a:t>
            </a:r>
            <a:endParaRPr lang="cs-CZ" dirty="0" smtClean="0"/>
          </a:p>
          <a:p>
            <a:pPr algn="ctr">
              <a:buFontTx/>
              <a:buChar char="-"/>
            </a:pPr>
            <a:r>
              <a:rPr lang="de-DE" dirty="0" smtClean="0"/>
              <a:t>Max Seiffert a Peter Harlan</a:t>
            </a:r>
            <a:r>
              <a:rPr lang="cs-CZ" dirty="0" smtClean="0"/>
              <a:t> – obdobné pokusy v </a:t>
            </a:r>
            <a:r>
              <a:rPr lang="cs-CZ" dirty="0" err="1" smtClean="0"/>
              <a:t>německu</a:t>
            </a:r>
            <a:endParaRPr lang="cs-CZ" dirty="0" smtClean="0"/>
          </a:p>
          <a:p>
            <a:pPr algn="ctr">
              <a:buFontTx/>
              <a:buChar char="-"/>
            </a:pPr>
            <a:r>
              <a:rPr lang="cs-CZ" dirty="0" smtClean="0"/>
              <a:t>Zjednodušený německý prstoklad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cs-CZ" dirty="0" smtClean="0"/>
              <a:t> </a:t>
            </a:r>
          </a:p>
          <a:p>
            <a:pPr algn="ctr">
              <a:buNone/>
            </a:pPr>
            <a:r>
              <a:rPr lang="cs-CZ" dirty="0" smtClean="0"/>
              <a:t>Flétna se opět stává plnohodnotným nástrojem. 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b="1" u="sng" dirty="0" smtClean="0"/>
              <a:t>Oblasti:</a:t>
            </a:r>
          </a:p>
          <a:p>
            <a:pPr algn="ctr">
              <a:buNone/>
            </a:pPr>
            <a:r>
              <a:rPr lang="cs-CZ" dirty="0" smtClean="0"/>
              <a:t>autentická interpretace staré hudby</a:t>
            </a:r>
          </a:p>
          <a:p>
            <a:pPr algn="ctr">
              <a:buNone/>
            </a:pPr>
            <a:r>
              <a:rPr lang="cs-CZ" dirty="0" smtClean="0"/>
              <a:t>soudobá vážná hudby,</a:t>
            </a:r>
          </a:p>
          <a:p>
            <a:pPr algn="ctr">
              <a:buNone/>
            </a:pPr>
            <a:r>
              <a:rPr lang="cs-CZ" dirty="0" smtClean="0"/>
              <a:t>- </a:t>
            </a:r>
          </a:p>
          <a:p>
            <a:pPr algn="ctr">
              <a:buNone/>
            </a:pPr>
            <a:r>
              <a:rPr lang="cs-CZ" dirty="0" smtClean="0"/>
              <a:t>tato umí využít alternativní techniky hry, </a:t>
            </a:r>
          </a:p>
          <a:p>
            <a:pPr algn="ctr">
              <a:buNone/>
            </a:pPr>
            <a:r>
              <a:rPr lang="cs-CZ" dirty="0" smtClean="0"/>
              <a:t>v nichž je zobcová flétna velmi tvárná. 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V současné době se hra na zobcovou flétnu učí i na konzervatořích.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b="1" dirty="0" smtClean="0"/>
              <a:t>Soudobá hudba</a:t>
            </a:r>
          </a:p>
          <a:p>
            <a:pPr algn="ctr">
              <a:buNone/>
            </a:pPr>
            <a:r>
              <a:rPr lang="cs-CZ" dirty="0" smtClean="0"/>
              <a:t>zobcová flétna je plnohodnotným nástrojem,</a:t>
            </a:r>
          </a:p>
          <a:p>
            <a:pPr algn="ctr">
              <a:buNone/>
            </a:pPr>
            <a:r>
              <a:rPr lang="cs-CZ" dirty="0" smtClean="0"/>
              <a:t> lze zesílit amplifikací. </a:t>
            </a:r>
          </a:p>
          <a:p>
            <a:pPr algn="ctr">
              <a:buNone/>
            </a:pPr>
            <a:r>
              <a:rPr lang="cs-CZ" dirty="0" smtClean="0"/>
              <a:t>Rozšíření  brání spíše nedostatek hráčů </a:t>
            </a:r>
          </a:p>
          <a:p>
            <a:pPr algn="ctr">
              <a:buNone/>
            </a:pPr>
            <a:r>
              <a:rPr lang="cs-CZ" dirty="0" smtClean="0"/>
              <a:t>s dostatečnými technickými schopnostmi. 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cs-CZ" b="1" dirty="0" err="1" smtClean="0"/>
              <a:t>glissanda</a:t>
            </a:r>
            <a:r>
              <a:rPr lang="cs-CZ" dirty="0" smtClean="0"/>
              <a:t> - postupné a plynulé odkrýváním otvorů </a:t>
            </a:r>
          </a:p>
          <a:p>
            <a:pPr algn="ctr">
              <a:buNone/>
            </a:pPr>
            <a:r>
              <a:rPr lang="cs-CZ" b="1" dirty="0" smtClean="0"/>
              <a:t>štěpné tóny</a:t>
            </a:r>
            <a:r>
              <a:rPr lang="cs-CZ" dirty="0" smtClean="0"/>
              <a:t> - přefouknutí standardních i speciálních prstokladů</a:t>
            </a:r>
          </a:p>
          <a:p>
            <a:pPr algn="ctr">
              <a:buNone/>
            </a:pPr>
            <a:r>
              <a:rPr lang="cs-CZ" b="1" dirty="0" err="1" smtClean="0"/>
              <a:t>mikrointervalová</a:t>
            </a:r>
            <a:r>
              <a:rPr lang="cs-CZ" b="1" dirty="0" smtClean="0"/>
              <a:t> hra </a:t>
            </a:r>
            <a:r>
              <a:rPr lang="cs-CZ" dirty="0" smtClean="0"/>
              <a:t>- dostupná je celá bichromatická stupnice a nespočet dalších </a:t>
            </a:r>
            <a:r>
              <a:rPr lang="cs-CZ" dirty="0" err="1" smtClean="0"/>
              <a:t>mikrointervalů</a:t>
            </a:r>
            <a:endParaRPr lang="cs-CZ" dirty="0" smtClean="0"/>
          </a:p>
          <a:p>
            <a:pPr algn="ctr">
              <a:buNone/>
            </a:pPr>
            <a:r>
              <a:rPr lang="cs-CZ" dirty="0" smtClean="0"/>
              <a:t>hra</a:t>
            </a:r>
            <a:r>
              <a:rPr lang="cs-CZ" b="1" dirty="0" smtClean="0"/>
              <a:t> </a:t>
            </a:r>
            <a:r>
              <a:rPr lang="cs-CZ" b="1" i="1" dirty="0" err="1" smtClean="0"/>
              <a:t>con</a:t>
            </a:r>
            <a:r>
              <a:rPr lang="cs-CZ" b="1" i="1" dirty="0" smtClean="0"/>
              <a:t> </a:t>
            </a:r>
            <a:r>
              <a:rPr lang="cs-CZ" b="1" i="1" dirty="0" err="1" smtClean="0"/>
              <a:t>voce</a:t>
            </a:r>
            <a:r>
              <a:rPr lang="cs-CZ" dirty="0" smtClean="0"/>
              <a:t> - zpívání při hře </a:t>
            </a:r>
            <a:endParaRPr lang="cs-CZ" b="1" dirty="0" smtClean="0"/>
          </a:p>
          <a:p>
            <a:pPr algn="ctr">
              <a:buNone/>
            </a:pPr>
            <a:r>
              <a:rPr lang="cs-CZ" b="1" dirty="0" smtClean="0"/>
              <a:t>různé druhy </a:t>
            </a:r>
            <a:r>
              <a:rPr lang="cs-CZ" b="1" dirty="0" err="1" smtClean="0"/>
              <a:t>vibrata</a:t>
            </a:r>
            <a:r>
              <a:rPr lang="cs-CZ" dirty="0" smtClean="0"/>
              <a:t>  - trylky na některém z nezakrytých otvorů, dech nebo kmitání dlaní ruky těsně u labia během hry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dirty="0" smtClean="0"/>
              <a:t>Různé hvízdavé a cvrlikavé zvuky -  postupné zakrývání labia </a:t>
            </a:r>
          </a:p>
          <a:p>
            <a:pPr algn="ctr">
              <a:buNone/>
            </a:pPr>
            <a:r>
              <a:rPr lang="cs-CZ" dirty="0" smtClean="0"/>
              <a:t>lze užívat extrémní artikulaci - </a:t>
            </a:r>
            <a:r>
              <a:rPr lang="cs-CZ" b="1" dirty="0" err="1" smtClean="0"/>
              <a:t>sputato</a:t>
            </a:r>
            <a:r>
              <a:rPr lang="cs-CZ" b="1" dirty="0" smtClean="0"/>
              <a:t>, </a:t>
            </a:r>
            <a:r>
              <a:rPr lang="cs-CZ" b="1" dirty="0" err="1" smtClean="0"/>
              <a:t>frullato</a:t>
            </a:r>
            <a:r>
              <a:rPr lang="cs-CZ" b="1" dirty="0" smtClean="0"/>
              <a:t> </a:t>
            </a:r>
          </a:p>
          <a:p>
            <a:pPr algn="ctr">
              <a:buNone/>
            </a:pPr>
            <a:r>
              <a:rPr lang="cs-CZ" dirty="0" smtClean="0"/>
              <a:t>přefukování hlubších tónů do složitých </a:t>
            </a:r>
            <a:r>
              <a:rPr lang="cs-CZ" dirty="0" err="1" smtClean="0"/>
              <a:t>vícezvuků</a:t>
            </a:r>
            <a:r>
              <a:rPr lang="cs-CZ" dirty="0" smtClean="0"/>
              <a:t> </a:t>
            </a:r>
          </a:p>
          <a:p>
            <a:pPr algn="ctr">
              <a:buNone/>
            </a:pPr>
            <a:r>
              <a:rPr lang="cs-CZ" dirty="0" smtClean="0"/>
              <a:t>- připomínajících zvuk fujary atd.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dirty="0" smtClean="0"/>
              <a:t>„Kolenové hmaty“ 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Tóny dostupné i nad obvyklý rozsah</a:t>
            </a:r>
          </a:p>
          <a:p>
            <a:pPr algn="ctr">
              <a:buNone/>
            </a:pPr>
            <a:r>
              <a:rPr lang="cs-CZ" dirty="0" smtClean="0"/>
              <a:t>Problematická horní Fis u fléten v F ladění</a:t>
            </a:r>
          </a:p>
          <a:p>
            <a:pPr algn="ctr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Mezi současné špičkové ansámbly zobcových fléten patří například</a:t>
            </a:r>
          </a:p>
          <a:p>
            <a:pPr algn="ctr">
              <a:buNone/>
            </a:pPr>
            <a:r>
              <a:rPr lang="cs-CZ" dirty="0" smtClean="0"/>
              <a:t> </a:t>
            </a:r>
          </a:p>
          <a:p>
            <a:pPr algn="ctr">
              <a:buNone/>
            </a:pPr>
            <a:r>
              <a:rPr lang="cs-CZ" b="1" dirty="0" err="1" smtClean="0"/>
              <a:t>Flanders</a:t>
            </a:r>
            <a:r>
              <a:rPr lang="cs-CZ" b="1" dirty="0" smtClean="0"/>
              <a:t> </a:t>
            </a:r>
            <a:r>
              <a:rPr lang="cs-CZ" b="1" dirty="0" err="1" smtClean="0"/>
              <a:t>Recorder</a:t>
            </a:r>
            <a:r>
              <a:rPr lang="cs-CZ" b="1" dirty="0" smtClean="0"/>
              <a:t> </a:t>
            </a:r>
            <a:r>
              <a:rPr lang="cs-CZ" b="1" dirty="0" err="1" smtClean="0"/>
              <a:t>Quartet</a:t>
            </a:r>
            <a:r>
              <a:rPr lang="cs-CZ" b="1" dirty="0" smtClean="0"/>
              <a:t> </a:t>
            </a:r>
          </a:p>
          <a:p>
            <a:pPr algn="ctr">
              <a:buNone/>
            </a:pPr>
            <a:r>
              <a:rPr lang="cs-CZ" dirty="0" smtClean="0"/>
              <a:t>nebo </a:t>
            </a:r>
          </a:p>
          <a:p>
            <a:pPr algn="ctr">
              <a:buNone/>
            </a:pPr>
            <a:r>
              <a:rPr lang="cs-CZ" b="1" dirty="0" smtClean="0"/>
              <a:t>Amsterdam </a:t>
            </a:r>
            <a:r>
              <a:rPr lang="cs-CZ" b="1" dirty="0" err="1" smtClean="0"/>
              <a:t>Loeki</a:t>
            </a:r>
            <a:r>
              <a:rPr lang="cs-CZ" b="1" dirty="0" smtClean="0"/>
              <a:t> </a:t>
            </a:r>
            <a:r>
              <a:rPr lang="cs-CZ" b="1" dirty="0" err="1" smtClean="0"/>
              <a:t>Stardust</a:t>
            </a:r>
            <a:r>
              <a:rPr lang="cs-CZ" b="1" dirty="0" smtClean="0"/>
              <a:t> </a:t>
            </a:r>
            <a:r>
              <a:rPr lang="cs-CZ" b="1" dirty="0" err="1" smtClean="0"/>
              <a:t>Quartet</a:t>
            </a:r>
            <a:r>
              <a:rPr lang="cs-CZ" b="1" dirty="0" smtClean="0"/>
              <a:t>.</a:t>
            </a:r>
          </a:p>
          <a:p>
            <a:pPr algn="ctr">
              <a:buNone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dirty="0" smtClean="0"/>
              <a:t>Pochází z lidové píšťaly a má obdobnou konstrukci.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Způsobem tvoření tónu se podobá píšťalám varhan.</a:t>
            </a:r>
          </a:p>
          <a:p>
            <a:pPr algn="ctr">
              <a:buNone/>
            </a:pPr>
            <a:r>
              <a:rPr lang="cs-CZ" dirty="0" smtClean="0"/>
              <a:t> </a:t>
            </a:r>
          </a:p>
          <a:p>
            <a:pPr algn="ctr">
              <a:buNone/>
            </a:pPr>
            <a:r>
              <a:rPr lang="cs-CZ" dirty="0" smtClean="0"/>
              <a:t>Příbuzným nástrojem je rovněž okarína.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b="1" dirty="0" smtClean="0"/>
              <a:t>Významní skladatelé moderní hudby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err="1" smtClean="0"/>
              <a:t>Kazimierz</a:t>
            </a:r>
            <a:r>
              <a:rPr lang="cs-CZ" dirty="0" smtClean="0"/>
              <a:t> </a:t>
            </a:r>
            <a:r>
              <a:rPr lang="cs-CZ" dirty="0" err="1" smtClean="0"/>
              <a:t>Serocki</a:t>
            </a:r>
            <a:r>
              <a:rPr lang="cs-CZ" dirty="0" smtClean="0"/>
              <a:t>, </a:t>
            </a:r>
          </a:p>
          <a:p>
            <a:pPr algn="ctr">
              <a:buNone/>
            </a:pPr>
            <a:r>
              <a:rPr lang="cs-CZ" dirty="0" err="1" smtClean="0"/>
              <a:t>Luciano</a:t>
            </a:r>
            <a:r>
              <a:rPr lang="cs-CZ" dirty="0" smtClean="0"/>
              <a:t> </a:t>
            </a:r>
            <a:r>
              <a:rPr lang="cs-CZ" dirty="0" err="1" smtClean="0"/>
              <a:t>Berio</a:t>
            </a:r>
            <a:r>
              <a:rPr lang="cs-CZ" dirty="0" smtClean="0"/>
              <a:t>,</a:t>
            </a:r>
          </a:p>
          <a:p>
            <a:pPr algn="ctr">
              <a:buNone/>
            </a:pPr>
            <a:r>
              <a:rPr lang="cs-CZ" dirty="0" smtClean="0"/>
              <a:t> Louis </a:t>
            </a:r>
            <a:r>
              <a:rPr lang="cs-CZ" dirty="0" err="1" smtClean="0"/>
              <a:t>Andriessen</a:t>
            </a:r>
            <a:r>
              <a:rPr lang="cs-CZ" dirty="0" smtClean="0"/>
              <a:t>, </a:t>
            </a:r>
          </a:p>
          <a:p>
            <a:pPr algn="ctr">
              <a:buNone/>
            </a:pPr>
            <a:r>
              <a:rPr lang="cs-CZ" dirty="0" smtClean="0"/>
              <a:t>Benjamin </a:t>
            </a:r>
            <a:r>
              <a:rPr lang="cs-CZ" dirty="0" err="1" smtClean="0"/>
              <a:t>Britten</a:t>
            </a:r>
            <a:r>
              <a:rPr lang="cs-CZ" dirty="0" smtClean="0"/>
              <a:t>, </a:t>
            </a:r>
          </a:p>
          <a:p>
            <a:pPr algn="ctr">
              <a:buNone/>
            </a:pPr>
            <a:r>
              <a:rPr lang="cs-CZ" dirty="0" smtClean="0"/>
              <a:t>Paul </a:t>
            </a:r>
            <a:r>
              <a:rPr lang="cs-CZ" dirty="0" err="1" smtClean="0"/>
              <a:t>Hindemith</a:t>
            </a:r>
            <a:r>
              <a:rPr lang="cs-CZ" dirty="0" smtClean="0"/>
              <a:t> </a:t>
            </a:r>
          </a:p>
          <a:p>
            <a:pPr algn="ctr">
              <a:buNone/>
            </a:pPr>
            <a:r>
              <a:rPr lang="cs-CZ" dirty="0" smtClean="0"/>
              <a:t>a další.</a:t>
            </a:r>
          </a:p>
          <a:p>
            <a:pPr algn="ctr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cs-CZ" b="1" dirty="0" smtClean="0"/>
              <a:t>Terapeutická pomůcka</a:t>
            </a:r>
          </a:p>
          <a:p>
            <a:pPr algn="ctr">
              <a:buNone/>
            </a:pPr>
            <a:r>
              <a:rPr lang="cs-CZ" dirty="0" smtClean="0"/>
              <a:t>prostředek pro zlepšení dýchacích obtíží u dětí. 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 Václav Žilka</a:t>
            </a:r>
          </a:p>
          <a:p>
            <a:pPr algn="ctr">
              <a:buNone/>
            </a:pPr>
            <a:r>
              <a:rPr lang="cs-CZ" dirty="0" smtClean="0"/>
              <a:t>70. léta 20. století,</a:t>
            </a:r>
          </a:p>
          <a:p>
            <a:pPr algn="ctr">
              <a:buNone/>
            </a:pPr>
            <a:r>
              <a:rPr lang="cs-CZ" dirty="0" smtClean="0"/>
              <a:t>- vycházel z praxe amerického lékaře </a:t>
            </a:r>
            <a:r>
              <a:rPr lang="cs-CZ" dirty="0" err="1" smtClean="0"/>
              <a:t>Meyera</a:t>
            </a:r>
            <a:r>
              <a:rPr lang="cs-CZ" dirty="0" smtClean="0"/>
              <a:t> </a:t>
            </a:r>
            <a:r>
              <a:rPr lang="cs-CZ" dirty="0" err="1" smtClean="0"/>
              <a:t>Markse</a:t>
            </a:r>
            <a:r>
              <a:rPr lang="cs-CZ" dirty="0" smtClean="0"/>
              <a:t>.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lepší ovládání dechu, </a:t>
            </a:r>
          </a:p>
          <a:p>
            <a:pPr algn="ctr">
              <a:buNone/>
            </a:pPr>
            <a:r>
              <a:rPr lang="cs-CZ" dirty="0" smtClean="0"/>
              <a:t>pročištění dýchacích cest </a:t>
            </a:r>
          </a:p>
          <a:p>
            <a:pPr algn="ctr">
              <a:buNone/>
            </a:pPr>
            <a:r>
              <a:rPr lang="cs-CZ" dirty="0" smtClean="0"/>
              <a:t>cvičí se kapacita plic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moeck.com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mollenhauer.com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en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hlinkClick r:id="rId4"/>
              </a:rPr>
              <a:t>http://www.aulos.</a:t>
            </a:r>
            <a:r>
              <a:rPr lang="cs-CZ" dirty="0" err="1" smtClean="0">
                <a:hlinkClick r:id="rId4"/>
              </a:rPr>
              <a:t>jp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en</a:t>
            </a:r>
            <a:r>
              <a:rPr lang="cs-CZ" dirty="0" smtClean="0">
                <a:hlinkClick r:id="rId4"/>
              </a:rPr>
              <a:t>/index.</a:t>
            </a:r>
            <a:r>
              <a:rPr lang="cs-CZ" dirty="0" err="1" smtClean="0">
                <a:hlinkClick r:id="rId4"/>
              </a:rPr>
              <a:t>html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http://usa.yamaha.com/products/musical-instruments/winds/recorders/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0000" lnSpcReduction="20000"/>
          </a:bodyPr>
          <a:lstStyle/>
          <a:p>
            <a:r>
              <a:rPr lang="it-IT" dirty="0" smtClean="0"/>
              <a:t>Telemann - Concerto for, flute, strings in E minor</a:t>
            </a:r>
            <a:endParaRPr lang="cs-CZ" dirty="0" smtClean="0">
              <a:hlinkClick r:id="rId2"/>
            </a:endParaRPr>
          </a:p>
          <a:p>
            <a:r>
              <a:rPr lang="cs-CZ" dirty="0" smtClean="0">
                <a:hlinkClick r:id="rId2"/>
              </a:rPr>
              <a:t>https://www.youtube.com/watch?v=QkWijll4xJ4</a:t>
            </a:r>
            <a:endParaRPr lang="cs-CZ" dirty="0" smtClean="0"/>
          </a:p>
          <a:p>
            <a:r>
              <a:rPr lang="it-IT" dirty="0" smtClean="0"/>
              <a:t>Antonio Vivaldi: Recorder Concerto RV 443</a:t>
            </a:r>
            <a:r>
              <a:rPr lang="cs-CZ" dirty="0" smtClean="0"/>
              <a:t>:</a:t>
            </a:r>
          </a:p>
          <a:p>
            <a:r>
              <a:rPr lang="cs-CZ" dirty="0" smtClean="0">
                <a:hlinkClick r:id="rId3"/>
              </a:rPr>
              <a:t>https://www.youtube.com/watch?v=hggISFswKcw</a:t>
            </a:r>
            <a:endParaRPr lang="cs-CZ" dirty="0" smtClean="0"/>
          </a:p>
          <a:p>
            <a:r>
              <a:rPr lang="cs-CZ" dirty="0" smtClean="0"/>
              <a:t>Indian </a:t>
            </a:r>
            <a:r>
              <a:rPr lang="cs-CZ" dirty="0" err="1" smtClean="0"/>
              <a:t>Summer</a:t>
            </a:r>
            <a:r>
              <a:rPr lang="cs-CZ" dirty="0" smtClean="0"/>
              <a:t> – </a:t>
            </a:r>
            <a:r>
              <a:rPr lang="cs-CZ" dirty="0" err="1" smtClean="0"/>
              <a:t>Matthias</a:t>
            </a:r>
            <a:r>
              <a:rPr lang="cs-CZ" dirty="0" smtClean="0"/>
              <a:t> </a:t>
            </a:r>
            <a:r>
              <a:rPr lang="cs-CZ" dirty="0" err="1" smtClean="0"/>
              <a:t>Maute</a:t>
            </a:r>
            <a:r>
              <a:rPr lang="cs-CZ" dirty="0" smtClean="0"/>
              <a:t>:</a:t>
            </a:r>
          </a:p>
          <a:p>
            <a:r>
              <a:rPr lang="cs-CZ" dirty="0" smtClean="0">
                <a:hlinkClick r:id="rId4"/>
              </a:rPr>
              <a:t>https://www.youtube.com/watch?v=nIKvjSQdFmo</a:t>
            </a:r>
            <a:endParaRPr lang="cs-CZ" dirty="0" smtClean="0"/>
          </a:p>
          <a:p>
            <a:r>
              <a:rPr lang="cs-CZ" dirty="0" err="1" smtClean="0"/>
              <a:t>Sirena</a:t>
            </a:r>
            <a:r>
              <a:rPr lang="cs-CZ" dirty="0" smtClean="0"/>
              <a:t> – Pink </a:t>
            </a:r>
            <a:r>
              <a:rPr lang="cs-CZ" dirty="0" err="1" smtClean="0"/>
              <a:t>Panther</a:t>
            </a:r>
            <a:r>
              <a:rPr lang="cs-CZ" dirty="0" smtClean="0"/>
              <a:t>:</a:t>
            </a:r>
          </a:p>
          <a:p>
            <a:r>
              <a:rPr lang="cs-CZ" dirty="0" smtClean="0">
                <a:hlinkClick r:id="rId5"/>
              </a:rPr>
              <a:t>https://www.youtube.com/watch?v=BeSuYk33zns</a:t>
            </a:r>
            <a:endParaRPr lang="cs-CZ" dirty="0" smtClean="0"/>
          </a:p>
          <a:p>
            <a:r>
              <a:rPr lang="cs-CZ" dirty="0" smtClean="0"/>
              <a:t>Amsterdamské </a:t>
            </a:r>
            <a:r>
              <a:rPr lang="cs-CZ" dirty="0" err="1" smtClean="0"/>
              <a:t>grachty</a:t>
            </a:r>
            <a:r>
              <a:rPr lang="cs-CZ" dirty="0" smtClean="0"/>
              <a:t>:</a:t>
            </a:r>
          </a:p>
          <a:p>
            <a:r>
              <a:rPr lang="cs-CZ" dirty="0" smtClean="0">
                <a:hlinkClick r:id="rId6"/>
              </a:rPr>
              <a:t>https://www.youtube.com/watch?v=L8B8Ibfbng0</a:t>
            </a:r>
            <a:endParaRPr lang="cs-CZ" dirty="0" smtClean="0"/>
          </a:p>
          <a:p>
            <a:r>
              <a:rPr lang="cs-CZ" dirty="0" err="1" smtClean="0"/>
              <a:t>Faity</a:t>
            </a:r>
            <a:r>
              <a:rPr lang="cs-CZ" dirty="0" smtClean="0"/>
              <a:t> </a:t>
            </a:r>
            <a:r>
              <a:rPr lang="cs-CZ" dirty="0" err="1" smtClean="0"/>
              <a:t>Tail</a:t>
            </a:r>
            <a:r>
              <a:rPr lang="cs-CZ" dirty="0" smtClean="0"/>
              <a:t> </a:t>
            </a:r>
            <a:r>
              <a:rPr lang="cs-CZ" dirty="0" err="1" smtClean="0"/>
              <a:t>theme</a:t>
            </a:r>
            <a:r>
              <a:rPr lang="cs-CZ" dirty="0" smtClean="0"/>
              <a:t>:</a:t>
            </a:r>
          </a:p>
          <a:p>
            <a:r>
              <a:rPr lang="cs-CZ" dirty="0" smtClean="0">
                <a:hlinkClick r:id="rId7"/>
              </a:rPr>
              <a:t>https://www.youtube.com/watch?v=9jydSOG1id4&amp;index=7&amp;list=PLWWSw9U-tUdEQu5vzw3Xpm354vFD-Y3Fr</a:t>
            </a:r>
            <a:endParaRPr lang="cs-CZ" dirty="0" smtClean="0"/>
          </a:p>
          <a:p>
            <a:r>
              <a:rPr lang="cs-CZ" dirty="0" smtClean="0"/>
              <a:t>Perkelt:</a:t>
            </a:r>
          </a:p>
          <a:p>
            <a:r>
              <a:rPr lang="cs-CZ" dirty="0" smtClean="0">
                <a:hlinkClick r:id="rId8"/>
              </a:rPr>
              <a:t>https://www.youtube.com/watch?v=8c9jEvXMm0c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hlinkClick r:id="rId2"/>
              </a:rPr>
              <a:t>http://www.flauto-dolce.</a:t>
            </a:r>
            <a:r>
              <a:rPr lang="cs-CZ" dirty="0" err="1" smtClean="0">
                <a:hlinkClick r:id="rId2"/>
              </a:rPr>
              <a:t>wz.cz</a:t>
            </a:r>
            <a:r>
              <a:rPr lang="cs-CZ" dirty="0" smtClean="0">
                <a:hlinkClick r:id="rId2"/>
              </a:rPr>
              <a:t>/druhy.</a:t>
            </a:r>
            <a:r>
              <a:rPr lang="cs-CZ" dirty="0" err="1" smtClean="0">
                <a:hlinkClick r:id="rId2"/>
              </a:rPr>
              <a:t>htm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https://cs.wikipedia.org/wiki/Zobcov%C3%A1_fl%C3%A9tna</a:t>
            </a:r>
            <a:endParaRPr lang="cs-CZ" dirty="0" smtClean="0"/>
          </a:p>
          <a:p>
            <a:r>
              <a:rPr lang="cs-CZ" dirty="0" err="1" smtClean="0"/>
              <a:t>youtube.com</a:t>
            </a:r>
            <a:endParaRPr lang="cs-CZ" dirty="0" smtClean="0"/>
          </a:p>
          <a:p>
            <a:r>
              <a:rPr lang="cs-CZ" dirty="0" smtClean="0"/>
              <a:t>Bakalářská práce „VÝVOJ LITERATURY PRO ZOBCOVOU FLÉTNU SE ZAMĚŘENÍM NA OBDOBÍ BAROKA“ - Alexandra </a:t>
            </a:r>
            <a:r>
              <a:rPr lang="cs-CZ" dirty="0" err="1" smtClean="0"/>
              <a:t>Cetlová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Výsledek obrázku pro lidová píšťal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32656"/>
            <a:ext cx="6207646" cy="60007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9698" name="Picture 2" descr="Výsledek obrázku pro okarí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412776"/>
            <a:ext cx="7620000" cy="4171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3250" name="Picture 2" descr="http://www.flauto-dolce.wz.cz/pictures/bordu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32656"/>
            <a:ext cx="1723653" cy="63244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http://www.flauto-dolce.wz.cz/pictures/fletna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052736"/>
            <a:ext cx="4568326" cy="4864118"/>
          </a:xfrm>
          <a:prstGeom prst="rect">
            <a:avLst/>
          </a:prstGeom>
          <a:noFill/>
        </p:spPr>
      </p:pic>
      <p:pic>
        <p:nvPicPr>
          <p:cNvPr id="1028" name="Picture 4" descr="http://www.flauto-dolce.wz.cz/pictures/fletna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60648"/>
            <a:ext cx="2911971" cy="62979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dirty="0" smtClean="0"/>
              <a:t>Hráč fouká do náustku. 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Vzduch je přiváděn na hranu, o kterou se rozráží a </a:t>
            </a:r>
            <a:r>
              <a:rPr lang="cs-CZ" dirty="0" err="1" smtClean="0"/>
              <a:t>rozvibrovává</a:t>
            </a:r>
            <a:r>
              <a:rPr lang="cs-CZ" dirty="0" smtClean="0"/>
              <a:t> vzduchový sloupec v nástroji. 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Otvory navrtané v trubici se zakrývají nebo odkrývají hráčovými prsty, čímž se reguluje výška tónu. </a:t>
            </a:r>
          </a:p>
          <a:p>
            <a:pPr algn="ctr">
              <a:buNone/>
            </a:pPr>
            <a:r>
              <a:rPr lang="cs-CZ" dirty="0" smtClean="0"/>
              <a:t>U větších nástrojů se využívá klapek.</a:t>
            </a:r>
          </a:p>
          <a:p>
            <a:pPr algn="ctr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834</Words>
  <Application>Microsoft Office PowerPoint</Application>
  <PresentationFormat>Předvádění na obrazovce (4:3)</PresentationFormat>
  <Paragraphs>213</Paragraphs>
  <Slides>44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5" baseType="lpstr">
      <vt:lpstr>Motiv sady Office</vt:lpstr>
      <vt:lpstr>Zobcová flétna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  <vt:lpstr>Snímek 30</vt:lpstr>
      <vt:lpstr>Snímek 31</vt:lpstr>
      <vt:lpstr>Snímek 32</vt:lpstr>
      <vt:lpstr>Snímek 33</vt:lpstr>
      <vt:lpstr>Snímek 34</vt:lpstr>
      <vt:lpstr>Snímek 35</vt:lpstr>
      <vt:lpstr>Snímek 36</vt:lpstr>
      <vt:lpstr>Snímek 37</vt:lpstr>
      <vt:lpstr>Snímek 38</vt:lpstr>
      <vt:lpstr>Snímek 39</vt:lpstr>
      <vt:lpstr>Snímek 40</vt:lpstr>
      <vt:lpstr>Snímek 41</vt:lpstr>
      <vt:lpstr>Snímek 42</vt:lpstr>
      <vt:lpstr>Snímek 43</vt:lpstr>
      <vt:lpstr>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Zobcová flétna</dc:title>
  <dc:creator>johanaticha</dc:creator>
  <cp:lastModifiedBy>kater</cp:lastModifiedBy>
  <cp:revision>56</cp:revision>
  <dcterms:created xsi:type="dcterms:W3CDTF">2017-04-23T09:35:24Z</dcterms:created>
  <dcterms:modified xsi:type="dcterms:W3CDTF">2018-04-15T13:09:25Z</dcterms:modified>
</cp:coreProperties>
</file>