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2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2413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4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32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7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9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78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8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8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45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6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2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10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74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84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C4BD5-C46C-7E46-A638-F4D20EBAAEB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0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0" y="1905000"/>
            <a:ext cx="7772400" cy="2438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8000">
                <a:effectLst>
                  <a:outerShdw blurRad="12700" dist="63500" dir="2700000" rotWithShape="0">
                    <a:srgbClr val="DDDDDD"/>
                  </a:outerShdw>
                </a:effectLst>
              </a:defRPr>
            </a:lvl1pPr>
          </a:lstStyle>
          <a:p>
            <a:r>
              <a:rPr>
                <a:latin typeface="Times New Roman" charset="0"/>
                <a:ea typeface="Times New Roman" charset="0"/>
                <a:cs typeface="Times New Roman" charset="0"/>
              </a:rPr>
              <a:t>ORTOEPIE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sz="3600"/>
            </a:pPr>
            <a:r>
              <a:t>Čtěte s rázem i bez rázu</a:t>
            </a:r>
            <a:br/>
            <a:r>
              <a:rPr sz="3200"/>
              <a:t>(obě varianty jsou správné)</a:t>
            </a:r>
          </a:p>
        </p:txBody>
      </p:sp>
      <p:pic>
        <p:nvPicPr>
          <p:cNvPr id="175" name="image.png"/>
          <p:cNvPicPr>
            <a:picLocks noChangeAspect="1"/>
          </p:cNvPicPr>
          <p:nvPr/>
        </p:nvPicPr>
        <p:blipFill>
          <a:blip r:embed="rId2">
            <a:extLst/>
          </a:blip>
          <a:srcRect l="19931" t="42527" r="18453" b="25714"/>
          <a:stretch>
            <a:fillRect/>
          </a:stretch>
        </p:blipFill>
        <p:spPr>
          <a:xfrm>
            <a:off x="228600" y="2514599"/>
            <a:ext cx="8648700" cy="3338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772400" cy="685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RÁZ – cvičení I.</a:t>
            </a:r>
          </a:p>
        </p:txBody>
      </p:sp>
      <p:graphicFrame>
        <p:nvGraphicFramePr>
          <p:cNvPr id="178" name="Table 178"/>
          <p:cNvGraphicFramePr/>
          <p:nvPr/>
        </p:nvGraphicFramePr>
        <p:xfrm>
          <a:off x="304800" y="1524000"/>
          <a:ext cx="8610600" cy="410050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Přistoupil k oknu.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11.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Autobus z Ostravy do Prahy.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2.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V akváriu byly zlaté rybičky.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12.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Buď opatrný.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3.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Je nadobyčej chytrý 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13.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Přizpůsobil ho k obrazu svému.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4.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Bydlí v Olomouci.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14.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Teplota klesla pod osm stupňů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5.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Choď občas ven.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15.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Sešel se s autory.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6.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Zvládl to bez obtíží.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16.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Hrad otevřeli na jaře.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7.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Procházeli se v aleji.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17.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Bratr šel k Olze. 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8.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Myslím to doopravdy.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18.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Spal pod akátem.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9.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Není třeba mít strach z elektřiny.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19.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Ta kniha je z Ameriky.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10.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Roste tam pět osik.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20.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Můžete používat slovník.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772400" cy="685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RÁZ – cvičení II.</a:t>
            </a:r>
          </a:p>
        </p:txBody>
      </p:sp>
      <p:graphicFrame>
        <p:nvGraphicFramePr>
          <p:cNvPr id="181" name="Table 181"/>
          <p:cNvGraphicFramePr/>
          <p:nvPr/>
        </p:nvGraphicFramePr>
        <p:xfrm>
          <a:off x="304800" y="1524000"/>
          <a:ext cx="8610600" cy="410050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Loď dojela k ostrovu.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11.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Musím ještě napsat esej.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2.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Počkej na mě v ohybu ulice.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12.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Pochází z Ukrajiny. 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3.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Dostal dar od okouzlující osoby.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13.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Jásal nad úspěchem.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4.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Došlo k omylu.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14.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Počkám v autě.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5.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Vidličku máš pod ubrouskem.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15.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Čas utíkal.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6.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Hned utekla.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16.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Nad ošklivým městem.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7.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Povznesl se nad intriky.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17.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Řekla to bez obalu.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8.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Půjdu s Annou.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18.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Viděl jsem to v obrázkové knize.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9.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Dej dopis do obálky.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19.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Běž otevřít.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10.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Babička se objevila v okně.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20.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Loď odplula. 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5"/>
          <p:cNvGrpSpPr/>
          <p:nvPr/>
        </p:nvGrpSpPr>
        <p:grpSpPr>
          <a:xfrm>
            <a:off x="5486400" y="304800"/>
            <a:ext cx="2895600" cy="1447800"/>
            <a:chOff x="0" y="0"/>
            <a:chExt cx="2895599" cy="1447799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2895600" cy="14478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910674" y="367030"/>
              <a:ext cx="1074252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1"/>
              </a:pPr>
              <a:r>
                <a:t>ra</a:t>
              </a:r>
              <a:r>
                <a:rPr>
                  <a:solidFill>
                    <a:srgbClr val="FF0000"/>
                  </a:solidFill>
                </a:rPr>
                <a:t>cc</a:t>
              </a:r>
              <a:r>
                <a:t>i</a:t>
              </a:r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990600" y="457200"/>
            <a:ext cx="2895600" cy="1447800"/>
            <a:chOff x="0" y="0"/>
            <a:chExt cx="2895599" cy="1447799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2895600" cy="14478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58025" y="367030"/>
              <a:ext cx="2179550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1"/>
              </a:pPr>
              <a:r>
                <a:t>ozna</a:t>
              </a:r>
              <a:r>
                <a:rPr>
                  <a:solidFill>
                    <a:srgbClr val="FF0000"/>
                  </a:solidFill>
                </a:rPr>
                <a:t>mm</a:t>
              </a:r>
              <a:r>
                <a:t>e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3505199" y="1981200"/>
            <a:ext cx="4953002" cy="1447800"/>
            <a:chOff x="0" y="0"/>
            <a:chExt cx="4953000" cy="1447799"/>
          </a:xfrm>
        </p:grpSpPr>
        <p:sp>
          <p:nvSpPr>
            <p:cNvPr id="189" name="Shape 189"/>
            <p:cNvSpPr/>
            <p:nvPr/>
          </p:nvSpPr>
          <p:spPr>
            <a:xfrm>
              <a:off x="-1" y="0"/>
              <a:ext cx="4953002" cy="1447800"/>
            </a:xfrm>
            <a:prstGeom prst="ellipse">
              <a:avLst/>
            </a:prstGeom>
            <a:solidFill>
              <a:srgbClr val="00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61759" y="367030"/>
              <a:ext cx="4029482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1"/>
              </a:pPr>
              <a:r>
                <a:t>pů</a:t>
              </a:r>
              <a:r>
                <a:rPr>
                  <a:solidFill>
                    <a:srgbClr val="FF0000"/>
                  </a:solidFill>
                </a:rPr>
                <a:t>ll</a:t>
              </a:r>
              <a:r>
                <a:t>itr, dvo</a:t>
              </a:r>
              <a:r>
                <a:rPr>
                  <a:solidFill>
                    <a:srgbClr val="FF0000"/>
                  </a:solidFill>
                </a:rPr>
                <a:t>jj</a:t>
              </a:r>
              <a:r>
                <a:t>azyčný</a:t>
              </a: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304800" y="2895600"/>
            <a:ext cx="3810000" cy="1447800"/>
            <a:chOff x="0" y="0"/>
            <a:chExt cx="3810000" cy="1447799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3810000" cy="1447800"/>
            </a:xfrm>
            <a:prstGeom prst="ellipse">
              <a:avLst/>
            </a:prstGeom>
            <a:solidFill>
              <a:srgbClr val="3399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79494" y="367030"/>
              <a:ext cx="2851012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1"/>
              </a:pPr>
              <a:r>
                <a:t>A</a:t>
              </a:r>
              <a:r>
                <a:rPr>
                  <a:solidFill>
                    <a:srgbClr val="FF0000"/>
                  </a:solidFill>
                </a:rPr>
                <a:t>nn</a:t>
              </a:r>
              <a:r>
                <a:t>a, mě</a:t>
              </a:r>
              <a:r>
                <a:rPr>
                  <a:solidFill>
                    <a:srgbClr val="FF0000"/>
                  </a:solidFill>
                </a:rPr>
                <a:t>kk</a:t>
              </a:r>
              <a:r>
                <a:t>ý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5105400" y="3962400"/>
            <a:ext cx="3581400" cy="1447800"/>
            <a:chOff x="0" y="0"/>
            <a:chExt cx="3581400" cy="1447799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3581400" cy="1447800"/>
            </a:xfrm>
            <a:prstGeom prst="ellipse">
              <a:avLst/>
            </a:prstGeom>
            <a:solidFill>
              <a:srgbClr val="33CC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271432" y="367030"/>
              <a:ext cx="3038536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1"/>
              </a:pPr>
              <a:r>
                <a:t>be</a:t>
              </a:r>
              <a:r>
                <a:rPr>
                  <a:solidFill>
                    <a:srgbClr val="FF0000"/>
                  </a:solidFill>
                </a:rPr>
                <a:t>zz</a:t>
              </a:r>
              <a:r>
                <a:t>ubý, vy</a:t>
              </a:r>
              <a:r>
                <a:rPr>
                  <a:solidFill>
                    <a:srgbClr val="FF0000"/>
                  </a:solidFill>
                </a:rPr>
                <a:t>šš</a:t>
              </a:r>
              <a:r>
                <a:t>í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457199" y="5105400"/>
            <a:ext cx="4953002" cy="1447800"/>
            <a:chOff x="0" y="0"/>
            <a:chExt cx="4953000" cy="1447799"/>
          </a:xfrm>
        </p:grpSpPr>
        <p:sp>
          <p:nvSpPr>
            <p:cNvPr id="198" name="Shape 198"/>
            <p:cNvSpPr/>
            <p:nvPr/>
          </p:nvSpPr>
          <p:spPr>
            <a:xfrm>
              <a:off x="-1" y="0"/>
              <a:ext cx="4953002" cy="14478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000" b="1"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79816" y="367030"/>
              <a:ext cx="4393368" cy="713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000" b="1"/>
              </a:pPr>
              <a:r>
                <a:t>v tom naše</a:t>
              </a:r>
              <a:r>
                <a:rPr>
                  <a:solidFill>
                    <a:srgbClr val="FF0000"/>
                  </a:solidFill>
                </a:rPr>
                <a:t>m m</a:t>
              </a:r>
              <a:r>
                <a:t>lejně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106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sz="2400" b="1"/>
            </a:pPr>
            <a:r>
              <a:t>SPOJENÍ DVOU FONETICKY STEJNÝCH SOUHLÁSEK</a:t>
            </a:r>
            <a:br/>
            <a:r>
              <a:rPr sz="2800"/>
              <a:t>uvnitř slova</a:t>
            </a:r>
            <a:r>
              <a:rPr sz="4400" b="0"/>
              <a:t> 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7772400" cy="457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 u="sng"/>
            </a:pPr>
            <a:r>
              <a:t>Z</a:t>
            </a:r>
            <a:r>
              <a:rPr b="1"/>
              <a:t>dvojená výslovnost musí být:</a:t>
            </a:r>
          </a:p>
          <a:p>
            <a:pPr marL="742950" lvl="1" indent="-285750">
              <a:spcBef>
                <a:spcPts val="0"/>
              </a:spcBef>
              <a:defRPr sz="1800"/>
            </a:pPr>
            <a:r>
              <a:t>jde-li o </a:t>
            </a:r>
            <a:r>
              <a:rPr b="1"/>
              <a:t>rozlišení významu</a:t>
            </a:r>
            <a:r>
              <a:t> (racci [racci] x [raci] - raci),</a:t>
            </a:r>
          </a:p>
          <a:p>
            <a:pPr marL="742950" lvl="1" indent="-285750">
              <a:spcBef>
                <a:spcPts val="0"/>
              </a:spcBef>
              <a:defRPr sz="1800" b="1"/>
            </a:pPr>
            <a:r>
              <a:t>v rozkazovacím způsobu na -me</a:t>
            </a:r>
            <a:r>
              <a:rPr b="0"/>
              <a:t> (oznamme [oznamme]);</a:t>
            </a:r>
          </a:p>
          <a:p>
            <a:pPr>
              <a:spcBef>
                <a:spcPts val="400"/>
              </a:spcBef>
              <a:buChar char="•"/>
              <a:defRPr sz="2000" b="1" u="sng"/>
            </a:pPr>
            <a:r>
              <a:t>Zdvojená výslovnost je doporučována:</a:t>
            </a:r>
          </a:p>
          <a:p>
            <a:pPr marL="742950" lvl="1" indent="-285750">
              <a:spcBef>
                <a:spcPts val="0"/>
              </a:spcBef>
              <a:defRPr sz="1800" b="1"/>
            </a:pPr>
            <a:r>
              <a:t>na hranici složenin</a:t>
            </a:r>
            <a:r>
              <a:rPr b="0"/>
              <a:t> (půllitr [púllitr]);</a:t>
            </a:r>
          </a:p>
          <a:p>
            <a:pPr>
              <a:spcBef>
                <a:spcPts val="400"/>
              </a:spcBef>
              <a:buChar char="•"/>
              <a:defRPr sz="2000" b="1" u="sng"/>
            </a:pPr>
            <a:r>
              <a:t>Zjednodušená výslovnost je doporučována</a:t>
            </a:r>
            <a:r>
              <a:rPr b="0" u="none"/>
              <a:t>:</a:t>
            </a:r>
          </a:p>
          <a:p>
            <a:pPr marL="742950" lvl="1" indent="-285750">
              <a:spcBef>
                <a:spcPts val="0"/>
              </a:spcBef>
              <a:defRPr sz="1800" b="1"/>
            </a:pPr>
            <a:r>
              <a:t>uvnitř kmene</a:t>
            </a:r>
            <a:r>
              <a:rPr b="0"/>
              <a:t> slova nebo </a:t>
            </a:r>
            <a:r>
              <a:t>na morfologickém švu</a:t>
            </a:r>
            <a:r>
              <a:rPr b="0"/>
              <a:t>, </a:t>
            </a:r>
            <a:r>
              <a:t>který zřetelně nepociťujeme</a:t>
            </a:r>
            <a:r>
              <a:rPr b="0"/>
              <a:t> (Anna [ana], měkký [mňekí]);</a:t>
            </a:r>
          </a:p>
          <a:p>
            <a:pPr>
              <a:spcBef>
                <a:spcPts val="400"/>
              </a:spcBef>
              <a:buChar char="•"/>
              <a:defRPr sz="2000" b="1" u="sng"/>
            </a:pPr>
            <a:r>
              <a:t>Výslovnost zdvojená i zjednodušená</a:t>
            </a:r>
          </a:p>
          <a:p>
            <a:pPr marL="742950" lvl="1" indent="-285750">
              <a:spcBef>
                <a:spcPts val="0"/>
              </a:spcBef>
              <a:defRPr sz="1800"/>
            </a:pPr>
            <a:r>
              <a:t>připouští se </a:t>
            </a:r>
            <a:r>
              <a:rPr b="1"/>
              <a:t>na zřetelném morfologickém švu</a:t>
            </a:r>
            <a:r>
              <a:t>: bezzubý [bezzubí] i [bezubí], vyšší [višší] i [viší]; (zde je různá stylová platnost variant). </a:t>
            </a:r>
          </a:p>
        </p:txBody>
      </p:sp>
      <p:sp>
        <p:nvSpPr>
          <p:cNvPr id="204" name="Shape 204"/>
          <p:cNvSpPr/>
          <p:nvPr/>
        </p:nvSpPr>
        <p:spPr>
          <a:xfrm>
            <a:off x="152400" y="5294629"/>
            <a:ext cx="8991600" cy="122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800" b="1">
                <a:solidFill>
                  <a:srgbClr val="1F497D"/>
                </a:solidFill>
              </a:defRPr>
            </a:pPr>
            <a:r>
              <a:t>na hranici dvou slov</a:t>
            </a:r>
          </a:p>
          <a:p>
            <a:pPr algn="ctr">
              <a:defRPr sz="2800" b="1">
                <a:solidFill>
                  <a:srgbClr val="1F497D"/>
                </a:solidFill>
              </a:defRPr>
            </a:pPr>
            <a:r>
              <a:t> – </a:t>
            </a:r>
            <a:r>
              <a:rPr i="1"/>
              <a:t>pouze plná (zdvojená) výslovnost!</a:t>
            </a:r>
            <a:r>
              <a:rPr sz="4400" b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sz="2200" b="1"/>
            </a:pPr>
            <a:r>
              <a:t>Výslovnostní cvičení – dvě fonet. stejné souhlásky vedle sebe</a:t>
            </a:r>
            <a:br/>
            <a:r>
              <a:t/>
            </a:r>
            <a:br/>
            <a:r>
              <a:rPr i="1"/>
              <a:t>Čtěte: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609599" y="2133599"/>
            <a:ext cx="8534401" cy="4025267"/>
            <a:chOff x="0" y="0"/>
            <a:chExt cx="8534399" cy="4025265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169688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tam máme</a:t>
              </a:r>
              <a:endParaRPr sz="200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1696884" y="0"/>
              <a:ext cx="2133034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bez slevy</a:t>
              </a:r>
              <a:endParaRPr sz="200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3829917" y="0"/>
              <a:ext cx="2133033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křeččí</a:t>
              </a:r>
              <a:endParaRPr sz="200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5962949" y="0"/>
              <a:ext cx="2571451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mluvíš špatně</a:t>
              </a:r>
              <a:endParaRPr sz="200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669925"/>
              <a:ext cx="169688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stop pět</a:t>
              </a:r>
              <a:endParaRPr sz="200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1696884" y="669925"/>
              <a:ext cx="2133034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dvojjazyčný</a:t>
              </a:r>
              <a:endParaRPr sz="20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3829917" y="669925"/>
              <a:ext cx="2133033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oznamme</a:t>
              </a:r>
              <a:endParaRPr sz="20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5962949" y="669925"/>
              <a:ext cx="2571451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vchod domu</a:t>
              </a:r>
              <a:endParaRPr sz="200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1339850"/>
              <a:ext cx="169688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měl list</a:t>
              </a:r>
              <a:endParaRPr sz="200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1696884" y="1339850"/>
              <a:ext cx="2133034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hod diskem</a:t>
              </a:r>
              <a:endParaRPr sz="200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3829917" y="1339850"/>
              <a:ext cx="2133033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vlak kouří</a:t>
              </a:r>
              <a:endParaRPr sz="200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5962949" y="1339850"/>
              <a:ext cx="2571451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nejjasnější</a:t>
              </a:r>
              <a:endParaRPr sz="200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0" y="2009775"/>
              <a:ext cx="169688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racci</a:t>
              </a:r>
              <a:endParaRPr sz="200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1696884" y="2009775"/>
              <a:ext cx="2133034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třicet tři</a:t>
              </a:r>
              <a:endParaRPr sz="200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3829917" y="2009775"/>
              <a:ext cx="2133033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byl lakomec</a:t>
              </a:r>
              <a:endParaRPr sz="200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5962949" y="2009775"/>
              <a:ext cx="2571451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vyskoč čile</a:t>
              </a:r>
              <a:endParaRPr sz="2000"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2679700"/>
              <a:ext cx="169688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kolem moře</a:t>
              </a:r>
              <a:endParaRPr sz="200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1696884" y="2679700"/>
              <a:ext cx="2133034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sněz zajíce</a:t>
              </a:r>
              <a:endParaRPr sz="200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3829917" y="2679700"/>
              <a:ext cx="2133033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nic cizího</a:t>
              </a:r>
              <a:endParaRPr sz="2000"/>
            </a:p>
          </p:txBody>
        </p:sp>
        <p:sp>
          <p:nvSpPr>
            <p:cNvPr id="226" name="Shape 226"/>
            <p:cNvSpPr/>
            <p:nvPr/>
          </p:nvSpPr>
          <p:spPr>
            <a:xfrm>
              <a:off x="5962949" y="2679700"/>
              <a:ext cx="2571451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nad tebe</a:t>
              </a:r>
              <a:endParaRPr sz="2000"/>
            </a:p>
          </p:txBody>
        </p:sp>
        <p:sp>
          <p:nvSpPr>
            <p:cNvPr id="227" name="Shape 227"/>
            <p:cNvSpPr/>
            <p:nvPr/>
          </p:nvSpPr>
          <p:spPr>
            <a:xfrm>
              <a:off x="0" y="3349625"/>
              <a:ext cx="169688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uměl létat</a:t>
              </a:r>
              <a:endParaRPr sz="200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1696884" y="3349625"/>
              <a:ext cx="2133034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nelamme</a:t>
              </a:r>
              <a:endParaRPr sz="200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3829917" y="3349625"/>
              <a:ext cx="2133033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ostříhej je</a:t>
              </a:r>
              <a:endParaRPr sz="2000"/>
            </a:p>
          </p:txBody>
        </p:sp>
        <p:sp>
          <p:nvSpPr>
            <p:cNvPr id="230" name="Shape 230"/>
            <p:cNvSpPr/>
            <p:nvPr/>
          </p:nvSpPr>
          <p:spPr>
            <a:xfrm>
              <a:off x="5962949" y="3349625"/>
              <a:ext cx="2571451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/>
              </a:lvl1pPr>
            </a:lstStyle>
            <a:p>
              <a:r>
                <a:t>uvědomme si</a:t>
              </a:r>
              <a:endParaRPr sz="200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 idx="4294967295"/>
          </p:nvPr>
        </p:nvSpPr>
        <p:spPr>
          <a:xfrm>
            <a:off x="0" y="101600"/>
            <a:ext cx="77724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Asimilace znělosti uvnitř slova</a:t>
            </a:r>
          </a:p>
        </p:txBody>
      </p:sp>
      <p:pic>
        <p:nvPicPr>
          <p:cNvPr id="234" name="image.png"/>
          <p:cNvPicPr>
            <a:picLocks noChangeAspect="1"/>
          </p:cNvPicPr>
          <p:nvPr/>
        </p:nvPicPr>
        <p:blipFill>
          <a:blip r:embed="rId2">
            <a:extLst/>
          </a:blip>
          <a:srcRect l="8601" t="23970" r="7826" b="30220"/>
          <a:stretch>
            <a:fillRect/>
          </a:stretch>
        </p:blipFill>
        <p:spPr>
          <a:xfrm>
            <a:off x="76199" y="1358899"/>
            <a:ext cx="8967789" cy="3686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Group 237"/>
          <p:cNvGrpSpPr/>
          <p:nvPr/>
        </p:nvGrpSpPr>
        <p:grpSpPr>
          <a:xfrm>
            <a:off x="4267200" y="5410200"/>
            <a:ext cx="4495800" cy="1219200"/>
            <a:chOff x="0" y="0"/>
            <a:chExt cx="4495800" cy="1219200"/>
          </a:xfrm>
        </p:grpSpPr>
        <p:sp>
          <p:nvSpPr>
            <p:cNvPr id="235" name="Shape 235"/>
            <p:cNvSpPr/>
            <p:nvPr/>
          </p:nvSpPr>
          <p:spPr>
            <a:xfrm>
              <a:off x="0" y="0"/>
              <a:ext cx="4495800" cy="1219200"/>
            </a:xfrm>
            <a:prstGeom prst="ellipse">
              <a:avLst/>
            </a:prstGeom>
            <a:solidFill>
              <a:srgbClr val="00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1">
                  <a:solidFill>
                    <a:srgbClr val="008000"/>
                  </a:solidFill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197323" y="284479"/>
              <a:ext cx="210115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/>
              </a:pPr>
              <a:r>
                <a:t>Jedinečné souhlásky:</a:t>
              </a:r>
            </a:p>
            <a:p>
              <a:pPr algn="ctr">
                <a:defRPr sz="1800" b="1">
                  <a:solidFill>
                    <a:srgbClr val="008000"/>
                  </a:solidFill>
                </a:defRPr>
              </a:pPr>
              <a:r>
                <a:t>J, L, R, M, N, Ň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1"/>
          <p:cNvGrpSpPr/>
          <p:nvPr/>
        </p:nvGrpSpPr>
        <p:grpSpPr>
          <a:xfrm>
            <a:off x="3200400" y="304800"/>
            <a:ext cx="2209800" cy="1066800"/>
            <a:chOff x="0" y="0"/>
            <a:chExt cx="2209800" cy="1066800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2209800" cy="1066800"/>
            </a:xfrm>
            <a:prstGeom prst="ellipse">
              <a:avLst/>
            </a:prstGeom>
            <a:solidFill>
              <a:srgbClr val="00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55458" y="55880"/>
              <a:ext cx="89888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</a:t>
              </a:r>
            </a:p>
            <a:p>
              <a:pPr algn="ctr">
                <a:defRPr sz="3600" b="1"/>
              </a:pPr>
              <a:r>
                <a:t>[let]</a:t>
              </a:r>
            </a:p>
          </p:txBody>
        </p:sp>
      </p:grpSp>
      <p:grpSp>
        <p:nvGrpSpPr>
          <p:cNvPr id="244" name="Group 244"/>
          <p:cNvGrpSpPr/>
          <p:nvPr/>
        </p:nvGrpSpPr>
        <p:grpSpPr>
          <a:xfrm>
            <a:off x="533400" y="3581400"/>
            <a:ext cx="2209800" cy="1219200"/>
            <a:chOff x="0" y="0"/>
            <a:chExt cx="2209800" cy="1219200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2209800" cy="1219200"/>
            </a:xfrm>
            <a:prstGeom prst="ellipse">
              <a:avLst/>
            </a:prstGeom>
            <a:solidFill>
              <a:srgbClr val="00FFCC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323832" y="132079"/>
              <a:ext cx="1562136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 BYL</a:t>
              </a:r>
            </a:p>
            <a:p>
              <a:pPr algn="ctr">
                <a:defRPr sz="3600" b="1"/>
              </a:pPr>
              <a:r>
                <a:t>[le</a:t>
              </a:r>
              <a:r>
                <a:rPr>
                  <a:solidFill>
                    <a:srgbClr val="FF0000"/>
                  </a:solidFill>
                </a:rPr>
                <a:t>d</a:t>
              </a:r>
              <a:r>
                <a:t> </a:t>
              </a:r>
              <a:r>
                <a:rPr>
                  <a:solidFill>
                    <a:srgbClr val="FF0000"/>
                  </a:solidFill>
                </a:rPr>
                <a:t>b</a:t>
              </a:r>
              <a:r>
                <a:t>il]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3505200" y="4876800"/>
            <a:ext cx="2209800" cy="1219200"/>
            <a:chOff x="0" y="0"/>
            <a:chExt cx="2209800" cy="1219200"/>
          </a:xfrm>
        </p:grpSpPr>
        <p:sp>
          <p:nvSpPr>
            <p:cNvPr id="245" name="Shape 245"/>
            <p:cNvSpPr/>
            <p:nvPr/>
          </p:nvSpPr>
          <p:spPr>
            <a:xfrm>
              <a:off x="0" y="0"/>
              <a:ext cx="2209800" cy="1219200"/>
            </a:xfrm>
            <a:prstGeom prst="ellipse">
              <a:avLst/>
            </a:prstGeom>
            <a:solidFill>
              <a:srgbClr val="00FFCC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57765" y="132079"/>
              <a:ext cx="1494270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 TÁL</a:t>
              </a:r>
            </a:p>
            <a:p>
              <a:pPr algn="ctr">
                <a:defRPr sz="3600" b="1"/>
              </a:pPr>
              <a:r>
                <a:t>[le</a:t>
              </a:r>
              <a:r>
                <a:rPr>
                  <a:solidFill>
                    <a:srgbClr val="FF0000"/>
                  </a:solidFill>
                </a:rPr>
                <a:t>t t</a:t>
              </a:r>
              <a:r>
                <a:t>ál]</a:t>
              </a: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6019800" y="3657600"/>
            <a:ext cx="2895600" cy="1295400"/>
            <a:chOff x="0" y="0"/>
            <a:chExt cx="2895599" cy="1295400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2895600" cy="1295400"/>
            </a:xfrm>
            <a:prstGeom prst="ellipse">
              <a:avLst/>
            </a:prstGeom>
            <a:solidFill>
              <a:srgbClr val="00FFCC"/>
            </a:solidFill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410673" y="170180"/>
              <a:ext cx="207425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 ROZTÁL</a:t>
              </a:r>
            </a:p>
            <a:p>
              <a:pPr algn="ctr">
                <a:defRPr sz="3600" b="1"/>
              </a:pPr>
              <a:r>
                <a:t>[le</a:t>
              </a:r>
              <a:r>
                <a:rPr>
                  <a:solidFill>
                    <a:srgbClr val="FF0000"/>
                  </a:solidFill>
                </a:rPr>
                <a:t>t</a:t>
              </a:r>
              <a:r>
                <a:t> </a:t>
              </a:r>
              <a:r>
                <a:rPr>
                  <a:solidFill>
                    <a:srgbClr val="FF0000"/>
                  </a:solidFill>
                </a:rPr>
                <a:t>r</a:t>
              </a:r>
              <a:r>
                <a:t>ostál]</a:t>
              </a:r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1905000" y="1447799"/>
            <a:ext cx="1524000" cy="1143002"/>
            <a:chOff x="0" y="0"/>
            <a:chExt cx="1524000" cy="1143000"/>
          </a:xfrm>
        </p:grpSpPr>
        <p:sp>
          <p:nvSpPr>
            <p:cNvPr id="251" name="Shape 251"/>
            <p:cNvSpPr/>
            <p:nvPr/>
          </p:nvSpPr>
          <p:spPr>
            <a:xfrm>
              <a:off x="0" y="-1"/>
              <a:ext cx="1524000" cy="1143002"/>
            </a:xfrm>
            <a:prstGeom prst="ellipse">
              <a:avLst/>
            </a:prstGeom>
            <a:solidFill>
              <a:srgbClr val="99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326511" y="93980"/>
              <a:ext cx="870978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BYL</a:t>
              </a:r>
            </a:p>
            <a:p>
              <a:pPr algn="ctr">
                <a:defRPr sz="3600" b="1"/>
              </a:pPr>
              <a:r>
                <a:t>[</a:t>
              </a:r>
              <a:r>
                <a:rPr>
                  <a:solidFill>
                    <a:srgbClr val="FF0000"/>
                  </a:solidFill>
                </a:rPr>
                <a:t>b</a:t>
              </a:r>
              <a:r>
                <a:t>il]</a:t>
              </a:r>
            </a:p>
          </p:txBody>
        </p:sp>
      </p:grpSp>
      <p:grpSp>
        <p:nvGrpSpPr>
          <p:cNvPr id="256" name="Group 256"/>
          <p:cNvGrpSpPr/>
          <p:nvPr/>
        </p:nvGrpSpPr>
        <p:grpSpPr>
          <a:xfrm>
            <a:off x="152400" y="1447799"/>
            <a:ext cx="1600200" cy="1143002"/>
            <a:chOff x="0" y="0"/>
            <a:chExt cx="1600200" cy="1143000"/>
          </a:xfrm>
        </p:grpSpPr>
        <p:sp>
          <p:nvSpPr>
            <p:cNvPr id="254" name="Shape 254"/>
            <p:cNvSpPr/>
            <p:nvPr/>
          </p:nvSpPr>
          <p:spPr>
            <a:xfrm>
              <a:off x="0" y="-1"/>
              <a:ext cx="1600200" cy="1143002"/>
            </a:xfrm>
            <a:prstGeom prst="ellipse">
              <a:avLst/>
            </a:prstGeom>
            <a:solidFill>
              <a:srgbClr val="00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350658" y="93980"/>
              <a:ext cx="89888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</a:t>
              </a:r>
            </a:p>
            <a:p>
              <a:pPr algn="ctr">
                <a:defRPr sz="3600" b="1"/>
              </a:pPr>
              <a:r>
                <a:t>[let]</a:t>
              </a:r>
            </a:p>
          </p:txBody>
        </p:sp>
      </p:grpSp>
      <p:grpSp>
        <p:nvGrpSpPr>
          <p:cNvPr id="259" name="Group 259"/>
          <p:cNvGrpSpPr/>
          <p:nvPr/>
        </p:nvGrpSpPr>
        <p:grpSpPr>
          <a:xfrm>
            <a:off x="2895600" y="2895600"/>
            <a:ext cx="1600200" cy="1066800"/>
            <a:chOff x="0" y="0"/>
            <a:chExt cx="1600200" cy="1066800"/>
          </a:xfrm>
        </p:grpSpPr>
        <p:sp>
          <p:nvSpPr>
            <p:cNvPr id="257" name="Shape 257"/>
            <p:cNvSpPr/>
            <p:nvPr/>
          </p:nvSpPr>
          <p:spPr>
            <a:xfrm>
              <a:off x="0" y="0"/>
              <a:ext cx="1600200" cy="1066800"/>
            </a:xfrm>
            <a:prstGeom prst="ellipse">
              <a:avLst/>
            </a:prstGeom>
            <a:solidFill>
              <a:srgbClr val="00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350658" y="55880"/>
              <a:ext cx="89888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</a:t>
              </a:r>
            </a:p>
            <a:p>
              <a:pPr algn="ctr">
                <a:defRPr sz="3600" b="1"/>
              </a:pPr>
              <a:r>
                <a:t>[let]</a:t>
              </a: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4572000" y="2895599"/>
            <a:ext cx="1524000" cy="1143002"/>
            <a:chOff x="0" y="0"/>
            <a:chExt cx="1524000" cy="1143000"/>
          </a:xfrm>
        </p:grpSpPr>
        <p:sp>
          <p:nvSpPr>
            <p:cNvPr id="260" name="Shape 260"/>
            <p:cNvSpPr/>
            <p:nvPr/>
          </p:nvSpPr>
          <p:spPr>
            <a:xfrm>
              <a:off x="0" y="-1"/>
              <a:ext cx="1524000" cy="1143002"/>
            </a:xfrm>
            <a:prstGeom prst="ellipse">
              <a:avLst/>
            </a:prstGeom>
            <a:solidFill>
              <a:srgbClr val="99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315461" y="93980"/>
              <a:ext cx="893078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TÁL</a:t>
              </a:r>
            </a:p>
            <a:p>
              <a:pPr algn="ctr">
                <a:defRPr sz="3600" b="1"/>
              </a:pPr>
              <a:r>
                <a:t>[</a:t>
              </a:r>
              <a:r>
                <a:rPr>
                  <a:solidFill>
                    <a:srgbClr val="FF0000"/>
                  </a:solidFill>
                </a:rPr>
                <a:t>t</a:t>
              </a:r>
              <a:r>
                <a:t>ál]</a:t>
              </a:r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5029200" y="1447799"/>
            <a:ext cx="1600200" cy="1143002"/>
            <a:chOff x="0" y="0"/>
            <a:chExt cx="1600200" cy="1143000"/>
          </a:xfrm>
        </p:grpSpPr>
        <p:sp>
          <p:nvSpPr>
            <p:cNvPr id="263" name="Shape 263"/>
            <p:cNvSpPr/>
            <p:nvPr/>
          </p:nvSpPr>
          <p:spPr>
            <a:xfrm>
              <a:off x="0" y="-1"/>
              <a:ext cx="1600200" cy="1143002"/>
            </a:xfrm>
            <a:prstGeom prst="ellipse">
              <a:avLst/>
            </a:prstGeom>
            <a:solidFill>
              <a:srgbClr val="00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350658" y="93980"/>
              <a:ext cx="898884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LED</a:t>
              </a:r>
            </a:p>
            <a:p>
              <a:pPr algn="ctr">
                <a:defRPr sz="3600" b="1"/>
              </a:pPr>
              <a:r>
                <a:t>[let]</a:t>
              </a: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6781800" y="1371600"/>
            <a:ext cx="2209800" cy="1219200"/>
            <a:chOff x="0" y="0"/>
            <a:chExt cx="2209800" cy="1219200"/>
          </a:xfrm>
        </p:grpSpPr>
        <p:sp>
          <p:nvSpPr>
            <p:cNvPr id="266" name="Shape 266"/>
            <p:cNvSpPr/>
            <p:nvPr/>
          </p:nvSpPr>
          <p:spPr>
            <a:xfrm>
              <a:off x="0" y="0"/>
              <a:ext cx="2209800" cy="1219200"/>
            </a:xfrm>
            <a:prstGeom prst="ellipse">
              <a:avLst/>
            </a:prstGeom>
            <a:solidFill>
              <a:srgbClr val="99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68369" y="132079"/>
              <a:ext cx="1473062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t>ROZTÁL</a:t>
              </a:r>
            </a:p>
            <a:p>
              <a:pPr algn="ctr">
                <a:defRPr sz="3600" b="1"/>
              </a:pPr>
              <a:r>
                <a:t>[</a:t>
              </a:r>
              <a:r>
                <a:rPr>
                  <a:solidFill>
                    <a:srgbClr val="FF0000"/>
                  </a:solidFill>
                </a:rPr>
                <a:t>r</a:t>
              </a:r>
              <a:r>
                <a:t>ostál]</a:t>
              </a:r>
            </a:p>
          </p:txBody>
        </p:sp>
      </p:grpSp>
      <p:sp>
        <p:nvSpPr>
          <p:cNvPr id="269" name="Shape 269"/>
          <p:cNvSpPr/>
          <p:nvPr/>
        </p:nvSpPr>
        <p:spPr>
          <a:xfrm flipH="1">
            <a:off x="1752600" y="2590800"/>
            <a:ext cx="685800" cy="9144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143000" y="2667000"/>
            <a:ext cx="457201" cy="8382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74" name="Group 274"/>
          <p:cNvGrpSpPr/>
          <p:nvPr/>
        </p:nvGrpSpPr>
        <p:grpSpPr>
          <a:xfrm>
            <a:off x="1380463" y="4570200"/>
            <a:ext cx="516739" cy="346492"/>
            <a:chOff x="0" y="0"/>
            <a:chExt cx="516738" cy="346490"/>
          </a:xfrm>
        </p:grpSpPr>
        <p:sp>
          <p:nvSpPr>
            <p:cNvPr id="271" name="Shape 271"/>
            <p:cNvSpPr/>
            <p:nvPr/>
          </p:nvSpPr>
          <p:spPr>
            <a:xfrm rot="10797232">
              <a:off x="139" y="207"/>
              <a:ext cx="516461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3464" y="0"/>
                    <a:pt x="7737" y="0"/>
                  </a:cubicBezTo>
                  <a:lnTo>
                    <a:pt x="12101" y="0"/>
                  </a:lnTo>
                  <a:cubicBezTo>
                    <a:pt x="15380" y="0"/>
                    <a:pt x="18303" y="5770"/>
                    <a:pt x="19396" y="14400"/>
                  </a:cubicBezTo>
                  <a:lnTo>
                    <a:pt x="21600" y="14400"/>
                  </a:lnTo>
                  <a:lnTo>
                    <a:pt x="17657" y="21600"/>
                  </a:lnTo>
                  <a:lnTo>
                    <a:pt x="12828" y="14400"/>
                  </a:lnTo>
                  <a:lnTo>
                    <a:pt x="15032" y="14400"/>
                  </a:lnTo>
                  <a:cubicBezTo>
                    <a:pt x="14204" y="7862"/>
                    <a:pt x="12302" y="2832"/>
                    <a:pt x="9919" y="877"/>
                  </a:cubicBezTo>
                  <a:lnTo>
                    <a:pt x="9919" y="877"/>
                  </a:lnTo>
                  <a:cubicBezTo>
                    <a:pt x="6626" y="3579"/>
                    <a:pt x="4364" y="12017"/>
                    <a:pt x="4364" y="216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rot="10797232">
              <a:off x="279425" y="95"/>
              <a:ext cx="237175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7543" y="0"/>
                    <a:pt x="16849" y="0"/>
                  </a:cubicBezTo>
                  <a:cubicBezTo>
                    <a:pt x="18457" y="0"/>
                    <a:pt x="20057" y="295"/>
                    <a:pt x="21600" y="877"/>
                  </a:cubicBezTo>
                  <a:lnTo>
                    <a:pt x="21600" y="877"/>
                  </a:lnTo>
                  <a:cubicBezTo>
                    <a:pt x="14428" y="3579"/>
                    <a:pt x="9502" y="12017"/>
                    <a:pt x="9502" y="21600"/>
                  </a:cubicBezTo>
                  <a:close/>
                </a:path>
              </a:pathLst>
            </a:cu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rot="10797232">
              <a:off x="279559" y="332200"/>
              <a:ext cx="52170" cy="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11" y="0"/>
                    <a:pt x="14585" y="727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</p:grpSp>
      <p:grpSp>
        <p:nvGrpSpPr>
          <p:cNvPr id="278" name="Group 278"/>
          <p:cNvGrpSpPr/>
          <p:nvPr/>
        </p:nvGrpSpPr>
        <p:grpSpPr>
          <a:xfrm>
            <a:off x="4274532" y="5865631"/>
            <a:ext cx="442070" cy="346431"/>
            <a:chOff x="0" y="0"/>
            <a:chExt cx="442069" cy="346430"/>
          </a:xfrm>
        </p:grpSpPr>
        <p:sp>
          <p:nvSpPr>
            <p:cNvPr id="275" name="Shape 275"/>
            <p:cNvSpPr/>
            <p:nvPr/>
          </p:nvSpPr>
          <p:spPr>
            <a:xfrm rot="10797232">
              <a:off x="139" y="177"/>
              <a:ext cx="441792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3464" y="0"/>
                    <a:pt x="7737" y="0"/>
                  </a:cubicBezTo>
                  <a:lnTo>
                    <a:pt x="12101" y="0"/>
                  </a:lnTo>
                  <a:cubicBezTo>
                    <a:pt x="15380" y="0"/>
                    <a:pt x="18303" y="5770"/>
                    <a:pt x="19396" y="14400"/>
                  </a:cubicBezTo>
                  <a:lnTo>
                    <a:pt x="21600" y="14400"/>
                  </a:lnTo>
                  <a:lnTo>
                    <a:pt x="17657" y="21600"/>
                  </a:lnTo>
                  <a:lnTo>
                    <a:pt x="12828" y="14400"/>
                  </a:lnTo>
                  <a:lnTo>
                    <a:pt x="15032" y="14400"/>
                  </a:lnTo>
                  <a:cubicBezTo>
                    <a:pt x="14204" y="7862"/>
                    <a:pt x="12302" y="2832"/>
                    <a:pt x="9919" y="877"/>
                  </a:cubicBezTo>
                  <a:lnTo>
                    <a:pt x="9919" y="877"/>
                  </a:lnTo>
                  <a:cubicBezTo>
                    <a:pt x="6626" y="3579"/>
                    <a:pt x="4364" y="12017"/>
                    <a:pt x="4364" y="216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10797232">
              <a:off x="239047" y="81"/>
              <a:ext cx="202884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7543" y="0"/>
                    <a:pt x="16849" y="0"/>
                  </a:cubicBezTo>
                  <a:cubicBezTo>
                    <a:pt x="18457" y="0"/>
                    <a:pt x="20057" y="295"/>
                    <a:pt x="21600" y="877"/>
                  </a:cubicBezTo>
                  <a:lnTo>
                    <a:pt x="21600" y="877"/>
                  </a:lnTo>
                  <a:cubicBezTo>
                    <a:pt x="14428" y="3579"/>
                    <a:pt x="9502" y="12017"/>
                    <a:pt x="9502" y="21600"/>
                  </a:cubicBezTo>
                  <a:close/>
                </a:path>
              </a:pathLst>
            </a:cu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10797232">
              <a:off x="239180" y="332175"/>
              <a:ext cx="44628" cy="1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11" y="0"/>
                    <a:pt x="14585" y="727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6792250" y="4647987"/>
            <a:ext cx="516740" cy="346492"/>
            <a:chOff x="0" y="0"/>
            <a:chExt cx="516738" cy="346490"/>
          </a:xfrm>
        </p:grpSpPr>
        <p:sp>
          <p:nvSpPr>
            <p:cNvPr id="279" name="Shape 279"/>
            <p:cNvSpPr/>
            <p:nvPr/>
          </p:nvSpPr>
          <p:spPr>
            <a:xfrm rot="10797232">
              <a:off x="139" y="207"/>
              <a:ext cx="516461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3464" y="0"/>
                    <a:pt x="7737" y="0"/>
                  </a:cubicBezTo>
                  <a:lnTo>
                    <a:pt x="12101" y="0"/>
                  </a:lnTo>
                  <a:cubicBezTo>
                    <a:pt x="15380" y="0"/>
                    <a:pt x="18303" y="5770"/>
                    <a:pt x="19396" y="14400"/>
                  </a:cubicBezTo>
                  <a:lnTo>
                    <a:pt x="21600" y="14400"/>
                  </a:lnTo>
                  <a:lnTo>
                    <a:pt x="17657" y="21600"/>
                  </a:lnTo>
                  <a:lnTo>
                    <a:pt x="12828" y="14400"/>
                  </a:lnTo>
                  <a:lnTo>
                    <a:pt x="15032" y="14400"/>
                  </a:lnTo>
                  <a:cubicBezTo>
                    <a:pt x="14204" y="7862"/>
                    <a:pt x="12302" y="2832"/>
                    <a:pt x="9919" y="877"/>
                  </a:cubicBezTo>
                  <a:lnTo>
                    <a:pt x="9919" y="877"/>
                  </a:lnTo>
                  <a:cubicBezTo>
                    <a:pt x="6626" y="3579"/>
                    <a:pt x="4364" y="12017"/>
                    <a:pt x="4364" y="216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rot="10797232">
              <a:off x="279425" y="95"/>
              <a:ext cx="237175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7543" y="0"/>
                    <a:pt x="16849" y="0"/>
                  </a:cubicBezTo>
                  <a:cubicBezTo>
                    <a:pt x="18457" y="0"/>
                    <a:pt x="20057" y="295"/>
                    <a:pt x="21600" y="877"/>
                  </a:cubicBezTo>
                  <a:lnTo>
                    <a:pt x="21600" y="877"/>
                  </a:lnTo>
                  <a:cubicBezTo>
                    <a:pt x="14428" y="3579"/>
                    <a:pt x="9502" y="12017"/>
                    <a:pt x="9502" y="21600"/>
                  </a:cubicBezTo>
                  <a:close/>
                </a:path>
              </a:pathLst>
            </a:cu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797232">
              <a:off x="279559" y="332200"/>
              <a:ext cx="52170" cy="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11" y="0"/>
                    <a:pt x="14585" y="727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</p:grpSp>
      <p:sp>
        <p:nvSpPr>
          <p:cNvPr id="283" name="Shape 283"/>
          <p:cNvSpPr/>
          <p:nvPr/>
        </p:nvSpPr>
        <p:spPr>
          <a:xfrm>
            <a:off x="3886200" y="4038600"/>
            <a:ext cx="609601" cy="7620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4" name="Shape 284"/>
          <p:cNvSpPr/>
          <p:nvPr/>
        </p:nvSpPr>
        <p:spPr>
          <a:xfrm flipH="1">
            <a:off x="4724399" y="4114800"/>
            <a:ext cx="533401" cy="6858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324600" y="2590800"/>
            <a:ext cx="990600" cy="99060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Shape 286"/>
          <p:cNvSpPr/>
          <p:nvPr/>
        </p:nvSpPr>
        <p:spPr>
          <a:xfrm flipH="1">
            <a:off x="7543799" y="2667000"/>
            <a:ext cx="457201" cy="9144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6106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Asimilace znělosti – speciální pravidla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4294967295"/>
          </p:nvPr>
        </p:nvSpPr>
        <p:spPr>
          <a:xfrm>
            <a:off x="990600" y="1524000"/>
            <a:ext cx="8153400" cy="457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buChar char="•"/>
              <a:defRPr b="1">
                <a:solidFill>
                  <a:srgbClr val="CC0066"/>
                </a:solidFill>
              </a:defRPr>
            </a:pPr>
            <a:r>
              <a:t>Hláska „V“</a:t>
            </a:r>
          </a:p>
          <a:p>
            <a:pPr marL="742950" lvl="1" indent="-285750">
              <a:spcBef>
                <a:spcPts val="0"/>
              </a:spcBef>
              <a:defRPr sz="2800" b="1"/>
            </a:pPr>
            <a:r>
              <a:t>na konci slova ztrácí znělost</a:t>
            </a:r>
            <a:r>
              <a:rPr b="0"/>
              <a:t>: lov [lof];</a:t>
            </a:r>
          </a:p>
          <a:p>
            <a:pPr marL="742950" lvl="1" indent="-285750">
              <a:spcBef>
                <a:spcPts val="0"/>
              </a:spcBef>
              <a:defRPr sz="2800" b="1"/>
            </a:pPr>
            <a:r>
              <a:t>asimilaci nezpůsobuje</a:t>
            </a:r>
            <a:r>
              <a:rPr b="0"/>
              <a:t> (chová se jako jedinečná)</a:t>
            </a:r>
          </a:p>
          <a:p>
            <a:pPr marL="742950" lvl="1" indent="-285750">
              <a:spcBef>
                <a:spcPts val="0"/>
              </a:spcBef>
              <a:defRPr sz="2800" b="1"/>
            </a:pPr>
            <a:r>
              <a:t>podléhá asimilaci</a:t>
            </a:r>
            <a:r>
              <a:rPr b="0"/>
              <a:t> (chová se jako párová)</a:t>
            </a:r>
          </a:p>
          <a:p>
            <a:pPr marL="1143000" lvl="2" indent="-228600">
              <a:spcBef>
                <a:spcPts val="0"/>
              </a:spcBef>
              <a:defRPr sz="2400"/>
            </a:pPr>
            <a:r>
              <a:t>vzor [vzor], vtip [fťip]</a:t>
            </a:r>
          </a:p>
          <a:p>
            <a:pPr marL="1143000" lvl="2" indent="-228600">
              <a:spcBef>
                <a:spcPts val="0"/>
              </a:spcBef>
              <a:defRPr sz="2400"/>
            </a:pPr>
            <a:r>
              <a:t>zvěd [zvjet] </a:t>
            </a:r>
            <a:r>
              <a:rPr sz="2000" b="1"/>
              <a:t>x</a:t>
            </a:r>
            <a:r>
              <a:t> svět [svjet]</a:t>
            </a:r>
          </a:p>
          <a:p>
            <a:pPr marL="228600" lvl="2" indent="685800">
              <a:spcBef>
                <a:spcPts val="0"/>
              </a:spcBef>
              <a:buSzTx/>
              <a:buNone/>
              <a:defRPr sz="2400"/>
            </a:pPr>
            <a:r>
              <a:t>!!! pozor zejména na případy na hranici slov: hned vedle [hnet vedle], NE: [hned vedle]!!!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 idx="4294967295"/>
          </p:nvPr>
        </p:nvSpPr>
        <p:spPr>
          <a:xfrm>
            <a:off x="1295400" y="304800"/>
            <a:ext cx="7848600" cy="914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sz="3200"/>
            </a:pPr>
            <a:r>
              <a:t>Výslovnostní cvičení – souhláska „v“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4294967295"/>
          </p:nvPr>
        </p:nvSpPr>
        <p:spPr>
          <a:xfrm>
            <a:off x="1295400" y="1295400"/>
            <a:ext cx="7848600" cy="5029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1.	Tak vidíš, že máš rýmu.		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2.	Nad lesem a nad vodou. 		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3.	Tomáš Rychlý bydlí hned vedle nás.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4.	V pět jedenáct tě doprovodím k vlaku.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5.	Až vrátíš tu knihu, dojdeš k Věře.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6.	Ten vtip mám od Vlasty.		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7.	Jak vás tak vidím.			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8.	Příští čtvrtletí se snaž víc.		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9.	Chov lvů v kleci není už vzácností.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10. Bydlím pod vámi.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Ortoepie a ortofonie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7772400" cy="495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800" b="1"/>
            </a:pPr>
            <a:r>
              <a:rPr dirty="0"/>
              <a:t>„Ortoepie</a:t>
            </a:r>
            <a:r>
              <a:rPr b="0" dirty="0"/>
              <a:t> (spisovná výslovnost) je soubor norem, které vymezují spisovný standard zvukové podoby jazyka. Součástí ortoepie je </a:t>
            </a:r>
            <a:r>
              <a:rPr dirty="0"/>
              <a:t>ortofonie</a:t>
            </a:r>
            <a:r>
              <a:rPr b="0" dirty="0"/>
              <a:t>, která popisuje správnou podobu jednotlivých hlásek. Vedle ortofonie obsahuje ortoepie ještě zásady pro správně používání hlásek v řečovém řetězu, všímá si modulačních faktorů souvislé řeči apod.“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rPr dirty="0"/>
              <a:t>	(Palková, Zdena: Fonetika a fonologie češtiny. 1. vyd. Praha, Karolinum, 1994. s. 320)</a:t>
            </a:r>
          </a:p>
          <a:p>
            <a:pPr algn="just">
              <a:lnSpc>
                <a:spcPct val="90000"/>
              </a:lnSpc>
              <a:buSzTx/>
              <a:buNone/>
              <a:defRPr sz="2000"/>
            </a:pPr>
            <a:endParaRPr dirty="0"/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rPr dirty="0"/>
              <a:t>Ortoepie - z řec. orthos = správný, epein = mluvit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rPr dirty="0"/>
              <a:t>Ortofonie - z řec. orthos = správný, foné = hlas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7772400" cy="525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buChar char="•"/>
              <a:defRPr b="1">
                <a:solidFill>
                  <a:srgbClr val="CC0066"/>
                </a:solidFill>
              </a:defRPr>
            </a:pPr>
            <a:r>
              <a:t>Hláska „Ř“ [ř]/[ř̥]</a:t>
            </a:r>
          </a:p>
          <a:p>
            <a:pPr marL="742950" lvl="1" indent="-285750" algn="just">
              <a:spcBef>
                <a:spcPts val="0"/>
              </a:spcBef>
              <a:defRPr sz="2800" b="1"/>
            </a:pPr>
            <a:r>
              <a:t>souhláska </a:t>
            </a:r>
            <a:r>
              <a:rPr i="1"/>
              <a:t>ř</a:t>
            </a:r>
            <a:r>
              <a:t> uvnitř slova </a:t>
            </a:r>
            <a:r>
              <a:rPr u="sng"/>
              <a:t>ve skupině s neznělou souhláskou ztrácí znělost</a:t>
            </a:r>
          </a:p>
          <a:p>
            <a:pPr marL="1600200" lvl="3" indent="-228600" algn="just">
              <a:spcBef>
                <a:spcPts val="0"/>
              </a:spcBef>
              <a:buChar char="•"/>
              <a:defRPr sz="2400"/>
            </a:pPr>
            <a:r>
              <a:t> hořký [ho</a:t>
            </a:r>
            <a:r>
              <a:rPr>
                <a:solidFill>
                  <a:srgbClr val="FF0000"/>
                </a:solidFill>
              </a:rPr>
              <a:t>ř̥k</a:t>
            </a:r>
            <a:r>
              <a:t>í], tři [</a:t>
            </a:r>
            <a:r>
              <a:rPr>
                <a:solidFill>
                  <a:srgbClr val="FF0000"/>
                </a:solidFill>
              </a:rPr>
              <a:t>tř̥</a:t>
            </a:r>
            <a:r>
              <a:t>i]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2800"/>
            </a:pPr>
            <a:r>
              <a:t>mezi samohláskami a na začátku slova před samohláskou - znělé ř</a:t>
            </a:r>
          </a:p>
          <a:p>
            <a:pPr marL="1143000" lvl="2" indent="-228600" algn="just">
              <a:spcBef>
                <a:spcPts val="0"/>
              </a:spcBef>
              <a:defRPr sz="2400"/>
            </a:pPr>
            <a:r>
              <a:t>řeka [</a:t>
            </a:r>
            <a:r>
              <a:rPr>
                <a:solidFill>
                  <a:srgbClr val="FF0000"/>
                </a:solidFill>
              </a:rPr>
              <a:t>ř</a:t>
            </a:r>
            <a:r>
              <a:t>eka], dveře [dve</a:t>
            </a:r>
            <a:r>
              <a:rPr>
                <a:solidFill>
                  <a:srgbClr val="FF0000"/>
                </a:solidFill>
              </a:rPr>
              <a:t>ř</a:t>
            </a:r>
            <a:r>
              <a:t>e]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defRPr sz="2800"/>
            </a:pPr>
            <a:r>
              <a:t>stojí-li znělé ř na začátku slova, způsobuje asimilaci (jako znělá párová)</a:t>
            </a:r>
          </a:p>
          <a:p>
            <a:pPr marL="1143000" lvl="2" indent="-228600">
              <a:spcBef>
                <a:spcPts val="0"/>
              </a:spcBef>
              <a:defRPr sz="2400"/>
            </a:pPr>
            <a:r>
              <a:t>máš říci [má</a:t>
            </a:r>
            <a:r>
              <a:rPr>
                <a:solidFill>
                  <a:srgbClr val="FF0000"/>
                </a:solidFill>
              </a:rPr>
              <a:t>ž </a:t>
            </a:r>
            <a:r>
              <a:rPr>
                <a:solidFill>
                  <a:srgbClr val="FF2600"/>
                </a:solidFill>
              </a:rPr>
              <a:t>ř</a:t>
            </a:r>
            <a:r>
              <a:t>íci]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77724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sz="3600"/>
            </a:pPr>
            <a:r>
              <a:t>Cvičení –znělé a neznělé „Ř“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4294967295"/>
          </p:nvPr>
        </p:nvSpPr>
        <p:spPr>
          <a:xfrm>
            <a:off x="457200" y="914400"/>
            <a:ext cx="8686800" cy="533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10000"/>
          </a:bodyPr>
          <a:lstStyle/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březen</a:t>
            </a:r>
            <a:r>
              <a:rPr dirty="0"/>
              <a:t> 				</a:t>
            </a:r>
            <a:r>
              <a:rPr dirty="0" err="1"/>
              <a:t>přání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kouř</a:t>
            </a:r>
            <a:r>
              <a:rPr dirty="0"/>
              <a:t> </a:t>
            </a:r>
            <a:r>
              <a:rPr dirty="0" err="1"/>
              <a:t>stoupal</a:t>
            </a:r>
            <a:r>
              <a:rPr dirty="0"/>
              <a:t>				</a:t>
            </a:r>
            <a:r>
              <a:rPr dirty="0" err="1"/>
              <a:t>Modřany</a:t>
            </a:r>
            <a:r>
              <a:rPr dirty="0"/>
              <a:t> </a:t>
            </a:r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obří</a:t>
            </a:r>
            <a:r>
              <a:rPr dirty="0"/>
              <a:t>					</a:t>
            </a:r>
            <a:r>
              <a:rPr dirty="0" err="1"/>
              <a:t>třešeň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šest</a:t>
            </a:r>
            <a:r>
              <a:rPr dirty="0"/>
              <a:t> </a:t>
            </a:r>
            <a:r>
              <a:rPr dirty="0" err="1"/>
              <a:t>řešení</a:t>
            </a:r>
            <a:r>
              <a:rPr dirty="0"/>
              <a:t> 				</a:t>
            </a:r>
            <a:r>
              <a:rPr dirty="0" err="1"/>
              <a:t>větřík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dveřmi</a:t>
            </a:r>
            <a:r>
              <a:rPr dirty="0"/>
              <a:t> 				</a:t>
            </a:r>
            <a:r>
              <a:rPr dirty="0" err="1"/>
              <a:t>břemeno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křehký</a:t>
            </a:r>
            <a:r>
              <a:rPr dirty="0"/>
              <a:t> 				</a:t>
            </a:r>
            <a:r>
              <a:rPr dirty="0" err="1"/>
              <a:t>míří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zřetel</a:t>
            </a:r>
            <a:r>
              <a:rPr dirty="0"/>
              <a:t> 					</a:t>
            </a:r>
            <a:r>
              <a:rPr dirty="0" err="1"/>
              <a:t>vyhřívat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kopřiva</a:t>
            </a:r>
            <a:r>
              <a:rPr dirty="0"/>
              <a:t> 				</a:t>
            </a:r>
            <a:r>
              <a:rPr dirty="0" err="1"/>
              <a:t>břeh</a:t>
            </a:r>
            <a:r>
              <a:rPr dirty="0"/>
              <a:t> </a:t>
            </a:r>
            <a:r>
              <a:rPr dirty="0" err="1"/>
              <a:t>řeky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voraři</a:t>
            </a:r>
            <a:r>
              <a:rPr dirty="0"/>
              <a:t> 				</a:t>
            </a:r>
            <a:r>
              <a:rPr dirty="0" err="1"/>
              <a:t>pět</a:t>
            </a:r>
            <a:r>
              <a:rPr dirty="0"/>
              <a:t> </a:t>
            </a:r>
            <a:r>
              <a:rPr dirty="0" err="1"/>
              <a:t>řad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chřestýš</a:t>
            </a:r>
            <a:r>
              <a:rPr dirty="0"/>
              <a:t> 				</a:t>
            </a:r>
            <a:r>
              <a:rPr dirty="0" err="1"/>
              <a:t>kuchař</a:t>
            </a:r>
            <a:endParaRPr dirty="0"/>
          </a:p>
          <a:p>
            <a:pPr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2772"/>
            </a:pPr>
            <a:r>
              <a:rPr dirty="0" err="1"/>
              <a:t>neteř</a:t>
            </a:r>
            <a:r>
              <a:rPr dirty="0"/>
              <a:t> </a:t>
            </a:r>
            <a:r>
              <a:rPr dirty="0" err="1"/>
              <a:t>Gábina</a:t>
            </a:r>
            <a:r>
              <a:rPr dirty="0"/>
              <a:t> 			</a:t>
            </a:r>
            <a:r>
              <a:rPr dirty="0" err="1" smtClean="0"/>
              <a:t>uvař</a:t>
            </a:r>
            <a:r>
              <a:rPr lang="cs-CZ" dirty="0" smtClean="0"/>
              <a:t> mrkev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8382000" cy="6096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 b="1">
                <a:solidFill>
                  <a:srgbClr val="CC0066"/>
                </a:solidFill>
              </a:defRPr>
            </a:pPr>
            <a:r>
              <a:t>Spojení „SH“ na začátku slova</a:t>
            </a:r>
          </a:p>
          <a:p>
            <a:pPr marL="742950" lvl="1" indent="-285750" algn="just">
              <a:spcBef>
                <a:spcPts val="0"/>
              </a:spcBef>
              <a:defRPr sz="2400" b="1"/>
            </a:pPr>
            <a:r>
              <a:t>je možná výslovnost [SX] i [ZH]</a:t>
            </a:r>
          </a:p>
          <a:p>
            <a:pPr marL="1143000" lvl="2" indent="-228600" algn="just">
              <a:spcBef>
                <a:spcPts val="0"/>
              </a:spcBef>
              <a:defRPr sz="2000"/>
            </a:pPr>
            <a:r>
              <a:t>shoda[</a:t>
            </a:r>
            <a:r>
              <a:rPr>
                <a:solidFill>
                  <a:srgbClr val="FF0000"/>
                </a:solidFill>
              </a:rPr>
              <a:t>sx</a:t>
            </a:r>
            <a:r>
              <a:t>oda] i [</a:t>
            </a:r>
            <a:r>
              <a:rPr>
                <a:solidFill>
                  <a:srgbClr val="FF0000"/>
                </a:solidFill>
              </a:rPr>
              <a:t>zh</a:t>
            </a:r>
            <a:r>
              <a:t>oda]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2400" b="1"/>
            </a:pPr>
            <a:r>
              <a:t>výjimky</a:t>
            </a:r>
            <a:r>
              <a:rPr b="0"/>
              <a:t> – pouze [zh]: </a:t>
            </a:r>
            <a:r>
              <a:t>shora, shůry, shluk</a:t>
            </a:r>
          </a:p>
          <a:p>
            <a:pPr marL="742950" lvl="1" indent="-285750" algn="just">
              <a:spcBef>
                <a:spcPts val="0"/>
              </a:spcBef>
              <a:defRPr sz="2400" b="1"/>
            </a:pPr>
            <a:endParaRPr/>
          </a:p>
          <a:p>
            <a:pPr>
              <a:spcBef>
                <a:spcPts val="600"/>
              </a:spcBef>
              <a:buChar char="•"/>
              <a:defRPr sz="2800" b="1">
                <a:solidFill>
                  <a:srgbClr val="CC0066"/>
                </a:solidFill>
              </a:defRPr>
            </a:pPr>
            <a:r>
              <a:t>Rozkazovací způsob 1. os. mn. č. na „-ME“</a:t>
            </a:r>
          </a:p>
          <a:p>
            <a:pPr marL="742950" lvl="1" indent="-285750" algn="just">
              <a:spcBef>
                <a:spcPts val="0"/>
              </a:spcBef>
              <a:defRPr sz="2400" b="1"/>
            </a:pPr>
            <a:r>
              <a:t>končí-li kmen na znělou souhlásku párovou</a:t>
            </a:r>
            <a:r>
              <a:rPr b="0"/>
              <a:t>, </a:t>
            </a:r>
            <a:r>
              <a:t>doporučuje se výslovnost se ztrátou znělosti</a:t>
            </a:r>
            <a:r>
              <a:rPr b="0"/>
              <a:t> na konci kmene; výslovnost s původní souhláskou norma přijímá jako </a:t>
            </a:r>
            <a:r>
              <a:rPr b="0" i="1"/>
              <a:t>oblastní</a:t>
            </a:r>
            <a:r>
              <a:rPr b="0"/>
              <a:t> spisovnou variantu</a:t>
            </a:r>
          </a:p>
          <a:p>
            <a:pPr marL="1143000" lvl="2" indent="-228600" algn="just">
              <a:spcBef>
                <a:spcPts val="0"/>
              </a:spcBef>
              <a:defRPr sz="2000"/>
            </a:pPr>
            <a:r>
              <a:t>buďme [bu</a:t>
            </a:r>
            <a:r>
              <a:rPr>
                <a:solidFill>
                  <a:srgbClr val="FF0000"/>
                </a:solidFill>
              </a:rPr>
              <a:t>ťm</a:t>
            </a:r>
            <a:r>
              <a:t>e] i [bu</a:t>
            </a:r>
            <a:r>
              <a:rPr>
                <a:solidFill>
                  <a:srgbClr val="FF0000"/>
                </a:solidFill>
              </a:rPr>
              <a:t>ďm</a:t>
            </a:r>
            <a:r>
              <a:t>e];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defRPr sz="2400" b="1"/>
            </a:pPr>
            <a:r>
              <a:t>končí-li kmen neznělou souhláskou párovou, je spisovná pouze výslovnost neznělé hlásky</a:t>
            </a:r>
          </a:p>
          <a:p>
            <a:pPr marL="1143000" lvl="2" indent="-228600">
              <a:spcBef>
                <a:spcPts val="0"/>
              </a:spcBef>
              <a:defRPr sz="2000"/>
            </a:pPr>
            <a:r>
              <a:t>kupme [ku</a:t>
            </a:r>
            <a:r>
              <a:rPr>
                <a:solidFill>
                  <a:srgbClr val="FF0000"/>
                </a:solidFill>
              </a:rPr>
              <a:t>pm</a:t>
            </a:r>
            <a:r>
              <a:t>e]; NE: [kubme]!!!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8382000" cy="5791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buChar char="•"/>
              <a:defRPr b="1">
                <a:solidFill>
                  <a:srgbClr val="CC0066"/>
                </a:solidFill>
              </a:defRPr>
            </a:pPr>
            <a:r>
              <a:t>Předložky „s“ a „z“</a:t>
            </a:r>
          </a:p>
          <a:p>
            <a:pPr marL="742950" lvl="1" indent="-285750" algn="just">
              <a:spcBef>
                <a:spcPts val="0"/>
              </a:spcBef>
              <a:defRPr sz="2800" b="1"/>
            </a:pPr>
            <a:r>
              <a:t>před párovou souhláskou</a:t>
            </a:r>
            <a:r>
              <a:rPr b="0"/>
              <a:t> se výslovnost řídí </a:t>
            </a:r>
            <a:r>
              <a:t>asimilací znělosti</a:t>
            </a:r>
            <a:r>
              <a:rPr b="0"/>
              <a:t> </a:t>
            </a:r>
          </a:p>
          <a:p>
            <a:pPr marL="1143000" lvl="2" indent="-228600" algn="just">
              <a:spcBef>
                <a:spcPts val="0"/>
              </a:spcBef>
              <a:defRPr sz="2400"/>
            </a:pPr>
            <a:r>
              <a:t>z domu [</a:t>
            </a:r>
            <a:r>
              <a:rPr>
                <a:solidFill>
                  <a:srgbClr val="FF0000"/>
                </a:solidFill>
              </a:rPr>
              <a:t>zd</a:t>
            </a:r>
            <a:r>
              <a:t>omu], s domem [</a:t>
            </a:r>
            <a:r>
              <a:rPr>
                <a:solidFill>
                  <a:srgbClr val="FF0000"/>
                </a:solidFill>
              </a:rPr>
              <a:t>zd</a:t>
            </a:r>
            <a:r>
              <a:t>omem], z pole [</a:t>
            </a:r>
            <a:r>
              <a:rPr>
                <a:solidFill>
                  <a:srgbClr val="FF0000"/>
                </a:solidFill>
              </a:rPr>
              <a:t>sp</a:t>
            </a:r>
            <a:r>
              <a:t>ole]</a:t>
            </a:r>
          </a:p>
          <a:p>
            <a:pPr marL="742950" lvl="1" indent="-285750" algn="just">
              <a:spcBef>
                <a:spcPts val="0"/>
              </a:spcBef>
              <a:defRPr sz="2800" b="1"/>
            </a:pPr>
            <a:r>
              <a:t>před jedinečnou souhláskou a před „v“</a:t>
            </a:r>
            <a:r>
              <a:rPr b="0"/>
              <a:t> psané</a:t>
            </a:r>
            <a:r>
              <a:t> „z“ zůstává vyslovováno [z]</a:t>
            </a:r>
            <a:r>
              <a:rPr b="0"/>
              <a:t>, psané </a:t>
            </a:r>
            <a:r>
              <a:t>„s“</a:t>
            </a:r>
            <a:r>
              <a:rPr b="0"/>
              <a:t> může být vyslovováno </a:t>
            </a:r>
            <a:r>
              <a:t>buď [s] nebo [z]</a:t>
            </a:r>
          </a:p>
          <a:p>
            <a:pPr marL="1143000" lvl="2" indent="-228600" algn="just">
              <a:spcBef>
                <a:spcPts val="0"/>
              </a:spcBef>
              <a:defRPr sz="2400"/>
            </a:pPr>
            <a:r>
              <a:t>z jara [</a:t>
            </a:r>
            <a:r>
              <a:rPr>
                <a:solidFill>
                  <a:srgbClr val="FF0000"/>
                </a:solidFill>
              </a:rPr>
              <a:t>zj</a:t>
            </a:r>
            <a:r>
              <a:t>ara], s Jiřím [</a:t>
            </a:r>
            <a:r>
              <a:rPr>
                <a:solidFill>
                  <a:srgbClr val="FF0000"/>
                </a:solidFill>
              </a:rPr>
              <a:t>sj</a:t>
            </a:r>
            <a:r>
              <a:t>iřím] i [</a:t>
            </a:r>
            <a:r>
              <a:rPr>
                <a:solidFill>
                  <a:srgbClr val="FF0000"/>
                </a:solidFill>
              </a:rPr>
              <a:t>zj</a:t>
            </a:r>
            <a:r>
              <a:t>iřím], s mostu [</a:t>
            </a:r>
            <a:r>
              <a:rPr>
                <a:solidFill>
                  <a:srgbClr val="FF0000"/>
                </a:solidFill>
              </a:rPr>
              <a:t>zm</a:t>
            </a:r>
            <a:r>
              <a:t>ostu] i [</a:t>
            </a:r>
            <a:r>
              <a:rPr>
                <a:solidFill>
                  <a:srgbClr val="FF0000"/>
                </a:solidFill>
              </a:rPr>
              <a:t>sm</a:t>
            </a:r>
            <a:r>
              <a:t>ostu]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2800" b="1"/>
            </a:pPr>
            <a:r>
              <a:t>osobní zájmena v 7. pádě</a:t>
            </a:r>
            <a:r>
              <a:rPr b="0"/>
              <a:t> </a:t>
            </a:r>
            <a:r>
              <a:t>+</a:t>
            </a:r>
            <a:r>
              <a:rPr b="0"/>
              <a:t> předložka </a:t>
            </a:r>
            <a:r>
              <a:t>„s“</a:t>
            </a:r>
            <a:r>
              <a:rPr b="0"/>
              <a:t> - </a:t>
            </a:r>
            <a:r>
              <a:t>výslovnost pouze [s]</a:t>
            </a:r>
            <a:r>
              <a:rPr b="0"/>
              <a:t>:</a:t>
            </a:r>
          </a:p>
          <a:p>
            <a:pPr marL="1143000" lvl="2" indent="-228600" algn="just">
              <a:spcBef>
                <a:spcPts val="0"/>
              </a:spcBef>
              <a:defRPr sz="2400"/>
            </a:pPr>
            <a:r>
              <a:t>s námi [</a:t>
            </a:r>
            <a:r>
              <a:rPr>
                <a:solidFill>
                  <a:srgbClr val="FF0000"/>
                </a:solidFill>
              </a:rPr>
              <a:t>sn</a:t>
            </a:r>
            <a:r>
              <a:t>ámi], s vámi [</a:t>
            </a:r>
            <a:r>
              <a:rPr>
                <a:solidFill>
                  <a:srgbClr val="FF0000"/>
                </a:solidFill>
              </a:rPr>
              <a:t>sv</a:t>
            </a:r>
            <a:r>
              <a:t>ámi]</a:t>
            </a:r>
            <a:r>
              <a:rPr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8382000" cy="5791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>
                <a:solidFill>
                  <a:srgbClr val="CC0066"/>
                </a:solidFill>
              </a:defRPr>
            </a:pPr>
            <a:r>
              <a:t>Vlastní předložky „nad, pod, v, …“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2400" b="1"/>
            </a:pPr>
            <a:r>
              <a:t>před párovou souhláskou</a:t>
            </a:r>
            <a:r>
              <a:rPr b="0"/>
              <a:t> se výslovnost řídí </a:t>
            </a:r>
            <a:r>
              <a:t>asimilací znělosti</a:t>
            </a:r>
            <a:r>
              <a:rPr b="0"/>
              <a:t> 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2000"/>
            </a:pPr>
            <a:r>
              <a:t>v kole [</a:t>
            </a:r>
            <a:r>
              <a:rPr>
                <a:solidFill>
                  <a:srgbClr val="FF0000"/>
                </a:solidFill>
              </a:rPr>
              <a:t>fk</a:t>
            </a:r>
            <a:r>
              <a:t>ole], v domě [</a:t>
            </a:r>
            <a:r>
              <a:rPr>
                <a:solidFill>
                  <a:srgbClr val="FF0000"/>
                </a:solidFill>
              </a:rPr>
              <a:t>vd</a:t>
            </a:r>
            <a:r>
              <a:t>omňe], nad tím [na</a:t>
            </a:r>
            <a:r>
              <a:rPr>
                <a:solidFill>
                  <a:srgbClr val="FF0000"/>
                </a:solidFill>
              </a:rPr>
              <a:t>tť</a:t>
            </a:r>
            <a:r>
              <a:t>ím]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2400" b="1"/>
            </a:pPr>
            <a:r>
              <a:t>před jedinečnou souhláskou (+ před „v“) a zůstává koncová souhláska předložky znělá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2000"/>
            </a:pPr>
            <a:r>
              <a:t>bez Jarmily [be</a:t>
            </a:r>
            <a:r>
              <a:rPr>
                <a:solidFill>
                  <a:srgbClr val="FF0000"/>
                </a:solidFill>
              </a:rPr>
              <a:t>zj</a:t>
            </a:r>
            <a:r>
              <a:t>armili], nad nimi [na</a:t>
            </a:r>
            <a:r>
              <a:rPr>
                <a:solidFill>
                  <a:srgbClr val="FF0000"/>
                </a:solidFill>
              </a:rPr>
              <a:t>dň</a:t>
            </a:r>
            <a:r>
              <a:t>imi], v rumu [</a:t>
            </a:r>
            <a:r>
              <a:rPr>
                <a:solidFill>
                  <a:srgbClr val="FF0000"/>
                </a:solidFill>
              </a:rPr>
              <a:t>vr</a:t>
            </a:r>
            <a:r>
              <a:t>umu], pod vodou [po</a:t>
            </a:r>
            <a:r>
              <a:rPr>
                <a:solidFill>
                  <a:srgbClr val="FF0000"/>
                </a:solidFill>
              </a:rPr>
              <a:t>dv</a:t>
            </a:r>
            <a:r>
              <a:t>odou]</a:t>
            </a:r>
          </a:p>
          <a:p>
            <a:pPr marL="228600" lvl="2" indent="685800" algn="just">
              <a:lnSpc>
                <a:spcPct val="90000"/>
              </a:lnSpc>
              <a:spcBef>
                <a:spcPts val="0"/>
              </a:spcBef>
              <a:buSzTx/>
              <a:buNone/>
              <a:defRPr sz="1800"/>
            </a:pPr>
            <a:r>
              <a:t>	</a:t>
            </a:r>
            <a:r>
              <a:rPr sz="2000" b="1">
                <a:solidFill>
                  <a:srgbClr val="CC0066"/>
                </a:solidFill>
              </a:rPr>
              <a:t>x</a:t>
            </a:r>
            <a:r>
              <a:rPr sz="2400" b="1">
                <a:solidFill>
                  <a:srgbClr val="CC0066"/>
                </a:solidFill>
              </a:rPr>
              <a:t> „k“!!!</a:t>
            </a:r>
            <a:r>
              <a:rPr sz="2400"/>
              <a:t> – k jarmile [</a:t>
            </a:r>
            <a:r>
              <a:rPr sz="2400">
                <a:solidFill>
                  <a:srgbClr val="FF0000"/>
                </a:solidFill>
              </a:rPr>
              <a:t>kj</a:t>
            </a:r>
            <a:r>
              <a:rPr sz="2400"/>
              <a:t>armile]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2000"/>
            </a:pPr>
            <a:endParaRPr sz="2400"/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800" b="1">
                <a:solidFill>
                  <a:srgbClr val="CC0066"/>
                </a:solidFill>
              </a:defRPr>
            </a:pPr>
            <a:r>
              <a:t>Předložka „přes“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2400"/>
            </a:pPr>
            <a:r>
              <a:t>vyslovována</a:t>
            </a:r>
            <a:r>
              <a:rPr b="1"/>
              <a:t>, jako kdyby byla psána „přeZ“</a:t>
            </a:r>
            <a:r>
              <a:t>, tj.: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2000"/>
            </a:pPr>
            <a:r>
              <a:t> </a:t>
            </a:r>
            <a:r>
              <a:rPr b="1"/>
              <a:t>před neznělou</a:t>
            </a:r>
            <a:r>
              <a:t> - výslovnost </a:t>
            </a:r>
            <a:r>
              <a:rPr b="1"/>
              <a:t>[přes]</a:t>
            </a:r>
            <a:r>
              <a:t>: přes potok [pře</a:t>
            </a:r>
            <a:r>
              <a:rPr>
                <a:solidFill>
                  <a:srgbClr val="FF0000"/>
                </a:solidFill>
              </a:rPr>
              <a:t>sp</a:t>
            </a:r>
            <a:r>
              <a:t>otok];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2000"/>
            </a:pPr>
            <a:r>
              <a:t> </a:t>
            </a:r>
            <a:r>
              <a:rPr b="1"/>
              <a:t>všude jinde</a:t>
            </a:r>
            <a:r>
              <a:t> - výslovnost </a:t>
            </a:r>
            <a:r>
              <a:rPr b="1"/>
              <a:t>[přez]</a:t>
            </a:r>
            <a:r>
              <a:t>: přes domy [pře</a:t>
            </a:r>
            <a:r>
              <a:rPr>
                <a:solidFill>
                  <a:srgbClr val="FF0000"/>
                </a:solidFill>
              </a:rPr>
              <a:t>zd</a:t>
            </a:r>
            <a:r>
              <a:t>omi], přes jezero [pře</a:t>
            </a:r>
            <a:r>
              <a:rPr>
                <a:solidFill>
                  <a:srgbClr val="FF0000"/>
                </a:solidFill>
              </a:rPr>
              <a:t>zj</a:t>
            </a:r>
            <a:r>
              <a:t>ezero], přes oceán [pře</a:t>
            </a:r>
            <a:r>
              <a:rPr>
                <a:solidFill>
                  <a:srgbClr val="FF0000"/>
                </a:solidFill>
              </a:rPr>
              <a:t>z</a:t>
            </a:r>
            <a:r>
              <a:t>oceán]/[pře</a:t>
            </a:r>
            <a:r>
              <a:rPr>
                <a:solidFill>
                  <a:srgbClr val="FF0000"/>
                </a:solidFill>
              </a:rPr>
              <a:t>s </a:t>
            </a:r>
            <a:r>
              <a:t>oceán]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body" idx="4294967295"/>
          </p:nvPr>
        </p:nvSpPr>
        <p:spPr>
          <a:xfrm>
            <a:off x="0" y="152400"/>
            <a:ext cx="8686800" cy="6477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 b="1">
                <a:solidFill>
                  <a:srgbClr val="CC0066"/>
                </a:solidFill>
              </a:defRPr>
            </a:pPr>
            <a:r>
              <a:t>Změny znělosti u substantiv vzniklé analogií</a:t>
            </a:r>
          </a:p>
          <a:p>
            <a:pPr marL="742950" lvl="1" indent="-285750">
              <a:lnSpc>
                <a:spcPct val="80000"/>
              </a:lnSpc>
              <a:spcBef>
                <a:spcPts val="0"/>
              </a:spcBef>
              <a:defRPr sz="2400" b="1" u="sng">
                <a:solidFill>
                  <a:srgbClr val="CC0066"/>
                </a:solidFill>
              </a:defRPr>
            </a:pPr>
            <a:r>
              <a:t>typ kresba [kre</a:t>
            </a:r>
            <a:r>
              <a:rPr>
                <a:effectLst>
                  <a:outerShdw blurRad="12700" dist="25400" dir="2700000" rotWithShape="0">
                    <a:srgbClr val="DDDDDD"/>
                  </a:outerShdw>
                </a:effectLst>
              </a:rPr>
              <a:t>zb</a:t>
            </a:r>
            <a:r>
              <a:t>a], svatba [sva</a:t>
            </a:r>
            <a:r>
              <a:rPr>
                <a:effectLst>
                  <a:outerShdw blurRad="12700" dist="25400" dir="2700000" rotWithShape="0">
                    <a:srgbClr val="DDDDDD"/>
                  </a:outerShdw>
                </a:effectLst>
              </a:rPr>
              <a:t>db</a:t>
            </a:r>
            <a:r>
              <a:t>a]</a:t>
            </a:r>
            <a:r>
              <a:rPr u="none"/>
              <a:t> </a:t>
            </a:r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400" b="1">
                <a:solidFill>
                  <a:srgbClr val="CC0066"/>
                </a:solidFill>
              </a:defRPr>
            </a:pPr>
            <a:endParaRPr u="none"/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000"/>
            </a:pPr>
            <a:r>
              <a:t>Nom.	kresba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a]		kresby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i]</a:t>
            </a:r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000"/>
            </a:pPr>
            <a:r>
              <a:t>Gen.	kresby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i]		</a:t>
            </a:r>
            <a:r>
              <a:rPr b="1" u="sng">
                <a:solidFill>
                  <a:srgbClr val="0000FF"/>
                </a:solidFill>
              </a:rPr>
              <a:t>kreseb [kre</a:t>
            </a:r>
            <a:r>
              <a:rPr b="1" u="sng">
                <a:solidFill>
                  <a:srgbClr val="FF0000"/>
                </a:solidFill>
              </a:rPr>
              <a:t>z</a:t>
            </a:r>
            <a:r>
              <a:rPr b="1" u="sng">
                <a:solidFill>
                  <a:srgbClr val="0000FF"/>
                </a:solidFill>
              </a:rPr>
              <a:t>ep] i [kresep]</a:t>
            </a:r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000"/>
            </a:pPr>
            <a:r>
              <a:t>Dat.		kresbě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je]		kresbám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ám]</a:t>
            </a:r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000"/>
            </a:pPr>
            <a:r>
              <a:t>Ak.		kresbu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u]		kresby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i]</a:t>
            </a:r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000"/>
            </a:pPr>
            <a:r>
              <a:t>Lok.	kresbě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je]		kresbách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áx]</a:t>
            </a:r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000"/>
            </a:pPr>
            <a:r>
              <a:t>Instr.	kresbou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ou]	kresbami [kre</a:t>
            </a:r>
            <a:r>
              <a:rPr>
                <a:solidFill>
                  <a:srgbClr val="FF0000"/>
                </a:solidFill>
              </a:rPr>
              <a:t>zb</a:t>
            </a:r>
            <a:r>
              <a:t>ami]</a:t>
            </a:r>
          </a:p>
          <a:p>
            <a:pPr marL="285750" lvl="1" indent="171450" algn="just">
              <a:lnSpc>
                <a:spcPct val="30000"/>
              </a:lnSpc>
              <a:spcBef>
                <a:spcPts val="0"/>
              </a:spcBef>
              <a:buSzTx/>
              <a:buNone/>
              <a:defRPr sz="2000"/>
            </a:pPr>
            <a:endParaRPr/>
          </a:p>
          <a:p>
            <a:pPr marL="742950" lvl="1" indent="-285750" algn="just">
              <a:lnSpc>
                <a:spcPct val="80000"/>
              </a:lnSpc>
              <a:spcBef>
                <a:spcPts val="0"/>
              </a:spcBef>
              <a:buFontTx/>
              <a:buChar char="-"/>
              <a:defRPr sz="2000"/>
            </a:pPr>
            <a:r>
              <a:t>Znělá výslovnost je považována vždy za spisovnou; výslovnost s neznělou hláskou se u některých slov ještě přijímá, častěji se považuje již za hyperkorektní.</a:t>
            </a:r>
          </a:p>
          <a:p>
            <a:pPr marL="742950" lvl="1" indent="-285750" algn="just">
              <a:lnSpc>
                <a:spcPct val="80000"/>
              </a:lnSpc>
              <a:spcBef>
                <a:spcPts val="0"/>
              </a:spcBef>
              <a:buFontTx/>
              <a:buChar char="-"/>
              <a:defRPr sz="2000" b="1"/>
            </a:pPr>
            <a:r>
              <a:t>U přídavných jmen a příslovcí odvozených</a:t>
            </a:r>
            <a:r>
              <a:rPr b="0"/>
              <a:t> od těchto podstatných jmen se přijímá </a:t>
            </a:r>
            <a:r>
              <a:t>obojí výslovnost: svatební [svatebňí] i [svadebňí]</a:t>
            </a:r>
            <a:r>
              <a:rPr sz="2400" b="0"/>
              <a:t> </a:t>
            </a:r>
            <a:endParaRPr sz="2400"/>
          </a:p>
          <a:p>
            <a:pPr marL="742950" lvl="1" indent="-285750" algn="just">
              <a:lnSpc>
                <a:spcPct val="40000"/>
              </a:lnSpc>
              <a:spcBef>
                <a:spcPts val="0"/>
              </a:spcBef>
              <a:buFontTx/>
              <a:buChar char="-"/>
              <a:defRPr sz="2400"/>
            </a:pPr>
            <a:endParaRPr sz="2400"/>
          </a:p>
          <a:p>
            <a:pPr marL="285750" lvl="1" indent="171450">
              <a:lnSpc>
                <a:spcPct val="80000"/>
              </a:lnSpc>
              <a:spcBef>
                <a:spcPts val="0"/>
              </a:spcBef>
              <a:buSzTx/>
              <a:buNone/>
              <a:defRPr sz="2400" b="1" u="sng">
                <a:solidFill>
                  <a:srgbClr val="CC0066"/>
                </a:solidFill>
              </a:defRPr>
            </a:pPr>
            <a:r>
              <a:t>- typ tužka [tu</a:t>
            </a:r>
            <a:r>
              <a:rPr>
                <a:effectLst>
                  <a:outerShdw blurRad="12700" dist="25400" dir="2700000" rotWithShape="0">
                    <a:srgbClr val="DDDDDD"/>
                  </a:outerShdw>
                </a:effectLst>
              </a:rPr>
              <a:t>šk</a:t>
            </a:r>
            <a:r>
              <a:t>a], přezka [pře</a:t>
            </a:r>
            <a:r>
              <a:rPr>
                <a:effectLst>
                  <a:outerShdw blurRad="12700" dist="25400" dir="2700000" rotWithShape="0">
                    <a:srgbClr val="DDDDDD"/>
                  </a:outerShdw>
                </a:effectLst>
              </a:rPr>
              <a:t>sk</a:t>
            </a:r>
            <a:r>
              <a:t>a]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80000"/>
              </a:lnSpc>
              <a:spcBef>
                <a:spcPts val="0"/>
              </a:spcBef>
              <a:buFontTx/>
              <a:buChar char="-"/>
              <a:defRPr sz="2400" b="1"/>
            </a:pPr>
            <a:r>
              <a:t>norma nepovoluje přenesení neznělé souhlásky</a:t>
            </a:r>
            <a:r>
              <a:rPr b="0"/>
              <a:t>:</a:t>
            </a:r>
          </a:p>
          <a:p>
            <a:pPr marL="1143000" lvl="2" indent="-228600" algn="just">
              <a:lnSpc>
                <a:spcPct val="80000"/>
              </a:lnSpc>
              <a:spcBef>
                <a:spcPts val="0"/>
              </a:spcBef>
              <a:buFontTx/>
              <a:buChar char="-"/>
              <a:defRPr sz="2000" b="1"/>
            </a:pPr>
            <a:r>
              <a:t>tužek [tu</a:t>
            </a:r>
            <a:r>
              <a:rPr>
                <a:solidFill>
                  <a:srgbClr val="FF0000"/>
                </a:solidFill>
              </a:rPr>
              <a:t>ž</a:t>
            </a:r>
            <a:r>
              <a:t>ek]</a:t>
            </a:r>
            <a:r>
              <a:rPr b="0"/>
              <a:t>, NE: [tušek]!!!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body" idx="4294967295"/>
          </p:nvPr>
        </p:nvSpPr>
        <p:spPr>
          <a:xfrm>
            <a:off x="0" y="685800"/>
            <a:ext cx="7772400" cy="541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just">
              <a:buChar char="•"/>
            </a:pPr>
            <a:r>
              <a:t>Artikulační asimilace</a:t>
            </a:r>
          </a:p>
          <a:p>
            <a:pPr marL="742950" lvl="1" indent="-285750" algn="just">
              <a:spcBef>
                <a:spcPts val="0"/>
              </a:spcBef>
              <a:defRPr sz="2800"/>
            </a:pPr>
            <a:r>
              <a:t> vedle sebe stojící hlásky opět navzájem přizpůsobují výslovností. V češtině se přizpůsobuje především </a:t>
            </a:r>
            <a:r>
              <a:rPr b="1"/>
              <a:t>místo</a:t>
            </a:r>
            <a:r>
              <a:t>, kde se hláska tvoří, nebo </a:t>
            </a:r>
            <a:r>
              <a:rPr b="1"/>
              <a:t>způsob</a:t>
            </a:r>
            <a:r>
              <a:t>, jak se tvoří.</a:t>
            </a:r>
          </a:p>
          <a:p>
            <a:pPr marL="742950" lvl="1" indent="-285750" algn="just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buChar char="•"/>
            </a:pPr>
            <a:r>
              <a:t>Základní pravidlo pro artikulační asimilaci: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2800" b="1"/>
            </a:pPr>
            <a:r>
              <a:t>žádná artikulační asimilace není spisovná, objeví-li se na rozhraní dvou slov</a:t>
            </a:r>
            <a:r>
              <a:rPr b="0"/>
              <a:t> (a to ani ve spojení předložky se jménem).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153400" cy="4419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b="1"/>
            </a:pPr>
            <a:r>
              <a:t>L		A		</a:t>
            </a:r>
            <a:r>
              <a:rPr u="sng"/>
              <a:t>N		K</a:t>
            </a:r>
            <a:r>
              <a:t>		O</a:t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>
                <a:latin typeface="SILDoulos IPA93"/>
                <a:ea typeface="SILDoulos IPA93"/>
                <a:cs typeface="SILDoulos IPA93"/>
                <a:sym typeface="SILDoulos IPA93"/>
              </a:rPr>
              <a:t>		</a:t>
            </a:r>
          </a:p>
        </p:txBody>
      </p:sp>
      <p:grpSp>
        <p:nvGrpSpPr>
          <p:cNvPr id="312" name="Group 312"/>
          <p:cNvGrpSpPr/>
          <p:nvPr/>
        </p:nvGrpSpPr>
        <p:grpSpPr>
          <a:xfrm>
            <a:off x="228600" y="1828800"/>
            <a:ext cx="3962400" cy="1752600"/>
            <a:chOff x="0" y="0"/>
            <a:chExt cx="3962400" cy="1752600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45759" y="373380"/>
              <a:ext cx="3470882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 i="1"/>
              </a:pPr>
              <a:r>
                <a:t>místo tvoření:</a:t>
              </a:r>
              <a:r>
                <a:rPr b="0" i="0"/>
                <a:t> </a:t>
              </a:r>
              <a:r>
                <a:rPr i="0">
                  <a:solidFill>
                    <a:srgbClr val="008000"/>
                  </a:solidFill>
                </a:rPr>
                <a:t>alveolární přední</a:t>
              </a:r>
              <a:endParaRPr>
                <a:solidFill>
                  <a:srgbClr val="008000"/>
                </a:solidFill>
              </a:endParaRPr>
            </a:p>
            <a:p>
              <a:pPr algn="ctr">
                <a:defRPr sz="2000" i="1"/>
              </a:pPr>
              <a:r>
                <a:t>způsob tvoření:</a:t>
              </a:r>
              <a:r>
                <a:rPr i="0"/>
                <a:t> explozíva</a:t>
              </a: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znělá</a:t>
              </a:r>
            </a:p>
          </p:txBody>
        </p:sp>
      </p:grpSp>
      <p:grpSp>
        <p:nvGrpSpPr>
          <p:cNvPr id="315" name="Group 315"/>
          <p:cNvGrpSpPr/>
          <p:nvPr/>
        </p:nvGrpSpPr>
        <p:grpSpPr>
          <a:xfrm>
            <a:off x="4724400" y="1828800"/>
            <a:ext cx="3962400" cy="1752600"/>
            <a:chOff x="0" y="0"/>
            <a:chExt cx="3962400" cy="1752600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12869" y="373380"/>
              <a:ext cx="2736662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 i="1"/>
              </a:pPr>
              <a:r>
                <a:t>místo tvoření:</a:t>
              </a:r>
              <a:r>
                <a:rPr b="0" i="0"/>
                <a:t> </a:t>
              </a:r>
              <a:r>
                <a:rPr i="0">
                  <a:solidFill>
                    <a:srgbClr val="FF0000"/>
                  </a:solidFill>
                </a:rPr>
                <a:t>velární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sz="2000" i="1"/>
              </a:pPr>
              <a:r>
                <a:t>způsob tvoření:</a:t>
              </a:r>
              <a:r>
                <a:rPr i="0"/>
                <a:t> explozíva</a:t>
              </a: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neznělá</a:t>
              </a:r>
            </a:p>
          </p:txBody>
        </p:sp>
      </p:grpSp>
      <p:grpSp>
        <p:nvGrpSpPr>
          <p:cNvPr id="318" name="Group 318"/>
          <p:cNvGrpSpPr/>
          <p:nvPr/>
        </p:nvGrpSpPr>
        <p:grpSpPr>
          <a:xfrm>
            <a:off x="381000" y="4876800"/>
            <a:ext cx="3962400" cy="1752600"/>
            <a:chOff x="0" y="0"/>
            <a:chExt cx="3962400" cy="1752600"/>
          </a:xfrm>
        </p:grpSpPr>
        <p:sp>
          <p:nvSpPr>
            <p:cNvPr id="316" name="Shape 316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612869" y="373380"/>
              <a:ext cx="2736662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 i="1"/>
              </a:pPr>
              <a:r>
                <a:t>místo tvoření:</a:t>
              </a:r>
              <a:r>
                <a:rPr b="0" i="0"/>
                <a:t> </a:t>
              </a:r>
              <a:r>
                <a:rPr i="0">
                  <a:solidFill>
                    <a:srgbClr val="FF0000"/>
                  </a:solidFill>
                </a:rPr>
                <a:t>velární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sz="2000" i="1"/>
              </a:pPr>
              <a:r>
                <a:t>způsob tvoření:</a:t>
              </a:r>
              <a:r>
                <a:rPr i="0"/>
                <a:t> explozíva</a:t>
              </a: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znělá</a:t>
              </a:r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4953000" y="4876800"/>
            <a:ext cx="3962400" cy="1752600"/>
            <a:chOff x="0" y="0"/>
            <a:chExt cx="3962400" cy="1752600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612869" y="373380"/>
              <a:ext cx="2736662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b="1" i="1"/>
              </a:pPr>
              <a:r>
                <a:t>místo tvoření:</a:t>
              </a:r>
              <a:r>
                <a:rPr b="0" i="0"/>
                <a:t> </a:t>
              </a:r>
              <a:r>
                <a:rPr i="0">
                  <a:solidFill>
                    <a:srgbClr val="FF0000"/>
                  </a:solidFill>
                </a:rPr>
                <a:t>velární</a:t>
              </a:r>
              <a:endParaRPr>
                <a:solidFill>
                  <a:srgbClr val="FF0000"/>
                </a:solidFill>
              </a:endParaRPr>
            </a:p>
            <a:p>
              <a:pPr algn="ctr">
                <a:defRPr sz="2000" i="1"/>
              </a:pPr>
              <a:r>
                <a:t>způsob tvoření:</a:t>
              </a:r>
              <a:r>
                <a:rPr i="0"/>
                <a:t> explozíva</a:t>
              </a: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neznělá</a:t>
              </a:r>
            </a:p>
          </p:txBody>
        </p:sp>
      </p:grpSp>
      <p:sp>
        <p:nvSpPr>
          <p:cNvPr id="322" name="Shape 322"/>
          <p:cNvSpPr/>
          <p:nvPr/>
        </p:nvSpPr>
        <p:spPr>
          <a:xfrm flipH="1">
            <a:off x="3200400" y="1447800"/>
            <a:ext cx="990600" cy="3810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6705600" y="1447799"/>
            <a:ext cx="381001" cy="30480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Shape 324"/>
          <p:cNvSpPr/>
          <p:nvPr/>
        </p:nvSpPr>
        <p:spPr>
          <a:xfrm flipH="1">
            <a:off x="3505199" y="4648200"/>
            <a:ext cx="762001" cy="3048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6629400" y="4648200"/>
            <a:ext cx="533401" cy="2286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9" name="Group 329"/>
          <p:cNvGrpSpPr/>
          <p:nvPr/>
        </p:nvGrpSpPr>
        <p:grpSpPr>
          <a:xfrm>
            <a:off x="4156475" y="3628107"/>
            <a:ext cx="2327171" cy="599998"/>
            <a:chOff x="0" y="0"/>
            <a:chExt cx="2327169" cy="599997"/>
          </a:xfrm>
        </p:grpSpPr>
        <p:sp>
          <p:nvSpPr>
            <p:cNvPr id="326" name="Shape 326"/>
            <p:cNvSpPr/>
            <p:nvPr/>
          </p:nvSpPr>
          <p:spPr>
            <a:xfrm rot="10889794">
              <a:off x="6653" y="30123"/>
              <a:ext cx="2313864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3616" y="21600"/>
                    <a:pt x="8076" y="21600"/>
                  </a:cubicBezTo>
                  <a:lnTo>
                    <a:pt x="11673" y="21600"/>
                  </a:lnTo>
                  <a:cubicBezTo>
                    <a:pt x="15107" y="21600"/>
                    <a:pt x="18165" y="15792"/>
                    <a:pt x="19298" y="7122"/>
                  </a:cubicBezTo>
                  <a:lnTo>
                    <a:pt x="21600" y="7122"/>
                  </a:lnTo>
                  <a:lnTo>
                    <a:pt x="17950" y="0"/>
                  </a:lnTo>
                  <a:lnTo>
                    <a:pt x="13398" y="7122"/>
                  </a:lnTo>
                  <a:lnTo>
                    <a:pt x="15700" y="7122"/>
                  </a:lnTo>
                  <a:cubicBezTo>
                    <a:pt x="14784" y="14138"/>
                    <a:pt x="12584" y="19401"/>
                    <a:pt x="9875" y="21057"/>
                  </a:cubicBezTo>
                  <a:lnTo>
                    <a:pt x="9875" y="21058"/>
                  </a:lnTo>
                  <a:cubicBezTo>
                    <a:pt x="6202" y="18814"/>
                    <a:pt x="3598" y="10076"/>
                    <a:pt x="3598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0000"/>
                  </a:solidFill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 rot="10889794">
              <a:off x="1069845" y="44009"/>
              <a:ext cx="125049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6690" y="21600"/>
                    <a:pt x="14943" y="21600"/>
                  </a:cubicBezTo>
                  <a:lnTo>
                    <a:pt x="21600" y="21600"/>
                  </a:lnTo>
                  <a:cubicBezTo>
                    <a:pt x="13347" y="21600"/>
                    <a:pt x="6657" y="11929"/>
                    <a:pt x="6657" y="0"/>
                  </a:cubicBezTo>
                  <a:close/>
                </a:path>
              </a:pathLst>
            </a:cu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0000"/>
                  </a:solidFill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 rot="10889794">
              <a:off x="1076896" y="30285"/>
              <a:ext cx="192647" cy="1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331" y="21600"/>
                    <a:pt x="7086" y="14355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FF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153400" cy="4419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defRPr b="1"/>
            </a:pPr>
            <a:r>
              <a:t>Ž	E	</a:t>
            </a:r>
            <a:r>
              <a:rPr u="sng"/>
              <a:t>N	S</a:t>
            </a:r>
            <a:r>
              <a:t>	K	Á</a:t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</p:txBody>
      </p:sp>
      <p:grpSp>
        <p:nvGrpSpPr>
          <p:cNvPr id="334" name="Group 334"/>
          <p:cNvGrpSpPr/>
          <p:nvPr/>
        </p:nvGrpSpPr>
        <p:grpSpPr>
          <a:xfrm>
            <a:off x="228600" y="1828800"/>
            <a:ext cx="3962400" cy="1752600"/>
            <a:chOff x="0" y="0"/>
            <a:chExt cx="3962400" cy="1752600"/>
          </a:xfrm>
        </p:grpSpPr>
        <p:sp>
          <p:nvSpPr>
            <p:cNvPr id="332" name="Shape 332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92640" y="373380"/>
              <a:ext cx="337712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i="1"/>
              </a:pPr>
              <a:r>
                <a:t>místo tvoření:</a:t>
              </a:r>
              <a:r>
                <a:rPr i="0"/>
                <a:t> alveolární přední</a:t>
              </a:r>
            </a:p>
            <a:p>
              <a:pPr algn="ctr">
                <a:defRPr sz="2000" b="1" i="1"/>
              </a:pPr>
              <a:r>
                <a:t>způsob tvoření:</a:t>
              </a:r>
              <a:r>
                <a:rPr b="0" i="0">
                  <a:solidFill>
                    <a:srgbClr val="0000FF"/>
                  </a:solidFill>
                </a:rPr>
                <a:t> </a:t>
              </a:r>
              <a:r>
                <a:rPr i="0">
                  <a:solidFill>
                    <a:srgbClr val="0000FF"/>
                  </a:solidFill>
                </a:rPr>
                <a:t>explozíva</a:t>
              </a:r>
              <a:endParaRPr>
                <a:solidFill>
                  <a:srgbClr val="0000FF"/>
                </a:solidFill>
              </a:endParaRP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znělá</a:t>
              </a:r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4724400" y="1828800"/>
            <a:ext cx="3962400" cy="1752600"/>
            <a:chOff x="0" y="0"/>
            <a:chExt cx="3962400" cy="1752600"/>
          </a:xfrm>
        </p:grpSpPr>
        <p:sp>
          <p:nvSpPr>
            <p:cNvPr id="335" name="Shape 335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92640" y="373380"/>
              <a:ext cx="337712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i="1"/>
              </a:pPr>
              <a:r>
                <a:t>místo tvoření:</a:t>
              </a:r>
              <a:r>
                <a:rPr i="0"/>
                <a:t> alveolární přední</a:t>
              </a:r>
            </a:p>
            <a:p>
              <a:pPr algn="ctr">
                <a:defRPr sz="2000" b="1" i="1"/>
              </a:pPr>
              <a:r>
                <a:t>způsob tvoření:</a:t>
              </a:r>
              <a:r>
                <a:rPr b="0" i="0"/>
                <a:t> </a:t>
              </a:r>
              <a:r>
                <a:rPr i="0">
                  <a:solidFill>
                    <a:srgbClr val="FFFF00"/>
                  </a:solidFill>
                </a:rPr>
                <a:t>frikativa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neznělá</a:t>
              </a:r>
            </a:p>
          </p:txBody>
        </p:sp>
      </p:grpSp>
      <p:grpSp>
        <p:nvGrpSpPr>
          <p:cNvPr id="340" name="Group 340"/>
          <p:cNvGrpSpPr/>
          <p:nvPr/>
        </p:nvGrpSpPr>
        <p:grpSpPr>
          <a:xfrm>
            <a:off x="381000" y="4876800"/>
            <a:ext cx="3962400" cy="1752600"/>
            <a:chOff x="0" y="0"/>
            <a:chExt cx="3962400" cy="1752600"/>
          </a:xfrm>
        </p:grpSpPr>
        <p:sp>
          <p:nvSpPr>
            <p:cNvPr id="338" name="Shape 338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92640" y="373380"/>
              <a:ext cx="337712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i="1"/>
              </a:pPr>
              <a:r>
                <a:t>místo tvoření:</a:t>
              </a:r>
              <a:r>
                <a:rPr i="0"/>
                <a:t> alveolární přední</a:t>
              </a:r>
            </a:p>
            <a:p>
              <a:pPr algn="ctr">
                <a:defRPr sz="2000" i="1"/>
              </a:pPr>
              <a:r>
                <a:t>způsob tvoření:</a:t>
              </a:r>
              <a:r>
                <a:rPr i="0"/>
                <a:t> explozíva</a:t>
              </a: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znělá</a:t>
              </a:r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4953000" y="4876800"/>
            <a:ext cx="3962400" cy="1752600"/>
            <a:chOff x="0" y="0"/>
            <a:chExt cx="3962400" cy="1752600"/>
          </a:xfrm>
        </p:grpSpPr>
        <p:sp>
          <p:nvSpPr>
            <p:cNvPr id="341" name="Shape 341"/>
            <p:cNvSpPr/>
            <p:nvPr/>
          </p:nvSpPr>
          <p:spPr>
            <a:xfrm>
              <a:off x="0" y="0"/>
              <a:ext cx="3962400" cy="1752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292640" y="373380"/>
              <a:ext cx="3377120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2000" i="1"/>
              </a:pPr>
              <a:r>
                <a:t>místo tvoření:</a:t>
              </a:r>
              <a:r>
                <a:rPr i="0"/>
                <a:t> alveolární přední</a:t>
              </a:r>
            </a:p>
            <a:p>
              <a:pPr algn="ctr">
                <a:defRPr sz="2000" b="1" i="1">
                  <a:solidFill>
                    <a:srgbClr val="FF0000"/>
                  </a:solidFill>
                </a:defRPr>
              </a:pPr>
              <a:r>
                <a:t>způsob tvoření:</a:t>
              </a:r>
              <a:r>
                <a:rPr i="0"/>
                <a:t> afrikáta</a:t>
              </a:r>
            </a:p>
            <a:p>
              <a:pPr algn="ctr">
                <a:defRPr sz="2000" i="1"/>
              </a:pPr>
              <a:r>
                <a:t>znělost:</a:t>
              </a:r>
              <a:r>
                <a:rPr i="0"/>
                <a:t> neznělá</a:t>
              </a:r>
            </a:p>
          </p:txBody>
        </p:sp>
      </p:grpSp>
      <p:sp>
        <p:nvSpPr>
          <p:cNvPr id="344" name="Shape 344"/>
          <p:cNvSpPr/>
          <p:nvPr/>
        </p:nvSpPr>
        <p:spPr>
          <a:xfrm flipH="1">
            <a:off x="2743200" y="1371600"/>
            <a:ext cx="990600" cy="3810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5105400" y="1371600"/>
            <a:ext cx="838200" cy="4572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" name="Shape 346"/>
          <p:cNvSpPr/>
          <p:nvPr/>
        </p:nvSpPr>
        <p:spPr>
          <a:xfrm flipH="1">
            <a:off x="3200399" y="4572000"/>
            <a:ext cx="609601" cy="3048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5105400" y="4572000"/>
            <a:ext cx="609601" cy="38100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51" name="Group 351"/>
          <p:cNvGrpSpPr/>
          <p:nvPr/>
        </p:nvGrpSpPr>
        <p:grpSpPr>
          <a:xfrm>
            <a:off x="3886199" y="3581399"/>
            <a:ext cx="1190150" cy="733426"/>
            <a:chOff x="0" y="0"/>
            <a:chExt cx="1190148" cy="733425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1190149" cy="73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3454" y="0"/>
                    <a:pt x="7714" y="0"/>
                  </a:cubicBezTo>
                  <a:lnTo>
                    <a:pt x="12122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7" y="14400"/>
                  </a:lnTo>
                  <a:cubicBezTo>
                    <a:pt x="14165" y="7890"/>
                    <a:pt x="12282" y="2873"/>
                    <a:pt x="9918" y="900"/>
                  </a:cubicBezTo>
                  <a:lnTo>
                    <a:pt x="9918" y="900"/>
                  </a:lnTo>
                  <a:cubicBezTo>
                    <a:pt x="6649" y="3630"/>
                    <a:pt x="4408" y="12048"/>
                    <a:pt x="4408" y="216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0"/>
              <a:ext cx="546500" cy="73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close/>
                </a:path>
              </a:pathLst>
            </a:custGeom>
            <a:solidFill>
              <a:srgbClr val="CC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25053" y="0"/>
              <a:ext cx="121442" cy="3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15" y="0"/>
                    <a:pt x="14590" y="7276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838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defTabSz="822959">
              <a:defRPr sz="1619" b="1"/>
            </a:pPr>
            <a:r>
              <a:t>ARTIKULAČNÍ ASIMILACE  SE ZMĚNOU </a:t>
            </a:r>
            <a:r>
              <a:rPr u="sng"/>
              <a:t>MÍSTA</a:t>
            </a:r>
            <a:r>
              <a:t> TVOŘENÍ</a:t>
            </a:r>
            <a:br/>
            <a:r>
              <a:t>(nejčastější typy)</a:t>
            </a:r>
            <a:br/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458200" cy="548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1) HLÁSKA </a:t>
            </a:r>
            <a:r>
              <a:rPr i="1"/>
              <a:t>N</a:t>
            </a:r>
            <a:r>
              <a:t> PŘED </a:t>
            </a:r>
            <a:r>
              <a:rPr i="1"/>
              <a:t>K</a:t>
            </a:r>
            <a:r>
              <a:t>, </a:t>
            </a:r>
            <a:r>
              <a:rPr i="1"/>
              <a:t>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&gt; vždy jen  </a:t>
            </a:r>
            <a:r>
              <a:rPr b="0"/>
              <a:t>Lenka [le</a:t>
            </a:r>
            <a:r>
              <a:rPr b="0">
                <a:solidFill>
                  <a:srgbClr val="FF0000"/>
                </a:solidFill>
                <a:latin typeface="SILDoulos IPA93"/>
                <a:ea typeface="SILDoulos IPA93"/>
                <a:cs typeface="SILDoulos IPA93"/>
                <a:sym typeface="SILDoulos IPA93"/>
              </a:rPr>
              <a:t> </a:t>
            </a:r>
            <a:r>
              <a:rPr b="0">
                <a:solidFill>
                  <a:srgbClr val="FF0000"/>
                </a:solidFill>
              </a:rPr>
              <a:t>k</a:t>
            </a:r>
            <a:r>
              <a:rPr b="0"/>
              <a:t>a]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/>
            </a:pPr>
            <a:r>
              <a:t>ale ne přes hranici slov</a:t>
            </a:r>
            <a:r>
              <a:rPr i="1"/>
              <a:t>: </a:t>
            </a:r>
            <a:r>
              <a:t>ten král [te</a:t>
            </a:r>
            <a:r>
              <a:rPr>
                <a:solidFill>
                  <a:srgbClr val="FF0000"/>
                </a:solidFill>
              </a:rPr>
              <a:t>n k</a:t>
            </a:r>
            <a:r>
              <a:t>rál] NE: [te  král]!!!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2) HLÁSKA </a:t>
            </a:r>
            <a:r>
              <a:rPr i="1"/>
              <a:t>N</a:t>
            </a:r>
            <a:r>
              <a:t> PŘED RETNÝMI SOUHLÁSKAMI </a:t>
            </a:r>
            <a:r>
              <a:rPr i="1"/>
              <a:t>P</a:t>
            </a:r>
            <a:r>
              <a:t>, </a:t>
            </a:r>
            <a:r>
              <a:rPr i="1"/>
              <a:t>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a) pouze plná výslovnost</a:t>
            </a:r>
            <a:r>
              <a:rPr b="0"/>
              <a:t>: klenba [kle</a:t>
            </a:r>
            <a:r>
              <a:rPr b="0">
                <a:solidFill>
                  <a:srgbClr val="FF0000"/>
                </a:solidFill>
              </a:rPr>
              <a:t>nb</a:t>
            </a:r>
            <a:r>
              <a:rPr b="0"/>
              <a:t>a], NE: [klemba]!!!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b) slovo "bonbon"</a:t>
            </a:r>
            <a:r>
              <a:rPr b="0"/>
              <a:t> + slovo </a:t>
            </a:r>
            <a:r>
              <a:t>"hanba" jako citoslovce</a:t>
            </a:r>
            <a:r>
              <a:rPr b="0"/>
              <a:t>: </a:t>
            </a:r>
            <a:r>
              <a:t>i</a:t>
            </a:r>
            <a:r>
              <a:rPr i="1"/>
              <a:t> </a:t>
            </a:r>
            <a:r>
              <a:t>[bombón], [hamba]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3) HLÁSKA </a:t>
            </a:r>
            <a:r>
              <a:rPr i="1"/>
              <a:t>M</a:t>
            </a:r>
            <a:r>
              <a:t> PŘED </a:t>
            </a:r>
            <a:r>
              <a:rPr i="1"/>
              <a:t>V</a:t>
            </a:r>
            <a:r>
              <a:t>, </a:t>
            </a:r>
            <a:r>
              <a:rPr i="1"/>
              <a:t>F</a:t>
            </a:r>
            <a:r>
              <a:t> (a retozubné </a:t>
            </a:r>
            <a:r>
              <a:rPr i="1"/>
              <a:t>m</a:t>
            </a:r>
            <a:r>
              <a:t> místo </a:t>
            </a:r>
            <a:r>
              <a:rPr i="1"/>
              <a:t>n</a:t>
            </a:r>
            <a:r>
              <a:t> před </a:t>
            </a:r>
            <a:r>
              <a:rPr i="1"/>
              <a:t>v</a:t>
            </a:r>
            <a:r>
              <a:t>, </a:t>
            </a:r>
            <a:r>
              <a:rPr i="1"/>
              <a:t>f</a:t>
            </a:r>
            <a: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Hláska </a:t>
            </a:r>
            <a:r>
              <a:rPr i="1"/>
              <a:t>m</a:t>
            </a:r>
            <a:r>
              <a:t> před </a:t>
            </a:r>
            <a:r>
              <a:rPr i="1"/>
              <a:t>v</a:t>
            </a:r>
            <a:r>
              <a:t>, </a:t>
            </a:r>
            <a:r>
              <a:rPr i="1"/>
              <a:t>f</a:t>
            </a:r>
            <a:r>
              <a:rPr b="0"/>
              <a:t> </a:t>
            </a:r>
            <a:r>
              <a:t>může být</a:t>
            </a:r>
            <a:r>
              <a:rPr b="0"/>
              <a:t> uvnitř slova vyslovována jako </a:t>
            </a:r>
            <a:r>
              <a:t>retozubné  </a:t>
            </a:r>
            <a:r>
              <a:rPr b="0"/>
              <a:t>: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1600"/>
            </a:pPr>
            <a:r>
              <a:t>[tra</a:t>
            </a:r>
            <a:r>
              <a:rPr>
                <a:solidFill>
                  <a:srgbClr val="FF0000"/>
                </a:solidFill>
              </a:rPr>
              <a:t>mv</a:t>
            </a:r>
            <a:r>
              <a:t>aj] i [tra</a:t>
            </a:r>
            <a:r>
              <a:rPr>
                <a:solidFill>
                  <a:srgbClr val="FF0000"/>
                </a:solidFill>
                <a:latin typeface="SILDoulos IPA93"/>
                <a:ea typeface="SILDoulos IPA93"/>
                <a:cs typeface="SILDoulos IPA93"/>
                <a:sym typeface="SILDoulos IPA93"/>
              </a:rPr>
              <a:t> </a:t>
            </a:r>
            <a:r>
              <a:rPr>
                <a:solidFill>
                  <a:srgbClr val="FF0000"/>
                </a:solidFill>
              </a:rPr>
              <a:t>v</a:t>
            </a:r>
            <a:r>
              <a:t>aj]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Výslovnost retozubného </a:t>
            </a:r>
            <a:r>
              <a:rPr i="1"/>
              <a:t>m</a:t>
            </a:r>
            <a:r>
              <a:t> místo </a:t>
            </a:r>
            <a:r>
              <a:rPr i="1"/>
              <a:t>n</a:t>
            </a:r>
            <a:r>
              <a:t> (před </a:t>
            </a:r>
            <a:r>
              <a:rPr i="1"/>
              <a:t>v</a:t>
            </a:r>
            <a:r>
              <a:t>, </a:t>
            </a:r>
            <a:r>
              <a:rPr i="1"/>
              <a:t>f</a:t>
            </a:r>
            <a:r>
              <a:t>) je vždy nespisovná: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1600"/>
            </a:pPr>
            <a:r>
              <a:t>konference [ko</a:t>
            </a:r>
            <a:r>
              <a:rPr>
                <a:solidFill>
                  <a:srgbClr val="FF0000"/>
                </a:solidFill>
              </a:rPr>
              <a:t>nf</a:t>
            </a:r>
            <a:r>
              <a:t>erence] NE: [ko</a:t>
            </a:r>
            <a:r>
              <a:rPr>
                <a:latin typeface="SILDoulos IPA93"/>
                <a:ea typeface="SILDoulos IPA93"/>
                <a:cs typeface="SILDoulos IPA93"/>
                <a:sym typeface="SILDoulos IPA93"/>
              </a:rPr>
              <a:t> </a:t>
            </a:r>
            <a:r>
              <a:t>ference]!!!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4) HLÁSKY </a:t>
            </a:r>
            <a:r>
              <a:rPr i="1"/>
              <a:t>T</a:t>
            </a:r>
            <a:r>
              <a:t>, </a:t>
            </a:r>
            <a:r>
              <a:rPr i="1"/>
              <a:t>D</a:t>
            </a:r>
            <a:r>
              <a:t> PŘED </a:t>
            </a:r>
            <a:r>
              <a:rPr i="1"/>
              <a:t>Ň</a:t>
            </a:r>
            <a:r>
              <a:t> A HLÁSKA </a:t>
            </a:r>
            <a:r>
              <a:rPr i="1"/>
              <a:t>N</a:t>
            </a:r>
            <a:r>
              <a:t> PŘED </a:t>
            </a:r>
            <a:r>
              <a:rPr i="1"/>
              <a:t>Ť</a:t>
            </a:r>
            <a:r>
              <a:t>, </a:t>
            </a:r>
            <a:r>
              <a:rPr i="1"/>
              <a:t>Ď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a) Hlásky </a:t>
            </a:r>
            <a:r>
              <a:rPr i="1"/>
              <a:t>t</a:t>
            </a:r>
            <a:r>
              <a:t>, </a:t>
            </a:r>
            <a:r>
              <a:rPr i="1"/>
              <a:t>d</a:t>
            </a:r>
            <a:r>
              <a:t> před </a:t>
            </a:r>
            <a:r>
              <a:rPr i="1"/>
              <a:t>ň</a:t>
            </a:r>
            <a:r>
              <a:t> se mohou uvnitř slova nahradit i </a:t>
            </a:r>
            <a:r>
              <a:rPr i="1"/>
              <a:t>ť</a:t>
            </a:r>
            <a:r>
              <a:t>, </a:t>
            </a:r>
            <a:r>
              <a:rPr i="1"/>
              <a:t>ď</a:t>
            </a:r>
            <a:r>
              <a:t>: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1600"/>
            </a:pPr>
            <a:r>
              <a:t>špatně [špa</a:t>
            </a:r>
            <a:r>
              <a:rPr>
                <a:solidFill>
                  <a:srgbClr val="FF0000"/>
                </a:solidFill>
              </a:rPr>
              <a:t>tň</a:t>
            </a:r>
            <a:r>
              <a:t>e] i [špa</a:t>
            </a:r>
            <a:r>
              <a:rPr>
                <a:solidFill>
                  <a:srgbClr val="FF0000"/>
                </a:solidFill>
              </a:rPr>
              <a:t>ťň</a:t>
            </a:r>
            <a:r>
              <a:t>e], hodně [ho</a:t>
            </a:r>
            <a:r>
              <a:rPr>
                <a:solidFill>
                  <a:srgbClr val="FF0000"/>
                </a:solidFill>
              </a:rPr>
              <a:t>dň</a:t>
            </a:r>
            <a:r>
              <a:t>e] i [ho</a:t>
            </a:r>
            <a:r>
              <a:rPr>
                <a:solidFill>
                  <a:srgbClr val="FF0000"/>
                </a:solidFill>
              </a:rPr>
              <a:t>ďň</a:t>
            </a:r>
            <a:r>
              <a:t>e]; ale NE: nad ním [naďňím]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800" b="1"/>
            </a:pPr>
            <a:r>
              <a:t>b) Hláska </a:t>
            </a:r>
            <a:r>
              <a:rPr i="1"/>
              <a:t>n</a:t>
            </a:r>
            <a:r>
              <a:t> před </a:t>
            </a:r>
            <a:r>
              <a:rPr i="1"/>
              <a:t>ť</a:t>
            </a:r>
            <a:r>
              <a:t>, </a:t>
            </a:r>
            <a:r>
              <a:rPr i="1"/>
              <a:t>ď</a:t>
            </a:r>
            <a:r>
              <a:t> se může uvnitř slova nahradit i </a:t>
            </a:r>
            <a:r>
              <a:rPr i="1"/>
              <a:t>ň</a:t>
            </a:r>
            <a:r>
              <a:rPr b="0"/>
              <a:t>:</a:t>
            </a:r>
          </a:p>
          <a:p>
            <a:pPr marL="1143000" lvl="2" indent="-228600">
              <a:lnSpc>
                <a:spcPct val="90000"/>
              </a:lnSpc>
              <a:spcBef>
                <a:spcPts val="0"/>
              </a:spcBef>
              <a:defRPr sz="1600"/>
            </a:pPr>
            <a:r>
              <a:t>studenti [stude</a:t>
            </a:r>
            <a:r>
              <a:rPr>
                <a:solidFill>
                  <a:srgbClr val="FF0000"/>
                </a:solidFill>
              </a:rPr>
              <a:t>nť</a:t>
            </a:r>
            <a:r>
              <a:t>i] i [stude</a:t>
            </a:r>
            <a:r>
              <a:rPr>
                <a:solidFill>
                  <a:srgbClr val="FF0000"/>
                </a:solidFill>
              </a:rPr>
              <a:t>ňť</a:t>
            </a:r>
            <a:r>
              <a:t>i]; ale NE: on děkuje [oň ďekuje]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defTabSz="905255">
              <a:defRPr sz="4356"/>
            </a:lvl1pPr>
          </a:lstStyle>
          <a:p>
            <a:r>
              <a:t>Kritéria a cíl ortoepie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7848600" cy="4648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Ortoepická kodifikace "je budována s cílem vytvořit standard pro základní mluvní praxi probíhající na bázi mluvené spisovné češtiny (tj. tzv. češtiny hovorové). Je určena pro celou oblast projevů, v nichž je vhodné užití standardní formy jazyka, tj. projevů s jistým stupněm veřejnosti." 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	(Z. Palková, Stručná pravidla české ortoepie)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Projev má být </a:t>
            </a:r>
            <a:r>
              <a:rPr b="1" i="1"/>
              <a:t>srozumitelný</a:t>
            </a:r>
            <a:r>
              <a:t> pro posluchače, jímž je "širší veřejnost".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	&gt;&gt;&gt; do ortoepické kodifikace jsou pojímány formy neutrální z hlediska nářečního a stylového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304800" y="3962400"/>
            <a:ext cx="8610600" cy="2667000"/>
          </a:xfrm>
          <a:prstGeom prst="rect">
            <a:avLst/>
          </a:prstGeom>
          <a:solidFill>
            <a:srgbClr val="00FF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idx="4294967295"/>
          </p:nvPr>
        </p:nvSpPr>
        <p:spPr>
          <a:xfrm>
            <a:off x="685800" y="304800"/>
            <a:ext cx="8458200" cy="3733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5) SPOJENÍ SOUHLÁSEK </a:t>
            </a:r>
            <a:r>
              <a:rPr i="1"/>
              <a:t>TŤ</a:t>
            </a:r>
            <a:r>
              <a:t>, </a:t>
            </a:r>
            <a:r>
              <a:rPr i="1"/>
              <a:t>DĎ</a:t>
            </a:r>
            <a:r>
              <a:t>, </a:t>
            </a:r>
            <a:r>
              <a:rPr i="1"/>
              <a:t>NŇ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defRPr sz="1800" b="1"/>
            </a:pPr>
            <a:r>
              <a:t> zachovat obě souhlásky beze změny</a:t>
            </a:r>
            <a:r>
              <a:rPr b="0"/>
              <a:t>:</a:t>
            </a:r>
          </a:p>
          <a:p>
            <a:pPr marL="1143000" lvl="2" indent="-228600">
              <a:spcBef>
                <a:spcPts val="0"/>
              </a:spcBef>
              <a:defRPr sz="1600"/>
            </a:pPr>
            <a:r>
              <a:t>oddíl [o</a:t>
            </a:r>
            <a:r>
              <a:rPr>
                <a:solidFill>
                  <a:srgbClr val="FF0000"/>
                </a:solidFill>
              </a:rPr>
              <a:t>dď</a:t>
            </a:r>
            <a:r>
              <a:t>íl], NE: [oďďíl] n. [oďíl]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6) SKUPINA </a:t>
            </a:r>
            <a:r>
              <a:rPr i="1"/>
              <a:t>ŤT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defRPr sz="1800" b="1"/>
            </a:pPr>
            <a:r>
              <a:t>rovněž požadována výslovnost beze změny:</a:t>
            </a:r>
          </a:p>
          <a:p>
            <a:pPr marL="1143000" lvl="2" indent="-228600">
              <a:spcBef>
                <a:spcPts val="0"/>
              </a:spcBef>
              <a:defRPr sz="1600"/>
            </a:pPr>
            <a:r>
              <a:t>pojďte [poj</a:t>
            </a:r>
            <a:r>
              <a:rPr>
                <a:solidFill>
                  <a:srgbClr val="FF0000"/>
                </a:solidFill>
              </a:rPr>
              <a:t>ťt</a:t>
            </a:r>
            <a:r>
              <a:t>e], NE: [pojte] n. [pote]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7) SKUPINY SYKAVEK A POLOSYKAVEK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0"/>
              </a:spcBef>
              <a:defRPr sz="1800" b="1"/>
            </a:pPr>
            <a:r>
              <a:t>plná výslovnost obou hlásek beze změny a bez zjednodušení</a:t>
            </a:r>
            <a:r>
              <a:rPr b="0"/>
              <a:t>: </a:t>
            </a:r>
          </a:p>
          <a:p>
            <a:pPr marL="1143000" lvl="2" indent="-228600">
              <a:spcBef>
                <a:spcPts val="0"/>
              </a:spcBef>
              <a:defRPr sz="1600"/>
            </a:pPr>
            <a:r>
              <a:t>sčervenat [</a:t>
            </a:r>
            <a:r>
              <a:rPr>
                <a:solidFill>
                  <a:srgbClr val="FF0000"/>
                </a:solidFill>
              </a:rPr>
              <a:t>sč</a:t>
            </a:r>
            <a:r>
              <a:t>ervenat], NE: [ščervenat]!!!, rozšířit [ro</a:t>
            </a:r>
            <a:r>
              <a:rPr>
                <a:solidFill>
                  <a:srgbClr val="FF0000"/>
                </a:solidFill>
              </a:rPr>
              <a:t>sš</a:t>
            </a:r>
            <a:r>
              <a:t>ířit], NE: [roššířit] n. [rošířit]!!!</a:t>
            </a:r>
          </a:p>
        </p:txBody>
      </p:sp>
      <p:sp>
        <p:nvSpPr>
          <p:cNvPr id="358" name="Shape 358"/>
          <p:cNvSpPr/>
          <p:nvPr/>
        </p:nvSpPr>
        <p:spPr>
          <a:xfrm>
            <a:off x="304800" y="4073525"/>
            <a:ext cx="8534400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 u="sng"/>
            </a:pPr>
            <a:r>
              <a:t>R E S U M É – „ARTIKULAČNÍ ASIMILACE  SE ZMĚNOU MÍSTA TVOŘENÍ":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- se </a:t>
            </a:r>
            <a:r>
              <a:rPr b="1"/>
              <a:t>na rozhraní dvou slov</a:t>
            </a:r>
            <a:r>
              <a:t> nepřipouští </a:t>
            </a:r>
            <a:r>
              <a:rPr b="1"/>
              <a:t>nikdy</a:t>
            </a:r>
            <a:r>
              <a:t>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- </a:t>
            </a:r>
            <a:r>
              <a:rPr b="1"/>
              <a:t>uvnitř slov</a:t>
            </a:r>
            <a:r>
              <a:t> je spisovná </a:t>
            </a:r>
            <a:r>
              <a:rPr b="1"/>
              <a:t>jen</a:t>
            </a:r>
            <a:r>
              <a:t> </a:t>
            </a:r>
            <a:r>
              <a:rPr b="1"/>
              <a:t>v pěti případech, a to</a:t>
            </a:r>
            <a: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	- </a:t>
            </a:r>
            <a:r>
              <a:rPr b="1"/>
              <a:t>N před K, G</a:t>
            </a:r>
            <a:r>
              <a:t> se závazně vyslovuje jako měkkopatrové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	- </a:t>
            </a:r>
            <a:r>
              <a:rPr b="1"/>
              <a:t>M před V, F</a:t>
            </a:r>
            <a:r>
              <a:t> může být vyslovováno také jako retozubné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	- </a:t>
            </a:r>
            <a:r>
              <a:rPr b="1"/>
              <a:t>slova BONBON a HANBA</a:t>
            </a:r>
            <a:r>
              <a:t> se mohou vyslovovat také </a:t>
            </a:r>
            <a:r>
              <a:rPr b="1"/>
              <a:t>[bombo:n]</a:t>
            </a:r>
            <a:r>
              <a:t>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		</a:t>
            </a:r>
            <a:r>
              <a:rPr b="1"/>
              <a:t>[hamba]</a:t>
            </a:r>
            <a:r>
              <a:t> ([hamba] však omezeně jako citoslovce)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	- </a:t>
            </a:r>
            <a:r>
              <a:rPr b="1"/>
              <a:t>T, D před Ň </a:t>
            </a:r>
            <a:r>
              <a:t>se může nahradit i </a:t>
            </a:r>
            <a:r>
              <a:rPr b="1"/>
              <a:t>Ť, Ď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1800"/>
            </a:pPr>
            <a:r>
              <a:t>	- </a:t>
            </a:r>
            <a:r>
              <a:rPr b="1"/>
              <a:t>N před Ť, Ď</a:t>
            </a:r>
            <a:r>
              <a:t> se může nahradit i </a:t>
            </a:r>
            <a:r>
              <a:rPr b="1"/>
              <a:t>Ň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838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defTabSz="822959">
              <a:defRPr sz="1619" b="1"/>
            </a:pPr>
            <a:r>
              <a:t>ARTIKULAČNÍ ASIMILACE  SE ZMĚNOU </a:t>
            </a:r>
            <a:r>
              <a:rPr u="sng"/>
              <a:t>ZPŮSOBU</a:t>
            </a:r>
            <a:r>
              <a:t> TVOŘENÍ</a:t>
            </a:r>
            <a:br/>
            <a:r>
              <a:t>(nejčastější typy)</a:t>
            </a:r>
            <a:br/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458200" cy="548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1) SPOJENÍ EXPLOZÍV </a:t>
            </a:r>
            <a:r>
              <a:rPr i="1"/>
              <a:t>T</a:t>
            </a:r>
            <a:r>
              <a:t>, </a:t>
            </a:r>
            <a:r>
              <a:rPr i="1"/>
              <a:t>D</a:t>
            </a:r>
            <a:r>
              <a:t> S ÚŽINOVÝMI HLÁSKAMI </a:t>
            </a:r>
            <a:r>
              <a:rPr i="1"/>
              <a:t>S</a:t>
            </a:r>
            <a:r>
              <a:t> A </a:t>
            </a:r>
            <a:r>
              <a:rPr i="1"/>
              <a:t>Š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800" b="1"/>
            </a:pPr>
            <a:r>
              <a:t>vzniká</a:t>
            </a:r>
            <a:r>
              <a:rPr b="0"/>
              <a:t> snadno polozávěrové </a:t>
            </a:r>
            <a:r>
              <a:rPr i="1"/>
              <a:t>c</a:t>
            </a:r>
            <a:r>
              <a:rPr b="0"/>
              <a:t>; podobně ve spojení </a:t>
            </a:r>
            <a:r>
              <a:rPr b="0" i="1"/>
              <a:t>t,</a:t>
            </a:r>
            <a:r>
              <a:rPr b="0"/>
              <a:t> </a:t>
            </a:r>
            <a:r>
              <a:rPr b="0" i="1"/>
              <a:t>d</a:t>
            </a:r>
            <a:r>
              <a:rPr b="0"/>
              <a:t> se </a:t>
            </a:r>
            <a:r>
              <a:rPr b="0" i="1"/>
              <a:t>š</a:t>
            </a:r>
            <a:r>
              <a:rPr b="0"/>
              <a:t> vzniká </a:t>
            </a:r>
            <a:r>
              <a:rPr i="1"/>
              <a:t>č</a:t>
            </a:r>
            <a:r>
              <a:rPr b="0" i="1"/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800" b="1"/>
            </a:pPr>
            <a:r>
              <a:t>a) Norma připouští</a:t>
            </a:r>
            <a:r>
              <a:rPr b="0"/>
              <a:t> tuto výslovnost (vedle výslovnosti plné) jako spisovnou uvnitř slova (na švu přípony), resp.</a:t>
            </a:r>
            <a:r>
              <a:t> tam, kde se necítí morfologické složení slová</a:t>
            </a:r>
            <a:endParaRPr i="1"/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1600"/>
            </a:pPr>
            <a:r>
              <a:t>dětský [ďe</a:t>
            </a:r>
            <a:r>
              <a:rPr>
                <a:solidFill>
                  <a:srgbClr val="FF0000"/>
                </a:solidFill>
              </a:rPr>
              <a:t>ts</a:t>
            </a:r>
            <a:r>
              <a:t>kí] i [ďe</a:t>
            </a:r>
            <a:r>
              <a:rPr>
                <a:solidFill>
                  <a:srgbClr val="FF0000"/>
                </a:solidFill>
              </a:rPr>
              <a:t>c</a:t>
            </a:r>
            <a:r>
              <a:t>kí], městský [mňes</a:t>
            </a:r>
            <a:r>
              <a:rPr>
                <a:solidFill>
                  <a:srgbClr val="FF0000"/>
                </a:solidFill>
              </a:rPr>
              <a:t>ts</a:t>
            </a:r>
            <a:r>
              <a:t>kí] i [mňes</a:t>
            </a:r>
            <a:r>
              <a:rPr>
                <a:solidFill>
                  <a:srgbClr val="FF0000"/>
                </a:solidFill>
              </a:rPr>
              <a:t>c</a:t>
            </a:r>
            <a:r>
              <a:t>kí], větší [vje</a:t>
            </a:r>
            <a:r>
              <a:rPr>
                <a:solidFill>
                  <a:srgbClr val="FF0000"/>
                </a:solidFill>
              </a:rPr>
              <a:t>tš</a:t>
            </a:r>
            <a:r>
              <a:t>í] i [vje</a:t>
            </a:r>
            <a:r>
              <a:rPr>
                <a:solidFill>
                  <a:srgbClr val="FF0000"/>
                </a:solidFill>
              </a:rPr>
              <a:t>č</a:t>
            </a:r>
            <a:r>
              <a:t>í]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800" b="1"/>
            </a:pPr>
            <a:r>
              <a:t>b) Na švu předpony (podobně jako na hranici dvou slov) – jen výslovnost plná:</a:t>
            </a:r>
          </a:p>
          <a:p>
            <a:pPr marL="1143000" lvl="2" indent="-228600" algn="just">
              <a:lnSpc>
                <a:spcPct val="90000"/>
              </a:lnSpc>
              <a:spcBef>
                <a:spcPts val="0"/>
              </a:spcBef>
              <a:defRPr sz="1600"/>
            </a:pPr>
            <a:r>
              <a:t>podstavec [po</a:t>
            </a:r>
            <a:r>
              <a:rPr>
                <a:solidFill>
                  <a:srgbClr val="FF0000"/>
                </a:solidFill>
              </a:rPr>
              <a:t>ts</a:t>
            </a:r>
            <a:r>
              <a:t>tavec], NE: [po</a:t>
            </a:r>
            <a:r>
              <a:rPr>
                <a:solidFill>
                  <a:srgbClr val="FF0000"/>
                </a:solidFill>
              </a:rPr>
              <a:t>c</a:t>
            </a:r>
            <a:r>
              <a:t>tavec]!!!, nadšené [na</a:t>
            </a:r>
            <a:r>
              <a:rPr>
                <a:solidFill>
                  <a:srgbClr val="FF0000"/>
                </a:solidFill>
              </a:rPr>
              <a:t>tš</a:t>
            </a:r>
            <a:r>
              <a:t>ené], NE [na</a:t>
            </a:r>
            <a:r>
              <a:rPr>
                <a:solidFill>
                  <a:srgbClr val="FF0000"/>
                </a:solidFill>
              </a:rPr>
              <a:t>č</a:t>
            </a:r>
            <a:r>
              <a:t>ené]!!!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6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2) SPOJENÍ HLÁSEK </a:t>
            </a:r>
            <a:r>
              <a:rPr i="1"/>
              <a:t>T</a:t>
            </a:r>
            <a:r>
              <a:t>, </a:t>
            </a:r>
            <a:r>
              <a:rPr i="1"/>
              <a:t>D</a:t>
            </a:r>
            <a:r>
              <a:t> A </a:t>
            </a:r>
            <a:r>
              <a:rPr i="1"/>
              <a:t>Z</a:t>
            </a:r>
            <a:r>
              <a:t>, </a:t>
            </a:r>
            <a:r>
              <a:rPr i="1"/>
              <a:t>Ž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800"/>
            </a:pPr>
            <a:r>
              <a:t>Ve spojení hlásek </a:t>
            </a:r>
            <a:r>
              <a:rPr i="1"/>
              <a:t>t</a:t>
            </a:r>
            <a:r>
              <a:t>, </a:t>
            </a:r>
            <a:r>
              <a:rPr i="1"/>
              <a:t>d</a:t>
            </a:r>
            <a:r>
              <a:t> + </a:t>
            </a:r>
            <a:r>
              <a:rPr i="1"/>
              <a:t>z</a:t>
            </a:r>
            <a:r>
              <a:t>, </a:t>
            </a:r>
            <a:r>
              <a:rPr i="1"/>
              <a:t>ž</a:t>
            </a:r>
            <a:r>
              <a:t> snadno </a:t>
            </a:r>
            <a:r>
              <a:rPr b="1"/>
              <a:t>vznikají</a:t>
            </a:r>
            <a:r>
              <a:t> polozávěrové hlásky</a:t>
            </a:r>
            <a:r>
              <a:rPr b="1"/>
              <a:t> [ʒ], [ǯ]</a:t>
            </a:r>
            <a:r>
              <a:t>. </a:t>
            </a:r>
            <a:r>
              <a:rPr b="1"/>
              <a:t>Norma dává</a:t>
            </a:r>
            <a:r>
              <a:t> </a:t>
            </a:r>
            <a:r>
              <a:rPr b="1"/>
              <a:t>přednost plné výslovnosti</a:t>
            </a:r>
            <a:r>
              <a:t>; zjednodušení připouští jako variantu v běžné výslovnosti podle podobných zásad jako u </a:t>
            </a:r>
            <a:r>
              <a:rPr i="1"/>
              <a:t>ts</a:t>
            </a:r>
            <a:r>
              <a:t>, </a:t>
            </a:r>
            <a:r>
              <a:rPr i="1"/>
              <a:t>tš</a:t>
            </a:r>
            <a: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6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3) SPOJENÍ HLÁSEK </a:t>
            </a:r>
            <a:r>
              <a:rPr i="1"/>
              <a:t>N</a:t>
            </a:r>
            <a:r>
              <a:t>, </a:t>
            </a:r>
            <a:r>
              <a:rPr i="1"/>
              <a:t>Ň</a:t>
            </a:r>
            <a:r>
              <a:t> SE SYKAVKAMI </a:t>
            </a:r>
            <a:r>
              <a:rPr i="1"/>
              <a:t>S</a:t>
            </a:r>
            <a:r>
              <a:t>, </a:t>
            </a:r>
            <a:r>
              <a:rPr i="1"/>
              <a:t>Z</a:t>
            </a:r>
            <a:r>
              <a:t>, </a:t>
            </a:r>
            <a:r>
              <a:rPr i="1"/>
              <a:t>Š</a:t>
            </a:r>
            <a:r>
              <a:t>, </a:t>
            </a:r>
            <a:r>
              <a:rPr i="1"/>
              <a:t>Ž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800"/>
            </a:pPr>
            <a:r>
              <a:t>norma</a:t>
            </a:r>
            <a:r>
              <a:rPr b="1"/>
              <a:t> požaduje plnou výslovnost</a:t>
            </a:r>
            <a:r>
              <a:t> obou hlásek:</a:t>
            </a:r>
          </a:p>
          <a:p>
            <a:pPr marL="742950" lvl="1" indent="-285750" algn="just">
              <a:lnSpc>
                <a:spcPct val="90000"/>
              </a:lnSpc>
              <a:spcBef>
                <a:spcPts val="0"/>
              </a:spcBef>
              <a:defRPr sz="1800"/>
            </a:pPr>
            <a:r>
              <a:t>ženská [že</a:t>
            </a:r>
            <a:r>
              <a:rPr>
                <a:solidFill>
                  <a:srgbClr val="FF0000"/>
                </a:solidFill>
              </a:rPr>
              <a:t>ns</a:t>
            </a:r>
            <a:r>
              <a:t>ká], NE: [žencká]!!!, menší [me</a:t>
            </a:r>
            <a:r>
              <a:rPr>
                <a:solidFill>
                  <a:srgbClr val="FF0000"/>
                </a:solidFill>
              </a:rPr>
              <a:t>nš</a:t>
            </a:r>
            <a:r>
              <a:t>í], NE: [menčí] n. [meňčí]!!!, Honza [ho</a:t>
            </a:r>
            <a:r>
              <a:rPr>
                <a:solidFill>
                  <a:srgbClr val="FF0000"/>
                </a:solidFill>
              </a:rPr>
              <a:t>nz</a:t>
            </a:r>
            <a:r>
              <a:t>a], NE: [hon a]!!!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body" idx="4294967295"/>
          </p:nvPr>
        </p:nvSpPr>
        <p:spPr>
          <a:xfrm>
            <a:off x="0" y="152400"/>
            <a:ext cx="9144000" cy="6477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pPr algn="just"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1) SPOJENÍ</a:t>
            </a:r>
            <a:r>
              <a:rPr i="1"/>
              <a:t> T</a:t>
            </a:r>
            <a:r>
              <a:t>, </a:t>
            </a:r>
            <a:r>
              <a:rPr i="1"/>
              <a:t>D</a:t>
            </a:r>
            <a:r>
              <a:t> + C, </a:t>
            </a:r>
            <a:r>
              <a:rPr i="1"/>
              <a:t>Č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t>	a) </a:t>
            </a:r>
            <a:r>
              <a:rPr b="1"/>
              <a:t>V naprosté většině</a:t>
            </a:r>
            <a:r>
              <a:t> případů požaduje norma </a:t>
            </a:r>
            <a:r>
              <a:rPr b="1"/>
              <a:t>plnou výslovnost</a:t>
            </a:r>
            <a:r>
              <a:t> obou hlásek:</a:t>
            </a: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t>otci [o</a:t>
            </a:r>
            <a:r>
              <a:rPr>
                <a:solidFill>
                  <a:srgbClr val="FF0000"/>
                </a:solidFill>
              </a:rPr>
              <a:t>tc</a:t>
            </a:r>
            <a:r>
              <a:t>i], NE: [oci]!!!, matčin [ma</a:t>
            </a:r>
            <a:r>
              <a:rPr>
                <a:solidFill>
                  <a:srgbClr val="FF0000"/>
                </a:solidFill>
              </a:rPr>
              <a:t>tč</a:t>
            </a:r>
            <a:r>
              <a:t>in], NE: [mačin]!!!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t>	b) </a:t>
            </a:r>
            <a:r>
              <a:rPr b="1"/>
              <a:t>Výjimku tvoří</a:t>
            </a:r>
            <a:r>
              <a:t>: </a:t>
            </a:r>
            <a:r>
              <a:rPr b="1"/>
              <a:t>dcera</a:t>
            </a:r>
            <a:r>
              <a:t> </a:t>
            </a:r>
            <a:r>
              <a:rPr b="1"/>
              <a:t>[</a:t>
            </a:r>
            <a:r>
              <a:rPr b="1">
                <a:solidFill>
                  <a:srgbClr val="FF0000"/>
                </a:solidFill>
              </a:rPr>
              <a:t>cera</a:t>
            </a:r>
            <a:r>
              <a:rPr b="1"/>
              <a:t>], srdce [</a:t>
            </a:r>
            <a:r>
              <a:rPr b="1">
                <a:solidFill>
                  <a:srgbClr val="FF0000"/>
                </a:solidFill>
              </a:rPr>
              <a:t>srce</a:t>
            </a:r>
            <a:r>
              <a:rPr b="1"/>
              <a:t>]</a:t>
            </a:r>
            <a:r>
              <a:rPr b="1" i="1"/>
              <a:t> </a:t>
            </a:r>
            <a:r>
              <a:t>– základní zjednoduš. forma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buChar char="•"/>
              <a:defRPr sz="2000" b="1">
                <a:solidFill>
                  <a:srgbClr val="CC0066"/>
                </a:solidFill>
              </a:defRPr>
            </a:pPr>
            <a:r>
              <a:t> </a:t>
            </a:r>
            <a:r>
              <a:rPr u="sng"/>
              <a:t>2) SPOJENÍ </a:t>
            </a:r>
            <a:r>
              <a:rPr i="1" u="sng"/>
              <a:t>C + T</a:t>
            </a:r>
            <a:r>
              <a:rPr u="sng"/>
              <a:t> NA KONCI SLOVA A </a:t>
            </a:r>
            <a:r>
              <a:rPr i="1" u="sng"/>
              <a:t>Č + T</a:t>
            </a:r>
            <a:r>
              <a:rPr u="sng"/>
              <a:t> NA ZAČÁTKU SLOVA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t>	Norma žádá </a:t>
            </a:r>
            <a:r>
              <a:rPr b="1"/>
              <a:t>nezměněnou výslovnost</a:t>
            </a:r>
            <a:r>
              <a:t> obou hlásek:</a:t>
            </a: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t>jedenáct [jedená</a:t>
            </a:r>
            <a:r>
              <a:rPr>
                <a:solidFill>
                  <a:srgbClr val="FF0000"/>
                </a:solidFill>
              </a:rPr>
              <a:t>ct</a:t>
            </a:r>
            <a:r>
              <a:t>], NE: [jedenást]!!!, čtvrt [</a:t>
            </a:r>
            <a:r>
              <a:rPr>
                <a:solidFill>
                  <a:srgbClr val="FF0000"/>
                </a:solidFill>
              </a:rPr>
              <a:t>čt</a:t>
            </a:r>
            <a:r>
              <a:t>vr</a:t>
            </a:r>
            <a:r>
              <a:rPr>
                <a:latin typeface="SILDoulos IPA93"/>
                <a:ea typeface="SILDoulos IPA93"/>
                <a:cs typeface="SILDoulos IPA93"/>
                <a:sym typeface="SILDoulos IPA93"/>
              </a:rPr>
              <a:t>`</a:t>
            </a:r>
            <a:r>
              <a:t>t], NE: [štvr</a:t>
            </a:r>
            <a:r>
              <a:rPr>
                <a:latin typeface="SILDoulos IPA93"/>
                <a:ea typeface="SILDoulos IPA93"/>
                <a:cs typeface="SILDoulos IPA93"/>
                <a:sym typeface="SILDoulos IPA93"/>
              </a:rPr>
              <a:t>`</a:t>
            </a:r>
            <a:r>
              <a:t>t]!!!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4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3) SPOJENÍ </a:t>
            </a:r>
            <a:r>
              <a:rPr i="1"/>
              <a:t>P + S, Š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t>	Norma žádá </a:t>
            </a:r>
            <a:r>
              <a:rPr b="1"/>
              <a:t>nezměněnou výslovnost</a:t>
            </a:r>
            <a:r>
              <a:t> obou hlásek:</a:t>
            </a: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t>kapsa [ka</a:t>
            </a:r>
            <a:r>
              <a:rPr>
                <a:solidFill>
                  <a:srgbClr val="FF0000"/>
                </a:solidFill>
              </a:rPr>
              <a:t>ps</a:t>
            </a:r>
            <a:r>
              <a:t>a], NE: [kapca]!!!, lepší [le</a:t>
            </a:r>
            <a:r>
              <a:rPr>
                <a:solidFill>
                  <a:srgbClr val="FF0000"/>
                </a:solidFill>
              </a:rPr>
              <a:t>pš</a:t>
            </a:r>
            <a:r>
              <a:t>í], NE: [lepčí]!!!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4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4) PSANÉ </a:t>
            </a:r>
            <a:r>
              <a:rPr i="1"/>
              <a:t>MĚ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t>	Psané </a:t>
            </a:r>
            <a:r>
              <a:rPr i="1"/>
              <a:t>mě</a:t>
            </a:r>
            <a:r>
              <a:t> má být vyslovováno </a:t>
            </a:r>
            <a:r>
              <a:rPr b="1"/>
              <a:t>pouze [mňe]</a:t>
            </a:r>
            <a:r>
              <a:t>: město [</a:t>
            </a:r>
            <a:r>
              <a:rPr>
                <a:solidFill>
                  <a:srgbClr val="FF0000"/>
                </a:solidFill>
              </a:rPr>
              <a:t>mňe</a:t>
            </a:r>
            <a:r>
              <a:t>sto], NE: [mjesto]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t>5) POČÁTEČNÍ SOUHLÁSKOVÉ SKUPINY (NAPŘ. </a:t>
            </a:r>
            <a:r>
              <a:rPr i="1"/>
              <a:t>GD-</a:t>
            </a:r>
            <a:r>
              <a:t>, </a:t>
            </a:r>
            <a:r>
              <a:rPr i="1"/>
              <a:t>TK-</a:t>
            </a:r>
            <a:r>
              <a:t>, </a:t>
            </a:r>
            <a:r>
              <a:rPr i="1"/>
              <a:t>KT</a:t>
            </a:r>
            <a:r>
              <a:t>-, </a:t>
            </a:r>
            <a:r>
              <a:rPr i="1"/>
              <a:t>HŘ</a:t>
            </a:r>
            <a:r>
              <a:t>-)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t>	Počáteční souhláskové skupiny je třeba </a:t>
            </a:r>
            <a:r>
              <a:rPr b="1"/>
              <a:t>vyslovovat plně</a:t>
            </a:r>
            <a:r>
              <a:t>:</a:t>
            </a: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t>když [</a:t>
            </a:r>
            <a:r>
              <a:rPr>
                <a:solidFill>
                  <a:srgbClr val="FF0000"/>
                </a:solidFill>
              </a:rPr>
              <a:t>gd</a:t>
            </a:r>
            <a:r>
              <a:t>iš], NE: [diš]!!!, tkanička [</a:t>
            </a:r>
            <a:r>
              <a:rPr>
                <a:solidFill>
                  <a:srgbClr val="FF0000"/>
                </a:solidFill>
              </a:rPr>
              <a:t>tk</a:t>
            </a:r>
            <a:r>
              <a:t>aňička], NE: [kaňička]!!!, hřebík [</a:t>
            </a:r>
            <a:r>
              <a:rPr>
                <a:solidFill>
                  <a:srgbClr val="FF0000"/>
                </a:solidFill>
              </a:rPr>
              <a:t>hř</a:t>
            </a:r>
            <a:r>
              <a:t>ebík], NE: [řebík]!!!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 idx="4294967295"/>
          </p:nvPr>
        </p:nvSpPr>
        <p:spPr>
          <a:xfrm>
            <a:off x="1219200" y="1676400"/>
            <a:ext cx="7924800" cy="3200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6000">
                <a:effectLst>
                  <a:outerShdw blurRad="12700" dist="38100" dir="2700000" rotWithShape="0">
                    <a:srgbClr val="DDDDDD"/>
                  </a:outerShdw>
                </a:effectLst>
              </a:defRPr>
            </a:lvl1pPr>
          </a:lstStyle>
          <a:p>
            <a:r>
              <a:t>vícečlenné souhláskové skupiny, v nichž se připouští zjednodušení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 idx="4294967295"/>
          </p:nvPr>
        </p:nvSpPr>
        <p:spPr>
          <a:xfrm>
            <a:off x="1219200" y="1676400"/>
            <a:ext cx="7924800" cy="3200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6000">
                <a:effectLst>
                  <a:outerShdw blurRad="12700" dist="38100" dir="2700000" rotWithShape="0">
                    <a:srgbClr val="DDDDDD"/>
                  </a:outerShdw>
                </a:effectLst>
              </a:defRPr>
            </a:lvl1pPr>
          </a:lstStyle>
          <a:p>
            <a:r>
              <a:t>spisovná výslovnost některých slov jednotlivě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body" idx="4294967295"/>
          </p:nvPr>
        </p:nvSpPr>
        <p:spPr>
          <a:xfrm>
            <a:off x="0" y="381000"/>
            <a:ext cx="8305800" cy="617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pPr algn="just"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rPr dirty="0"/>
              <a:t>1) TVARY SLOVESA </a:t>
            </a:r>
            <a:r>
              <a:rPr i="1" dirty="0" smtClean="0"/>
              <a:t>BÝT: </a:t>
            </a:r>
            <a:r>
              <a:rPr i="1" dirty="0" err="1"/>
              <a:t>jsem</a:t>
            </a:r>
            <a:r>
              <a:rPr i="1" dirty="0"/>
              <a:t>, </a:t>
            </a:r>
            <a:r>
              <a:rPr i="1" dirty="0" err="1"/>
              <a:t>jsi</a:t>
            </a:r>
            <a:r>
              <a:rPr i="1" dirty="0"/>
              <a:t>, </a:t>
            </a:r>
            <a:r>
              <a:rPr i="1" dirty="0" err="1"/>
              <a:t>jsme</a:t>
            </a:r>
            <a:r>
              <a:rPr i="1" dirty="0"/>
              <a:t>, </a:t>
            </a:r>
            <a:r>
              <a:rPr i="1" dirty="0" err="1"/>
              <a:t>jste</a:t>
            </a:r>
            <a:r>
              <a:rPr i="1" dirty="0"/>
              <a:t>, </a:t>
            </a:r>
            <a:r>
              <a:rPr i="1" dirty="0" err="1"/>
              <a:t>jsou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buSzTx/>
              <a:buNone/>
              <a:defRPr sz="2000" b="1"/>
            </a:pPr>
            <a:r>
              <a:rPr dirty="0"/>
              <a:t>	A) </a:t>
            </a:r>
            <a:r>
              <a:rPr dirty="0" err="1"/>
              <a:t>Výslovnost</a:t>
            </a:r>
            <a:r>
              <a:rPr dirty="0"/>
              <a:t> bez "j" je </a:t>
            </a:r>
            <a:r>
              <a:rPr dirty="0" err="1"/>
              <a:t>možná</a:t>
            </a:r>
            <a:r>
              <a:rPr dirty="0"/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rPr dirty="0"/>
              <a:t>aa) </a:t>
            </a:r>
            <a:r>
              <a:rPr dirty="0" err="1"/>
              <a:t>Jsou</a:t>
            </a:r>
            <a:r>
              <a:rPr dirty="0"/>
              <a:t>-li </a:t>
            </a:r>
            <a:r>
              <a:rPr b="1" dirty="0" err="1"/>
              <a:t>součástí</a:t>
            </a:r>
            <a:r>
              <a:rPr b="1" dirty="0"/>
              <a:t> </a:t>
            </a:r>
            <a:r>
              <a:rPr b="1" dirty="0" err="1"/>
              <a:t>složeného</a:t>
            </a:r>
            <a:r>
              <a:rPr b="1" dirty="0"/>
              <a:t> </a:t>
            </a:r>
            <a:r>
              <a:rPr b="1" dirty="0" err="1"/>
              <a:t>tvaru</a:t>
            </a:r>
            <a:r>
              <a:rPr dirty="0"/>
              <a:t>:</a:t>
            </a:r>
          </a:p>
          <a:p>
            <a:pPr marL="285750" lvl="1" indent="171450" algn="just">
              <a:spcBef>
                <a:spcPts val="0"/>
              </a:spcBef>
              <a:buSzTx/>
              <a:buNone/>
              <a:defRPr sz="1800"/>
            </a:pPr>
            <a:r>
              <a:rPr dirty="0"/>
              <a:t>	</a:t>
            </a:r>
            <a:r>
              <a:rPr dirty="0" err="1"/>
              <a:t>byl</a:t>
            </a:r>
            <a:r>
              <a:rPr dirty="0"/>
              <a:t> </a:t>
            </a:r>
            <a:r>
              <a:rPr dirty="0" err="1"/>
              <a:t>jsem</a:t>
            </a:r>
            <a:r>
              <a:rPr dirty="0"/>
              <a:t> [</a:t>
            </a:r>
            <a:r>
              <a:rPr dirty="0" err="1"/>
              <a:t>bil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] </a:t>
            </a:r>
            <a:r>
              <a:rPr dirty="0" err="1"/>
              <a:t>i</a:t>
            </a:r>
            <a:r>
              <a:rPr dirty="0"/>
              <a:t> [</a:t>
            </a:r>
            <a:r>
              <a:rPr dirty="0" err="1"/>
              <a:t>bil</a:t>
            </a:r>
            <a:r>
              <a:rPr dirty="0"/>
              <a:t> </a:t>
            </a:r>
            <a:r>
              <a:rPr dirty="0" err="1"/>
              <a:t>jsem</a:t>
            </a:r>
            <a:r>
              <a:rPr dirty="0"/>
              <a:t>], </a:t>
            </a:r>
            <a:r>
              <a:rPr dirty="0" err="1"/>
              <a:t>šel</a:t>
            </a:r>
            <a:r>
              <a:rPr dirty="0"/>
              <a:t> </a:t>
            </a:r>
            <a:r>
              <a:rPr dirty="0" err="1"/>
              <a:t>jsem</a:t>
            </a:r>
            <a:r>
              <a:rPr dirty="0"/>
              <a:t> [</a:t>
            </a:r>
            <a:r>
              <a:rPr dirty="0" err="1"/>
              <a:t>šel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] </a:t>
            </a:r>
            <a:r>
              <a:rPr dirty="0" err="1"/>
              <a:t>i</a:t>
            </a:r>
            <a:r>
              <a:rPr dirty="0"/>
              <a:t> [</a:t>
            </a:r>
            <a:r>
              <a:rPr dirty="0" err="1"/>
              <a:t>šel</a:t>
            </a:r>
            <a:r>
              <a:rPr dirty="0"/>
              <a:t> </a:t>
            </a:r>
            <a:r>
              <a:rPr dirty="0" err="1"/>
              <a:t>jsem</a:t>
            </a:r>
            <a:r>
              <a:rPr dirty="0"/>
              <a:t>]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30000"/>
              </a:lnSpc>
              <a:spcBef>
                <a:spcPts val="400"/>
              </a:spcBef>
              <a:buSzTx/>
              <a:buNone/>
              <a:defRPr sz="2000" b="1"/>
            </a:pPr>
            <a:r>
              <a:rPr dirty="0"/>
              <a:t>	B)</a:t>
            </a:r>
            <a:r>
              <a:rPr dirty="0" err="1"/>
              <a:t>Výslovnost</a:t>
            </a:r>
            <a:r>
              <a:rPr dirty="0"/>
              <a:t> </a:t>
            </a:r>
            <a:r>
              <a:rPr dirty="0" err="1"/>
              <a:t>pouze</a:t>
            </a:r>
            <a:r>
              <a:rPr dirty="0"/>
              <a:t> s "j":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1800" b="1"/>
            </a:pPr>
            <a:r>
              <a:rPr dirty="0" err="1"/>
              <a:t>ba</a:t>
            </a:r>
            <a:r>
              <a:rPr dirty="0"/>
              <a:t>)</a:t>
            </a:r>
            <a:r>
              <a:rPr b="0" dirty="0"/>
              <a:t> </a:t>
            </a:r>
            <a:r>
              <a:rPr b="0" dirty="0" err="1"/>
              <a:t>má</a:t>
            </a:r>
            <a:r>
              <a:rPr b="0" dirty="0"/>
              <a:t>-li </a:t>
            </a:r>
            <a:r>
              <a:rPr b="0" dirty="0" err="1"/>
              <a:t>tvar</a:t>
            </a:r>
            <a:r>
              <a:rPr b="0" dirty="0"/>
              <a:t> </a:t>
            </a:r>
            <a:r>
              <a:rPr b="0" dirty="0" err="1"/>
              <a:t>slovesa</a:t>
            </a:r>
            <a:r>
              <a:rPr b="0" dirty="0"/>
              <a:t> </a:t>
            </a:r>
            <a:r>
              <a:rPr b="0" dirty="0" err="1"/>
              <a:t>býti</a:t>
            </a:r>
            <a:r>
              <a:rPr b="0" dirty="0"/>
              <a:t>  </a:t>
            </a:r>
            <a:r>
              <a:rPr dirty="0" err="1"/>
              <a:t>význam</a:t>
            </a:r>
            <a:r>
              <a:rPr dirty="0"/>
              <a:t> </a:t>
            </a:r>
            <a:r>
              <a:rPr dirty="0" err="1"/>
              <a:t>existenční</a:t>
            </a:r>
            <a:r>
              <a:rPr b="0" dirty="0"/>
              <a:t>, a je </a:t>
            </a:r>
            <a:r>
              <a:rPr b="0" dirty="0" err="1"/>
              <a:t>na</a:t>
            </a:r>
            <a:r>
              <a:rPr b="0" dirty="0"/>
              <a:t> </a:t>
            </a:r>
            <a:r>
              <a:rPr b="0" dirty="0" err="1"/>
              <a:t>něm</a:t>
            </a:r>
            <a:r>
              <a:rPr b="0" dirty="0"/>
              <a:t> proto </a:t>
            </a:r>
            <a:r>
              <a:rPr b="0" dirty="0" err="1"/>
              <a:t>důraz</a:t>
            </a:r>
            <a:r>
              <a:rPr b="0" dirty="0"/>
              <a:t>:</a:t>
            </a:r>
          </a:p>
          <a:p>
            <a:pPr marL="285750" lvl="1" indent="171450" algn="just">
              <a:spcBef>
                <a:spcPts val="0"/>
              </a:spcBef>
              <a:buSzTx/>
              <a:buNone/>
              <a:defRPr sz="1800"/>
            </a:pPr>
            <a:r>
              <a:rPr dirty="0"/>
              <a:t>	</a:t>
            </a:r>
            <a:r>
              <a:rPr dirty="0" err="1"/>
              <a:t>podmínky</a:t>
            </a:r>
            <a:r>
              <a:rPr dirty="0"/>
              <a:t> pro to </a:t>
            </a:r>
            <a:r>
              <a:rPr dirty="0" err="1"/>
              <a:t>jsou</a:t>
            </a:r>
            <a:r>
              <a:rPr dirty="0"/>
              <a:t> [</a:t>
            </a:r>
            <a:r>
              <a:rPr dirty="0" err="1"/>
              <a:t>podmí</a:t>
            </a:r>
            <a:r>
              <a:rPr dirty="0"/>
              <a:t> </a:t>
            </a:r>
            <a:r>
              <a:rPr dirty="0" err="1"/>
              <a:t>ki</a:t>
            </a:r>
            <a:r>
              <a:rPr dirty="0"/>
              <a:t> pro to </a:t>
            </a:r>
            <a:r>
              <a:rPr dirty="0" err="1">
                <a:solidFill>
                  <a:srgbClr val="FF0000"/>
                </a:solidFill>
              </a:rPr>
              <a:t>j</a:t>
            </a:r>
            <a:r>
              <a:rPr dirty="0" err="1"/>
              <a:t>sou</a:t>
            </a:r>
            <a:r>
              <a:rPr dirty="0"/>
              <a:t>]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1800" b="1"/>
            </a:pPr>
            <a:r>
              <a:rPr dirty="0"/>
              <a:t>bb)</a:t>
            </a:r>
            <a:r>
              <a:rPr b="0" dirty="0"/>
              <a:t> </a:t>
            </a:r>
            <a:r>
              <a:rPr b="0" dirty="0" err="1"/>
              <a:t>Výslovnost</a:t>
            </a:r>
            <a:r>
              <a:rPr b="0" dirty="0"/>
              <a:t> s </a:t>
            </a:r>
            <a:r>
              <a:rPr b="0" i="1" dirty="0"/>
              <a:t>j</a:t>
            </a:r>
            <a:r>
              <a:rPr b="0" dirty="0"/>
              <a:t> se </a:t>
            </a:r>
            <a:r>
              <a:rPr b="0" dirty="0" err="1"/>
              <a:t>zachovává</a:t>
            </a:r>
            <a:r>
              <a:rPr b="0" dirty="0"/>
              <a:t> v </a:t>
            </a:r>
            <a:r>
              <a:rPr b="0" dirty="0" err="1"/>
              <a:t>postavení</a:t>
            </a:r>
            <a:r>
              <a:rPr b="0"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začátku</a:t>
            </a:r>
            <a:r>
              <a:rPr dirty="0"/>
              <a:t> </a:t>
            </a:r>
            <a:r>
              <a:rPr dirty="0" err="1"/>
              <a:t>věty</a:t>
            </a:r>
            <a:r>
              <a:rPr b="0" dirty="0"/>
              <a:t>:</a:t>
            </a:r>
          </a:p>
          <a:p>
            <a:pPr marL="285750" lvl="1" indent="171450" algn="just">
              <a:spcBef>
                <a:spcPts val="0"/>
              </a:spcBef>
              <a:buSzTx/>
              <a:buNone/>
              <a:defRPr sz="1800"/>
            </a:pPr>
            <a:r>
              <a:rPr dirty="0"/>
              <a:t>	</a:t>
            </a:r>
            <a:r>
              <a:rPr dirty="0" err="1"/>
              <a:t>Jsem</a:t>
            </a:r>
            <a:r>
              <a:rPr dirty="0"/>
              <a:t> </a:t>
            </a:r>
            <a:r>
              <a:rPr dirty="0" err="1"/>
              <a:t>rád</a:t>
            </a:r>
            <a:r>
              <a:rPr dirty="0"/>
              <a:t>. [</a:t>
            </a:r>
            <a:r>
              <a:rPr dirty="0" err="1">
                <a:solidFill>
                  <a:srgbClr val="FF0000"/>
                </a:solidFill>
              </a:rPr>
              <a:t>j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rát</a:t>
            </a:r>
            <a:r>
              <a:rPr dirty="0"/>
              <a:t>]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7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rPr dirty="0"/>
              <a:t>2) TVARY </a:t>
            </a:r>
            <a:r>
              <a:rPr/>
              <a:t>SLOVESA </a:t>
            </a:r>
            <a:r>
              <a:rPr i="1" smtClean="0"/>
              <a:t>JÍT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tvarech</a:t>
            </a:r>
            <a:r>
              <a:rPr dirty="0"/>
              <a:t> </a:t>
            </a:r>
            <a:r>
              <a:rPr dirty="0" err="1"/>
              <a:t>slovesa</a:t>
            </a:r>
            <a:r>
              <a:rPr i="1" dirty="0"/>
              <a:t> </a:t>
            </a:r>
            <a:r>
              <a:rPr i="1" dirty="0" err="1"/>
              <a:t>jíti</a:t>
            </a:r>
            <a:r>
              <a:rPr dirty="0"/>
              <a:t> </a:t>
            </a:r>
            <a:r>
              <a:rPr b="1" dirty="0" err="1"/>
              <a:t>nepřipouští</a:t>
            </a:r>
            <a:r>
              <a:rPr b="1" dirty="0"/>
              <a:t> </a:t>
            </a:r>
            <a:r>
              <a:rPr dirty="0" err="1"/>
              <a:t>spisovná</a:t>
            </a:r>
            <a:r>
              <a:rPr dirty="0"/>
              <a:t> </a:t>
            </a:r>
            <a:r>
              <a:rPr dirty="0" err="1"/>
              <a:t>výslovnost</a:t>
            </a:r>
            <a:r>
              <a:rPr dirty="0"/>
              <a:t> </a:t>
            </a:r>
            <a:r>
              <a:rPr b="1" dirty="0" err="1"/>
              <a:t>vynechání</a:t>
            </a:r>
            <a:r>
              <a:rPr b="1" dirty="0"/>
              <a:t> </a:t>
            </a:r>
            <a:r>
              <a:rPr b="1" i="1" dirty="0"/>
              <a:t>j</a:t>
            </a:r>
            <a:r>
              <a:rPr i="1" dirty="0"/>
              <a:t>:</a:t>
            </a:r>
          </a:p>
          <a:p>
            <a:pPr algn="just">
              <a:spcBef>
                <a:spcPts val="400"/>
              </a:spcBef>
              <a:buSzTx/>
              <a:buNone/>
              <a:defRPr sz="2000"/>
            </a:pPr>
            <a:r>
              <a:rPr dirty="0"/>
              <a:t>	</a:t>
            </a:r>
            <a:r>
              <a:rPr dirty="0" err="1"/>
              <a:t>jde</a:t>
            </a:r>
            <a:r>
              <a:rPr dirty="0"/>
              <a:t> </a:t>
            </a:r>
            <a:r>
              <a:rPr dirty="0" err="1"/>
              <a:t>domů</a:t>
            </a:r>
            <a:r>
              <a:rPr dirty="0"/>
              <a:t> [</a:t>
            </a:r>
            <a:r>
              <a:rPr dirty="0" err="1">
                <a:solidFill>
                  <a:srgbClr val="FF0000"/>
                </a:solidFill>
              </a:rPr>
              <a:t>j</a:t>
            </a:r>
            <a:r>
              <a:rPr dirty="0" err="1"/>
              <a:t>de</a:t>
            </a:r>
            <a:r>
              <a:rPr dirty="0"/>
              <a:t> </a:t>
            </a:r>
            <a:r>
              <a:rPr dirty="0" err="1"/>
              <a:t>domú</a:t>
            </a:r>
            <a:r>
              <a:rPr dirty="0"/>
              <a:t>], NE: [de </a:t>
            </a:r>
            <a:r>
              <a:rPr dirty="0" err="1"/>
              <a:t>domú</a:t>
            </a:r>
            <a:r>
              <a:rPr dirty="0"/>
              <a:t>]!!!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200000"/>
              </a:lnSpc>
              <a:spcBef>
                <a:spcPts val="400"/>
              </a:spcBef>
              <a:buChar char="•"/>
              <a:defRPr sz="2000" b="1" u="sng">
                <a:solidFill>
                  <a:srgbClr val="CC0066"/>
                </a:solidFill>
              </a:defRPr>
            </a:pPr>
            <a:r>
              <a:rPr dirty="0"/>
              <a:t>3) ČÍSLOVKY </a:t>
            </a:r>
            <a:r>
              <a:rPr i="1" dirty="0"/>
              <a:t>SEDM</a:t>
            </a:r>
            <a:r>
              <a:rPr dirty="0"/>
              <a:t>, </a:t>
            </a:r>
            <a:r>
              <a:rPr i="1" dirty="0"/>
              <a:t>OSM</a:t>
            </a:r>
            <a:r>
              <a:rPr dirty="0"/>
              <a:t> A SLOVA OD NICH ODVOZENÁ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>
              <a:spcBef>
                <a:spcPts val="0"/>
              </a:spcBef>
              <a:defRPr sz="1800"/>
            </a:pPr>
            <a:r>
              <a:rPr dirty="0" err="1"/>
              <a:t>vedle</a:t>
            </a:r>
            <a:r>
              <a:rPr dirty="0"/>
              <a:t> </a:t>
            </a:r>
            <a:r>
              <a:rPr dirty="0" err="1"/>
              <a:t>slabikotvorného</a:t>
            </a:r>
            <a:r>
              <a:rPr dirty="0"/>
              <a:t> </a:t>
            </a:r>
            <a:r>
              <a:rPr i="1" dirty="0"/>
              <a:t>m</a:t>
            </a:r>
            <a:r>
              <a:rPr dirty="0"/>
              <a:t> </a:t>
            </a:r>
            <a:r>
              <a:rPr b="1" dirty="0" err="1"/>
              <a:t>také</a:t>
            </a:r>
            <a:r>
              <a:rPr b="1" dirty="0"/>
              <a:t> </a:t>
            </a:r>
            <a:r>
              <a:rPr b="1" dirty="0" err="1"/>
              <a:t>výslovnost</a:t>
            </a:r>
            <a:r>
              <a:rPr b="1" dirty="0"/>
              <a:t> s </a:t>
            </a:r>
            <a:r>
              <a:rPr b="1" dirty="0" err="1"/>
              <a:t>vkladným</a:t>
            </a:r>
            <a:r>
              <a:rPr b="1" dirty="0"/>
              <a:t> </a:t>
            </a:r>
            <a:r>
              <a:rPr b="1" i="1" dirty="0"/>
              <a:t>u</a:t>
            </a:r>
            <a:r>
              <a:rPr dirty="0"/>
              <a:t>:</a:t>
            </a:r>
          </a:p>
          <a:p>
            <a:pPr marL="285750" lvl="1" indent="171450" algn="just">
              <a:spcBef>
                <a:spcPts val="0"/>
              </a:spcBef>
              <a:buSzTx/>
              <a:buNone/>
              <a:defRPr sz="1800"/>
            </a:pPr>
            <a:r>
              <a:rPr dirty="0" err="1"/>
              <a:t>sedm</a:t>
            </a:r>
            <a:r>
              <a:rPr dirty="0"/>
              <a:t> [</a:t>
            </a:r>
            <a:r>
              <a:rPr dirty="0" err="1"/>
              <a:t>sed</a:t>
            </a:r>
            <a:r>
              <a:rPr dirty="0">
                <a:latin typeface="SILDoulos IPA93"/>
                <a:ea typeface="SILDoulos IPA93"/>
                <a:cs typeface="SILDoulos IPA93"/>
                <a:sym typeface="SILDoulos IPA93"/>
              </a:rPr>
              <a:t> </a:t>
            </a:r>
            <a:r>
              <a:rPr dirty="0"/>
              <a:t>] </a:t>
            </a:r>
            <a:r>
              <a:rPr dirty="0" err="1"/>
              <a:t>i</a:t>
            </a:r>
            <a:r>
              <a:rPr dirty="0"/>
              <a:t> [sedum], NE: [</a:t>
            </a:r>
            <a:r>
              <a:rPr dirty="0" err="1"/>
              <a:t>sed</a:t>
            </a:r>
            <a:r>
              <a:rPr dirty="0"/>
              <a:t> ]!!!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>
              <a:buChar char="•"/>
            </a:pPr>
            <a:r>
              <a:t>intonace indikativních a interogativních vět</a:t>
            </a:r>
          </a:p>
          <a:p>
            <a:pPr>
              <a:buChar char="•"/>
            </a:pPr>
            <a:endParaRPr/>
          </a:p>
          <a:p>
            <a:pPr>
              <a:buChar char="•"/>
            </a:pPr>
            <a:r>
              <a:t>výslovnost cizích vlastních jmen</a:t>
            </a:r>
          </a:p>
          <a:p>
            <a:pPr>
              <a:buChar char="•"/>
            </a:pPr>
            <a:endParaRPr/>
          </a:p>
          <a:p>
            <a:pPr>
              <a:buChar char="•"/>
            </a:pPr>
            <a:r>
              <a:t>přechylování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772400" cy="838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Základní ortoepické příručky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4294967295"/>
          </p:nvPr>
        </p:nvSpPr>
        <p:spPr>
          <a:xfrm>
            <a:off x="1295400" y="914400"/>
            <a:ext cx="7848600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endParaRPr/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Zeman, J. Základy české ortoepie. Hradec Králové: Gaudeamus, 2008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Výslovnost spisovné češtiny I. (Výslovnost slov domácích), 1. vyd. Praha 1955, 2. vyd. Praha 1967.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Výslovnost spisovné češtiny (Výslovnost slov přejatých), Praha 1978.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Hůrková, Jiřina: Česká výslovnostní norma. 1. vyd. Scientia, 1995.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Palková, Zdena: Stručná pravidla české ortoepie (domácí slovní zásoba). Praha, Český rozhlas, 1994.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har char="•"/>
              <a:defRPr sz="2400"/>
            </a:pPr>
            <a:r>
              <a:t>Palková, Zdena: Fonetika a fonologie češtiny. 1. vyd. Praha, Karolinum, 1994. s. 320-345.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Základní klasifikace samohlásek v češtině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1524000" y="1787842"/>
            <a:ext cx="6242050" cy="4599941"/>
            <a:chOff x="0" y="0"/>
            <a:chExt cx="6242050" cy="4599940"/>
          </a:xfrm>
        </p:grpSpPr>
        <p:grpSp>
          <p:nvGrpSpPr>
            <p:cNvPr id="159" name="Group 159"/>
            <p:cNvGrpSpPr/>
            <p:nvPr/>
          </p:nvGrpSpPr>
          <p:grpSpPr>
            <a:xfrm>
              <a:off x="4762" y="0"/>
              <a:ext cx="6232526" cy="4599940"/>
              <a:chOff x="0" y="0"/>
              <a:chExt cx="6232525" cy="4599939"/>
            </a:xfrm>
          </p:grpSpPr>
          <p:grpSp>
            <p:nvGrpSpPr>
              <p:cNvPr id="41" name="Group 41"/>
              <p:cNvGrpSpPr/>
              <p:nvPr/>
            </p:nvGrpSpPr>
            <p:grpSpPr>
              <a:xfrm>
                <a:off x="0" y="0"/>
                <a:ext cx="1563688" cy="1310640"/>
                <a:chOff x="0" y="0"/>
                <a:chExt cx="1563687" cy="1310639"/>
              </a:xfrm>
            </p:grpSpPr>
            <p:sp>
              <p:nvSpPr>
                <p:cNvPr id="39" name="Shape 39"/>
                <p:cNvSpPr/>
                <p:nvPr/>
              </p:nvSpPr>
              <p:spPr>
                <a:xfrm>
                  <a:off x="44450" y="0"/>
                  <a:ext cx="1474788" cy="1310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2000"/>
                  </a:pPr>
                  <a:endParaRPr/>
                </a:p>
                <a:p>
                  <a:pPr algn="ctr">
                    <a:defRPr sz="2000"/>
                  </a:pPr>
                  <a:r>
                    <a:t>podle polohy jazyka</a:t>
                  </a:r>
                </a:p>
              </p:txBody>
            </p:sp>
            <p:sp>
              <p:nvSpPr>
                <p:cNvPr id="40" name="Shape 40"/>
                <p:cNvSpPr/>
                <p:nvPr/>
              </p:nvSpPr>
              <p:spPr>
                <a:xfrm>
                  <a:off x="0" y="121919"/>
                  <a:ext cx="1563688" cy="106680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44" name="Group 44"/>
              <p:cNvGrpSpPr/>
              <p:nvPr/>
            </p:nvGrpSpPr>
            <p:grpSpPr>
              <a:xfrm>
                <a:off x="1563687" y="121919"/>
                <a:ext cx="1816101" cy="1066801"/>
                <a:chOff x="0" y="0"/>
                <a:chExt cx="1816100" cy="1066800"/>
              </a:xfrm>
            </p:grpSpPr>
            <p:sp>
              <p:nvSpPr>
                <p:cNvPr id="42" name="Shape 42"/>
                <p:cNvSpPr/>
                <p:nvPr/>
              </p:nvSpPr>
              <p:spPr>
                <a:xfrm>
                  <a:off x="44450" y="246380"/>
                  <a:ext cx="1727200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přední</a:t>
                  </a:r>
                  <a:endParaRPr sz="1200"/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0" y="0"/>
                  <a:ext cx="1816100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47" name="Group 47"/>
              <p:cNvGrpSpPr/>
              <p:nvPr/>
            </p:nvGrpSpPr>
            <p:grpSpPr>
              <a:xfrm>
                <a:off x="3379787" y="121919"/>
                <a:ext cx="973138" cy="1066801"/>
                <a:chOff x="0" y="0"/>
                <a:chExt cx="973137" cy="1066800"/>
              </a:xfrm>
            </p:grpSpPr>
            <p:sp>
              <p:nvSpPr>
                <p:cNvPr id="45" name="Shape 45"/>
                <p:cNvSpPr/>
                <p:nvPr/>
              </p:nvSpPr>
              <p:spPr>
                <a:xfrm>
                  <a:off x="44450" y="246380"/>
                  <a:ext cx="884238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střední</a:t>
                  </a:r>
                  <a:endParaRPr sz="1200"/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0" y="0"/>
                  <a:ext cx="973138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50" name="Group 50"/>
              <p:cNvGrpSpPr/>
              <p:nvPr/>
            </p:nvGrpSpPr>
            <p:grpSpPr>
              <a:xfrm>
                <a:off x="4352925" y="121919"/>
                <a:ext cx="1879600" cy="1066801"/>
                <a:chOff x="0" y="0"/>
                <a:chExt cx="1879600" cy="1066800"/>
              </a:xfrm>
            </p:grpSpPr>
            <p:sp>
              <p:nvSpPr>
                <p:cNvPr id="48" name="Shape 48"/>
                <p:cNvSpPr/>
                <p:nvPr/>
              </p:nvSpPr>
              <p:spPr>
                <a:xfrm>
                  <a:off x="44450" y="246380"/>
                  <a:ext cx="1790700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zadní</a:t>
                  </a:r>
                  <a:endParaRPr sz="1200"/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0" y="0"/>
                  <a:ext cx="1879600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>
                <a:off x="0" y="1130300"/>
                <a:ext cx="1563688" cy="878840"/>
                <a:chOff x="0" y="0"/>
                <a:chExt cx="1563687" cy="878839"/>
              </a:xfrm>
            </p:grpSpPr>
            <p:sp>
              <p:nvSpPr>
                <p:cNvPr id="51" name="Shape 51"/>
                <p:cNvSpPr/>
                <p:nvPr/>
              </p:nvSpPr>
              <p:spPr>
                <a:xfrm>
                  <a:off x="44450" y="0"/>
                  <a:ext cx="1474788" cy="878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2000"/>
                  </a:pPr>
                  <a:endParaRPr/>
                </a:p>
                <a:p>
                  <a:pPr algn="ctr">
                    <a:defRPr sz="2000"/>
                  </a:pPr>
                  <a:r>
                    <a:t>vysoké</a:t>
                  </a:r>
                  <a:endParaRPr sz="1200"/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>
                  <a:off x="0" y="58419"/>
                  <a:ext cx="1563688" cy="76200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56" name="Group 56"/>
              <p:cNvGrpSpPr/>
              <p:nvPr/>
            </p:nvGrpSpPr>
            <p:grpSpPr>
              <a:xfrm>
                <a:off x="1563687" y="1188719"/>
                <a:ext cx="454026" cy="762001"/>
                <a:chOff x="0" y="0"/>
                <a:chExt cx="454025" cy="762000"/>
              </a:xfrm>
            </p:grpSpPr>
            <p:sp>
              <p:nvSpPr>
                <p:cNvPr id="54" name="Shape 54"/>
                <p:cNvSpPr/>
                <p:nvPr/>
              </p:nvSpPr>
              <p:spPr>
                <a:xfrm>
                  <a:off x="44450" y="93980"/>
                  <a:ext cx="365125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í</a:t>
                  </a:r>
                  <a:endParaRPr sz="120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59" name="Group 59"/>
              <p:cNvGrpSpPr/>
              <p:nvPr/>
            </p:nvGrpSpPr>
            <p:grpSpPr>
              <a:xfrm>
                <a:off x="2017712" y="1188719"/>
                <a:ext cx="454026" cy="762001"/>
                <a:chOff x="0" y="0"/>
                <a:chExt cx="454025" cy="762000"/>
              </a:xfrm>
            </p:grpSpPr>
            <p:sp>
              <p:nvSpPr>
                <p:cNvPr id="57" name="Shape 57"/>
                <p:cNvSpPr/>
                <p:nvPr/>
              </p:nvSpPr>
              <p:spPr>
                <a:xfrm>
                  <a:off x="44450" y="93980"/>
                  <a:ext cx="365125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i</a:t>
                  </a:r>
                  <a:endParaRPr sz="1200"/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62" name="Group 62"/>
              <p:cNvGrpSpPr/>
              <p:nvPr/>
            </p:nvGrpSpPr>
            <p:grpSpPr>
              <a:xfrm>
                <a:off x="2471737" y="1188719"/>
                <a:ext cx="454026" cy="762001"/>
                <a:chOff x="0" y="0"/>
                <a:chExt cx="454025" cy="762000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2925762" y="1188719"/>
                <a:ext cx="454026" cy="762001"/>
                <a:chOff x="0" y="0"/>
                <a:chExt cx="454025" cy="762000"/>
              </a:xfrm>
            </p:grpSpPr>
            <p:sp>
              <p:nvSpPr>
                <p:cNvPr id="63" name="Shape 63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68" name="Group 68"/>
              <p:cNvGrpSpPr/>
              <p:nvPr/>
            </p:nvGrpSpPr>
            <p:grpSpPr>
              <a:xfrm>
                <a:off x="3379787" y="1188719"/>
                <a:ext cx="454026" cy="762001"/>
                <a:chOff x="0" y="0"/>
                <a:chExt cx="454025" cy="762000"/>
              </a:xfrm>
            </p:grpSpPr>
            <p:sp>
              <p:nvSpPr>
                <p:cNvPr id="66" name="Shape 66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71" name="Group 71"/>
              <p:cNvGrpSpPr/>
              <p:nvPr/>
            </p:nvGrpSpPr>
            <p:grpSpPr>
              <a:xfrm>
                <a:off x="3833812" y="1188719"/>
                <a:ext cx="519113" cy="762001"/>
                <a:chOff x="0" y="0"/>
                <a:chExt cx="519112" cy="762000"/>
              </a:xfrm>
            </p:grpSpPr>
            <p:sp>
              <p:nvSpPr>
                <p:cNvPr id="69" name="Shape 69"/>
                <p:cNvSpPr/>
                <p:nvPr/>
              </p:nvSpPr>
              <p:spPr>
                <a:xfrm>
                  <a:off x="44450" y="157480"/>
                  <a:ext cx="43021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0" y="0"/>
                  <a:ext cx="51911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74" name="Group 74"/>
              <p:cNvGrpSpPr/>
              <p:nvPr/>
            </p:nvGrpSpPr>
            <p:grpSpPr>
              <a:xfrm>
                <a:off x="4352925" y="1188719"/>
                <a:ext cx="417513" cy="762001"/>
                <a:chOff x="0" y="0"/>
                <a:chExt cx="417512" cy="762000"/>
              </a:xfrm>
            </p:grpSpPr>
            <p:sp>
              <p:nvSpPr>
                <p:cNvPr id="72" name="Shape 72"/>
                <p:cNvSpPr/>
                <p:nvPr/>
              </p:nvSpPr>
              <p:spPr>
                <a:xfrm>
                  <a:off x="44450" y="157480"/>
                  <a:ext cx="32861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>
                  <a:off x="0" y="0"/>
                  <a:ext cx="41751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77" name="Group 77"/>
              <p:cNvGrpSpPr/>
              <p:nvPr/>
            </p:nvGrpSpPr>
            <p:grpSpPr>
              <a:xfrm>
                <a:off x="4770437" y="1188719"/>
                <a:ext cx="487363" cy="762001"/>
                <a:chOff x="0" y="0"/>
                <a:chExt cx="487362" cy="762000"/>
              </a:xfrm>
            </p:grpSpPr>
            <p:sp>
              <p:nvSpPr>
                <p:cNvPr id="75" name="Shape 75"/>
                <p:cNvSpPr/>
                <p:nvPr/>
              </p:nvSpPr>
              <p:spPr>
                <a:xfrm>
                  <a:off x="44450" y="157480"/>
                  <a:ext cx="39846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76" name="Shape 76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80" name="Group 80"/>
              <p:cNvGrpSpPr/>
              <p:nvPr/>
            </p:nvGrpSpPr>
            <p:grpSpPr>
              <a:xfrm>
                <a:off x="5257800" y="1188719"/>
                <a:ext cx="487363" cy="762001"/>
                <a:chOff x="0" y="0"/>
                <a:chExt cx="487362" cy="762000"/>
              </a:xfrm>
            </p:grpSpPr>
            <p:sp>
              <p:nvSpPr>
                <p:cNvPr id="78" name="Shape 78"/>
                <p:cNvSpPr/>
                <p:nvPr/>
              </p:nvSpPr>
              <p:spPr>
                <a:xfrm>
                  <a:off x="44450" y="93980"/>
                  <a:ext cx="398463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u</a:t>
                  </a:r>
                  <a:endParaRPr sz="1200"/>
                </a:p>
              </p:txBody>
            </p:sp>
            <p:sp>
              <p:nvSpPr>
                <p:cNvPr id="79" name="Shape 79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83" name="Group 83"/>
              <p:cNvGrpSpPr/>
              <p:nvPr/>
            </p:nvGrpSpPr>
            <p:grpSpPr>
              <a:xfrm>
                <a:off x="5745162" y="1188719"/>
                <a:ext cx="487363" cy="762001"/>
                <a:chOff x="0" y="0"/>
                <a:chExt cx="487362" cy="762000"/>
              </a:xfrm>
            </p:grpSpPr>
            <p:sp>
              <p:nvSpPr>
                <p:cNvPr id="81" name="Shape 81"/>
                <p:cNvSpPr/>
                <p:nvPr/>
              </p:nvSpPr>
              <p:spPr>
                <a:xfrm>
                  <a:off x="44450" y="93980"/>
                  <a:ext cx="398463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ú</a:t>
                  </a:r>
                  <a:endParaRPr sz="1200"/>
                </a:p>
              </p:txBody>
            </p:sp>
            <p:sp>
              <p:nvSpPr>
                <p:cNvPr id="82" name="Shape 82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86" name="Group 86"/>
              <p:cNvGrpSpPr/>
              <p:nvPr/>
            </p:nvGrpSpPr>
            <p:grpSpPr>
              <a:xfrm>
                <a:off x="0" y="1892300"/>
                <a:ext cx="1563688" cy="878840"/>
                <a:chOff x="0" y="0"/>
                <a:chExt cx="1563687" cy="878839"/>
              </a:xfrm>
            </p:grpSpPr>
            <p:sp>
              <p:nvSpPr>
                <p:cNvPr id="84" name="Shape 84"/>
                <p:cNvSpPr/>
                <p:nvPr/>
              </p:nvSpPr>
              <p:spPr>
                <a:xfrm>
                  <a:off x="44450" y="0"/>
                  <a:ext cx="1474788" cy="878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2000"/>
                  </a:pPr>
                  <a:endParaRPr/>
                </a:p>
                <a:p>
                  <a:pPr algn="ctr">
                    <a:defRPr sz="2000"/>
                  </a:pPr>
                  <a:r>
                    <a:t>středové</a:t>
                  </a:r>
                  <a:endParaRPr sz="1200"/>
                </a:p>
              </p:txBody>
            </p:sp>
            <p:sp>
              <p:nvSpPr>
                <p:cNvPr id="85" name="Shape 85"/>
                <p:cNvSpPr/>
                <p:nvPr/>
              </p:nvSpPr>
              <p:spPr>
                <a:xfrm>
                  <a:off x="0" y="58419"/>
                  <a:ext cx="1563688" cy="76200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89" name="Group 89"/>
              <p:cNvGrpSpPr/>
              <p:nvPr/>
            </p:nvGrpSpPr>
            <p:grpSpPr>
              <a:xfrm>
                <a:off x="1563687" y="1950719"/>
                <a:ext cx="454026" cy="762001"/>
                <a:chOff x="0" y="0"/>
                <a:chExt cx="454025" cy="762000"/>
              </a:xfrm>
            </p:grpSpPr>
            <p:sp>
              <p:nvSpPr>
                <p:cNvPr id="87" name="Shape 87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88" name="Shape 88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92" name="Group 92"/>
              <p:cNvGrpSpPr/>
              <p:nvPr/>
            </p:nvGrpSpPr>
            <p:grpSpPr>
              <a:xfrm>
                <a:off x="2017712" y="1950719"/>
                <a:ext cx="454026" cy="762001"/>
                <a:chOff x="0" y="0"/>
                <a:chExt cx="454025" cy="762000"/>
              </a:xfrm>
            </p:grpSpPr>
            <p:sp>
              <p:nvSpPr>
                <p:cNvPr id="90" name="Shape 90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91" name="Shape 91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95" name="Group 95"/>
              <p:cNvGrpSpPr/>
              <p:nvPr/>
            </p:nvGrpSpPr>
            <p:grpSpPr>
              <a:xfrm>
                <a:off x="2471737" y="1950719"/>
                <a:ext cx="454026" cy="762001"/>
                <a:chOff x="0" y="0"/>
                <a:chExt cx="454025" cy="762000"/>
              </a:xfrm>
            </p:grpSpPr>
            <p:sp>
              <p:nvSpPr>
                <p:cNvPr id="93" name="Shape 93"/>
                <p:cNvSpPr/>
                <p:nvPr/>
              </p:nvSpPr>
              <p:spPr>
                <a:xfrm>
                  <a:off x="44450" y="93980"/>
                  <a:ext cx="365125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é</a:t>
                  </a:r>
                  <a:endParaRPr sz="1200"/>
                </a:p>
              </p:txBody>
            </p:sp>
            <p:sp>
              <p:nvSpPr>
                <p:cNvPr id="94" name="Shape 94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2925762" y="1950719"/>
                <a:ext cx="454026" cy="762001"/>
                <a:chOff x="0" y="0"/>
                <a:chExt cx="454025" cy="762000"/>
              </a:xfrm>
            </p:grpSpPr>
            <p:sp>
              <p:nvSpPr>
                <p:cNvPr id="96" name="Shape 96"/>
                <p:cNvSpPr/>
                <p:nvPr/>
              </p:nvSpPr>
              <p:spPr>
                <a:xfrm>
                  <a:off x="44450" y="93980"/>
                  <a:ext cx="365125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e</a:t>
                  </a:r>
                  <a:endParaRPr sz="1200"/>
                </a:p>
              </p:txBody>
            </p:sp>
            <p:sp>
              <p:nvSpPr>
                <p:cNvPr id="97" name="Shape 97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01" name="Group 101"/>
              <p:cNvGrpSpPr/>
              <p:nvPr/>
            </p:nvGrpSpPr>
            <p:grpSpPr>
              <a:xfrm>
                <a:off x="3379787" y="1950719"/>
                <a:ext cx="454026" cy="762001"/>
                <a:chOff x="0" y="0"/>
                <a:chExt cx="454025" cy="762000"/>
              </a:xfrm>
            </p:grpSpPr>
            <p:sp>
              <p:nvSpPr>
                <p:cNvPr id="99" name="Shape 99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00" name="Shape 100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04" name="Group 104"/>
              <p:cNvGrpSpPr/>
              <p:nvPr/>
            </p:nvGrpSpPr>
            <p:grpSpPr>
              <a:xfrm>
                <a:off x="3833812" y="1950719"/>
                <a:ext cx="519113" cy="762001"/>
                <a:chOff x="0" y="0"/>
                <a:chExt cx="519112" cy="762000"/>
              </a:xfrm>
            </p:grpSpPr>
            <p:sp>
              <p:nvSpPr>
                <p:cNvPr id="102" name="Shape 102"/>
                <p:cNvSpPr/>
                <p:nvPr/>
              </p:nvSpPr>
              <p:spPr>
                <a:xfrm>
                  <a:off x="44450" y="157480"/>
                  <a:ext cx="43021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03" name="Shape 103"/>
                <p:cNvSpPr/>
                <p:nvPr/>
              </p:nvSpPr>
              <p:spPr>
                <a:xfrm>
                  <a:off x="0" y="0"/>
                  <a:ext cx="51911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07" name="Group 107"/>
              <p:cNvGrpSpPr/>
              <p:nvPr/>
            </p:nvGrpSpPr>
            <p:grpSpPr>
              <a:xfrm>
                <a:off x="4352925" y="1950719"/>
                <a:ext cx="417513" cy="762001"/>
                <a:chOff x="0" y="0"/>
                <a:chExt cx="417512" cy="762000"/>
              </a:xfrm>
            </p:grpSpPr>
            <p:sp>
              <p:nvSpPr>
                <p:cNvPr id="105" name="Shape 105"/>
                <p:cNvSpPr/>
                <p:nvPr/>
              </p:nvSpPr>
              <p:spPr>
                <a:xfrm>
                  <a:off x="44450" y="93980"/>
                  <a:ext cx="328613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o</a:t>
                  </a:r>
                  <a:endParaRPr sz="1200"/>
                </a:p>
              </p:txBody>
            </p:sp>
            <p:sp>
              <p:nvSpPr>
                <p:cNvPr id="106" name="Shape 106"/>
                <p:cNvSpPr/>
                <p:nvPr/>
              </p:nvSpPr>
              <p:spPr>
                <a:xfrm>
                  <a:off x="0" y="0"/>
                  <a:ext cx="41751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10" name="Group 110"/>
              <p:cNvGrpSpPr/>
              <p:nvPr/>
            </p:nvGrpSpPr>
            <p:grpSpPr>
              <a:xfrm>
                <a:off x="4770437" y="1950719"/>
                <a:ext cx="487363" cy="762001"/>
                <a:chOff x="0" y="0"/>
                <a:chExt cx="487362" cy="762000"/>
              </a:xfrm>
            </p:grpSpPr>
            <p:sp>
              <p:nvSpPr>
                <p:cNvPr id="108" name="Shape 108"/>
                <p:cNvSpPr/>
                <p:nvPr/>
              </p:nvSpPr>
              <p:spPr>
                <a:xfrm>
                  <a:off x="44450" y="93980"/>
                  <a:ext cx="398463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ó</a:t>
                  </a:r>
                  <a:endParaRPr sz="1200"/>
                </a:p>
              </p:txBody>
            </p:sp>
            <p:sp>
              <p:nvSpPr>
                <p:cNvPr id="109" name="Shape 109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13" name="Group 113"/>
              <p:cNvGrpSpPr/>
              <p:nvPr/>
            </p:nvGrpSpPr>
            <p:grpSpPr>
              <a:xfrm>
                <a:off x="5257800" y="1950719"/>
                <a:ext cx="487363" cy="762001"/>
                <a:chOff x="0" y="0"/>
                <a:chExt cx="487362" cy="762000"/>
              </a:xfrm>
            </p:grpSpPr>
            <p:sp>
              <p:nvSpPr>
                <p:cNvPr id="111" name="Shape 111"/>
                <p:cNvSpPr/>
                <p:nvPr/>
              </p:nvSpPr>
              <p:spPr>
                <a:xfrm>
                  <a:off x="44450" y="157480"/>
                  <a:ext cx="39846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12" name="Shape 112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16" name="Group 116"/>
              <p:cNvGrpSpPr/>
              <p:nvPr/>
            </p:nvGrpSpPr>
            <p:grpSpPr>
              <a:xfrm>
                <a:off x="5745162" y="1950719"/>
                <a:ext cx="487363" cy="762001"/>
                <a:chOff x="0" y="0"/>
                <a:chExt cx="487362" cy="762000"/>
              </a:xfrm>
            </p:grpSpPr>
            <p:sp>
              <p:nvSpPr>
                <p:cNvPr id="114" name="Shape 114"/>
                <p:cNvSpPr/>
                <p:nvPr/>
              </p:nvSpPr>
              <p:spPr>
                <a:xfrm>
                  <a:off x="44450" y="157480"/>
                  <a:ext cx="39846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15" name="Shape 115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19" name="Group 119"/>
              <p:cNvGrpSpPr/>
              <p:nvPr/>
            </p:nvGrpSpPr>
            <p:grpSpPr>
              <a:xfrm>
                <a:off x="0" y="2654300"/>
                <a:ext cx="1563688" cy="878840"/>
                <a:chOff x="0" y="0"/>
                <a:chExt cx="1563687" cy="878839"/>
              </a:xfrm>
            </p:grpSpPr>
            <p:sp>
              <p:nvSpPr>
                <p:cNvPr id="117" name="Shape 117"/>
                <p:cNvSpPr/>
                <p:nvPr/>
              </p:nvSpPr>
              <p:spPr>
                <a:xfrm>
                  <a:off x="44450" y="0"/>
                  <a:ext cx="1474788" cy="8788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2000"/>
                  </a:pPr>
                  <a:endParaRPr/>
                </a:p>
                <a:p>
                  <a:pPr algn="ctr">
                    <a:defRPr sz="2000"/>
                  </a:pPr>
                  <a:r>
                    <a:t>nízké</a:t>
                  </a:r>
                  <a:endParaRPr sz="1200"/>
                </a:p>
              </p:txBody>
            </p:sp>
            <p:sp>
              <p:nvSpPr>
                <p:cNvPr id="118" name="Shape 118"/>
                <p:cNvSpPr/>
                <p:nvPr/>
              </p:nvSpPr>
              <p:spPr>
                <a:xfrm>
                  <a:off x="0" y="58419"/>
                  <a:ext cx="1563688" cy="76200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22" name="Group 122"/>
              <p:cNvGrpSpPr/>
              <p:nvPr/>
            </p:nvGrpSpPr>
            <p:grpSpPr>
              <a:xfrm>
                <a:off x="1563687" y="2712719"/>
                <a:ext cx="454026" cy="762001"/>
                <a:chOff x="0" y="0"/>
                <a:chExt cx="454025" cy="762000"/>
              </a:xfrm>
            </p:grpSpPr>
            <p:sp>
              <p:nvSpPr>
                <p:cNvPr id="120" name="Shape 120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21" name="Shape 121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25" name="Group 125"/>
              <p:cNvGrpSpPr/>
              <p:nvPr/>
            </p:nvGrpSpPr>
            <p:grpSpPr>
              <a:xfrm>
                <a:off x="2017712" y="2712719"/>
                <a:ext cx="454026" cy="762001"/>
                <a:chOff x="0" y="0"/>
                <a:chExt cx="454025" cy="762000"/>
              </a:xfrm>
            </p:grpSpPr>
            <p:sp>
              <p:nvSpPr>
                <p:cNvPr id="123" name="Shape 123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24" name="Shape 124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28" name="Group 128"/>
              <p:cNvGrpSpPr/>
              <p:nvPr/>
            </p:nvGrpSpPr>
            <p:grpSpPr>
              <a:xfrm>
                <a:off x="2471737" y="2712719"/>
                <a:ext cx="454026" cy="762001"/>
                <a:chOff x="0" y="0"/>
                <a:chExt cx="454025" cy="762000"/>
              </a:xfrm>
            </p:grpSpPr>
            <p:sp>
              <p:nvSpPr>
                <p:cNvPr id="126" name="Shape 126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27" name="Shape 127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31" name="Group 131"/>
              <p:cNvGrpSpPr/>
              <p:nvPr/>
            </p:nvGrpSpPr>
            <p:grpSpPr>
              <a:xfrm>
                <a:off x="2925762" y="2712719"/>
                <a:ext cx="454026" cy="762001"/>
                <a:chOff x="0" y="0"/>
                <a:chExt cx="454025" cy="762000"/>
              </a:xfrm>
            </p:grpSpPr>
            <p:sp>
              <p:nvSpPr>
                <p:cNvPr id="129" name="Shape 129"/>
                <p:cNvSpPr/>
                <p:nvPr/>
              </p:nvSpPr>
              <p:spPr>
                <a:xfrm>
                  <a:off x="44450" y="157480"/>
                  <a:ext cx="365125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34" name="Group 134"/>
              <p:cNvGrpSpPr/>
              <p:nvPr/>
            </p:nvGrpSpPr>
            <p:grpSpPr>
              <a:xfrm>
                <a:off x="3379787" y="2712719"/>
                <a:ext cx="454026" cy="762001"/>
                <a:chOff x="0" y="0"/>
                <a:chExt cx="454025" cy="762000"/>
              </a:xfrm>
            </p:grpSpPr>
            <p:sp>
              <p:nvSpPr>
                <p:cNvPr id="132" name="Shape 132"/>
                <p:cNvSpPr/>
                <p:nvPr/>
              </p:nvSpPr>
              <p:spPr>
                <a:xfrm>
                  <a:off x="44450" y="93980"/>
                  <a:ext cx="365125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a</a:t>
                  </a:r>
                  <a:endParaRPr sz="1200"/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>
                  <a:off x="0" y="0"/>
                  <a:ext cx="454025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3833812" y="2712719"/>
                <a:ext cx="519113" cy="762001"/>
                <a:chOff x="0" y="0"/>
                <a:chExt cx="519112" cy="762000"/>
              </a:xfrm>
            </p:grpSpPr>
            <p:sp>
              <p:nvSpPr>
                <p:cNvPr id="135" name="Shape 135"/>
                <p:cNvSpPr/>
                <p:nvPr/>
              </p:nvSpPr>
              <p:spPr>
                <a:xfrm>
                  <a:off x="44450" y="93980"/>
                  <a:ext cx="430213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á</a:t>
                  </a:r>
                  <a:endParaRPr sz="1200"/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0" y="0"/>
                  <a:ext cx="51911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40" name="Group 140"/>
              <p:cNvGrpSpPr/>
              <p:nvPr/>
            </p:nvGrpSpPr>
            <p:grpSpPr>
              <a:xfrm>
                <a:off x="4352925" y="2712719"/>
                <a:ext cx="417513" cy="762001"/>
                <a:chOff x="0" y="0"/>
                <a:chExt cx="417512" cy="762000"/>
              </a:xfrm>
            </p:grpSpPr>
            <p:sp>
              <p:nvSpPr>
                <p:cNvPr id="138" name="Shape 138"/>
                <p:cNvSpPr/>
                <p:nvPr/>
              </p:nvSpPr>
              <p:spPr>
                <a:xfrm>
                  <a:off x="44450" y="157480"/>
                  <a:ext cx="32861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39" name="Shape 139"/>
                <p:cNvSpPr/>
                <p:nvPr/>
              </p:nvSpPr>
              <p:spPr>
                <a:xfrm>
                  <a:off x="0" y="0"/>
                  <a:ext cx="41751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43" name="Group 143"/>
              <p:cNvGrpSpPr/>
              <p:nvPr/>
            </p:nvGrpSpPr>
            <p:grpSpPr>
              <a:xfrm>
                <a:off x="4770437" y="2712719"/>
                <a:ext cx="487363" cy="762001"/>
                <a:chOff x="0" y="0"/>
                <a:chExt cx="487362" cy="762000"/>
              </a:xfrm>
            </p:grpSpPr>
            <p:sp>
              <p:nvSpPr>
                <p:cNvPr id="141" name="Shape 141"/>
                <p:cNvSpPr/>
                <p:nvPr/>
              </p:nvSpPr>
              <p:spPr>
                <a:xfrm>
                  <a:off x="44450" y="157480"/>
                  <a:ext cx="39846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42" name="Shape 142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46" name="Group 146"/>
              <p:cNvGrpSpPr/>
              <p:nvPr/>
            </p:nvGrpSpPr>
            <p:grpSpPr>
              <a:xfrm>
                <a:off x="5257800" y="2712719"/>
                <a:ext cx="487363" cy="762001"/>
                <a:chOff x="0" y="0"/>
                <a:chExt cx="487362" cy="762000"/>
              </a:xfrm>
            </p:grpSpPr>
            <p:sp>
              <p:nvSpPr>
                <p:cNvPr id="144" name="Shape 144"/>
                <p:cNvSpPr/>
                <p:nvPr/>
              </p:nvSpPr>
              <p:spPr>
                <a:xfrm>
                  <a:off x="44450" y="157480"/>
                  <a:ext cx="39846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49" name="Group 149"/>
              <p:cNvGrpSpPr/>
              <p:nvPr/>
            </p:nvGrpSpPr>
            <p:grpSpPr>
              <a:xfrm>
                <a:off x="5745162" y="2712719"/>
                <a:ext cx="487363" cy="762001"/>
                <a:chOff x="0" y="0"/>
                <a:chExt cx="487362" cy="762000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44450" y="157480"/>
                  <a:ext cx="398463" cy="447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/>
                  </a:lvl1pPr>
                </a:lstStyle>
                <a:p>
                  <a:r>
                    <a:t> </a:t>
                  </a:r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0"/>
                  <a:ext cx="487363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52" name="Group 152"/>
              <p:cNvGrpSpPr/>
              <p:nvPr/>
            </p:nvGrpSpPr>
            <p:grpSpPr>
              <a:xfrm>
                <a:off x="0" y="3416300"/>
                <a:ext cx="1563688" cy="1183640"/>
                <a:chOff x="0" y="0"/>
                <a:chExt cx="1563687" cy="1183639"/>
              </a:xfrm>
            </p:grpSpPr>
            <p:sp>
              <p:nvSpPr>
                <p:cNvPr id="150" name="Shape 150"/>
                <p:cNvSpPr/>
                <p:nvPr/>
              </p:nvSpPr>
              <p:spPr>
                <a:xfrm>
                  <a:off x="44450" y="0"/>
                  <a:ext cx="1474788" cy="1183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/>
                <a:p>
                  <a:pPr algn="ctr">
                    <a:defRPr sz="2000"/>
                  </a:pPr>
                  <a:endParaRPr/>
                </a:p>
                <a:p>
                  <a:pPr algn="ctr">
                    <a:defRPr sz="2000"/>
                  </a:pPr>
                  <a:r>
                    <a:t>podle postavení rtů</a:t>
                  </a:r>
                  <a:endParaRPr sz="1200"/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0" y="58419"/>
                  <a:ext cx="1563688" cy="1066801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55" name="Group 155"/>
              <p:cNvGrpSpPr/>
              <p:nvPr/>
            </p:nvGrpSpPr>
            <p:grpSpPr>
              <a:xfrm>
                <a:off x="1563687" y="3474719"/>
                <a:ext cx="2789238" cy="1066801"/>
                <a:chOff x="0" y="0"/>
                <a:chExt cx="2789237" cy="1066800"/>
              </a:xfrm>
            </p:grpSpPr>
            <p:sp>
              <p:nvSpPr>
                <p:cNvPr id="153" name="Shape 153"/>
                <p:cNvSpPr/>
                <p:nvPr/>
              </p:nvSpPr>
              <p:spPr>
                <a:xfrm>
                  <a:off x="44450" y="246380"/>
                  <a:ext cx="2700338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nezaokrouhlené</a:t>
                  </a:r>
                  <a:endParaRPr sz="1200"/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0" y="0"/>
                  <a:ext cx="2789238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  <p:grpSp>
            <p:nvGrpSpPr>
              <p:cNvPr id="158" name="Group 158"/>
              <p:cNvGrpSpPr/>
              <p:nvPr/>
            </p:nvGrpSpPr>
            <p:grpSpPr>
              <a:xfrm>
                <a:off x="4352925" y="3474719"/>
                <a:ext cx="1879600" cy="1066801"/>
                <a:chOff x="0" y="0"/>
                <a:chExt cx="1879600" cy="1066800"/>
              </a:xfrm>
            </p:grpSpPr>
            <p:sp>
              <p:nvSpPr>
                <p:cNvPr id="156" name="Shape 156"/>
                <p:cNvSpPr/>
                <p:nvPr/>
              </p:nvSpPr>
              <p:spPr>
                <a:xfrm>
                  <a:off x="44450" y="246380"/>
                  <a:ext cx="1790700" cy="5740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2000"/>
                  </a:lvl1pPr>
                </a:lstStyle>
                <a:p>
                  <a:r>
                    <a:t>zaokrouhlené</a:t>
                  </a:r>
                  <a:endParaRPr sz="1200"/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>
                  <a:off x="0" y="0"/>
                  <a:ext cx="1879600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800"/>
                  </a:pPr>
                  <a:endParaRPr/>
                </a:p>
              </p:txBody>
            </p:sp>
          </p:grpSp>
        </p:grpSp>
        <p:sp>
          <p:nvSpPr>
            <p:cNvPr id="160" name="Shape 160"/>
            <p:cNvSpPr/>
            <p:nvPr/>
          </p:nvSpPr>
          <p:spPr>
            <a:xfrm>
              <a:off x="0" y="117157"/>
              <a:ext cx="6242050" cy="4429126"/>
            </a:xfrm>
            <a:prstGeom prst="rect">
              <a:avLst/>
            </a:prstGeom>
            <a:noFill/>
            <a:ln w="9525" cap="flat">
              <a:solidFill>
                <a:srgbClr val="A0A0A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91600" cy="1219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t>CHYBY VE VÝSLOVNOSTI ČESKÝCH SAMOHLÁSEK 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914400" y="1219200"/>
            <a:ext cx="8229600" cy="525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SzTx/>
              <a:buNone/>
              <a:defRPr b="1" u="sng"/>
            </a:pPr>
            <a:r>
              <a:t>Kvantita samohlásek</a:t>
            </a:r>
          </a:p>
          <a:p>
            <a:pPr>
              <a:lnSpc>
                <a:spcPct val="90000"/>
              </a:lnSpc>
              <a:buSzTx/>
              <a:buNone/>
              <a:defRPr b="1" u="sng"/>
            </a:pPr>
            <a:r>
              <a:t>a) krácení</a:t>
            </a:r>
          </a:p>
          <a:p>
            <a:pPr>
              <a:lnSpc>
                <a:spcPct val="90000"/>
              </a:lnSpc>
              <a:buChar char="•"/>
            </a:pPr>
            <a:r>
              <a:t>krácení dlouhých samohlásek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800"/>
            </a:pPr>
            <a:r>
              <a:t>vidím, dělám, myslím									</a:t>
            </a:r>
          </a:p>
          <a:p>
            <a:pPr>
              <a:lnSpc>
                <a:spcPct val="90000"/>
              </a:lnSpc>
              <a:buSzTx/>
              <a:buNone/>
              <a:defRPr b="1" u="sng"/>
            </a:pPr>
            <a:r>
              <a:t>b) dloužení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800"/>
            </a:pPr>
            <a:r>
              <a:t>někdy v létě	 chodíme na ryby		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800"/>
            </a:pPr>
            <a:r>
              <a:t>(+ emfatické dloužení: bože!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body" idx="4294967295"/>
          </p:nvPr>
        </p:nvSpPr>
        <p:spPr>
          <a:xfrm>
            <a:off x="0" y="228600"/>
            <a:ext cx="7772400" cy="6248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SzTx/>
              <a:buNone/>
              <a:defRPr sz="2800" b="1" u="sng"/>
            </a:pPr>
            <a:r>
              <a:t>Kvalita samohlásek</a:t>
            </a:r>
          </a:p>
          <a:p>
            <a:pPr algn="ctr">
              <a:lnSpc>
                <a:spcPct val="90000"/>
              </a:lnSpc>
              <a:buSzTx/>
              <a:buNone/>
              <a:defRPr sz="2800" b="1" u="sng"/>
            </a:pPr>
            <a:endParaRPr/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 b="1" u="sng"/>
            </a:pPr>
            <a:r>
              <a:t>a) otevřená výslovnost</a:t>
            </a:r>
            <a:r>
              <a:rPr b="0" u="none"/>
              <a:t> (</a:t>
            </a:r>
            <a:r>
              <a:rPr u="none"/>
              <a:t>i</a:t>
            </a:r>
            <a:r>
              <a:rPr b="0" u="none"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u="none"/>
              <a:t>e, e</a:t>
            </a:r>
            <a:r>
              <a:rPr b="0" u="none"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u="none"/>
              <a:t>a</a:t>
            </a:r>
            <a:r>
              <a:rPr b="0" u="none"/>
              <a:t>, </a:t>
            </a:r>
            <a:r>
              <a:rPr u="none"/>
              <a:t>u</a:t>
            </a:r>
            <a:r>
              <a:rPr b="0" u="none"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u="none"/>
              <a:t>o, o</a:t>
            </a:r>
            <a:r>
              <a:rPr b="0" u="none"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u="none"/>
              <a:t>a</a:t>
            </a:r>
            <a:r>
              <a:rPr b="0" u="none"/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prosím, vysoký, led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 b="1" u="sng"/>
            </a:pPr>
            <a:r>
              <a:t>b) zavřená výslovnost</a:t>
            </a:r>
            <a:r>
              <a:rPr b="0" u="none"/>
              <a:t> (zejm. u "i", "e", "é")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z Moravy, v zimě					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 b="1" u="sng"/>
            </a:pPr>
            <a:r>
              <a:t>c) redukce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včera, prostě					</a:t>
            </a:r>
          </a:p>
          <a:p>
            <a:pPr marL="285750" lvl="1" indent="171450">
              <a:lnSpc>
                <a:spcPct val="90000"/>
              </a:lnSpc>
              <a:spcBef>
                <a:spcPts val="0"/>
              </a:spcBef>
              <a:buSzTx/>
              <a:buNone/>
              <a:defRPr sz="2400"/>
            </a:pPr>
            <a: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t>R   Á   Z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4294967295"/>
          </p:nvPr>
        </p:nvSpPr>
        <p:spPr>
          <a:xfrm>
            <a:off x="914400" y="1066800"/>
            <a:ext cx="8229600" cy="510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Ráz = tvrdý hlasový začátek: pevnější sevření hlasivek na začátku samohlásky, které se z hlediska poslechu projevuje jako zřetelnější oddělení samohlásky od předcházející slabiky. V češtině se ráz používá před samohláskou na začátku slova nebo uvnitř slova po předponě.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 b="1" u="sng"/>
            </a:pPr>
            <a:r>
              <a:t>Ráz musí být: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 b="1"/>
            </a:pPr>
            <a:r>
              <a:t>- po neslabičných předložkách</a:t>
            </a:r>
            <a:r>
              <a:rPr b="0"/>
              <a:t> (k oknu [k?oknu], v okně [f?okňe], z okna [s?okna]); NE: [sokna], [zokna]  apod. !!!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 b="1" u="sng"/>
            </a:pPr>
            <a:r>
              <a:t>Ráz se doporučuje: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- </a:t>
            </a:r>
            <a:r>
              <a:rPr b="1"/>
              <a:t>po nepřízvučném jednoslabičném slově</a:t>
            </a:r>
            <a:r>
              <a:t> (byl ospalý [bil?ospalí]);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- </a:t>
            </a:r>
            <a:r>
              <a:rPr b="1"/>
              <a:t>mezi dvěma samohláskami na hranici předložky nebo předpony</a:t>
            </a:r>
            <a:r>
              <a:t> (do okna [do?okna], poučit [po?učit]).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 b="1" u="sng"/>
            </a:pPr>
            <a:r>
              <a:t>Výslovnost s rázem a bez rázu: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Na užití rázu závisí znělost nebo neznělost koncové souhlásky (párové) předcházejícího slova: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t>Při použití rázu je předcházející (párová) souhláska vždy neznělá (výslovnost nekolísá). Při vypuštění rázu záleží na tom, jaká slova vedle sebe stojí.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Výslovnost s rázem a bez rázu na hranici slov</a:t>
            </a:r>
          </a:p>
        </p:txBody>
      </p:sp>
      <p:graphicFrame>
        <p:nvGraphicFramePr>
          <p:cNvPr id="172" name="Table 172"/>
          <p:cNvGraphicFramePr/>
          <p:nvPr/>
        </p:nvGraphicFramePr>
        <p:xfrm>
          <a:off x="685800" y="1447800"/>
          <a:ext cx="7772393" cy="464184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685800">
                <a:tc gridSpan="10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předložka + slovo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na hranici dvou slov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n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a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d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800">
                          <a:solidFill>
                            <a:srgbClr val="009900"/>
                          </a:solidFill>
                        </a:defRPr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k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n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e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m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2800"/>
                      </a:pPr>
                      <a:r>
                        <a:t>*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d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u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b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800">
                          <a:solidFill>
                            <a:srgbClr val="009900"/>
                          </a:solidFill>
                        </a:defRPr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p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a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d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a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l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d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>
                          <a:solidFill>
                            <a:srgbClr val="009900"/>
                          </a:solidFill>
                        </a:defRPr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správně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b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špatně – nář. mor.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t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>
                          <a:solidFill>
                            <a:srgbClr val="009900"/>
                          </a:solidFill>
                        </a:defRPr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?o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správně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p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>
                          <a:solidFill>
                            <a:srgbClr val="009900"/>
                          </a:solidFill>
                        </a:defRPr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?o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 i="1"/>
                      </a:pPr>
                      <a:r>
                        <a:t>správně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412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t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špatně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p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>
                          <a:solidFill>
                            <a:srgbClr val="009900"/>
                          </a:solidFill>
                        </a:defRPr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solidFill>
                            <a:srgbClr val="009900"/>
                          </a:solidFill>
                        </a:rPr>
                        <a:t>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 i="1"/>
                      </a:pPr>
                      <a:r>
                        <a:t>správně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d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?o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špatně - nečeské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b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800"/>
                      </a:pPr>
                      <a:endParaRPr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/>
                        <a:t>?o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 i="1"/>
                        <a:t>špatně - nečeské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2356</Words>
  <Application>Microsoft Office PowerPoint</Application>
  <PresentationFormat>Předvádění na obrazovce (4:3)</PresentationFormat>
  <Paragraphs>484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Garamond</vt:lpstr>
      <vt:lpstr>Helvetica Neue</vt:lpstr>
      <vt:lpstr>SILDoulos IPA93</vt:lpstr>
      <vt:lpstr>Symbol</vt:lpstr>
      <vt:lpstr>Times New Roman</vt:lpstr>
      <vt:lpstr>1_Organic</vt:lpstr>
      <vt:lpstr>ORTOEPIE</vt:lpstr>
      <vt:lpstr>Ortoepie a ortofonie</vt:lpstr>
      <vt:lpstr>Kritéria a cíl ortoepie</vt:lpstr>
      <vt:lpstr>Základní ortoepické příručky</vt:lpstr>
      <vt:lpstr>Základní klasifikace samohlásek v češtině</vt:lpstr>
      <vt:lpstr>CHYBY VE VÝSLOVNOSTI ČESKÝCH SAMOHLÁSEK </vt:lpstr>
      <vt:lpstr>Prezentace aplikace PowerPoint</vt:lpstr>
      <vt:lpstr>R   Á   Z</vt:lpstr>
      <vt:lpstr>Výslovnost s rázem a bez rázu na hranici slov</vt:lpstr>
      <vt:lpstr>Čtěte s rázem i bez rázu (obě varianty jsou správné)</vt:lpstr>
      <vt:lpstr>RÁZ – cvičení I.</vt:lpstr>
      <vt:lpstr>RÁZ – cvičení II.</vt:lpstr>
      <vt:lpstr>Prezentace aplikace PowerPoint</vt:lpstr>
      <vt:lpstr>SPOJENÍ DVOU FONETICKY STEJNÝCH SOUHLÁSEK uvnitř slova </vt:lpstr>
      <vt:lpstr>Výslovnostní cvičení – dvě fonet. stejné souhlásky vedle sebe  Čtěte:</vt:lpstr>
      <vt:lpstr>Asimilace znělosti uvnitř slova</vt:lpstr>
      <vt:lpstr>Prezentace aplikace PowerPoint</vt:lpstr>
      <vt:lpstr>Asimilace znělosti – speciální pravidla</vt:lpstr>
      <vt:lpstr>Výslovnostní cvičení – souhláska „v“</vt:lpstr>
      <vt:lpstr>Prezentace aplikace PowerPoint</vt:lpstr>
      <vt:lpstr>Cvičení –znělé a neznělé „Ř“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  A  N  K  O       </vt:lpstr>
      <vt:lpstr>Ž E N S K Á     </vt:lpstr>
      <vt:lpstr>ARTIKULAČNÍ ASIMILACE  SE ZMĚNOU MÍSTA TVOŘENÍ (nejčastější typy) </vt:lpstr>
      <vt:lpstr>Prezentace aplikace PowerPoint</vt:lpstr>
      <vt:lpstr>ARTIKULAČNÍ ASIMILACE  SE ZMĚNOU ZPŮSOBU TVOŘENÍ (nejčastější typy) </vt:lpstr>
      <vt:lpstr>Prezentace aplikace PowerPoint</vt:lpstr>
      <vt:lpstr>vícečlenné souhláskové skupiny, v nichž se připouští zjednodušení</vt:lpstr>
      <vt:lpstr>spisovná výslovnost některých slov jednotlivě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ORTOEPIE</dc:title>
  <cp:lastModifiedBy>ucebna</cp:lastModifiedBy>
  <cp:revision>7</cp:revision>
  <dcterms:modified xsi:type="dcterms:W3CDTF">2018-03-28T09:41:21Z</dcterms:modified>
</cp:coreProperties>
</file>