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61" r:id="rId5"/>
    <p:sldId id="262" r:id="rId6"/>
    <p:sldId id="265" r:id="rId7"/>
    <p:sldId id="266" r:id="rId8"/>
    <p:sldId id="267" r:id="rId9"/>
    <p:sldId id="258" r:id="rId10"/>
    <p:sldId id="263" r:id="rId11"/>
    <p:sldId id="264" r:id="rId1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3">
        <a:schemeClr val="bg1"/>
      </p:bgRef>
    </p:bg>
    <p:spTree>
      <p:nvGrpSpPr>
        <p:cNvPr id="1" name=""/>
        <p:cNvGrpSpPr/>
        <p:nvPr/>
      </p:nvGrpSpPr>
      <p:grpSpPr>
        <a:xfrm>
          <a:off x="0" y="0"/>
          <a:ext cx="0" cy="0"/>
          <a:chOff x="0" y="0"/>
          <a:chExt cx="0" cy="0"/>
        </a:xfrm>
      </p:grpSpPr>
      <p:sp>
        <p:nvSpPr>
          <p:cNvPr id="12" name="Obdélník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Zaoblený obdélník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Podnadpis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28" name="Zástupný symbol pro datum 27"/>
          <p:cNvSpPr>
            <a:spLocks noGrp="1"/>
          </p:cNvSpPr>
          <p:nvPr>
            <p:ph type="dt" sz="half" idx="10"/>
          </p:nvPr>
        </p:nvSpPr>
        <p:spPr/>
        <p:txBody>
          <a:bodyPr/>
          <a:lstStyle/>
          <a:p>
            <a:fld id="{945851E9-25D0-4FE1-A467-C0E823305F12}" type="datetimeFigureOut">
              <a:rPr lang="cs-CZ" smtClean="0"/>
              <a:t>3. 12. 2020</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29" name="Zástupný symbol pro číslo snímku 28"/>
          <p:cNvSpPr>
            <a:spLocks noGrp="1"/>
          </p:cNvSpPr>
          <p:nvPr>
            <p:ph type="sldNum" sz="quarter" idx="12"/>
          </p:nvPr>
        </p:nvSpPr>
        <p:spPr/>
        <p:txBody>
          <a:bodyPr lIns="0" tIns="0" rIns="0" bIns="0">
            <a:noAutofit/>
          </a:bodyPr>
          <a:lstStyle>
            <a:lvl1pPr>
              <a:defRPr sz="1400">
                <a:solidFill>
                  <a:srgbClr val="FFFFFF"/>
                </a:solidFill>
              </a:defRPr>
            </a:lvl1pPr>
          </a:lstStyle>
          <a:p>
            <a:fld id="{E2F97A42-2A5C-40FE-B332-2DC613E00A3D}" type="slidenum">
              <a:rPr lang="cs-CZ" smtClean="0"/>
              <a:t>‹#›</a:t>
            </a:fld>
            <a:endParaRPr lang="cs-CZ"/>
          </a:p>
        </p:txBody>
      </p:sp>
      <p:sp>
        <p:nvSpPr>
          <p:cNvPr id="7" name="Obdélník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cs-CZ" smtClean="0"/>
              <a:t>Kliknutím lze upravit styl.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45851E9-25D0-4FE1-A467-C0E823305F12}" type="datetimeFigureOut">
              <a:rPr lang="cs-CZ" smtClean="0"/>
              <a:t>3. 12. 2020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2F97A42-2A5C-40FE-B332-2DC613E00A3D}"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41"/>
            <a:ext cx="2011680" cy="5851525"/>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914400" y="274640"/>
            <a:ext cx="5562600" cy="5851525"/>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45851E9-25D0-4FE1-A467-C0E823305F12}" type="datetimeFigureOut">
              <a:rPr lang="cs-CZ" smtClean="0"/>
              <a:t>3. 12. 2020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2F97A42-2A5C-40FE-B332-2DC613E00A3D}"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4" name="Zástupný symbol pro datum 3"/>
          <p:cNvSpPr>
            <a:spLocks noGrp="1"/>
          </p:cNvSpPr>
          <p:nvPr>
            <p:ph type="dt" sz="half" idx="10"/>
          </p:nvPr>
        </p:nvSpPr>
        <p:spPr/>
        <p:txBody>
          <a:bodyPr/>
          <a:lstStyle/>
          <a:p>
            <a:fld id="{945851E9-25D0-4FE1-A467-C0E823305F12}" type="datetimeFigureOut">
              <a:rPr lang="cs-CZ" smtClean="0"/>
              <a:t>3. 12. 2020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2F97A42-2A5C-40FE-B332-2DC613E00A3D}" type="slidenum">
              <a:rPr lang="cs-CZ" smtClean="0"/>
              <a:t>‹#›</a:t>
            </a:fld>
            <a:endParaRPr lang="cs-CZ"/>
          </a:p>
        </p:txBody>
      </p:sp>
      <p:sp>
        <p:nvSpPr>
          <p:cNvPr id="8" name="Zástupný symbol pro obsah 7"/>
          <p:cNvSpPr>
            <a:spLocks noGrp="1"/>
          </p:cNvSpPr>
          <p:nvPr>
            <p:ph sz="quarter" idx="1"/>
          </p:nvPr>
        </p:nvSpPr>
        <p:spPr>
          <a:xfrm>
            <a:off x="914400" y="1447800"/>
            <a:ext cx="7772400" cy="4572000"/>
          </a:xfrm>
        </p:spPr>
        <p:txBody>
          <a:bodyPr vert="horz"/>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1"/>
      </p:bgRef>
    </p:bg>
    <p:spTree>
      <p:nvGrpSpPr>
        <p:cNvPr id="1" name=""/>
        <p:cNvGrpSpPr/>
        <p:nvPr/>
      </p:nvGrpSpPr>
      <p:grpSpPr>
        <a:xfrm>
          <a:off x="0" y="0"/>
          <a:ext cx="0" cy="0"/>
          <a:chOff x="0" y="0"/>
          <a:chExt cx="0" cy="0"/>
        </a:xfrm>
      </p:grpSpPr>
      <p:sp>
        <p:nvSpPr>
          <p:cNvPr id="11" name="Obdélník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Zaoblený obdélník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722313" y="952500"/>
            <a:ext cx="7772400" cy="1362075"/>
          </a:xfrm>
        </p:spPr>
        <p:txBody>
          <a:bodyPr anchor="b" anchorCtr="0"/>
          <a:lstStyle>
            <a:lvl1pPr algn="l">
              <a:buNone/>
              <a:defRPr sz="4000" b="0" cap="none"/>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p:txBody>
          <a:bodyPr/>
          <a:lstStyle/>
          <a:p>
            <a:fld id="{945851E9-25D0-4FE1-A467-C0E823305F12}" type="datetimeFigureOut">
              <a:rPr lang="cs-CZ" smtClean="0"/>
              <a:t>3. 12. 2020</a:t>
            </a:fld>
            <a:endParaRPr lang="cs-CZ"/>
          </a:p>
        </p:txBody>
      </p:sp>
      <p:sp>
        <p:nvSpPr>
          <p:cNvPr id="5" name="Zástupný symbol pro zápatí 4"/>
          <p:cNvSpPr>
            <a:spLocks noGrp="1"/>
          </p:cNvSpPr>
          <p:nvPr>
            <p:ph type="ftr" sz="quarter" idx="11"/>
          </p:nvPr>
        </p:nvSpPr>
        <p:spPr>
          <a:xfrm>
            <a:off x="800100" y="6172200"/>
            <a:ext cx="4000500" cy="457200"/>
          </a:xfrm>
        </p:spPr>
        <p:txBody>
          <a:bodyPr/>
          <a:lstStyle/>
          <a:p>
            <a:endParaRPr lang="cs-CZ"/>
          </a:p>
        </p:txBody>
      </p:sp>
      <p:sp>
        <p:nvSpPr>
          <p:cNvPr id="7" name="Obdélník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146304" y="6208776"/>
            <a:ext cx="457200" cy="457200"/>
          </a:xfrm>
        </p:spPr>
        <p:txBody>
          <a:bodyPr/>
          <a:lstStyle/>
          <a:p>
            <a:fld id="{E2F97A42-2A5C-40FE-B332-2DC613E00A3D}"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5" name="Zástupný symbol pro datum 4"/>
          <p:cNvSpPr>
            <a:spLocks noGrp="1"/>
          </p:cNvSpPr>
          <p:nvPr>
            <p:ph type="dt" sz="half" idx="10"/>
          </p:nvPr>
        </p:nvSpPr>
        <p:spPr/>
        <p:txBody>
          <a:bodyPr/>
          <a:lstStyle/>
          <a:p>
            <a:fld id="{945851E9-25D0-4FE1-A467-C0E823305F12}" type="datetimeFigureOut">
              <a:rPr lang="cs-CZ" smtClean="0"/>
              <a:t>3. 12. 2020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2F97A42-2A5C-40FE-B332-2DC613E00A3D}" type="slidenum">
              <a:rPr lang="cs-CZ" smtClean="0"/>
              <a:t>‹#›</a:t>
            </a:fld>
            <a:endParaRPr lang="cs-CZ"/>
          </a:p>
        </p:txBody>
      </p:sp>
      <p:sp>
        <p:nvSpPr>
          <p:cNvPr id="9" name="Zástupný symbol pro obsah 8"/>
          <p:cNvSpPr>
            <a:spLocks noGrp="1"/>
          </p:cNvSpPr>
          <p:nvPr>
            <p:ph sz="quarter" idx="1"/>
          </p:nvPr>
        </p:nvSpPr>
        <p:spPr>
          <a:xfrm>
            <a:off x="914400" y="1447800"/>
            <a:ext cx="3749040" cy="4572000"/>
          </a:xfrm>
        </p:spPr>
        <p:txBody>
          <a:bodyPr vert="horz"/>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933950" y="1447800"/>
            <a:ext cx="3749040" cy="4572000"/>
          </a:xfrm>
        </p:spPr>
        <p:txBody>
          <a:bodyPr vert="horz"/>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914400" y="273050"/>
            <a:ext cx="7772400" cy="1143000"/>
          </a:xfrm>
        </p:spPr>
        <p:txBody>
          <a:bodyPr anchor="b" anchorCtr="0"/>
          <a:lstStyle>
            <a:lvl1pPr>
              <a:defRPr/>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7" name="Zástupný symbol pro datum 6"/>
          <p:cNvSpPr>
            <a:spLocks noGrp="1"/>
          </p:cNvSpPr>
          <p:nvPr>
            <p:ph type="dt" sz="half" idx="10"/>
          </p:nvPr>
        </p:nvSpPr>
        <p:spPr/>
        <p:txBody>
          <a:bodyPr/>
          <a:lstStyle/>
          <a:p>
            <a:fld id="{945851E9-25D0-4FE1-A467-C0E823305F12}" type="datetimeFigureOut">
              <a:rPr lang="cs-CZ" smtClean="0"/>
              <a:t>3. 12. 2020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2F97A42-2A5C-40FE-B332-2DC613E00A3D}" type="slidenum">
              <a:rPr lang="cs-CZ" smtClean="0"/>
              <a:t>‹#›</a:t>
            </a:fld>
            <a:endParaRPr lang="cs-CZ"/>
          </a:p>
        </p:txBody>
      </p:sp>
      <p:sp>
        <p:nvSpPr>
          <p:cNvPr id="11" name="Zástupný symbol pro obsah 10"/>
          <p:cNvSpPr>
            <a:spLocks noGrp="1"/>
          </p:cNvSpPr>
          <p:nvPr>
            <p:ph sz="half" idx="2"/>
          </p:nvPr>
        </p:nvSpPr>
        <p:spPr>
          <a:xfrm>
            <a:off x="914400" y="2247900"/>
            <a:ext cx="3733800" cy="3886200"/>
          </a:xfrm>
        </p:spPr>
        <p:txBody>
          <a:bodyPr vert="horz"/>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4"/>
          </p:nvPr>
        </p:nvSpPr>
        <p:spPr>
          <a:xfrm>
            <a:off x="4953000" y="2247900"/>
            <a:ext cx="3733800" cy="3886200"/>
          </a:xfrm>
        </p:spPr>
        <p:txBody>
          <a:bodyPr vert="horz"/>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datum 2"/>
          <p:cNvSpPr>
            <a:spLocks noGrp="1"/>
          </p:cNvSpPr>
          <p:nvPr>
            <p:ph type="dt" sz="half" idx="10"/>
          </p:nvPr>
        </p:nvSpPr>
        <p:spPr/>
        <p:txBody>
          <a:bodyPr/>
          <a:lstStyle/>
          <a:p>
            <a:fld id="{945851E9-25D0-4FE1-A467-C0E823305F12}" type="datetimeFigureOut">
              <a:rPr lang="cs-CZ" smtClean="0"/>
              <a:t>3. 12. 2020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2F97A42-2A5C-40FE-B332-2DC613E00A3D}"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45851E9-25D0-4FE1-A467-C0E823305F12}" type="datetimeFigureOut">
              <a:rPr lang="cs-CZ" smtClean="0"/>
              <a:t>3. 12. 2020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2F97A42-2A5C-40FE-B332-2DC613E00A3D}"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Obdélník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Zaoblený obdélník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914400" y="273050"/>
            <a:ext cx="7772400" cy="1143000"/>
          </a:xfrm>
        </p:spPr>
        <p:txBody>
          <a:bodyPr anchor="b" anchorCtr="0"/>
          <a:lstStyle>
            <a:lvl1pPr algn="l">
              <a:buNone/>
              <a:defRPr sz="4000" b="0"/>
            </a:lvl1pPr>
          </a:lstStyle>
          <a:p>
            <a:r>
              <a:rPr kumimoji="0" lang="cs-CZ" smtClean="0"/>
              <a:t>Kliknutím lze upravit styl.</a:t>
            </a:r>
            <a:endParaRPr kumimoji="0" lang="en-US"/>
          </a:p>
        </p:txBody>
      </p:sp>
      <p:sp>
        <p:nvSpPr>
          <p:cNvPr id="3" name="Zástupný symbol pro text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5" name="Zástupný symbol pro datum 4"/>
          <p:cNvSpPr>
            <a:spLocks noGrp="1"/>
          </p:cNvSpPr>
          <p:nvPr>
            <p:ph type="dt" sz="half" idx="10"/>
          </p:nvPr>
        </p:nvSpPr>
        <p:spPr/>
        <p:txBody>
          <a:bodyPr/>
          <a:lstStyle/>
          <a:p>
            <a:fld id="{945851E9-25D0-4FE1-A467-C0E823305F12}" type="datetimeFigureOut">
              <a:rPr lang="cs-CZ" smtClean="0"/>
              <a:t>3. 12. 2020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2F97A42-2A5C-40FE-B332-2DC613E00A3D}" type="slidenum">
              <a:rPr lang="cs-CZ" smtClean="0"/>
              <a:t>‹#›</a:t>
            </a:fld>
            <a:endParaRPr lang="cs-CZ"/>
          </a:p>
        </p:txBody>
      </p:sp>
      <p:sp>
        <p:nvSpPr>
          <p:cNvPr id="11" name="Zástupný symbol pro obsah 10"/>
          <p:cNvSpPr>
            <a:spLocks noGrp="1"/>
          </p:cNvSpPr>
          <p:nvPr>
            <p:ph sz="quarter" idx="1"/>
          </p:nvPr>
        </p:nvSpPr>
        <p:spPr>
          <a:xfrm>
            <a:off x="2971800" y="1600200"/>
            <a:ext cx="5715000" cy="4495800"/>
          </a:xfrm>
        </p:spPr>
        <p:txBody>
          <a:bodyPr vert="horz"/>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cs-CZ" smtClean="0"/>
              <a:t>Kliknutím lze upravit styl.</a:t>
            </a:r>
            <a:endParaRPr kumimoji="0" lang="en-US"/>
          </a:p>
        </p:txBody>
      </p:sp>
      <p:sp>
        <p:nvSpPr>
          <p:cNvPr id="4" name="Zástupný symbol pro text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5" name="Zástupný symbol pro datum 4"/>
          <p:cNvSpPr>
            <a:spLocks noGrp="1"/>
          </p:cNvSpPr>
          <p:nvPr>
            <p:ph type="dt" sz="half" idx="10"/>
          </p:nvPr>
        </p:nvSpPr>
        <p:spPr/>
        <p:txBody>
          <a:bodyPr/>
          <a:lstStyle/>
          <a:p>
            <a:fld id="{945851E9-25D0-4FE1-A467-C0E823305F12}" type="datetimeFigureOut">
              <a:rPr lang="cs-CZ" smtClean="0"/>
              <a:t>3. 12. 2020</a:t>
            </a:fld>
            <a:endParaRPr lang="cs-CZ"/>
          </a:p>
        </p:txBody>
      </p:sp>
      <p:sp>
        <p:nvSpPr>
          <p:cNvPr id="6" name="Zástupný symbol pro zápatí 5"/>
          <p:cNvSpPr>
            <a:spLocks noGrp="1"/>
          </p:cNvSpPr>
          <p:nvPr>
            <p:ph type="ftr" sz="quarter" idx="11"/>
          </p:nvPr>
        </p:nvSpPr>
        <p:spPr>
          <a:xfrm>
            <a:off x="914400" y="6172200"/>
            <a:ext cx="3886200" cy="457200"/>
          </a:xfrm>
        </p:spPr>
        <p:txBody>
          <a:bodyPr/>
          <a:lstStyle/>
          <a:p>
            <a:endParaRPr lang="cs-CZ"/>
          </a:p>
        </p:txBody>
      </p:sp>
      <p:sp>
        <p:nvSpPr>
          <p:cNvPr id="7" name="Zástupný symbol pro číslo snímku 6"/>
          <p:cNvSpPr>
            <a:spLocks noGrp="1"/>
          </p:cNvSpPr>
          <p:nvPr>
            <p:ph type="sldNum" sz="quarter" idx="12"/>
          </p:nvPr>
        </p:nvSpPr>
        <p:spPr>
          <a:xfrm>
            <a:off x="146304" y="6208776"/>
            <a:ext cx="457200" cy="457200"/>
          </a:xfrm>
        </p:spPr>
        <p:txBody>
          <a:bodyPr/>
          <a:lstStyle/>
          <a:p>
            <a:fld id="{E2F97A42-2A5C-40FE-B332-2DC613E00A3D}" type="slidenum">
              <a:rPr lang="cs-CZ" smtClean="0"/>
              <a:t>‹#›</a:t>
            </a:fld>
            <a:endParaRPr lang="cs-CZ"/>
          </a:p>
        </p:txBody>
      </p:sp>
      <p:sp>
        <p:nvSpPr>
          <p:cNvPr id="11" name="Obdélník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Zástupný symbol pro obrázek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cs-CZ" smtClean="0"/>
              <a:t>Kliknutím na ikonu přidáte obrázek.</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Obdélník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Zaoblený obdélník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Zástupný symbol pro nadpis 21"/>
          <p:cNvSpPr>
            <a:spLocks noGrp="1"/>
          </p:cNvSpPr>
          <p:nvPr>
            <p:ph type="title"/>
          </p:nvPr>
        </p:nvSpPr>
        <p:spPr>
          <a:xfrm>
            <a:off x="914400" y="274638"/>
            <a:ext cx="7772400" cy="1143000"/>
          </a:xfrm>
          <a:prstGeom prst="rect">
            <a:avLst/>
          </a:prstGeom>
        </p:spPr>
        <p:txBody>
          <a:bodyPr bIns="91440" anchor="b" anchorCtr="0">
            <a:normAutofit/>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45851E9-25D0-4FE1-A467-C0E823305F12}" type="datetimeFigureOut">
              <a:rPr lang="cs-CZ" smtClean="0"/>
              <a:t>3. 12. 2020</a:t>
            </a:fld>
            <a:endParaRPr lang="cs-CZ"/>
          </a:p>
        </p:txBody>
      </p:sp>
      <p:sp>
        <p:nvSpPr>
          <p:cNvPr id="3" name="Zástupný symbol pro zápatí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cs-CZ"/>
          </a:p>
        </p:txBody>
      </p:sp>
      <p:sp>
        <p:nvSpPr>
          <p:cNvPr id="23" name="Zástupný symbol pro číslo snímku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2F97A42-2A5C-40FE-B332-2DC613E00A3D}"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tunturisusi.com/joulu/joulukalenteri2.htm" TargetMode="External"/><Relationship Id="rId2" Type="http://schemas.openxmlformats.org/officeDocument/2006/relationships/hyperlink" Target="https://www.martat.fi/marttakoulu/joulu/joulukalenterisivu/"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yle.fi/aihe/kategoria/klassinen/soiva-joulukalenteri"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www.martat.fi/martat/marttaperinn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salpro.salpaus.fi/hotpotatoes/syksy2010/lokakuu2010_ok/lause_etusivu.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r>
              <a:rPr lang="cs-CZ" dirty="0" smtClean="0"/>
              <a:t>LAUSEENVASTIKKEET 3</a:t>
            </a:r>
          </a:p>
          <a:p>
            <a:r>
              <a:rPr lang="cs-CZ" dirty="0" smtClean="0"/>
              <a:t>FINAALIRAKENNE</a:t>
            </a:r>
            <a:endParaRPr lang="cs-CZ" dirty="0"/>
          </a:p>
        </p:txBody>
      </p:sp>
      <p:sp>
        <p:nvSpPr>
          <p:cNvPr id="2" name="Nadpis 1"/>
          <p:cNvSpPr>
            <a:spLocks noGrp="1"/>
          </p:cNvSpPr>
          <p:nvPr>
            <p:ph type="ctrTitle"/>
          </p:nvPr>
        </p:nvSpPr>
        <p:spPr/>
        <p:txBody>
          <a:bodyPr/>
          <a:lstStyle/>
          <a:p>
            <a:r>
              <a:rPr lang="cs-CZ" dirty="0" smtClean="0"/>
              <a:t>PK II</a:t>
            </a:r>
            <a:endParaRPr lang="cs-CZ" dirty="0"/>
          </a:p>
        </p:txBody>
      </p:sp>
    </p:spTree>
    <p:extLst>
      <p:ext uri="{BB962C8B-B14F-4D97-AF65-F5344CB8AC3E}">
        <p14:creationId xmlns:p14="http://schemas.microsoft.com/office/powerpoint/2010/main" val="26149723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274638"/>
            <a:ext cx="5040560" cy="994122"/>
          </a:xfrm>
        </p:spPr>
        <p:txBody>
          <a:bodyPr/>
          <a:lstStyle/>
          <a:p>
            <a:r>
              <a:rPr lang="cs-CZ" dirty="0" smtClean="0"/>
              <a:t>JOULUKALENTERI</a:t>
            </a:r>
            <a:endParaRPr lang="cs-CZ" dirty="0"/>
          </a:p>
        </p:txBody>
      </p:sp>
      <p:sp>
        <p:nvSpPr>
          <p:cNvPr id="3" name="Zástupný symbol pro obsah 2"/>
          <p:cNvSpPr>
            <a:spLocks noGrp="1"/>
          </p:cNvSpPr>
          <p:nvPr>
            <p:ph sz="quarter" idx="1"/>
          </p:nvPr>
        </p:nvSpPr>
        <p:spPr>
          <a:xfrm>
            <a:off x="323528" y="1772816"/>
            <a:ext cx="8640960" cy="4824536"/>
          </a:xfrm>
        </p:spPr>
        <p:txBody>
          <a:bodyPr>
            <a:normAutofit fontScale="92500" lnSpcReduction="10000"/>
          </a:bodyPr>
          <a:lstStyle/>
          <a:p>
            <a:pPr marL="0" indent="0">
              <a:buNone/>
            </a:pPr>
            <a:r>
              <a:rPr lang="cs-CZ" b="1" dirty="0" err="1"/>
              <a:t>Jouluvinkit</a:t>
            </a:r>
            <a:r>
              <a:rPr lang="cs-CZ" dirty="0"/>
              <a:t>:</a:t>
            </a:r>
          </a:p>
          <a:p>
            <a:r>
              <a:rPr lang="cs-CZ" dirty="0"/>
              <a:t>Martat.fi – </a:t>
            </a:r>
            <a:r>
              <a:rPr lang="cs-CZ" dirty="0" err="1" smtClean="0"/>
              <a:t>joulukalenteri</a:t>
            </a:r>
            <a:r>
              <a:rPr lang="cs-CZ" dirty="0" smtClean="0"/>
              <a:t>:</a:t>
            </a:r>
          </a:p>
          <a:p>
            <a:pPr marL="0" indent="0">
              <a:buNone/>
            </a:pPr>
            <a:r>
              <a:rPr lang="cs-CZ" dirty="0" smtClean="0">
                <a:hlinkClick r:id="rId2"/>
              </a:rPr>
              <a:t>https</a:t>
            </a:r>
            <a:r>
              <a:rPr lang="cs-CZ" dirty="0">
                <a:hlinkClick r:id="rId2"/>
              </a:rPr>
              <a:t>://www.martat.fi/marttakoulu/joulu/joulukalenterisivu</a:t>
            </a:r>
            <a:r>
              <a:rPr lang="cs-CZ" dirty="0" smtClean="0">
                <a:hlinkClick r:id="rId2"/>
              </a:rPr>
              <a:t>/</a:t>
            </a:r>
            <a:endParaRPr lang="cs-CZ" dirty="0" smtClean="0"/>
          </a:p>
          <a:p>
            <a:endParaRPr lang="cs-CZ" dirty="0"/>
          </a:p>
          <a:p>
            <a:r>
              <a:rPr lang="cs-CZ" dirty="0" err="1" smtClean="0"/>
              <a:t>Joulukalenterit</a:t>
            </a:r>
            <a:endParaRPr lang="cs-CZ" dirty="0" smtClean="0"/>
          </a:p>
          <a:p>
            <a:pPr marL="0" indent="0">
              <a:buNone/>
            </a:pPr>
            <a:r>
              <a:rPr lang="cs-CZ" dirty="0" smtClean="0">
                <a:hlinkClick r:id="rId3"/>
              </a:rPr>
              <a:t>https</a:t>
            </a:r>
            <a:r>
              <a:rPr lang="cs-CZ" dirty="0">
                <a:hlinkClick r:id="rId3"/>
              </a:rPr>
              <a:t>://</a:t>
            </a:r>
            <a:r>
              <a:rPr lang="cs-CZ" dirty="0" smtClean="0">
                <a:hlinkClick r:id="rId3"/>
              </a:rPr>
              <a:t>www.tunturisusi.com/joulu/joulukalenteri2.htm</a:t>
            </a:r>
            <a:endParaRPr lang="cs-CZ" dirty="0" smtClean="0"/>
          </a:p>
          <a:p>
            <a:pPr marL="0" indent="0">
              <a:buNone/>
            </a:pPr>
            <a:endParaRPr lang="cs-CZ" dirty="0"/>
          </a:p>
          <a:p>
            <a:r>
              <a:rPr lang="cs-CZ" dirty="0" err="1" smtClean="0"/>
              <a:t>Soiva</a:t>
            </a:r>
            <a:r>
              <a:rPr lang="cs-CZ" dirty="0" smtClean="0"/>
              <a:t> </a:t>
            </a:r>
            <a:r>
              <a:rPr lang="cs-CZ" dirty="0" err="1" smtClean="0"/>
              <a:t>joulukalenteri</a:t>
            </a:r>
            <a:r>
              <a:rPr lang="cs-CZ" dirty="0" smtClean="0"/>
              <a:t> – </a:t>
            </a:r>
            <a:r>
              <a:rPr lang="cs-CZ" dirty="0" err="1" smtClean="0"/>
              <a:t>Yle</a:t>
            </a:r>
            <a:r>
              <a:rPr lang="cs-CZ" dirty="0"/>
              <a:t> </a:t>
            </a:r>
            <a:r>
              <a:rPr lang="cs-CZ" dirty="0" smtClean="0"/>
              <a:t>– </a:t>
            </a:r>
            <a:r>
              <a:rPr lang="cs-CZ" dirty="0" err="1" smtClean="0"/>
              <a:t>klassinen</a:t>
            </a:r>
            <a:endParaRPr lang="cs-CZ" dirty="0" smtClean="0"/>
          </a:p>
          <a:p>
            <a:pPr marL="0" indent="0">
              <a:buNone/>
            </a:pPr>
            <a:r>
              <a:rPr lang="cs-CZ" dirty="0">
                <a:hlinkClick r:id="rId4"/>
              </a:rPr>
              <a:t>https://</a:t>
            </a:r>
            <a:r>
              <a:rPr lang="cs-CZ" dirty="0" smtClean="0">
                <a:hlinkClick r:id="rId4"/>
              </a:rPr>
              <a:t>yle.fi/aihe/kategoria/klassinen/soiva-joulukalenteri</a:t>
            </a:r>
            <a:endParaRPr lang="cs-CZ" dirty="0" smtClean="0"/>
          </a:p>
          <a:p>
            <a:pPr marL="0" indent="0">
              <a:buNone/>
            </a:pPr>
            <a:endParaRPr lang="cs-CZ" dirty="0" smtClean="0"/>
          </a:p>
          <a:p>
            <a:pPr marL="0" indent="0">
              <a:buNone/>
            </a:pPr>
            <a:r>
              <a:rPr lang="cs-CZ" dirty="0" smtClean="0">
                <a:solidFill>
                  <a:srgbClr val="FF0000"/>
                </a:solidFill>
              </a:rPr>
              <a:t>KOTITEHTÄVÄ</a:t>
            </a:r>
            <a:r>
              <a:rPr lang="cs-CZ" dirty="0" smtClean="0"/>
              <a:t>: </a:t>
            </a:r>
            <a:r>
              <a:rPr lang="cs-CZ" dirty="0" err="1" smtClean="0"/>
              <a:t>Valitse</a:t>
            </a:r>
            <a:r>
              <a:rPr lang="cs-CZ" dirty="0" smtClean="0"/>
              <a:t> </a:t>
            </a:r>
            <a:r>
              <a:rPr lang="cs-CZ" dirty="0" err="1" smtClean="0"/>
              <a:t>virtuaalinen</a:t>
            </a:r>
            <a:r>
              <a:rPr lang="cs-CZ" dirty="0" smtClean="0"/>
              <a:t> </a:t>
            </a:r>
            <a:r>
              <a:rPr lang="cs-CZ" dirty="0" err="1" smtClean="0"/>
              <a:t>joulukalenteri</a:t>
            </a:r>
            <a:r>
              <a:rPr lang="cs-CZ" dirty="0" smtClean="0"/>
              <a:t>, jota </a:t>
            </a:r>
            <a:r>
              <a:rPr lang="cs-CZ" dirty="0" err="1" smtClean="0"/>
              <a:t>seuraat</a:t>
            </a:r>
            <a:r>
              <a:rPr lang="cs-CZ" dirty="0" smtClean="0"/>
              <a:t> </a:t>
            </a:r>
            <a:r>
              <a:rPr lang="cs-CZ" dirty="0" err="1" smtClean="0"/>
              <a:t>viikon</a:t>
            </a:r>
            <a:r>
              <a:rPr lang="cs-CZ" dirty="0" smtClean="0"/>
              <a:t> </a:t>
            </a:r>
            <a:r>
              <a:rPr lang="cs-CZ" dirty="0" err="1" smtClean="0"/>
              <a:t>ajan</a:t>
            </a:r>
            <a:r>
              <a:rPr lang="cs-CZ" dirty="0" smtClean="0"/>
              <a:t> </a:t>
            </a:r>
            <a:r>
              <a:rPr lang="cs-CZ" dirty="0" err="1" smtClean="0"/>
              <a:t>ja</a:t>
            </a:r>
            <a:r>
              <a:rPr lang="cs-CZ" dirty="0" smtClean="0"/>
              <a:t> </a:t>
            </a:r>
            <a:r>
              <a:rPr lang="cs-CZ" dirty="0" err="1" smtClean="0"/>
              <a:t>josta</a:t>
            </a:r>
            <a:r>
              <a:rPr lang="cs-CZ" dirty="0" smtClean="0"/>
              <a:t> </a:t>
            </a:r>
            <a:r>
              <a:rPr lang="cs-CZ" dirty="0" err="1" smtClean="0"/>
              <a:t>kerrot</a:t>
            </a:r>
            <a:r>
              <a:rPr lang="cs-CZ" dirty="0" smtClean="0"/>
              <a:t> </a:t>
            </a:r>
            <a:r>
              <a:rPr lang="cs-CZ" dirty="0" err="1" smtClean="0"/>
              <a:t>ensi</a:t>
            </a:r>
            <a:r>
              <a:rPr lang="cs-CZ" dirty="0" smtClean="0"/>
              <a:t> </a:t>
            </a:r>
            <a:r>
              <a:rPr lang="cs-CZ" dirty="0" err="1" smtClean="0"/>
              <a:t>torstaina</a:t>
            </a:r>
            <a:r>
              <a:rPr lang="cs-CZ" dirty="0" smtClean="0"/>
              <a:t> </a:t>
            </a:r>
            <a:r>
              <a:rPr lang="cs-CZ" dirty="0" err="1" smtClean="0"/>
              <a:t>muille</a:t>
            </a:r>
            <a:r>
              <a:rPr lang="cs-CZ" dirty="0" smtClean="0"/>
              <a:t>. </a:t>
            </a:r>
            <a:endParaRPr lang="cs-CZ" dirty="0"/>
          </a:p>
        </p:txBody>
      </p:sp>
      <p:pic>
        <p:nvPicPr>
          <p:cNvPr id="1026"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796136" y="230621"/>
            <a:ext cx="3169372" cy="22346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79914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55576" y="274638"/>
            <a:ext cx="7931224" cy="778098"/>
          </a:xfrm>
        </p:spPr>
        <p:txBody>
          <a:bodyPr/>
          <a:lstStyle/>
          <a:p>
            <a:r>
              <a:rPr lang="cs-CZ" dirty="0" smtClean="0"/>
              <a:t>MARTAT</a:t>
            </a:r>
            <a:endParaRPr lang="cs-CZ" dirty="0"/>
          </a:p>
        </p:txBody>
      </p:sp>
      <p:sp>
        <p:nvSpPr>
          <p:cNvPr id="3" name="Zástupný symbol pro obsah 2"/>
          <p:cNvSpPr>
            <a:spLocks noGrp="1"/>
          </p:cNvSpPr>
          <p:nvPr>
            <p:ph sz="quarter" idx="1"/>
          </p:nvPr>
        </p:nvSpPr>
        <p:spPr>
          <a:xfrm>
            <a:off x="683568" y="1124744"/>
            <a:ext cx="8136904" cy="5472608"/>
          </a:xfrm>
        </p:spPr>
        <p:txBody>
          <a:bodyPr>
            <a:normAutofit fontScale="92500"/>
          </a:bodyPr>
          <a:lstStyle/>
          <a:p>
            <a:pPr marL="0" indent="0">
              <a:buNone/>
            </a:pPr>
            <a:r>
              <a:rPr lang="fi-FI" b="1" dirty="0"/>
              <a:t>Marttajärjestö</a:t>
            </a:r>
            <a:r>
              <a:rPr lang="fi-FI" dirty="0"/>
              <a:t> perustettiin Helsingissä 29</a:t>
            </a:r>
            <a:r>
              <a:rPr lang="fi-FI" dirty="0" smtClean="0"/>
              <a:t>.</a:t>
            </a:r>
            <a:r>
              <a:rPr lang="cs-CZ" dirty="0" smtClean="0"/>
              <a:t> </a:t>
            </a:r>
            <a:r>
              <a:rPr lang="fi-FI" dirty="0" smtClean="0"/>
              <a:t>3.</a:t>
            </a:r>
            <a:r>
              <a:rPr lang="cs-CZ" dirty="0" smtClean="0"/>
              <a:t> </a:t>
            </a:r>
            <a:r>
              <a:rPr lang="fi-FI" dirty="0" smtClean="0"/>
              <a:t>1899</a:t>
            </a:r>
            <a:r>
              <a:rPr lang="fi-FI" dirty="0"/>
              <a:t>. Alkuperäinen nimi Sivistystä kodeille oli venäläiselle hallinnolle liian radikaali. Useiden ehdotusten joukosta nimeksi valittiin Alli Nissisen keksimä </a:t>
            </a:r>
            <a:r>
              <a:rPr lang="fi-FI" b="1" dirty="0"/>
              <a:t>Martat</a:t>
            </a:r>
            <a:r>
              <a:rPr lang="fi-FI" dirty="0" smtClean="0"/>
              <a:t>.</a:t>
            </a:r>
            <a:endParaRPr lang="cs-CZ" dirty="0" smtClean="0"/>
          </a:p>
          <a:p>
            <a:pPr marL="0" indent="0">
              <a:buNone/>
            </a:pPr>
            <a:r>
              <a:rPr lang="fi-FI" b="1" dirty="0"/>
              <a:t>Lähetit</a:t>
            </a:r>
            <a:r>
              <a:rPr lang="fi-FI" dirty="0"/>
              <a:t> eli emissaarit, joita voi kutsua myös ensimmäisiksi neuvojiksi, olivat pääasiassa kesälomalla olevia opettajaneitejä. Heidän tehtävänään oli kulkea talosta taloon kartoittaen olosuhteita, tutustua olosuhteisiin kodeissa ja neuvoa kädestä pitäen miten asioita voisi tehdä toisin. </a:t>
            </a:r>
            <a:endParaRPr lang="cs-CZ" dirty="0" smtClean="0"/>
          </a:p>
          <a:p>
            <a:pPr marL="0" indent="0">
              <a:buNone/>
            </a:pPr>
            <a:r>
              <a:rPr lang="fi-FI" dirty="0"/>
              <a:t>Sota-aikana martat mm. muonittivat evakoita ja pitivät rintaman läheisyydessä sotilaskoteja. Sotaa seurasivat kasvun vuosikymmenet sekä Suomelle että Martoille</a:t>
            </a:r>
            <a:r>
              <a:rPr lang="fi-FI" dirty="0" smtClean="0"/>
              <a:t>.</a:t>
            </a:r>
            <a:endParaRPr lang="cs-CZ" dirty="0" smtClean="0"/>
          </a:p>
          <a:p>
            <a:pPr marL="0" indent="0">
              <a:buNone/>
            </a:pPr>
            <a:r>
              <a:rPr lang="fi-FI" dirty="0">
                <a:hlinkClick r:id="rId2"/>
              </a:rPr>
              <a:t>https://www.martat.fi/martat/marttaperinne</a:t>
            </a:r>
            <a:r>
              <a:rPr lang="fi-FI" dirty="0" smtClean="0">
                <a:hlinkClick r:id="rId2"/>
              </a:rPr>
              <a:t>/</a:t>
            </a:r>
            <a:r>
              <a:rPr lang="cs-CZ" dirty="0" smtClean="0"/>
              <a:t> </a:t>
            </a:r>
            <a:endParaRPr lang="fi-FI" dirty="0"/>
          </a:p>
          <a:p>
            <a:endParaRPr lang="fi-FI" dirty="0"/>
          </a:p>
          <a:p>
            <a:endParaRPr lang="cs-CZ" dirty="0"/>
          </a:p>
        </p:txBody>
      </p:sp>
    </p:spTree>
    <p:extLst>
      <p:ext uri="{BB962C8B-B14F-4D97-AF65-F5344CB8AC3E}">
        <p14:creationId xmlns:p14="http://schemas.microsoft.com/office/powerpoint/2010/main" val="2028872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14400" y="274638"/>
            <a:ext cx="7772400" cy="922114"/>
          </a:xfrm>
        </p:spPr>
        <p:txBody>
          <a:bodyPr/>
          <a:lstStyle/>
          <a:p>
            <a:r>
              <a:rPr lang="cs-CZ" dirty="0" smtClean="0"/>
              <a:t>HARJOITUS 1</a:t>
            </a:r>
            <a:endParaRPr lang="cs-CZ" dirty="0"/>
          </a:p>
        </p:txBody>
      </p:sp>
      <p:sp>
        <p:nvSpPr>
          <p:cNvPr id="3" name="Zástupný symbol pro obsah 2"/>
          <p:cNvSpPr>
            <a:spLocks noGrp="1"/>
          </p:cNvSpPr>
          <p:nvPr>
            <p:ph sz="quarter" idx="1"/>
          </p:nvPr>
        </p:nvSpPr>
        <p:spPr>
          <a:xfrm>
            <a:off x="611560" y="1447800"/>
            <a:ext cx="8075240" cy="4572000"/>
          </a:xfrm>
        </p:spPr>
        <p:txBody>
          <a:bodyPr>
            <a:normAutofit fontScale="92500"/>
          </a:bodyPr>
          <a:lstStyle/>
          <a:p>
            <a:pPr marL="514350" indent="-514350">
              <a:buAutoNum type="arabicPeriod"/>
            </a:pPr>
            <a:r>
              <a:rPr lang="fi-FI" dirty="0" smtClean="0"/>
              <a:t>Kun </a:t>
            </a:r>
            <a:r>
              <a:rPr lang="fi-FI" dirty="0"/>
              <a:t>me odottelimme autossa, Liisa vaihtoi vaatteensa.</a:t>
            </a:r>
            <a:br>
              <a:rPr lang="fi-FI" dirty="0"/>
            </a:br>
            <a:r>
              <a:rPr lang="fi-FI" dirty="0"/>
              <a:t>= </a:t>
            </a:r>
            <a:r>
              <a:rPr lang="fi-FI" dirty="0" smtClean="0"/>
              <a:t>_________________ </a:t>
            </a:r>
            <a:r>
              <a:rPr lang="fi-FI" dirty="0"/>
              <a:t>Liisa vaihtoi vaatteensa</a:t>
            </a:r>
            <a:r>
              <a:rPr lang="fi-FI" dirty="0" smtClean="0"/>
              <a:t>.</a:t>
            </a:r>
            <a:endParaRPr lang="cs-CZ" dirty="0" smtClean="0"/>
          </a:p>
          <a:p>
            <a:pPr marL="514350" indent="-514350">
              <a:buAutoNum type="arabicPeriod"/>
            </a:pPr>
            <a:r>
              <a:rPr lang="fi-FI" dirty="0" smtClean="0"/>
              <a:t>Kun </a:t>
            </a:r>
            <a:r>
              <a:rPr lang="fi-FI" dirty="0"/>
              <a:t>Leena valmisteli tehtäviään, Kari odotti eteisessä.</a:t>
            </a:r>
            <a:br>
              <a:rPr lang="fi-FI" dirty="0"/>
            </a:br>
            <a:r>
              <a:rPr lang="fi-FI" dirty="0"/>
              <a:t>= </a:t>
            </a:r>
            <a:r>
              <a:rPr lang="fi-FI" dirty="0" smtClean="0"/>
              <a:t>_________________ </a:t>
            </a:r>
            <a:r>
              <a:rPr lang="fi-FI" dirty="0"/>
              <a:t>Kari odotti eteisessä</a:t>
            </a:r>
            <a:r>
              <a:rPr lang="fi-FI" dirty="0" smtClean="0"/>
              <a:t>.</a:t>
            </a:r>
            <a:endParaRPr lang="cs-CZ" dirty="0" smtClean="0"/>
          </a:p>
          <a:p>
            <a:pPr marL="514350" indent="-514350">
              <a:buAutoNum type="arabicPeriod"/>
            </a:pPr>
            <a:r>
              <a:rPr lang="fi-FI" dirty="0" smtClean="0"/>
              <a:t>Kun </a:t>
            </a:r>
            <a:r>
              <a:rPr lang="fi-FI" dirty="0"/>
              <a:t>minä uin, koira seisoi rannalla.</a:t>
            </a:r>
            <a:br>
              <a:rPr lang="fi-FI" dirty="0"/>
            </a:br>
            <a:r>
              <a:rPr lang="fi-FI" dirty="0"/>
              <a:t>=  _____________ koira seisoi rannalla</a:t>
            </a:r>
            <a:r>
              <a:rPr lang="fi-FI" dirty="0" smtClean="0"/>
              <a:t>.</a:t>
            </a:r>
            <a:endParaRPr lang="cs-CZ" dirty="0" smtClean="0"/>
          </a:p>
          <a:p>
            <a:pPr marL="514350" indent="-514350">
              <a:buAutoNum type="arabicPeriod"/>
            </a:pPr>
            <a:r>
              <a:rPr lang="fi-FI" dirty="0"/>
              <a:t> Kun Mari keitti puuroa, kaikki odottivat pöydässä.</a:t>
            </a:r>
            <a:br>
              <a:rPr lang="fi-FI" dirty="0"/>
            </a:br>
            <a:r>
              <a:rPr lang="fi-FI" dirty="0"/>
              <a:t>=  __________________ kaikki odottivat pöydässä</a:t>
            </a:r>
            <a:r>
              <a:rPr lang="fi-FI" dirty="0" smtClean="0"/>
              <a:t>.</a:t>
            </a:r>
            <a:endParaRPr lang="cs-CZ" dirty="0" smtClean="0"/>
          </a:p>
          <a:p>
            <a:pPr marL="514350" indent="-514350">
              <a:buAutoNum type="arabicPeriod"/>
            </a:pPr>
            <a:r>
              <a:rPr lang="fi-FI" dirty="0"/>
              <a:t>Kun lapset leikkivät, Matti katseli vieressä.</a:t>
            </a:r>
            <a:br>
              <a:rPr lang="fi-FI" dirty="0"/>
            </a:br>
            <a:r>
              <a:rPr lang="fi-FI" dirty="0"/>
              <a:t>=  _______________ Matti katseli vieressä.</a:t>
            </a:r>
            <a:endParaRPr lang="cs-CZ" dirty="0"/>
          </a:p>
        </p:txBody>
      </p:sp>
    </p:spTree>
    <p:extLst>
      <p:ext uri="{BB962C8B-B14F-4D97-AF65-F5344CB8AC3E}">
        <p14:creationId xmlns:p14="http://schemas.microsoft.com/office/powerpoint/2010/main" val="385151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55576" y="274638"/>
            <a:ext cx="7931224" cy="850106"/>
          </a:xfrm>
        </p:spPr>
        <p:txBody>
          <a:bodyPr/>
          <a:lstStyle/>
          <a:p>
            <a:r>
              <a:rPr lang="cs-CZ" dirty="0" smtClean="0"/>
              <a:t>FINAALIRAKENNE</a:t>
            </a:r>
            <a:endParaRPr lang="cs-CZ" dirty="0"/>
          </a:p>
        </p:txBody>
      </p:sp>
      <p:sp>
        <p:nvSpPr>
          <p:cNvPr id="3" name="Zástupný symbol pro obsah 2"/>
          <p:cNvSpPr>
            <a:spLocks noGrp="1"/>
          </p:cNvSpPr>
          <p:nvPr>
            <p:ph sz="quarter" idx="1"/>
          </p:nvPr>
        </p:nvSpPr>
        <p:spPr>
          <a:xfrm>
            <a:off x="611560" y="1124744"/>
            <a:ext cx="8208912" cy="5328592"/>
          </a:xfrm>
        </p:spPr>
        <p:txBody>
          <a:bodyPr>
            <a:normAutofit fontScale="92500" lnSpcReduction="10000"/>
          </a:bodyPr>
          <a:lstStyle/>
          <a:p>
            <a:pPr marL="0" indent="0">
              <a:buNone/>
            </a:pPr>
            <a:r>
              <a:rPr lang="fi-FI" dirty="0"/>
              <a:t>Miksi?-kysymykseen vastaava </a:t>
            </a:r>
            <a:r>
              <a:rPr lang="fi-FI" i="1" dirty="0"/>
              <a:t>että/jotta</a:t>
            </a:r>
            <a:r>
              <a:rPr lang="fi-FI" dirty="0"/>
              <a:t>-lause voidaan lyhentää finaalirakenteeksi</a:t>
            </a:r>
            <a:r>
              <a:rPr lang="fi-FI" dirty="0" smtClean="0"/>
              <a:t>.</a:t>
            </a:r>
            <a:endParaRPr lang="cs-CZ" dirty="0" smtClean="0"/>
          </a:p>
          <a:p>
            <a:pPr marL="0" indent="0">
              <a:buNone/>
            </a:pPr>
            <a:r>
              <a:rPr lang="fi-FI" dirty="0" smtClean="0"/>
              <a:t> </a:t>
            </a:r>
            <a:endParaRPr lang="cs-CZ" dirty="0"/>
          </a:p>
          <a:p>
            <a:pPr marL="0" indent="0">
              <a:buNone/>
            </a:pPr>
            <a:r>
              <a:rPr lang="fi-FI" dirty="0" smtClean="0"/>
              <a:t>A-infinitiivi </a:t>
            </a:r>
            <a:r>
              <a:rPr lang="fi-FI" dirty="0"/>
              <a:t>+ </a:t>
            </a:r>
            <a:r>
              <a:rPr lang="fi-FI" dirty="0" smtClean="0"/>
              <a:t>translatiivi</a:t>
            </a:r>
            <a:r>
              <a:rPr lang="cs-CZ" dirty="0" smtClean="0"/>
              <a:t> (-</a:t>
            </a:r>
            <a:r>
              <a:rPr lang="cs-CZ" i="1" dirty="0" err="1" smtClean="0"/>
              <a:t>kse</a:t>
            </a:r>
            <a:r>
              <a:rPr lang="cs-CZ" dirty="0" smtClean="0"/>
              <a:t>-)</a:t>
            </a:r>
            <a:r>
              <a:rPr lang="fi-FI" dirty="0" smtClean="0"/>
              <a:t> </a:t>
            </a:r>
            <a:r>
              <a:rPr lang="fi-FI" dirty="0"/>
              <a:t>+ </a:t>
            </a:r>
            <a:r>
              <a:rPr lang="fi-FI" dirty="0" smtClean="0"/>
              <a:t>omistusliite</a:t>
            </a:r>
            <a:endParaRPr lang="fi-FI" dirty="0"/>
          </a:p>
          <a:p>
            <a:endParaRPr lang="fi-FI" dirty="0"/>
          </a:p>
          <a:p>
            <a:pPr marL="0" indent="0">
              <a:buNone/>
            </a:pPr>
            <a:r>
              <a:rPr lang="fi-FI" i="1" dirty="0"/>
              <a:t>Käyn kurssilla oppia</a:t>
            </a:r>
            <a:r>
              <a:rPr lang="fi-FI" b="1" i="1" dirty="0"/>
              <a:t>/kse/ni</a:t>
            </a:r>
            <a:r>
              <a:rPr lang="fi-FI" dirty="0"/>
              <a:t>. </a:t>
            </a:r>
            <a:r>
              <a:rPr lang="cs-CZ" dirty="0" smtClean="0"/>
              <a:t>= </a:t>
            </a:r>
            <a:r>
              <a:rPr lang="fi-FI" i="1" dirty="0" smtClean="0"/>
              <a:t>Käyn </a:t>
            </a:r>
            <a:r>
              <a:rPr lang="fi-FI" i="1" dirty="0"/>
              <a:t>kurssilla, jotta opin</a:t>
            </a:r>
            <a:r>
              <a:rPr lang="fi-FI" i="1" dirty="0" smtClean="0"/>
              <a:t>.</a:t>
            </a:r>
            <a:endParaRPr lang="fi-FI" dirty="0"/>
          </a:p>
          <a:p>
            <a:pPr marL="0" indent="0">
              <a:buNone/>
            </a:pPr>
            <a:r>
              <a:rPr lang="fi-FI" i="1" dirty="0"/>
              <a:t>Menimme taksilla ehtiä</a:t>
            </a:r>
            <a:r>
              <a:rPr lang="fi-FI" b="1" i="1" dirty="0"/>
              <a:t>ksemme</a:t>
            </a:r>
            <a:r>
              <a:rPr lang="fi-FI" i="1" dirty="0"/>
              <a:t> </a:t>
            </a:r>
            <a:r>
              <a:rPr lang="fi-FI" i="1" dirty="0" smtClean="0"/>
              <a:t>ajoissa.</a:t>
            </a:r>
            <a:r>
              <a:rPr lang="cs-CZ" i="1" dirty="0" smtClean="0"/>
              <a:t> = </a:t>
            </a:r>
            <a:r>
              <a:rPr lang="fi-FI" i="1" dirty="0" smtClean="0"/>
              <a:t>Menimme </a:t>
            </a:r>
            <a:r>
              <a:rPr lang="fi-FI" i="1" dirty="0"/>
              <a:t>taksilla, jotta ehtisimme ajoissa</a:t>
            </a:r>
            <a:r>
              <a:rPr lang="fi-FI" i="1" dirty="0" smtClean="0"/>
              <a:t>.</a:t>
            </a:r>
            <a:endParaRPr lang="fi-FI" dirty="0"/>
          </a:p>
          <a:p>
            <a:pPr marL="0" indent="0">
              <a:buNone/>
            </a:pPr>
            <a:r>
              <a:rPr lang="fi-FI" i="1" dirty="0"/>
              <a:t>Elätkö syödä</a:t>
            </a:r>
            <a:r>
              <a:rPr lang="fi-FI" b="1" i="1" dirty="0"/>
              <a:t>ksesi </a:t>
            </a:r>
            <a:r>
              <a:rPr lang="fi-FI" i="1" dirty="0"/>
              <a:t>vai syötkö </a:t>
            </a:r>
            <a:r>
              <a:rPr lang="fi-FI" i="1" dirty="0" smtClean="0"/>
              <a:t>elää</a:t>
            </a:r>
            <a:r>
              <a:rPr lang="fi-FI" b="1" i="1" dirty="0" smtClean="0"/>
              <a:t>ksesi</a:t>
            </a:r>
            <a:r>
              <a:rPr lang="fi-FI" i="1" dirty="0" smtClean="0"/>
              <a:t>?</a:t>
            </a:r>
            <a:r>
              <a:rPr lang="cs-CZ" i="1" dirty="0" smtClean="0"/>
              <a:t> = </a:t>
            </a:r>
            <a:r>
              <a:rPr lang="fi-FI" i="1" dirty="0" smtClean="0"/>
              <a:t>Elätkö</a:t>
            </a:r>
            <a:r>
              <a:rPr lang="fi-FI" i="1" dirty="0"/>
              <a:t>, jotta voit syödä, vai syötkö, jotta voit elää</a:t>
            </a:r>
            <a:r>
              <a:rPr lang="fi-FI" i="1" dirty="0" smtClean="0"/>
              <a:t>?</a:t>
            </a:r>
            <a:endParaRPr lang="fi-FI" dirty="0"/>
          </a:p>
          <a:p>
            <a:endParaRPr lang="fi-FI" dirty="0"/>
          </a:p>
          <a:p>
            <a:pPr marL="0" indent="0">
              <a:buNone/>
            </a:pPr>
            <a:r>
              <a:rPr lang="fi-FI" dirty="0"/>
              <a:t>HUOM! Finaalirakennetta ei voi käyttää passiivin yhteydessä eikä silloin, kun pää- ja sivulauseessa on eri subjekti tai jos sivulause on negatiivinen.</a:t>
            </a:r>
            <a:endParaRPr lang="cs-CZ" dirty="0"/>
          </a:p>
        </p:txBody>
      </p:sp>
    </p:spTree>
    <p:extLst>
      <p:ext uri="{BB962C8B-B14F-4D97-AF65-F5344CB8AC3E}">
        <p14:creationId xmlns:p14="http://schemas.microsoft.com/office/powerpoint/2010/main" val="3877010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116632"/>
            <a:ext cx="8363272" cy="1152128"/>
          </a:xfrm>
        </p:spPr>
        <p:txBody>
          <a:bodyPr>
            <a:normAutofit fontScale="90000"/>
          </a:bodyPr>
          <a:lstStyle/>
          <a:p>
            <a:r>
              <a:rPr lang="cs-CZ" dirty="0" smtClean="0"/>
              <a:t>HARJOITUS 2: </a:t>
            </a:r>
            <a:r>
              <a:rPr lang="cs-CZ" dirty="0" err="1"/>
              <a:t>Muuta</a:t>
            </a:r>
            <a:r>
              <a:rPr lang="cs-CZ" dirty="0"/>
              <a:t> </a:t>
            </a:r>
            <a:r>
              <a:rPr lang="cs-CZ" i="1" dirty="0" err="1"/>
              <a:t>jotta</a:t>
            </a:r>
            <a:r>
              <a:rPr lang="cs-CZ" dirty="0" err="1"/>
              <a:t>-lauseet</a:t>
            </a:r>
            <a:r>
              <a:rPr lang="cs-CZ" dirty="0"/>
              <a:t> </a:t>
            </a:r>
            <a:r>
              <a:rPr lang="cs-CZ" dirty="0" err="1"/>
              <a:t>finaalirakenteiksi</a:t>
            </a:r>
            <a:r>
              <a:rPr lang="cs-CZ" dirty="0"/>
              <a:t>.</a:t>
            </a:r>
          </a:p>
        </p:txBody>
      </p:sp>
      <p:sp>
        <p:nvSpPr>
          <p:cNvPr id="3" name="Zástupný symbol pro obsah 2"/>
          <p:cNvSpPr>
            <a:spLocks noGrp="1"/>
          </p:cNvSpPr>
          <p:nvPr>
            <p:ph sz="quarter" idx="1"/>
          </p:nvPr>
        </p:nvSpPr>
        <p:spPr>
          <a:xfrm>
            <a:off x="251520" y="1412776"/>
            <a:ext cx="8712968" cy="5445224"/>
          </a:xfrm>
        </p:spPr>
        <p:txBody>
          <a:bodyPr>
            <a:normAutofit fontScale="77500" lnSpcReduction="20000"/>
          </a:bodyPr>
          <a:lstStyle/>
          <a:p>
            <a:pPr marL="0" indent="0">
              <a:buNone/>
            </a:pPr>
            <a:r>
              <a:rPr lang="cs-CZ" dirty="0" smtClean="0"/>
              <a:t>1. </a:t>
            </a:r>
            <a:r>
              <a:rPr lang="fi-FI" dirty="0" smtClean="0"/>
              <a:t>Minä </a:t>
            </a:r>
            <a:r>
              <a:rPr lang="fi-FI" dirty="0"/>
              <a:t>vuokrasin pakettiauton, jotta saisin tuotua uuden sohvan kotiin.</a:t>
            </a:r>
          </a:p>
          <a:p>
            <a:pPr marL="0" indent="0">
              <a:buNone/>
            </a:pPr>
            <a:r>
              <a:rPr lang="fi-FI" dirty="0" smtClean="0"/>
              <a:t>2</a:t>
            </a:r>
            <a:r>
              <a:rPr lang="fi-FI" dirty="0"/>
              <a:t>. Anneli varasi viikonlopuksi mökin Lapista, jotta hän pääsisi laskettelemaan.</a:t>
            </a:r>
          </a:p>
          <a:p>
            <a:pPr marL="0" indent="0">
              <a:buNone/>
            </a:pPr>
            <a:r>
              <a:rPr lang="fi-FI" dirty="0" smtClean="0"/>
              <a:t>3</a:t>
            </a:r>
            <a:r>
              <a:rPr lang="fi-FI" dirty="0"/>
              <a:t>. Opiskelin yliopistossa ahkerasti, jotta saisin hyvän työpaikan, kun valmistun.</a:t>
            </a:r>
          </a:p>
          <a:p>
            <a:pPr marL="0" indent="0">
              <a:buNone/>
            </a:pPr>
            <a:r>
              <a:rPr lang="fi-FI" dirty="0" smtClean="0"/>
              <a:t>4</a:t>
            </a:r>
            <a:r>
              <a:rPr lang="fi-FI" dirty="0"/>
              <a:t>. Aino osti moottorisahan, jotta hän voisi kaataa puun pihaltaan.</a:t>
            </a:r>
          </a:p>
          <a:p>
            <a:pPr marL="0" indent="0">
              <a:buNone/>
            </a:pPr>
            <a:r>
              <a:rPr lang="fi-FI" dirty="0" smtClean="0"/>
              <a:t>5</a:t>
            </a:r>
            <a:r>
              <a:rPr lang="fi-FI" dirty="0"/>
              <a:t>. Mikko meni töiden jälkeen vaatekauppaan, jotta hän löytäisi uuden kravatin viikonlopun juhliin.</a:t>
            </a:r>
          </a:p>
          <a:p>
            <a:pPr marL="0" indent="0">
              <a:buNone/>
            </a:pPr>
            <a:r>
              <a:rPr lang="fi-FI" dirty="0" smtClean="0"/>
              <a:t>6</a:t>
            </a:r>
            <a:r>
              <a:rPr lang="fi-FI" dirty="0"/>
              <a:t>. Marko luki koko illan tenttikirjaa, jotta hän menestyisi hyvin tentissä.</a:t>
            </a:r>
          </a:p>
          <a:p>
            <a:pPr marL="0" indent="0">
              <a:buNone/>
            </a:pPr>
            <a:r>
              <a:rPr lang="fi-FI" dirty="0" smtClean="0"/>
              <a:t>7</a:t>
            </a:r>
            <a:r>
              <a:rPr lang="fi-FI" dirty="0"/>
              <a:t>. Postinkantaja käveli liukkaalla kadulla varovaisesti, jotta hän pysyisi pystyssä.</a:t>
            </a:r>
          </a:p>
          <a:p>
            <a:pPr marL="0" indent="0">
              <a:buNone/>
            </a:pPr>
            <a:r>
              <a:rPr lang="fi-FI" dirty="0" smtClean="0"/>
              <a:t>8</a:t>
            </a:r>
            <a:r>
              <a:rPr lang="fi-FI" dirty="0"/>
              <a:t>. Ville luki koko </a:t>
            </a:r>
            <a:r>
              <a:rPr lang="fi-FI" i="1" dirty="0"/>
              <a:t>Taru sormusten herrasta </a:t>
            </a:r>
            <a:r>
              <a:rPr lang="fi-FI" dirty="0"/>
              <a:t>-kirjan viikonlopun aikana, jotta hän osaisi keskustella siitä tyttöystävänsä kanssa.</a:t>
            </a:r>
          </a:p>
          <a:p>
            <a:pPr marL="0" indent="0">
              <a:buNone/>
            </a:pPr>
            <a:r>
              <a:rPr lang="fi-FI" dirty="0" smtClean="0"/>
              <a:t>9</a:t>
            </a:r>
            <a:r>
              <a:rPr lang="fi-FI" dirty="0"/>
              <a:t>. Susanna osti uudet luistimet, jotta hän pääsisi luistelemaan Aurajoen jäälle.</a:t>
            </a:r>
          </a:p>
          <a:p>
            <a:pPr marL="0" indent="0">
              <a:buNone/>
            </a:pPr>
            <a:r>
              <a:rPr lang="fi-FI" dirty="0" smtClean="0"/>
              <a:t>10</a:t>
            </a:r>
            <a:r>
              <a:rPr lang="fi-FI" dirty="0"/>
              <a:t>. Minä teen aina kotitehtävät huolellisesti, jotta oppisin paljon.</a:t>
            </a:r>
          </a:p>
          <a:p>
            <a:pPr marL="0" indent="0">
              <a:buNone/>
            </a:pPr>
            <a:endParaRPr lang="cs-CZ" dirty="0"/>
          </a:p>
        </p:txBody>
      </p:sp>
    </p:spTree>
    <p:extLst>
      <p:ext uri="{BB962C8B-B14F-4D97-AF65-F5344CB8AC3E}">
        <p14:creationId xmlns:p14="http://schemas.microsoft.com/office/powerpoint/2010/main" val="3389311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HARJOITUS 3</a:t>
            </a:r>
            <a:endParaRPr lang="cs-CZ" dirty="0"/>
          </a:p>
        </p:txBody>
      </p:sp>
      <p:sp>
        <p:nvSpPr>
          <p:cNvPr id="3" name="Zástupný symbol pro obsah 2"/>
          <p:cNvSpPr>
            <a:spLocks noGrp="1"/>
          </p:cNvSpPr>
          <p:nvPr>
            <p:ph sz="quarter" idx="1"/>
          </p:nvPr>
        </p:nvSpPr>
        <p:spPr>
          <a:xfrm>
            <a:off x="683568" y="1447800"/>
            <a:ext cx="8003232" cy="4717504"/>
          </a:xfrm>
        </p:spPr>
        <p:txBody>
          <a:bodyPr>
            <a:normAutofit fontScale="92500"/>
          </a:bodyPr>
          <a:lstStyle/>
          <a:p>
            <a:pPr marL="0" indent="0">
              <a:buNone/>
            </a:pPr>
            <a:r>
              <a:rPr lang="fi-FI" dirty="0"/>
              <a:t>Etsi alla olevista lauseista lauseenvastikkeet ja vaihda ne sivulauseiksi. Voit aloittaa sivulauseen neljällä vaihtoehdolla: </a:t>
            </a:r>
            <a:r>
              <a:rPr lang="fi-FI" b="1" dirty="0"/>
              <a:t>että, kun, jotta, siten että</a:t>
            </a:r>
            <a:r>
              <a:rPr lang="fi-FI" dirty="0"/>
              <a:t>. </a:t>
            </a:r>
          </a:p>
          <a:p>
            <a:pPr marL="0" indent="0">
              <a:buNone/>
            </a:pPr>
            <a:endParaRPr lang="fi-FI" dirty="0"/>
          </a:p>
          <a:p>
            <a:pPr marL="514350" indent="-514350">
              <a:buFont typeface="+mj-lt"/>
              <a:buAutoNum type="arabicPeriod"/>
            </a:pPr>
            <a:r>
              <a:rPr lang="fi-FI" i="1" dirty="0"/>
              <a:t>Tarzan ei tiennyt olevansa englantilaispoika. &gt;</a:t>
            </a:r>
          </a:p>
          <a:p>
            <a:pPr marL="514350" indent="-514350">
              <a:buFont typeface="+mj-lt"/>
              <a:buAutoNum type="arabicPeriod"/>
            </a:pPr>
            <a:r>
              <a:rPr lang="fi-FI" i="1" dirty="0"/>
              <a:t>Hänen vanhempansa kuolivat laivan ajettua karille. &gt;</a:t>
            </a:r>
          </a:p>
          <a:p>
            <a:pPr marL="514350" indent="-514350">
              <a:buFont typeface="+mj-lt"/>
              <a:buAutoNum type="arabicPeriod"/>
            </a:pPr>
            <a:r>
              <a:rPr lang="fi-FI" i="1" dirty="0"/>
              <a:t>Hoitaessaan lastaan apinat opettivat hänelle tapojaan. &gt;</a:t>
            </a:r>
          </a:p>
          <a:p>
            <a:pPr marL="514350" indent="-514350">
              <a:buFont typeface="+mj-lt"/>
              <a:buAutoNum type="arabicPeriod"/>
            </a:pPr>
            <a:r>
              <a:rPr lang="fi-FI" i="1" dirty="0"/>
              <a:t>Opittuaan viidakon lakeja Tarzanista tuli eläinten suojelija. &gt;</a:t>
            </a:r>
          </a:p>
          <a:p>
            <a:pPr marL="514350" indent="-514350">
              <a:buFont typeface="+mj-lt"/>
              <a:buAutoNum type="arabicPeriod"/>
            </a:pPr>
            <a:r>
              <a:rPr lang="fi-FI" i="1" dirty="0"/>
              <a:t>On vaikea uskoa ihmisten oppivan eläinten kieltä. &gt;</a:t>
            </a:r>
            <a:endParaRPr lang="cs-CZ" i="1" dirty="0"/>
          </a:p>
        </p:txBody>
      </p:sp>
    </p:spTree>
    <p:extLst>
      <p:ext uri="{BB962C8B-B14F-4D97-AF65-F5344CB8AC3E}">
        <p14:creationId xmlns:p14="http://schemas.microsoft.com/office/powerpoint/2010/main" val="1703141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74638"/>
            <a:ext cx="8147248" cy="850106"/>
          </a:xfrm>
        </p:spPr>
        <p:txBody>
          <a:bodyPr/>
          <a:lstStyle/>
          <a:p>
            <a:r>
              <a:rPr lang="cs-CZ" dirty="0" smtClean="0"/>
              <a:t>MUUT RAKENTEET</a:t>
            </a:r>
            <a:endParaRPr lang="cs-CZ" dirty="0"/>
          </a:p>
        </p:txBody>
      </p:sp>
      <p:sp>
        <p:nvSpPr>
          <p:cNvPr id="3" name="Zástupný symbol pro obsah 2"/>
          <p:cNvSpPr>
            <a:spLocks noGrp="1"/>
          </p:cNvSpPr>
          <p:nvPr>
            <p:ph sz="quarter" idx="1"/>
          </p:nvPr>
        </p:nvSpPr>
        <p:spPr>
          <a:xfrm>
            <a:off x="323528" y="1447800"/>
            <a:ext cx="8640960" cy="5149552"/>
          </a:xfrm>
        </p:spPr>
        <p:txBody>
          <a:bodyPr>
            <a:normAutofit fontScale="92500" lnSpcReduction="20000"/>
          </a:bodyPr>
          <a:lstStyle/>
          <a:p>
            <a:pPr lvl="0"/>
            <a:r>
              <a:rPr lang="fi-FI" b="1" i="1" dirty="0" smtClean="0"/>
              <a:t>olla </a:t>
            </a:r>
            <a:r>
              <a:rPr lang="fi-FI" b="1" i="1" dirty="0"/>
              <a:t>tekevinään</a:t>
            </a:r>
            <a:r>
              <a:rPr lang="fi-FI" b="1" dirty="0"/>
              <a:t> = kvasirakenne </a:t>
            </a:r>
            <a:r>
              <a:rPr lang="fi-FI" dirty="0"/>
              <a:t>(předstírání)</a:t>
            </a:r>
            <a:endParaRPr lang="cs-CZ" dirty="0"/>
          </a:p>
          <a:p>
            <a:pPr marL="0" indent="0">
              <a:buNone/>
            </a:pPr>
            <a:r>
              <a:rPr lang="fi-FI" i="1" dirty="0" smtClean="0"/>
              <a:t>Hän </a:t>
            </a:r>
            <a:r>
              <a:rPr lang="fi-FI" b="1" i="1" dirty="0"/>
              <a:t>on </a:t>
            </a:r>
            <a:r>
              <a:rPr lang="fi-FI" b="1" i="1" dirty="0" smtClean="0">
                <a:solidFill>
                  <a:srgbClr val="FF0000"/>
                </a:solidFill>
              </a:rPr>
              <a:t>nukku</a:t>
            </a:r>
            <a:r>
              <a:rPr lang="cs-CZ" b="1" i="1" dirty="0" smtClean="0"/>
              <a:t>-</a:t>
            </a:r>
            <a:r>
              <a:rPr lang="fi-FI" b="1" i="1" dirty="0" smtClean="0"/>
              <a:t>v</a:t>
            </a:r>
            <a:r>
              <a:rPr lang="cs-CZ" b="1" i="1" dirty="0" smtClean="0"/>
              <a:t>-</a:t>
            </a:r>
            <a:r>
              <a:rPr lang="fi-FI" b="1" i="1" dirty="0" smtClean="0"/>
              <a:t>i</a:t>
            </a:r>
            <a:r>
              <a:rPr lang="cs-CZ" b="1" i="1" dirty="0" smtClean="0"/>
              <a:t>-</a:t>
            </a:r>
            <a:r>
              <a:rPr lang="fi-FI" b="1" i="1" dirty="0" smtClean="0"/>
              <a:t>na</a:t>
            </a:r>
            <a:r>
              <a:rPr lang="cs-CZ" b="1" i="1" dirty="0" smtClean="0"/>
              <a:t>-</a:t>
            </a:r>
            <a:r>
              <a:rPr lang="fi-FI" b="1" i="1" dirty="0" smtClean="0"/>
              <a:t>an</a:t>
            </a:r>
            <a:r>
              <a:rPr lang="fi-FI" i="1" dirty="0"/>
              <a:t>.  </a:t>
            </a:r>
            <a:r>
              <a:rPr lang="fi-FI" dirty="0" smtClean="0"/>
              <a:t>Dělá</a:t>
            </a:r>
            <a:r>
              <a:rPr lang="fi-FI" dirty="0"/>
              <a:t>, že spí.</a:t>
            </a:r>
            <a:endParaRPr lang="cs-CZ" dirty="0"/>
          </a:p>
          <a:p>
            <a:pPr marL="0" indent="0">
              <a:buNone/>
            </a:pPr>
            <a:r>
              <a:rPr lang="fi-FI" b="1" i="1" dirty="0"/>
              <a:t>Olin </a:t>
            </a:r>
            <a:r>
              <a:rPr lang="fi-FI" b="1" i="1" dirty="0" smtClean="0">
                <a:solidFill>
                  <a:srgbClr val="FF0000"/>
                </a:solidFill>
              </a:rPr>
              <a:t>kirjoitta</a:t>
            </a:r>
            <a:r>
              <a:rPr lang="cs-CZ" b="1" i="1" dirty="0" smtClean="0"/>
              <a:t>-</a:t>
            </a:r>
            <a:r>
              <a:rPr lang="fi-FI" b="1" i="1" dirty="0" smtClean="0"/>
              <a:t>v</a:t>
            </a:r>
            <a:r>
              <a:rPr lang="cs-CZ" b="1" i="1" dirty="0" smtClean="0"/>
              <a:t>-</a:t>
            </a:r>
            <a:r>
              <a:rPr lang="fi-FI" b="1" i="1" dirty="0" smtClean="0"/>
              <a:t>i</a:t>
            </a:r>
            <a:r>
              <a:rPr lang="cs-CZ" b="1" i="1" dirty="0" smtClean="0"/>
              <a:t>-</a:t>
            </a:r>
            <a:r>
              <a:rPr lang="fi-FI" b="1" i="1" dirty="0" smtClean="0"/>
              <a:t>na</a:t>
            </a:r>
            <a:r>
              <a:rPr lang="cs-CZ" b="1" i="1" dirty="0" smtClean="0"/>
              <a:t>-</a:t>
            </a:r>
            <a:r>
              <a:rPr lang="fi-FI" b="1" i="1" dirty="0" smtClean="0"/>
              <a:t>ni</a:t>
            </a:r>
            <a:r>
              <a:rPr lang="fi-FI" i="1" dirty="0" smtClean="0"/>
              <a:t> </a:t>
            </a:r>
            <a:r>
              <a:rPr lang="fi-FI" i="1" dirty="0"/>
              <a:t>kirjettä. </a:t>
            </a:r>
            <a:r>
              <a:rPr lang="fi-FI" dirty="0" smtClean="0"/>
              <a:t>Dělal/a </a:t>
            </a:r>
            <a:r>
              <a:rPr lang="fi-FI" dirty="0"/>
              <a:t>jsem, že píšu dopis</a:t>
            </a:r>
            <a:r>
              <a:rPr lang="fi-FI" dirty="0" smtClean="0"/>
              <a:t>.</a:t>
            </a:r>
            <a:endParaRPr lang="cs-CZ" dirty="0" smtClean="0"/>
          </a:p>
          <a:p>
            <a:pPr lvl="0"/>
            <a:r>
              <a:rPr lang="fi-FI" b="1" i="1" dirty="0"/>
              <a:t>olla menemäisillään</a:t>
            </a:r>
            <a:r>
              <a:rPr lang="fi-FI" b="1" dirty="0"/>
              <a:t> = inkeptuaalinen rakenne </a:t>
            </a:r>
            <a:r>
              <a:rPr lang="fi-FI" dirty="0"/>
              <a:t>(blízký budoucí děj</a:t>
            </a:r>
            <a:r>
              <a:rPr lang="fi-FI" dirty="0" smtClean="0"/>
              <a:t>)</a:t>
            </a:r>
            <a:endParaRPr lang="cs-CZ" dirty="0"/>
          </a:p>
          <a:p>
            <a:pPr marL="0" indent="0">
              <a:buNone/>
            </a:pPr>
            <a:r>
              <a:rPr lang="fi-FI" b="1" i="1" dirty="0"/>
              <a:t>Olin </a:t>
            </a:r>
            <a:r>
              <a:rPr lang="fi-FI" b="1" i="1" dirty="0" smtClean="0">
                <a:solidFill>
                  <a:srgbClr val="FF0000"/>
                </a:solidFill>
              </a:rPr>
              <a:t>lähte</a:t>
            </a:r>
            <a:r>
              <a:rPr lang="cs-CZ" b="1" i="1" dirty="0" smtClean="0"/>
              <a:t>-</a:t>
            </a:r>
            <a:r>
              <a:rPr lang="fi-FI" b="1" i="1" dirty="0" smtClean="0"/>
              <a:t>mä</a:t>
            </a:r>
            <a:r>
              <a:rPr lang="cs-CZ" b="1" i="1" dirty="0" smtClean="0"/>
              <a:t>-</a:t>
            </a:r>
            <a:r>
              <a:rPr lang="fi-FI" b="1" i="1" dirty="0" smtClean="0"/>
              <a:t>isi</a:t>
            </a:r>
            <a:r>
              <a:rPr lang="cs-CZ" b="1" i="1" dirty="0" smtClean="0"/>
              <a:t>-</a:t>
            </a:r>
            <a:r>
              <a:rPr lang="fi-FI" b="1" i="1" dirty="0" smtClean="0"/>
              <a:t>llä</a:t>
            </a:r>
            <a:r>
              <a:rPr lang="cs-CZ" b="1" i="1" dirty="0" smtClean="0"/>
              <a:t>-</a:t>
            </a:r>
            <a:r>
              <a:rPr lang="fi-FI" b="1" i="1" dirty="0" smtClean="0"/>
              <a:t>ni</a:t>
            </a:r>
            <a:r>
              <a:rPr lang="fi-FI" i="1" dirty="0"/>
              <a:t>, kun hän tuli</a:t>
            </a:r>
            <a:r>
              <a:rPr lang="fi-FI" dirty="0"/>
              <a:t>. </a:t>
            </a:r>
            <a:r>
              <a:rPr lang="en-GB" dirty="0" err="1" smtClean="0"/>
              <a:t>Chystal</a:t>
            </a:r>
            <a:r>
              <a:rPr lang="en-GB" dirty="0" smtClean="0"/>
              <a:t>/a </a:t>
            </a:r>
            <a:r>
              <a:rPr lang="en-GB" dirty="0" err="1"/>
              <a:t>jsem</a:t>
            </a:r>
            <a:r>
              <a:rPr lang="en-GB" dirty="0"/>
              <a:t> se </a:t>
            </a:r>
            <a:r>
              <a:rPr lang="en-GB" dirty="0" err="1"/>
              <a:t>právě</a:t>
            </a:r>
            <a:r>
              <a:rPr lang="en-GB" dirty="0"/>
              <a:t> </a:t>
            </a:r>
            <a:r>
              <a:rPr lang="en-GB" dirty="0" err="1"/>
              <a:t>odejít</a:t>
            </a:r>
            <a:r>
              <a:rPr lang="en-GB" dirty="0"/>
              <a:t>, </a:t>
            </a:r>
            <a:r>
              <a:rPr lang="en-GB" dirty="0" err="1"/>
              <a:t>když</a:t>
            </a:r>
            <a:r>
              <a:rPr lang="en-GB" dirty="0"/>
              <a:t> </a:t>
            </a:r>
            <a:r>
              <a:rPr lang="en-GB" dirty="0" err="1"/>
              <a:t>přišel</a:t>
            </a:r>
            <a:r>
              <a:rPr lang="en-GB" dirty="0"/>
              <a:t>.</a:t>
            </a:r>
            <a:endParaRPr lang="cs-CZ" dirty="0"/>
          </a:p>
          <a:p>
            <a:pPr marL="0" indent="0">
              <a:buNone/>
            </a:pPr>
            <a:r>
              <a:rPr lang="fi-FI" b="1" i="1" dirty="0"/>
              <a:t>Olin </a:t>
            </a:r>
            <a:r>
              <a:rPr lang="fi-FI" b="1" i="1" dirty="0" smtClean="0">
                <a:solidFill>
                  <a:srgbClr val="FF0000"/>
                </a:solidFill>
              </a:rPr>
              <a:t>nukahta</a:t>
            </a:r>
            <a:r>
              <a:rPr lang="cs-CZ" b="1" i="1" dirty="0" smtClean="0">
                <a:solidFill>
                  <a:srgbClr val="FF0000"/>
                </a:solidFill>
              </a:rPr>
              <a:t>-</a:t>
            </a:r>
            <a:r>
              <a:rPr lang="fi-FI" b="1" i="1" dirty="0" smtClean="0"/>
              <a:t>ma</a:t>
            </a:r>
            <a:r>
              <a:rPr lang="cs-CZ" b="1" i="1" dirty="0" smtClean="0"/>
              <a:t>-</a:t>
            </a:r>
            <a:r>
              <a:rPr lang="fi-FI" b="1" i="1" dirty="0" smtClean="0"/>
              <a:t>isi</a:t>
            </a:r>
            <a:r>
              <a:rPr lang="cs-CZ" b="1" i="1" dirty="0" smtClean="0"/>
              <a:t>-</a:t>
            </a:r>
            <a:r>
              <a:rPr lang="fi-FI" b="1" i="1" dirty="0" smtClean="0"/>
              <a:t>lla</a:t>
            </a:r>
            <a:r>
              <a:rPr lang="cs-CZ" b="1" i="1" dirty="0" smtClean="0"/>
              <a:t>-</a:t>
            </a:r>
            <a:r>
              <a:rPr lang="fi-FI" b="1" i="1" dirty="0" smtClean="0"/>
              <a:t>ni</a:t>
            </a:r>
            <a:r>
              <a:rPr lang="fi-FI" i="1" dirty="0"/>
              <a:t>, kun puhelin soi. </a:t>
            </a:r>
            <a:r>
              <a:rPr lang="fi-FI" dirty="0" smtClean="0"/>
              <a:t>Zrovna </a:t>
            </a:r>
            <a:r>
              <a:rPr lang="fi-FI" dirty="0"/>
              <a:t>jsem usínal/a, když telefon zazvonil</a:t>
            </a:r>
            <a:r>
              <a:rPr lang="fi-FI" dirty="0" smtClean="0"/>
              <a:t>.</a:t>
            </a:r>
            <a:endParaRPr lang="cs-CZ" dirty="0" smtClean="0"/>
          </a:p>
          <a:p>
            <a:r>
              <a:rPr lang="cs-CZ" b="1" dirty="0" err="1"/>
              <a:t>fatumrakenne</a:t>
            </a:r>
            <a:r>
              <a:rPr lang="cs-CZ" b="1" dirty="0"/>
              <a:t> </a:t>
            </a:r>
            <a:r>
              <a:rPr lang="cs-CZ" dirty="0"/>
              <a:t>(</a:t>
            </a:r>
            <a:r>
              <a:rPr lang="cs-CZ" dirty="0" smtClean="0"/>
              <a:t>A-</a:t>
            </a:r>
            <a:r>
              <a:rPr lang="cs-CZ" dirty="0" err="1" smtClean="0"/>
              <a:t>inf</a:t>
            </a:r>
            <a:r>
              <a:rPr lang="cs-CZ" dirty="0" smtClean="0"/>
              <a:t>.</a:t>
            </a:r>
            <a:r>
              <a:rPr lang="en-GB" dirty="0" smtClean="0"/>
              <a:t> </a:t>
            </a:r>
            <a:r>
              <a:rPr lang="fi-FI" dirty="0"/>
              <a:t>+ </a:t>
            </a:r>
            <a:r>
              <a:rPr lang="fi-FI" dirty="0" smtClean="0"/>
              <a:t>TRA </a:t>
            </a:r>
            <a:r>
              <a:rPr lang="fi-FI" dirty="0"/>
              <a:t>+ </a:t>
            </a:r>
            <a:r>
              <a:rPr lang="cs-CZ" dirty="0" err="1" smtClean="0"/>
              <a:t>omistusliite</a:t>
            </a:r>
            <a:r>
              <a:rPr lang="fi-FI" dirty="0" smtClean="0"/>
              <a:t>)</a:t>
            </a:r>
            <a:endParaRPr lang="cs-CZ" dirty="0"/>
          </a:p>
          <a:p>
            <a:pPr marL="0" indent="0">
              <a:buNone/>
            </a:pPr>
            <a:r>
              <a:rPr lang="cs-CZ" i="1" dirty="0"/>
              <a:t>Sade </a:t>
            </a:r>
            <a:r>
              <a:rPr lang="cs-CZ" b="1" i="1" dirty="0" err="1"/>
              <a:t>menee</a:t>
            </a:r>
            <a:r>
              <a:rPr lang="cs-CZ" i="1" dirty="0"/>
              <a:t> </a:t>
            </a:r>
            <a:r>
              <a:rPr lang="cs-CZ" i="1" dirty="0" err="1"/>
              <a:t>ohi</a:t>
            </a:r>
            <a:r>
              <a:rPr lang="cs-CZ" i="1" dirty="0"/>
              <a:t>, </a:t>
            </a:r>
            <a:r>
              <a:rPr lang="cs-CZ" i="1" dirty="0" err="1"/>
              <a:t>jos</a:t>
            </a:r>
            <a:r>
              <a:rPr lang="cs-CZ" i="1" dirty="0"/>
              <a:t> </a:t>
            </a:r>
            <a:r>
              <a:rPr lang="cs-CZ" b="1" i="1" dirty="0"/>
              <a:t>on </a:t>
            </a:r>
            <a:r>
              <a:rPr lang="cs-CZ" b="1" i="1" dirty="0" err="1"/>
              <a:t>menn</a:t>
            </a:r>
            <a:r>
              <a:rPr lang="fi-FI" b="1" i="1" dirty="0" smtClean="0"/>
              <a:t>äkseen</a:t>
            </a:r>
            <a:r>
              <a:rPr lang="fi-FI" i="1" dirty="0" smtClean="0"/>
              <a:t>.</a:t>
            </a:r>
            <a:r>
              <a:rPr lang="cs-CZ" i="1" dirty="0" smtClean="0"/>
              <a:t> </a:t>
            </a:r>
            <a:r>
              <a:rPr lang="cs-CZ" dirty="0" err="1" smtClean="0"/>
              <a:t>Déšt</a:t>
            </a:r>
            <a:r>
              <a:rPr lang="cs-CZ" dirty="0" smtClean="0"/>
              <a:t> </a:t>
            </a:r>
            <a:r>
              <a:rPr lang="cs-CZ" dirty="0"/>
              <a:t>přejde, jestli </a:t>
            </a:r>
            <a:r>
              <a:rPr lang="cs-CZ" dirty="0" smtClean="0"/>
              <a:t>přejde.</a:t>
            </a:r>
            <a:endParaRPr lang="cs-CZ" dirty="0"/>
          </a:p>
          <a:p>
            <a:pPr marL="0" indent="0">
              <a:buNone/>
            </a:pPr>
            <a:r>
              <a:rPr lang="cs-CZ" i="1" dirty="0" err="1"/>
              <a:t>Lunta</a:t>
            </a:r>
            <a:r>
              <a:rPr lang="cs-CZ" i="1" dirty="0"/>
              <a:t> </a:t>
            </a:r>
            <a:r>
              <a:rPr lang="cs-CZ" b="1" i="1" dirty="0" err="1"/>
              <a:t>tulee</a:t>
            </a:r>
            <a:r>
              <a:rPr lang="cs-CZ" b="1" i="1" dirty="0"/>
              <a:t>, </a:t>
            </a:r>
            <a:r>
              <a:rPr lang="cs-CZ" b="1" i="1" dirty="0" err="1"/>
              <a:t>jos</a:t>
            </a:r>
            <a:r>
              <a:rPr lang="cs-CZ" b="1" i="1" dirty="0"/>
              <a:t> on </a:t>
            </a:r>
            <a:r>
              <a:rPr lang="cs-CZ" b="1" i="1" dirty="0" err="1"/>
              <a:t>tullakseen</a:t>
            </a:r>
            <a:r>
              <a:rPr lang="cs-CZ" dirty="0" smtClean="0"/>
              <a:t>. Sníh </a:t>
            </a:r>
            <a:r>
              <a:rPr lang="cs-CZ" dirty="0"/>
              <a:t>bude padat, jestli </a:t>
            </a:r>
            <a:r>
              <a:rPr lang="cs-CZ" dirty="0" smtClean="0"/>
              <a:t>si zamane.</a:t>
            </a:r>
            <a:endParaRPr lang="cs-CZ" dirty="0"/>
          </a:p>
          <a:p>
            <a:pPr marL="0" indent="0">
              <a:buNone/>
            </a:pPr>
            <a:endParaRPr lang="cs-CZ" dirty="0"/>
          </a:p>
          <a:p>
            <a:pPr marL="0" indent="0">
              <a:buNone/>
            </a:pPr>
            <a:endParaRPr lang="cs-CZ" dirty="0"/>
          </a:p>
          <a:p>
            <a:pPr marL="0" indent="0">
              <a:buNone/>
            </a:pPr>
            <a:endParaRPr lang="cs-CZ" dirty="0"/>
          </a:p>
          <a:p>
            <a:pPr marL="0" indent="0">
              <a:buNone/>
            </a:pPr>
            <a:endParaRPr lang="cs-CZ" dirty="0"/>
          </a:p>
        </p:txBody>
      </p:sp>
    </p:spTree>
    <p:extLst>
      <p:ext uri="{BB962C8B-B14F-4D97-AF65-F5344CB8AC3E}">
        <p14:creationId xmlns:p14="http://schemas.microsoft.com/office/powerpoint/2010/main" val="395916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MUUT RAKENTEET</a:t>
            </a:r>
            <a:endParaRPr lang="cs-CZ" dirty="0"/>
          </a:p>
        </p:txBody>
      </p:sp>
      <p:sp>
        <p:nvSpPr>
          <p:cNvPr id="3" name="Zástupný symbol pro obsah 2"/>
          <p:cNvSpPr>
            <a:spLocks noGrp="1"/>
          </p:cNvSpPr>
          <p:nvPr>
            <p:ph sz="quarter" idx="1"/>
          </p:nvPr>
        </p:nvSpPr>
        <p:spPr>
          <a:xfrm>
            <a:off x="539552" y="1447800"/>
            <a:ext cx="8280920" cy="4789512"/>
          </a:xfrm>
        </p:spPr>
        <p:txBody>
          <a:bodyPr>
            <a:normAutofit/>
          </a:bodyPr>
          <a:lstStyle/>
          <a:p>
            <a:pPr lvl="0"/>
            <a:r>
              <a:rPr lang="cs-CZ" b="1" dirty="0" err="1"/>
              <a:t>vartalontoistorakenne</a:t>
            </a:r>
            <a:r>
              <a:rPr lang="cs-CZ" b="1" dirty="0"/>
              <a:t> </a:t>
            </a:r>
            <a:r>
              <a:rPr lang="cs-CZ" dirty="0"/>
              <a:t>(konstrukce opakování slovesného kmene)</a:t>
            </a:r>
            <a:endParaRPr lang="cs-CZ" i="1" dirty="0"/>
          </a:p>
          <a:p>
            <a:pPr marL="0" indent="0">
              <a:buNone/>
            </a:pPr>
            <a:r>
              <a:rPr lang="cs-CZ" i="1" dirty="0" err="1" smtClean="0"/>
              <a:t>Mies</a:t>
            </a:r>
            <a:r>
              <a:rPr lang="cs-CZ" b="1" i="1" dirty="0" smtClean="0"/>
              <a:t> </a:t>
            </a:r>
            <a:r>
              <a:rPr lang="cs-CZ" b="1" i="1" dirty="0" err="1"/>
              <a:t>kiroili</a:t>
            </a:r>
            <a:r>
              <a:rPr lang="cs-CZ" b="1" i="1" dirty="0"/>
              <a:t> </a:t>
            </a:r>
            <a:r>
              <a:rPr lang="cs-CZ" b="1" i="1" dirty="0" err="1" smtClean="0"/>
              <a:t>kiroilemistaan</a:t>
            </a:r>
            <a:r>
              <a:rPr lang="cs-CZ" b="1" dirty="0" smtClean="0"/>
              <a:t>.  </a:t>
            </a:r>
            <a:r>
              <a:rPr lang="fi-FI" dirty="0" smtClean="0"/>
              <a:t>Muž </a:t>
            </a:r>
            <a:r>
              <a:rPr lang="fi-FI" dirty="0"/>
              <a:t>klel a klel. </a:t>
            </a:r>
            <a:endParaRPr lang="cs-CZ" dirty="0"/>
          </a:p>
          <a:p>
            <a:pPr marL="0" indent="0">
              <a:buNone/>
            </a:pPr>
            <a:r>
              <a:rPr lang="fi-FI" i="1" dirty="0"/>
              <a:t>Hän </a:t>
            </a:r>
            <a:r>
              <a:rPr lang="fi-FI" b="1" i="1" dirty="0"/>
              <a:t>puhui puhumistaan</a:t>
            </a:r>
            <a:r>
              <a:rPr lang="fi-FI" dirty="0"/>
              <a:t>. </a:t>
            </a:r>
            <a:r>
              <a:rPr lang="en-GB" dirty="0" err="1" smtClean="0"/>
              <a:t>Mluvil</a:t>
            </a:r>
            <a:r>
              <a:rPr lang="en-GB" dirty="0" smtClean="0"/>
              <a:t>/</a:t>
            </a:r>
            <a:r>
              <a:rPr lang="cs-CZ" dirty="0" smtClean="0"/>
              <a:t>a </a:t>
            </a:r>
            <a:r>
              <a:rPr lang="en-GB" dirty="0" smtClean="0"/>
              <a:t>bez </a:t>
            </a:r>
            <a:r>
              <a:rPr lang="en-GB" dirty="0" err="1"/>
              <a:t>přestání</a:t>
            </a:r>
            <a:r>
              <a:rPr lang="en-GB" dirty="0" smtClean="0"/>
              <a:t>.</a:t>
            </a:r>
            <a:endParaRPr lang="cs-CZ" dirty="0" smtClean="0"/>
          </a:p>
          <a:p>
            <a:pPr lvl="0"/>
            <a:r>
              <a:rPr lang="cs-CZ" b="1" dirty="0" err="1"/>
              <a:t>k</a:t>
            </a:r>
            <a:r>
              <a:rPr lang="en-GB" b="1" dirty="0" err="1" smtClean="0"/>
              <a:t>oloratiivirakenne</a:t>
            </a:r>
            <a:r>
              <a:rPr lang="cs-CZ" b="1" dirty="0" smtClean="0"/>
              <a:t>:</a:t>
            </a:r>
            <a:r>
              <a:rPr lang="en-GB" b="1" dirty="0" smtClean="0"/>
              <a:t> </a:t>
            </a:r>
            <a:r>
              <a:rPr lang="cs-CZ" dirty="0" err="1" smtClean="0"/>
              <a:t>yleensä</a:t>
            </a:r>
            <a:r>
              <a:rPr lang="cs-CZ" dirty="0" smtClean="0"/>
              <a:t> </a:t>
            </a:r>
            <a:r>
              <a:rPr lang="cs-CZ" dirty="0" err="1" smtClean="0"/>
              <a:t>liike</a:t>
            </a:r>
            <a:r>
              <a:rPr lang="cs-CZ" dirty="0" smtClean="0"/>
              <a:t>- </a:t>
            </a:r>
            <a:r>
              <a:rPr lang="cs-CZ" dirty="0" err="1" smtClean="0"/>
              <a:t>tai</a:t>
            </a:r>
            <a:r>
              <a:rPr lang="cs-CZ" dirty="0" smtClean="0"/>
              <a:t> </a:t>
            </a:r>
            <a:r>
              <a:rPr lang="cs-CZ" dirty="0" err="1" smtClean="0"/>
              <a:t>puhumisverbi</a:t>
            </a:r>
            <a:r>
              <a:rPr lang="en-GB" dirty="0" smtClean="0"/>
              <a:t> A-</a:t>
            </a:r>
            <a:r>
              <a:rPr lang="en-GB" dirty="0" err="1" smtClean="0"/>
              <a:t>inf</a:t>
            </a:r>
            <a:r>
              <a:rPr lang="cs-CZ" dirty="0" err="1" smtClean="0"/>
              <a:t>initiivissä</a:t>
            </a:r>
            <a:r>
              <a:rPr lang="en-GB" dirty="0" smtClean="0"/>
              <a:t> </a:t>
            </a:r>
            <a:r>
              <a:rPr lang="en-GB" dirty="0"/>
              <a:t>+ </a:t>
            </a:r>
            <a:r>
              <a:rPr lang="en-GB" dirty="0" err="1" smtClean="0"/>
              <a:t>deskripti</a:t>
            </a:r>
            <a:r>
              <a:rPr lang="cs-CZ" dirty="0" err="1" smtClean="0"/>
              <a:t>ivinen</a:t>
            </a:r>
            <a:r>
              <a:rPr lang="cs-CZ" dirty="0" smtClean="0"/>
              <a:t> verbi </a:t>
            </a:r>
            <a:r>
              <a:rPr lang="cs-CZ" dirty="0" err="1" smtClean="0"/>
              <a:t>finiittimuodossa</a:t>
            </a:r>
            <a:endParaRPr lang="cs-CZ" dirty="0"/>
          </a:p>
          <a:p>
            <a:pPr marL="0" indent="0">
              <a:buNone/>
            </a:pPr>
            <a:r>
              <a:rPr lang="en-GB" i="1" dirty="0" err="1" smtClean="0"/>
              <a:t>Tytöt</a:t>
            </a:r>
            <a:r>
              <a:rPr lang="en-GB" i="1" dirty="0" smtClean="0"/>
              <a:t> </a:t>
            </a:r>
            <a:r>
              <a:rPr lang="en-GB" b="1" i="1" dirty="0" err="1"/>
              <a:t>nauraa</a:t>
            </a:r>
            <a:r>
              <a:rPr lang="en-GB" b="1" i="1" dirty="0"/>
              <a:t> </a:t>
            </a:r>
            <a:r>
              <a:rPr lang="en-GB" b="1" i="1" dirty="0" err="1"/>
              <a:t>hihittivät</a:t>
            </a:r>
            <a:r>
              <a:rPr lang="en-GB" dirty="0"/>
              <a:t>. </a:t>
            </a:r>
            <a:r>
              <a:rPr lang="en-GB" dirty="0" err="1" smtClean="0"/>
              <a:t>Dívky</a:t>
            </a:r>
            <a:r>
              <a:rPr lang="en-GB" dirty="0" smtClean="0"/>
              <a:t> </a:t>
            </a:r>
            <a:r>
              <a:rPr lang="en-GB" dirty="0"/>
              <a:t>se </a:t>
            </a:r>
            <a:r>
              <a:rPr lang="en-GB" dirty="0" err="1"/>
              <a:t>chichotaly</a:t>
            </a:r>
            <a:r>
              <a:rPr lang="en-GB" dirty="0"/>
              <a:t>. </a:t>
            </a:r>
            <a:r>
              <a:rPr lang="fi-FI" dirty="0"/>
              <a:t>(dosl. smát chichotaly)</a:t>
            </a:r>
            <a:endParaRPr lang="cs-CZ" dirty="0"/>
          </a:p>
          <a:p>
            <a:pPr marL="0" indent="0">
              <a:buNone/>
            </a:pPr>
            <a:r>
              <a:rPr lang="fi-FI" i="1" dirty="0"/>
              <a:t>Poika </a:t>
            </a:r>
            <a:r>
              <a:rPr lang="fi-FI" b="1" i="1" dirty="0"/>
              <a:t>juosta lyllersi</a:t>
            </a:r>
            <a:r>
              <a:rPr lang="fi-FI" i="1" dirty="0"/>
              <a:t> tiellä</a:t>
            </a:r>
            <a:r>
              <a:rPr lang="fi-FI" dirty="0"/>
              <a:t>.  </a:t>
            </a:r>
            <a:r>
              <a:rPr lang="fi-FI" dirty="0" smtClean="0"/>
              <a:t>Kluk </a:t>
            </a:r>
            <a:r>
              <a:rPr lang="fi-FI" dirty="0"/>
              <a:t>se valil po cestě. (dosl. běžet valil)</a:t>
            </a:r>
            <a:endParaRPr lang="cs-CZ" dirty="0"/>
          </a:p>
          <a:p>
            <a:pPr marL="0" indent="0">
              <a:buNone/>
            </a:pPr>
            <a:endParaRPr lang="cs-CZ" dirty="0"/>
          </a:p>
          <a:p>
            <a:endParaRPr lang="cs-CZ" dirty="0"/>
          </a:p>
        </p:txBody>
      </p:sp>
    </p:spTree>
    <p:extLst>
      <p:ext uri="{BB962C8B-B14F-4D97-AF65-F5344CB8AC3E}">
        <p14:creationId xmlns:p14="http://schemas.microsoft.com/office/powerpoint/2010/main" val="4270771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MUUT RAKENTEET</a:t>
            </a:r>
            <a:endParaRPr lang="cs-CZ" dirty="0"/>
          </a:p>
        </p:txBody>
      </p:sp>
      <p:sp>
        <p:nvSpPr>
          <p:cNvPr id="3" name="Zástupný symbol pro obsah 2"/>
          <p:cNvSpPr>
            <a:spLocks noGrp="1"/>
          </p:cNvSpPr>
          <p:nvPr>
            <p:ph sz="quarter" idx="1"/>
          </p:nvPr>
        </p:nvSpPr>
        <p:spPr>
          <a:xfrm>
            <a:off x="611560" y="1447800"/>
            <a:ext cx="8280920" cy="4572000"/>
          </a:xfrm>
        </p:spPr>
        <p:txBody>
          <a:bodyPr>
            <a:normAutofit/>
          </a:bodyPr>
          <a:lstStyle/>
          <a:p>
            <a:r>
              <a:rPr lang="cs-CZ" b="1" dirty="0" err="1"/>
              <a:t>fortuitiivinen</a:t>
            </a:r>
            <a:r>
              <a:rPr lang="cs-CZ" b="1" dirty="0"/>
              <a:t> </a:t>
            </a:r>
            <a:r>
              <a:rPr lang="cs-CZ" b="1" dirty="0" err="1"/>
              <a:t>rakenne</a:t>
            </a:r>
            <a:r>
              <a:rPr lang="cs-CZ" b="1" dirty="0"/>
              <a:t> </a:t>
            </a:r>
            <a:r>
              <a:rPr lang="cs-CZ" dirty="0"/>
              <a:t>(nezáměrné jednání, shoda okolností)</a:t>
            </a:r>
          </a:p>
          <a:p>
            <a:r>
              <a:rPr lang="cs-CZ" dirty="0"/>
              <a:t>2 </a:t>
            </a:r>
            <a:r>
              <a:rPr lang="cs-CZ" dirty="0" err="1" smtClean="0"/>
              <a:t>muotoa</a:t>
            </a:r>
            <a:r>
              <a:rPr lang="cs-CZ" dirty="0" smtClean="0"/>
              <a:t>: </a:t>
            </a:r>
            <a:r>
              <a:rPr lang="cs-CZ" dirty="0"/>
              <a:t>	</a:t>
            </a:r>
            <a:endParaRPr lang="cs-CZ" dirty="0" smtClean="0"/>
          </a:p>
          <a:p>
            <a:pPr marL="0" indent="0">
              <a:buNone/>
            </a:pPr>
            <a:r>
              <a:rPr lang="cs-CZ" dirty="0" smtClean="0"/>
              <a:t>sloveso </a:t>
            </a:r>
            <a:r>
              <a:rPr lang="cs-CZ" i="1" dirty="0" err="1"/>
              <a:t>tulla</a:t>
            </a:r>
            <a:r>
              <a:rPr lang="cs-CZ" dirty="0"/>
              <a:t> + </a:t>
            </a:r>
            <a:r>
              <a:rPr lang="cs-CZ" dirty="0" smtClean="0"/>
              <a:t>TU-</a:t>
            </a:r>
            <a:r>
              <a:rPr lang="cs-CZ" dirty="0" err="1" smtClean="0"/>
              <a:t>partisiippi</a:t>
            </a:r>
            <a:r>
              <a:rPr lang="cs-CZ" dirty="0" smtClean="0"/>
              <a:t> </a:t>
            </a:r>
            <a:r>
              <a:rPr lang="cs-CZ" dirty="0"/>
              <a:t>+ </a:t>
            </a:r>
            <a:r>
              <a:rPr lang="cs-CZ" dirty="0" smtClean="0"/>
              <a:t>TRA </a:t>
            </a:r>
            <a:endParaRPr lang="cs-CZ" dirty="0"/>
          </a:p>
          <a:p>
            <a:pPr marL="0" indent="0">
              <a:buNone/>
            </a:pPr>
            <a:r>
              <a:rPr lang="cs-CZ" dirty="0" smtClean="0"/>
              <a:t>sloveso </a:t>
            </a:r>
            <a:r>
              <a:rPr lang="cs-CZ" i="1" dirty="0" err="1"/>
              <a:t>tulla</a:t>
            </a:r>
            <a:r>
              <a:rPr lang="cs-CZ" dirty="0"/>
              <a:t> + </a:t>
            </a:r>
            <a:r>
              <a:rPr lang="cs-CZ" dirty="0" smtClean="0"/>
              <a:t>TU-</a:t>
            </a:r>
            <a:r>
              <a:rPr lang="cs-CZ" dirty="0" err="1" smtClean="0"/>
              <a:t>partisiippi</a:t>
            </a:r>
            <a:r>
              <a:rPr lang="cs-CZ" dirty="0" smtClean="0"/>
              <a:t> </a:t>
            </a:r>
            <a:r>
              <a:rPr lang="cs-CZ" dirty="0"/>
              <a:t>+ </a:t>
            </a:r>
            <a:r>
              <a:rPr lang="cs-CZ" dirty="0" smtClean="0"/>
              <a:t>PART</a:t>
            </a:r>
            <a:endParaRPr lang="cs-CZ" dirty="0"/>
          </a:p>
          <a:p>
            <a:pPr marL="0" indent="0">
              <a:buNone/>
            </a:pPr>
            <a:r>
              <a:rPr lang="cs-CZ" i="1" dirty="0" err="1" smtClean="0"/>
              <a:t>Ei</a:t>
            </a:r>
            <a:r>
              <a:rPr lang="cs-CZ" i="1" dirty="0" smtClean="0"/>
              <a:t> </a:t>
            </a:r>
            <a:r>
              <a:rPr lang="cs-CZ" i="1" dirty="0" err="1"/>
              <a:t>tullut</a:t>
            </a:r>
            <a:r>
              <a:rPr lang="cs-CZ" i="1" dirty="0"/>
              <a:t> </a:t>
            </a:r>
            <a:r>
              <a:rPr lang="cs-CZ" i="1" dirty="0" err="1"/>
              <a:t>lähdetyksi</a:t>
            </a:r>
            <a:r>
              <a:rPr lang="cs-CZ" dirty="0"/>
              <a:t>.  </a:t>
            </a:r>
            <a:r>
              <a:rPr lang="cs-CZ" dirty="0" smtClean="0"/>
              <a:t>Nějak </a:t>
            </a:r>
            <a:r>
              <a:rPr lang="cs-CZ" dirty="0"/>
              <a:t>jsme se k tomu nedostali, abychom odešli.</a:t>
            </a:r>
          </a:p>
          <a:p>
            <a:pPr marL="0" indent="0">
              <a:buNone/>
            </a:pPr>
            <a:r>
              <a:rPr lang="cs-CZ" i="1" dirty="0" err="1"/>
              <a:t>Tuli</a:t>
            </a:r>
            <a:r>
              <a:rPr lang="cs-CZ" i="1" dirty="0"/>
              <a:t> </a:t>
            </a:r>
            <a:r>
              <a:rPr lang="cs-CZ" i="1" dirty="0" err="1"/>
              <a:t>syötyä</a:t>
            </a:r>
            <a:r>
              <a:rPr lang="cs-CZ" i="1" dirty="0"/>
              <a:t> </a:t>
            </a:r>
            <a:r>
              <a:rPr lang="cs-CZ" i="1" dirty="0" err="1"/>
              <a:t>liikaa</a:t>
            </a:r>
            <a:r>
              <a:rPr lang="cs-CZ" dirty="0"/>
              <a:t>. </a:t>
            </a:r>
            <a:r>
              <a:rPr lang="cs-CZ" dirty="0" smtClean="0"/>
              <a:t>Nějak </a:t>
            </a:r>
            <a:r>
              <a:rPr lang="cs-CZ" dirty="0"/>
              <a:t>se to stalo, že jsem přejedl.</a:t>
            </a:r>
          </a:p>
          <a:p>
            <a:endParaRPr lang="cs-CZ" dirty="0"/>
          </a:p>
        </p:txBody>
      </p:sp>
    </p:spTree>
    <p:extLst>
      <p:ext uri="{BB962C8B-B14F-4D97-AF65-F5344CB8AC3E}">
        <p14:creationId xmlns:p14="http://schemas.microsoft.com/office/powerpoint/2010/main" val="2060296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marL="0" indent="0">
              <a:buNone/>
            </a:pPr>
            <a:r>
              <a:rPr lang="cs-CZ" dirty="0"/>
              <a:t>OPPIKIRJA:</a:t>
            </a:r>
          </a:p>
          <a:p>
            <a:pPr marL="0" indent="0">
              <a:buNone/>
            </a:pPr>
            <a:r>
              <a:rPr lang="cs-CZ" dirty="0" err="1" smtClean="0"/>
              <a:t>Finaalirakenne</a:t>
            </a:r>
            <a:r>
              <a:rPr lang="cs-CZ" dirty="0" smtClean="0"/>
              <a:t> </a:t>
            </a:r>
            <a:r>
              <a:rPr lang="cs-CZ" dirty="0"/>
              <a:t>– s. </a:t>
            </a:r>
            <a:r>
              <a:rPr lang="cs-CZ" dirty="0" smtClean="0"/>
              <a:t>317</a:t>
            </a:r>
          </a:p>
          <a:p>
            <a:pPr marL="0" indent="0">
              <a:buNone/>
            </a:pPr>
            <a:r>
              <a:rPr lang="cs-CZ" dirty="0" err="1" smtClean="0"/>
              <a:t>Olla</a:t>
            </a:r>
            <a:r>
              <a:rPr lang="cs-CZ" dirty="0" smtClean="0"/>
              <a:t> </a:t>
            </a:r>
            <a:r>
              <a:rPr lang="cs-CZ" dirty="0" err="1" smtClean="0"/>
              <a:t>menemäisillään</a:t>
            </a:r>
            <a:r>
              <a:rPr lang="cs-CZ" dirty="0"/>
              <a:t> </a:t>
            </a:r>
            <a:r>
              <a:rPr lang="cs-CZ" dirty="0" smtClean="0"/>
              <a:t>–</a:t>
            </a:r>
            <a:r>
              <a:rPr lang="cs-CZ" dirty="0" err="1" smtClean="0"/>
              <a:t>rakenne</a:t>
            </a:r>
            <a:r>
              <a:rPr lang="cs-CZ" dirty="0" smtClean="0"/>
              <a:t> – s. 298</a:t>
            </a:r>
          </a:p>
          <a:p>
            <a:pPr marL="0" indent="0">
              <a:buNone/>
            </a:pPr>
            <a:r>
              <a:rPr lang="cs-CZ" dirty="0" err="1" smtClean="0"/>
              <a:t>Olla</a:t>
            </a:r>
            <a:r>
              <a:rPr lang="cs-CZ" dirty="0" smtClean="0"/>
              <a:t> </a:t>
            </a:r>
            <a:r>
              <a:rPr lang="cs-CZ" dirty="0" err="1" smtClean="0"/>
              <a:t>tekevinään</a:t>
            </a:r>
            <a:r>
              <a:rPr lang="cs-CZ" dirty="0" smtClean="0"/>
              <a:t> –</a:t>
            </a:r>
            <a:r>
              <a:rPr lang="cs-CZ" dirty="0" err="1" smtClean="0"/>
              <a:t>rakenne</a:t>
            </a:r>
            <a:r>
              <a:rPr lang="cs-CZ" dirty="0" smtClean="0"/>
              <a:t> – s. 318</a:t>
            </a:r>
            <a:endParaRPr lang="cs-CZ" dirty="0"/>
          </a:p>
          <a:p>
            <a:pPr marL="0" indent="0">
              <a:buNone/>
            </a:pPr>
            <a:endParaRPr lang="cs-CZ" dirty="0"/>
          </a:p>
          <a:p>
            <a:pPr marL="0" indent="0">
              <a:buNone/>
            </a:pPr>
            <a:r>
              <a:rPr lang="cs-CZ" dirty="0" err="1"/>
              <a:t>Lisää</a:t>
            </a:r>
            <a:r>
              <a:rPr lang="cs-CZ" dirty="0"/>
              <a:t> </a:t>
            </a:r>
            <a:r>
              <a:rPr lang="cs-CZ" dirty="0" err="1"/>
              <a:t>harjoituksia</a:t>
            </a:r>
            <a:r>
              <a:rPr lang="cs-CZ" dirty="0"/>
              <a:t>:</a:t>
            </a:r>
          </a:p>
          <a:p>
            <a:pPr marL="0" indent="0">
              <a:buNone/>
            </a:pPr>
            <a:r>
              <a:rPr lang="cs-CZ" dirty="0">
                <a:hlinkClick r:id="rId2"/>
              </a:rPr>
              <a:t>https://salpro.salpaus.fi/hotpotatoes/syksy2010/lokakuu2010_ok/lause_etusivu.html</a:t>
            </a:r>
            <a:endParaRPr lang="cs-CZ" dirty="0"/>
          </a:p>
          <a:p>
            <a:endParaRPr lang="cs-CZ" dirty="0"/>
          </a:p>
        </p:txBody>
      </p:sp>
    </p:spTree>
    <p:extLst>
      <p:ext uri="{BB962C8B-B14F-4D97-AF65-F5344CB8AC3E}">
        <p14:creationId xmlns:p14="http://schemas.microsoft.com/office/powerpoint/2010/main" val="8884645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mění">
  <a:themeElements>
    <a:clrScheme name="Jmění">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Jmění">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Jmění">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508</TotalTime>
  <Words>684</Words>
  <Application>Microsoft Office PowerPoint</Application>
  <PresentationFormat>Předvádění na obrazovce (4:3)</PresentationFormat>
  <Paragraphs>88</Paragraphs>
  <Slides>11</Slides>
  <Notes>0</Notes>
  <HiddenSlides>0</HiddenSlides>
  <MMClips>0</MMClips>
  <ScaleCrop>false</ScaleCrop>
  <HeadingPairs>
    <vt:vector size="4" baseType="variant">
      <vt:variant>
        <vt:lpstr>Motiv</vt:lpstr>
      </vt:variant>
      <vt:variant>
        <vt:i4>1</vt:i4>
      </vt:variant>
      <vt:variant>
        <vt:lpstr>Nadpisy snímků</vt:lpstr>
      </vt:variant>
      <vt:variant>
        <vt:i4>11</vt:i4>
      </vt:variant>
    </vt:vector>
  </HeadingPairs>
  <TitlesOfParts>
    <vt:vector size="12" baseType="lpstr">
      <vt:lpstr>Jmění</vt:lpstr>
      <vt:lpstr>PK II</vt:lpstr>
      <vt:lpstr>HARJOITUS 1</vt:lpstr>
      <vt:lpstr>FINAALIRAKENNE</vt:lpstr>
      <vt:lpstr>HARJOITUS 2: Muuta jotta-lauseet finaalirakenteiksi.</vt:lpstr>
      <vt:lpstr>HARJOITUS 3</vt:lpstr>
      <vt:lpstr>MUUT RAKENTEET</vt:lpstr>
      <vt:lpstr>MUUT RAKENTEET</vt:lpstr>
      <vt:lpstr>MUUT RAKENTEET</vt:lpstr>
      <vt:lpstr>Prezentace aplikace PowerPoint</vt:lpstr>
      <vt:lpstr>JOULUKALENTERI</vt:lpstr>
      <vt:lpstr>MARTAT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PK II</dc:title>
  <dc:creator>HP</dc:creator>
  <cp:lastModifiedBy>HP</cp:lastModifiedBy>
  <cp:revision>15</cp:revision>
  <dcterms:created xsi:type="dcterms:W3CDTF">2020-11-26T09:40:17Z</dcterms:created>
  <dcterms:modified xsi:type="dcterms:W3CDTF">2020-12-03T09:53:53Z</dcterms:modified>
</cp:coreProperties>
</file>