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2"/>
  </p:notesMasterIdLst>
  <p:sldIdLst>
    <p:sldId id="256" r:id="rId2"/>
    <p:sldId id="258" r:id="rId3"/>
    <p:sldId id="348" r:id="rId4"/>
    <p:sldId id="350" r:id="rId5"/>
    <p:sldId id="351" r:id="rId6"/>
    <p:sldId id="361" r:id="rId7"/>
    <p:sldId id="362" r:id="rId8"/>
    <p:sldId id="430" r:id="rId9"/>
    <p:sldId id="365" r:id="rId10"/>
    <p:sldId id="358" r:id="rId11"/>
    <p:sldId id="364" r:id="rId12"/>
    <p:sldId id="363" r:id="rId13"/>
    <p:sldId id="352" r:id="rId14"/>
    <p:sldId id="354" r:id="rId15"/>
    <p:sldId id="353" r:id="rId16"/>
    <p:sldId id="356" r:id="rId17"/>
    <p:sldId id="357" r:id="rId18"/>
    <p:sldId id="360" r:id="rId19"/>
    <p:sldId id="259" r:id="rId20"/>
    <p:sldId id="359" r:id="rId21"/>
    <p:sldId id="366" r:id="rId22"/>
    <p:sldId id="367" r:id="rId23"/>
    <p:sldId id="368" r:id="rId24"/>
    <p:sldId id="369" r:id="rId25"/>
    <p:sldId id="370" r:id="rId26"/>
    <p:sldId id="371" r:id="rId27"/>
    <p:sldId id="372" r:id="rId28"/>
    <p:sldId id="373" r:id="rId29"/>
    <p:sldId id="377" r:id="rId30"/>
    <p:sldId id="374" r:id="rId31"/>
    <p:sldId id="375" r:id="rId32"/>
    <p:sldId id="379" r:id="rId33"/>
    <p:sldId id="382" r:id="rId34"/>
    <p:sldId id="378" r:id="rId35"/>
    <p:sldId id="381" r:id="rId36"/>
    <p:sldId id="376" r:id="rId37"/>
    <p:sldId id="383" r:id="rId38"/>
    <p:sldId id="261" r:id="rId39"/>
    <p:sldId id="384" r:id="rId40"/>
    <p:sldId id="262" r:id="rId41"/>
    <p:sldId id="385" r:id="rId42"/>
    <p:sldId id="390" r:id="rId43"/>
    <p:sldId id="389" r:id="rId44"/>
    <p:sldId id="264" r:id="rId45"/>
    <p:sldId id="391" r:id="rId46"/>
    <p:sldId id="392" r:id="rId47"/>
    <p:sldId id="401" r:id="rId48"/>
    <p:sldId id="431" r:id="rId49"/>
    <p:sldId id="394" r:id="rId50"/>
    <p:sldId id="395" r:id="rId51"/>
    <p:sldId id="266" r:id="rId52"/>
    <p:sldId id="397" r:id="rId53"/>
    <p:sldId id="398" r:id="rId54"/>
    <p:sldId id="393" r:id="rId55"/>
    <p:sldId id="267" r:id="rId56"/>
    <p:sldId id="399" r:id="rId57"/>
    <p:sldId id="400" r:id="rId58"/>
    <p:sldId id="425" r:id="rId59"/>
    <p:sldId id="268" r:id="rId60"/>
    <p:sldId id="336" r:id="rId61"/>
    <p:sldId id="338" r:id="rId62"/>
    <p:sldId id="272" r:id="rId63"/>
    <p:sldId id="433" r:id="rId64"/>
    <p:sldId id="432" r:id="rId65"/>
    <p:sldId id="273" r:id="rId66"/>
    <p:sldId id="402" r:id="rId67"/>
    <p:sldId id="403" r:id="rId68"/>
    <p:sldId id="269" r:id="rId69"/>
    <p:sldId id="271" r:id="rId70"/>
    <p:sldId id="275" r:id="rId71"/>
    <p:sldId id="404" r:id="rId72"/>
    <p:sldId id="405" r:id="rId73"/>
    <p:sldId id="406" r:id="rId74"/>
    <p:sldId id="408" r:id="rId75"/>
    <p:sldId id="409" r:id="rId76"/>
    <p:sldId id="407" r:id="rId77"/>
    <p:sldId id="276" r:id="rId78"/>
    <p:sldId id="410" r:id="rId79"/>
    <p:sldId id="411" r:id="rId80"/>
    <p:sldId id="412" r:id="rId81"/>
    <p:sldId id="413" r:id="rId82"/>
    <p:sldId id="277" r:id="rId83"/>
    <p:sldId id="279" r:id="rId84"/>
    <p:sldId id="415" r:id="rId85"/>
    <p:sldId id="278" r:id="rId86"/>
    <p:sldId id="414" r:id="rId87"/>
    <p:sldId id="426" r:id="rId88"/>
    <p:sldId id="427" r:id="rId89"/>
    <p:sldId id="416" r:id="rId90"/>
    <p:sldId id="428" r:id="rId91"/>
    <p:sldId id="429" r:id="rId92"/>
    <p:sldId id="280" r:id="rId93"/>
    <p:sldId id="281" r:id="rId94"/>
    <p:sldId id="418" r:id="rId95"/>
    <p:sldId id="424" r:id="rId96"/>
    <p:sldId id="419" r:id="rId97"/>
    <p:sldId id="422" r:id="rId98"/>
    <p:sldId id="420" r:id="rId99"/>
    <p:sldId id="423" r:id="rId100"/>
    <p:sldId id="421" r:id="rId10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f Stráský" initials="JS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43" autoAdjust="0"/>
    <p:restoredTop sz="94660"/>
  </p:normalViewPr>
  <p:slideViewPr>
    <p:cSldViewPr>
      <p:cViewPr varScale="1">
        <p:scale>
          <a:sx n="80" d="100"/>
          <a:sy n="80" d="100"/>
        </p:scale>
        <p:origin x="893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AC5C3-DF42-4378-9426-0BC40AF96DE4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E431A-561A-449D-9D11-DF16EB2857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525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Potenciál bodového náboje</a:t>
            </a:r>
          </a:p>
          <a:p>
            <a:r>
              <a:rPr lang="cs-CZ" dirty="0" smtClean="0"/>
              <a:t>Potenciál v</a:t>
            </a:r>
            <a:r>
              <a:rPr lang="cs-CZ" baseline="0" dirty="0" smtClean="0"/>
              <a:t> bodě na ose kruhového prstence</a:t>
            </a:r>
          </a:p>
          <a:p>
            <a:r>
              <a:rPr lang="cs-CZ" baseline="0" dirty="0" smtClean="0"/>
              <a:t>Potenciál koule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308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699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060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307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Potenciál bodového náboje</a:t>
            </a:r>
          </a:p>
          <a:p>
            <a:r>
              <a:rPr lang="cs-CZ" dirty="0" smtClean="0"/>
              <a:t>Potenciál v</a:t>
            </a:r>
            <a:r>
              <a:rPr lang="cs-CZ" baseline="0" dirty="0" smtClean="0"/>
              <a:t> bodě na ose kruhového prstence</a:t>
            </a:r>
          </a:p>
          <a:p>
            <a:r>
              <a:rPr lang="cs-CZ" baseline="0" dirty="0" smtClean="0"/>
              <a:t>Potenciál koule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3085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85695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9157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137,</a:t>
            </a:r>
            <a:r>
              <a:rPr lang="cs-CZ" baseline="0" dirty="0" smtClean="0"/>
              <a:t> 166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621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Kapacita koule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769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8954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8228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7919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52912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8130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55765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4784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131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Kulový kondenzátor</a:t>
            </a:r>
          </a:p>
          <a:p>
            <a:r>
              <a:rPr lang="cs-CZ" dirty="0" smtClean="0"/>
              <a:t>Válcový kondenzátor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687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11896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38918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94459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45564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517553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2599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Kulový kondenzátor</a:t>
            </a:r>
          </a:p>
          <a:p>
            <a:r>
              <a:rPr lang="cs-CZ" dirty="0" smtClean="0"/>
              <a:t>Válcový kondenzátor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9593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100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Kulový kondenzátor</a:t>
            </a:r>
          </a:p>
          <a:p>
            <a:r>
              <a:rPr lang="cs-CZ" dirty="0" smtClean="0"/>
              <a:t>Válcový kondenzátor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68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Kapacita koule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454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Kapacita koule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339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64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707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50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701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83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1021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853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39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17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40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372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29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F1C60-80A3-4192-AE3B-1A85E6F1B945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683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0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gi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gif"/><Relationship Id="rId4" Type="http://schemas.openxmlformats.org/officeDocument/2006/relationships/image" Target="../media/image64.gi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gif"/><Relationship Id="rId5" Type="http://schemas.openxmlformats.org/officeDocument/2006/relationships/image" Target="../media/image71.gif"/><Relationship Id="rId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eseneulohy.cz/cs" TargetMode="External"/><Relationship Id="rId2" Type="http://schemas.openxmlformats.org/officeDocument/2006/relationships/hyperlink" Target="http://fyzika.jreichl.com/" TargetMode="Externa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t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ti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gif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1470025"/>
          </a:xfrm>
        </p:spPr>
        <p:txBody>
          <a:bodyPr/>
          <a:lstStyle/>
          <a:p>
            <a:r>
              <a:rPr lang="cs-CZ" dirty="0" smtClean="0"/>
              <a:t>Fyzika II pro biochemii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stav 1.10.2018</a:t>
            </a:r>
          </a:p>
          <a:p>
            <a:endParaRPr lang="cs-CZ" sz="2000" dirty="0"/>
          </a:p>
          <a:p>
            <a:r>
              <a:rPr lang="cs-CZ" sz="2000" dirty="0">
                <a:solidFill>
                  <a:schemeClr val="tx1"/>
                </a:solidFill>
              </a:rPr>
              <a:t>http://material.karlov.mff.cuni.cz/people/strasky/FbchII/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979712" y="2186280"/>
            <a:ext cx="5040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Josef Stráský</a:t>
            </a:r>
          </a:p>
          <a:p>
            <a:pPr algn="ctr"/>
            <a:r>
              <a:rPr lang="cs-CZ" i="1" dirty="0" smtClean="0"/>
              <a:t>josef.strasky@gmail.com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1760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Sin a Cos - opakování 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4" name="AutoShape 2" descr="Výsledek obrázku pro tlak hpa map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tlak hpa map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http://i.stack.imgur.com/eH8J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13232"/>
            <a:ext cx="4453508" cy="344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749188" y="6459860"/>
            <a:ext cx="2707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© 2016 </a:t>
            </a:r>
            <a:r>
              <a:rPr lang="cs-CZ" dirty="0" err="1"/>
              <a:t>Stack</a:t>
            </a:r>
            <a:r>
              <a:rPr lang="cs-CZ" dirty="0"/>
              <a:t> Exchange </a:t>
            </a:r>
            <a:r>
              <a:rPr lang="cs-CZ" dirty="0" err="1"/>
              <a:t>Inc</a:t>
            </a:r>
            <a:endParaRPr lang="cs-CZ" dirty="0"/>
          </a:p>
        </p:txBody>
      </p:sp>
      <p:sp>
        <p:nvSpPr>
          <p:cNvPr id="7" name="AutoShape 4" descr="Výsledek obrázku pro sine cosine unit circl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6" descr="Výsledek obrázku pro sine cosine unit circ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04" name="Picture 8" descr="http://www.afralisp.net/archive/images/I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196752"/>
            <a:ext cx="4288813" cy="288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0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Elektrický proud v </a:t>
            </a:r>
            <a:r>
              <a:rPr lang="cs-CZ" dirty="0"/>
              <a:t>plynech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2304256"/>
          </a:xfrm>
        </p:spPr>
        <p:txBody>
          <a:bodyPr>
            <a:normAutofit fontScale="85000" lnSpcReduction="20000"/>
          </a:bodyPr>
          <a:lstStyle/>
          <a:p>
            <a:r>
              <a:rPr lang="cs-CZ" sz="2400" dirty="0" smtClean="0"/>
              <a:t>Za sníženého tlaku - doutnavý výboj </a:t>
            </a:r>
          </a:p>
          <a:p>
            <a:r>
              <a:rPr lang="cs-CZ" sz="2400" dirty="0" smtClean="0"/>
              <a:t>Na zapálení výboje stačí nižší napětí, prochází nižší proud</a:t>
            </a:r>
          </a:p>
          <a:p>
            <a:r>
              <a:rPr lang="cs-CZ" sz="2400" dirty="0" smtClean="0"/>
              <a:t>Elektrony jsou vyzařovány z katody</a:t>
            </a:r>
          </a:p>
          <a:p>
            <a:r>
              <a:rPr lang="cs-CZ" sz="2400" dirty="0" smtClean="0"/>
              <a:t>Doutnavý výboj – v trubici se sníženým tlakem</a:t>
            </a:r>
          </a:p>
          <a:p>
            <a:pPr lvl="1"/>
            <a:r>
              <a:rPr lang="cs-CZ" sz="2000" dirty="0" smtClean="0"/>
              <a:t>Anodové světlo – excitace atomů, při </a:t>
            </a:r>
            <a:r>
              <a:rPr lang="cs-CZ" sz="2000" dirty="0" err="1" smtClean="0"/>
              <a:t>deexcitaci</a:t>
            </a:r>
            <a:r>
              <a:rPr lang="cs-CZ" sz="2000" dirty="0" smtClean="0"/>
              <a:t> se vyzáří světlo (charakteristické) – pro vzduch růžové; pro neon červené (neonka)</a:t>
            </a:r>
          </a:p>
          <a:p>
            <a:pPr lvl="2"/>
            <a:r>
              <a:rPr lang="cs-CZ" sz="1600" dirty="0" smtClean="0"/>
              <a:t>Při nižším tlaku z trubice mizí </a:t>
            </a:r>
          </a:p>
          <a:p>
            <a:pPr lvl="1"/>
            <a:r>
              <a:rPr lang="cs-CZ" sz="2000" dirty="0" smtClean="0"/>
              <a:t>Katodové světlo – namodralé</a:t>
            </a:r>
          </a:p>
        </p:txBody>
      </p:sp>
      <p:sp>
        <p:nvSpPr>
          <p:cNvPr id="4" name="Obdélník 3"/>
          <p:cNvSpPr/>
          <p:nvPr/>
        </p:nvSpPr>
        <p:spPr>
          <a:xfrm>
            <a:off x="38100" y="3717032"/>
            <a:ext cx="9144000" cy="44348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Skalární součin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4" name="AutoShape 2" descr="Výsledek obrázku pro tlak hpa map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tlak hpa map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4" descr="Výsledek obrázku pro sine cosine unit circl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6" descr="Výsledek obrázku pro sine cosine unit circ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612775" y="1628800"/>
                <a:ext cx="8207697" cy="3816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𝑢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cs-CZ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cs-CZ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cs-CZ" dirty="0"/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𝑢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𝑣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cs-CZ" dirty="0" smtClean="0"/>
              </a:p>
              <a:p>
                <a:pPr>
                  <a:spcAft>
                    <a:spcPts val="1200"/>
                  </a:spcAft>
                </a:pPr>
                <a:r>
                  <a:rPr lang="cs-CZ" dirty="0" smtClean="0"/>
                  <a:t>Výsledkem je číslo (skalár) – proto je to skalární součin. </a:t>
                </a: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𝑢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𝑣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</m:acc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  <m:func>
                        <m:func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cs-CZ" b="0" i="1" smtClean="0">
                              <a:latin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cs-CZ" dirty="0" smtClean="0"/>
              </a:p>
              <a:p>
                <a:pPr>
                  <a:spcAft>
                    <a:spcPts val="1200"/>
                  </a:spcAft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cs-CZ" i="1">
                                <a:latin typeface="Cambria Math"/>
                              </a:rPr>
                              <m:t>𝑢</m:t>
                            </m:r>
                          </m:e>
                        </m:acc>
                      </m:e>
                    </m:d>
                  </m:oMath>
                </a14:m>
                <a:r>
                  <a:rPr lang="cs-CZ" dirty="0" smtClean="0"/>
                  <a:t> - velikost vektoru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cs-CZ" dirty="0" smtClean="0"/>
                  <a:t> (číslo)</a:t>
                </a:r>
              </a:p>
              <a:p>
                <a:pPr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𝛼</m:t>
                    </m:r>
                  </m:oMath>
                </a14:m>
                <a:r>
                  <a:rPr lang="cs-CZ" dirty="0" smtClean="0"/>
                  <a:t> – úhel, který svírají vektory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cs-CZ" dirty="0" smtClean="0"/>
                  <a:t> 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endParaRPr lang="cs-CZ" dirty="0" smtClean="0"/>
              </a:p>
              <a:p>
                <a:pPr>
                  <a:spcAft>
                    <a:spcPts val="1200"/>
                  </a:spcAft>
                </a:pPr>
                <a:r>
                  <a:rPr lang="cs-CZ" dirty="0" smtClean="0"/>
                  <a:t>Když jsou vektory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cs-CZ" dirty="0"/>
                  <a:t> 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dirty="0" smtClean="0"/>
                  <a:t> </a:t>
                </a:r>
                <a:r>
                  <a:rPr lang="cs-CZ" b="1" dirty="0" smtClean="0"/>
                  <a:t>rovnoběžné</a:t>
                </a:r>
                <a:r>
                  <a:rPr lang="cs-CZ" dirty="0" smtClean="0"/>
                  <a:t>, tak je výsledek skalárního součinu </a:t>
                </a:r>
                <a:r>
                  <a:rPr lang="cs-CZ" b="1" dirty="0" smtClean="0"/>
                  <a:t>největší</a:t>
                </a:r>
                <a:r>
                  <a:rPr lang="cs-CZ" dirty="0" smtClean="0"/>
                  <a:t>. </a:t>
                </a:r>
              </a:p>
              <a:p>
                <a:pPr>
                  <a:spcAft>
                    <a:spcPts val="1200"/>
                  </a:spcAft>
                </a:pPr>
                <a:r>
                  <a:rPr lang="cs-CZ" dirty="0"/>
                  <a:t>Když jsou vektory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cs-CZ" dirty="0"/>
                  <a:t> 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dirty="0"/>
                  <a:t> </a:t>
                </a:r>
                <a:r>
                  <a:rPr lang="cs-CZ" b="1" dirty="0" smtClean="0"/>
                  <a:t>kolmé</a:t>
                </a:r>
                <a:r>
                  <a:rPr lang="cs-CZ" dirty="0" smtClean="0"/>
                  <a:t>, </a:t>
                </a:r>
                <a:r>
                  <a:rPr lang="cs-CZ" dirty="0"/>
                  <a:t>tak je výsledek skalárního součinu </a:t>
                </a:r>
                <a:r>
                  <a:rPr lang="cs-CZ" b="1" dirty="0" smtClean="0"/>
                  <a:t>nulový</a:t>
                </a:r>
                <a:r>
                  <a:rPr lang="cs-CZ" dirty="0" smtClean="0"/>
                  <a:t>. </a:t>
                </a:r>
                <a:endParaRPr lang="cs-CZ" dirty="0"/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5" y="1628800"/>
                <a:ext cx="8207697" cy="3816429"/>
              </a:xfrm>
              <a:prstGeom prst="rect">
                <a:avLst/>
              </a:prstGeom>
              <a:blipFill rotWithShape="1">
                <a:blip r:embed="rId2"/>
                <a:stretch>
                  <a:fillRect l="-669" b="-159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73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ýsledek obrázku pro vektorový sou&amp;ccaron;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3798740"/>
            <a:ext cx="3977483" cy="305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Vektorový součin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4" name="AutoShape 2" descr="Výsledek obrázku pro tlak hpa map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tlak hpa map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4" descr="Výsledek obrázku pro sine cosine unit circl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6" descr="Výsledek obrázku pro sine cosine unit circ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468307" y="1344811"/>
                <a:ext cx="5093550" cy="4924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endParaRPr lang="cs-CZ" dirty="0" smtClean="0"/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𝑢</m:t>
                          </m:r>
                        </m:e>
                      </m:acc>
                      <m:r>
                        <a:rPr lang="cs-CZ" i="1" smtClean="0"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𝑣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cs-CZ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cs-CZ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cs-CZ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>
                  <a:spcAft>
                    <a:spcPts val="1200"/>
                  </a:spcAft>
                </a:pPr>
                <a:r>
                  <a:rPr lang="cs-CZ" dirty="0" smtClean="0"/>
                  <a:t>Výsledkem je vektor. </a:t>
                </a:r>
              </a:p>
              <a:p>
                <a:pPr>
                  <a:spcAft>
                    <a:spcPts val="1200"/>
                  </a:spcAft>
                </a:pPr>
                <a:r>
                  <a:rPr lang="cs-CZ" dirty="0" smtClean="0"/>
                  <a:t>Tento výsledný vektor je kolmý na vektor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cs-CZ" dirty="0" smtClean="0"/>
                  <a:t> a současně je kolmý na vektor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dirty="0" smtClean="0"/>
                  <a:t>. </a:t>
                </a:r>
              </a:p>
              <a:p>
                <a:pPr>
                  <a:spcAft>
                    <a:spcPts val="1200"/>
                  </a:spcAft>
                </a:pPr>
                <a:r>
                  <a:rPr lang="cs-CZ" dirty="0" smtClean="0"/>
                  <a:t>Jinými slovy, výsledný vektor je kolmý na rovinu určenou vektory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cs-CZ" dirty="0" smtClean="0"/>
                  <a:t> 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0" i="1" smtClean="0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dirty="0" smtClean="0"/>
                  <a:t>.</a:t>
                </a: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</m:acc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</m:acc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  <m:func>
                        <m:func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i="1">
                              <a:latin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cs-CZ" dirty="0" smtClean="0"/>
              </a:p>
              <a:p>
                <a:pPr>
                  <a:spcAft>
                    <a:spcPts val="1200"/>
                  </a:spcAft>
                </a:pPr>
                <a:r>
                  <a:rPr lang="cs-CZ" dirty="0"/>
                  <a:t>Když jsou vektory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cs-CZ" dirty="0"/>
                  <a:t> 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dirty="0"/>
                  <a:t> </a:t>
                </a:r>
                <a:r>
                  <a:rPr lang="cs-CZ" b="1" dirty="0"/>
                  <a:t>rovnoběžné</a:t>
                </a:r>
                <a:r>
                  <a:rPr lang="cs-CZ" dirty="0"/>
                  <a:t>, tak je výsledek </a:t>
                </a:r>
                <a:r>
                  <a:rPr lang="cs-CZ" dirty="0" smtClean="0"/>
                  <a:t>vektorového </a:t>
                </a:r>
                <a:r>
                  <a:rPr lang="cs-CZ" dirty="0"/>
                  <a:t>součinu </a:t>
                </a:r>
                <a:r>
                  <a:rPr lang="cs-CZ" b="1" dirty="0" smtClean="0"/>
                  <a:t>nulový</a:t>
                </a:r>
                <a:r>
                  <a:rPr lang="cs-CZ" dirty="0" smtClean="0"/>
                  <a:t>. </a:t>
                </a:r>
                <a:endParaRPr lang="cs-CZ" dirty="0"/>
              </a:p>
              <a:p>
                <a:pPr>
                  <a:spcAft>
                    <a:spcPts val="1200"/>
                  </a:spcAft>
                </a:pPr>
                <a:r>
                  <a:rPr lang="cs-CZ" dirty="0"/>
                  <a:t>Když jsou vektory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cs-CZ" dirty="0"/>
                  <a:t> 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dirty="0"/>
                  <a:t> </a:t>
                </a:r>
                <a:r>
                  <a:rPr lang="cs-CZ" b="1" dirty="0"/>
                  <a:t>kolmé</a:t>
                </a:r>
                <a:r>
                  <a:rPr lang="cs-CZ" dirty="0"/>
                  <a:t>, tak je výsledek </a:t>
                </a:r>
                <a:r>
                  <a:rPr lang="cs-CZ" dirty="0" smtClean="0"/>
                  <a:t>vektorového </a:t>
                </a:r>
                <a:r>
                  <a:rPr lang="cs-CZ" dirty="0"/>
                  <a:t>součinu </a:t>
                </a:r>
                <a:r>
                  <a:rPr lang="cs-CZ" b="1" dirty="0" smtClean="0"/>
                  <a:t>největší</a:t>
                </a:r>
                <a:r>
                  <a:rPr lang="cs-CZ" dirty="0" smtClean="0"/>
                  <a:t>. </a:t>
                </a:r>
                <a:endParaRPr lang="cs-CZ" dirty="0"/>
              </a:p>
              <a:p>
                <a:pPr>
                  <a:spcAft>
                    <a:spcPts val="1200"/>
                  </a:spcAft>
                </a:pPr>
                <a:endParaRPr lang="cs-CZ" dirty="0" smtClean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07" y="1344811"/>
                <a:ext cx="5093550" cy="4924425"/>
              </a:xfrm>
              <a:prstGeom prst="rect">
                <a:avLst/>
              </a:prstGeom>
              <a:blipFill rotWithShape="1">
                <a:blip r:embed="rId3"/>
                <a:stretch>
                  <a:fillRect l="-107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délník 8"/>
              <p:cNvSpPr/>
              <p:nvPr/>
            </p:nvSpPr>
            <p:spPr>
              <a:xfrm>
                <a:off x="5561856" y="1344811"/>
                <a:ext cx="3582144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𝑢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cs-CZ" dirty="0"/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𝑣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9" name="Obdélní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856" y="1344811"/>
                <a:ext cx="3582144" cy="95410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26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Matematické základy (fuj!)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</p:spPr>
            <p:txBody>
              <a:bodyPr>
                <a:normAutofit/>
              </a:bodyPr>
              <a:lstStyle/>
              <a:p>
                <a:r>
                  <a:rPr lang="cs-CZ" dirty="0" smtClean="0"/>
                  <a:t>(Skalární) funkce jedné reálné proměnné	      </a:t>
                </a:r>
              </a:p>
              <a:p>
                <a:pPr marL="0" indent="0">
                  <a:buNone/>
                </a:pPr>
                <a:r>
                  <a:rPr lang="cs-CZ" b="0" dirty="0"/>
                  <a:t>	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𝑓</m:t>
                    </m:r>
                    <m:r>
                      <a:rPr lang="cs-CZ" b="0" i="1" smtClean="0">
                        <a:latin typeface="Cambria Math"/>
                      </a:rPr>
                      <m:t>(</m:t>
                    </m:r>
                    <m:r>
                      <a:rPr lang="cs-CZ" b="0" i="1" smtClean="0">
                        <a:latin typeface="Cambria Math"/>
                      </a:rPr>
                      <m:t>𝑥</m:t>
                    </m:r>
                    <m:r>
                      <a:rPr lang="cs-CZ" b="0" i="1" smtClean="0">
                        <a:latin typeface="Cambria Math"/>
                      </a:rPr>
                      <m:t>)</m:t>
                    </m:r>
                  </m:oMath>
                </a14:m>
                <a:endParaRPr lang="cs-CZ" dirty="0" smtClean="0"/>
              </a:p>
              <a:p>
                <a:pPr lvl="1"/>
                <a:r>
                  <a:rPr lang="cs-CZ" sz="2400" dirty="0" smtClean="0"/>
                  <a:t>Jeden </a:t>
                </a:r>
                <a:r>
                  <a:rPr lang="cs-CZ" sz="2400" dirty="0" err="1" smtClean="0"/>
                  <a:t>kafemlejnek</a:t>
                </a:r>
                <a:r>
                  <a:rPr lang="cs-CZ" sz="2400" dirty="0" smtClean="0"/>
                  <a:t>, kam se strčí číslo z definičního oboru a leze z něj číslo z oboru hodnot.</a:t>
                </a:r>
              </a:p>
              <a:p>
                <a:pPr lvl="1"/>
                <a:r>
                  <a:rPr lang="cs-CZ" sz="2400" dirty="0" smtClean="0"/>
                  <a:t>Příklad: </a:t>
                </a:r>
                <a14:m>
                  <m:oMath xmlns:m="http://schemas.openxmlformats.org/officeDocument/2006/math">
                    <m:r>
                      <a:rPr lang="cs-CZ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cs-CZ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cs-CZ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cs-CZ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cs-CZ" sz="2400" b="0" i="1" smtClean="0">
                        <a:latin typeface="Cambria Math"/>
                      </a:rPr>
                      <m:t>+4−</m:t>
                    </m:r>
                    <m:r>
                      <m:rPr>
                        <m:sty m:val="p"/>
                      </m:rPr>
                      <a:rPr lang="cs-CZ" sz="2400" b="0" i="0" smtClean="0">
                        <a:latin typeface="Cambria Math"/>
                      </a:rPr>
                      <m:t>ln</m:t>
                    </m:r>
                    <m:r>
                      <a:rPr lang="cs-CZ" sz="2400" b="0" i="1" smtClean="0">
                        <a:latin typeface="Cambria Math"/>
                      </a:rPr>
                      <m:t>⁡(</m:t>
                    </m:r>
                    <m:r>
                      <a:rPr lang="cs-CZ" sz="2400" b="0" i="1" smtClean="0">
                        <a:latin typeface="Cambria Math"/>
                      </a:rPr>
                      <m:t>𝑥</m:t>
                    </m:r>
                    <m:r>
                      <a:rPr lang="cs-CZ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cs-CZ" sz="2400" dirty="0" smtClean="0"/>
              </a:p>
              <a:p>
                <a:r>
                  <a:rPr lang="cs-CZ" dirty="0" smtClean="0"/>
                  <a:t>(Skalární) funkce více reálných proměnných</a:t>
                </a:r>
              </a:p>
              <a:p>
                <a:pPr marL="0" indent="0">
                  <a:buNone/>
                </a:pPr>
                <a:r>
                  <a:rPr lang="cs-CZ" dirty="0" smtClean="0"/>
                  <a:t>	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>
                            <a:latin typeface="Cambria Math"/>
                          </a:rPr>
                          <m:t>𝑥</m:t>
                        </m:r>
                        <m:r>
                          <a:rPr lang="cs-CZ" b="0" i="1" smtClean="0">
                            <a:latin typeface="Cambria Math"/>
                          </a:rPr>
                          <m:t>,</m:t>
                        </m:r>
                        <m:r>
                          <a:rPr lang="cs-CZ" b="0" i="1" smtClean="0">
                            <a:latin typeface="Cambria Math"/>
                          </a:rPr>
                          <m:t>𝑦</m:t>
                        </m:r>
                        <m:r>
                          <a:rPr lang="cs-CZ" b="0" i="1" smtClean="0">
                            <a:latin typeface="Cambria Math"/>
                          </a:rPr>
                          <m:t>,</m:t>
                        </m:r>
                        <m:r>
                          <a:rPr lang="cs-CZ" b="0" i="1" smtClean="0">
                            <a:latin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cs-CZ" dirty="0" smtClean="0"/>
                  <a:t> nebo </a:t>
                </a:r>
                <a14:m>
                  <m:oMath xmlns:m="http://schemas.openxmlformats.org/officeDocument/2006/math">
                    <m:r>
                      <a:rPr lang="cs-CZ" i="1" smtClean="0">
                        <a:solidFill>
                          <a:srgbClr val="0070C0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cs-CZ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cs-CZ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cs-CZ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endParaRPr lang="cs-CZ" dirty="0" smtClean="0"/>
              </a:p>
              <a:p>
                <a:pPr lvl="1"/>
                <a:r>
                  <a:rPr lang="cs-CZ" sz="2400" dirty="0" smtClean="0"/>
                  <a:t>Jeden </a:t>
                </a:r>
                <a:r>
                  <a:rPr lang="cs-CZ" sz="2400" dirty="0" err="1" smtClean="0"/>
                  <a:t>kafemlejnek</a:t>
                </a:r>
                <a:r>
                  <a:rPr lang="cs-CZ" sz="2400" dirty="0" smtClean="0"/>
                  <a:t>, kam se strčí trojice/</a:t>
                </a:r>
                <a:r>
                  <a:rPr lang="cs-CZ" sz="2400" dirty="0" smtClean="0">
                    <a:solidFill>
                      <a:srgbClr val="0070C0"/>
                    </a:solidFill>
                  </a:rPr>
                  <a:t>dvojice</a:t>
                </a:r>
                <a:r>
                  <a:rPr lang="cs-CZ" sz="2400" dirty="0" smtClean="0"/>
                  <a:t> čísel (třeba souřadnice prostoru/</a:t>
                </a:r>
                <a:r>
                  <a:rPr lang="cs-CZ" sz="2400" dirty="0" smtClean="0">
                    <a:solidFill>
                      <a:srgbClr val="0070C0"/>
                    </a:solidFill>
                  </a:rPr>
                  <a:t>roviny</a:t>
                </a:r>
                <a:r>
                  <a:rPr lang="cs-CZ" sz="2400" dirty="0" smtClean="0"/>
                  <a:t>) a vyleze číslo z oboru hodnot</a:t>
                </a:r>
              </a:p>
              <a:p>
                <a:pPr lvl="1"/>
                <a:r>
                  <a:rPr lang="cs-CZ" sz="2400" dirty="0" smtClean="0"/>
                  <a:t>Příklad</a:t>
                </a:r>
                <a:r>
                  <a:rPr lang="cs-CZ" sz="2400" dirty="0"/>
                  <a:t>: </a:t>
                </a:r>
                <a14:m>
                  <m:oMath xmlns:m="http://schemas.openxmlformats.org/officeDocument/2006/math">
                    <m:r>
                      <a:rPr lang="cs-CZ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400" i="1">
                            <a:latin typeface="Cambria Math"/>
                          </a:rPr>
                          <m:t>𝑥</m:t>
                        </m:r>
                        <m:r>
                          <a:rPr lang="cs-CZ" sz="2400" b="0" i="1" smtClean="0">
                            <a:latin typeface="Cambria Math"/>
                          </a:rPr>
                          <m:t>,</m:t>
                        </m:r>
                        <m:r>
                          <a:rPr lang="cs-CZ" sz="2400" b="0" i="1" smtClean="0">
                            <a:latin typeface="Cambria Math"/>
                          </a:rPr>
                          <m:t>𝑦</m:t>
                        </m:r>
                        <m:r>
                          <a:rPr lang="cs-CZ" sz="2400" b="0" i="1" smtClean="0">
                            <a:latin typeface="Cambria Math"/>
                          </a:rPr>
                          <m:t>,</m:t>
                        </m:r>
                        <m:r>
                          <a:rPr lang="cs-CZ" sz="2400" b="0" i="1" smtClean="0"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cs-CZ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cs-CZ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cs-CZ" sz="2400" b="0" i="1" smtClean="0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cs-CZ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cs-CZ" sz="2400" b="0" i="0" smtClean="0">
                            <a:latin typeface="Cambria Math"/>
                          </a:rPr>
                          <m:t>ln</m:t>
                        </m:r>
                      </m:fName>
                      <m:e>
                        <m:r>
                          <a:rPr lang="cs-CZ" sz="2400" b="0" i="1" smtClean="0">
                            <a:latin typeface="Cambria Math"/>
                          </a:rPr>
                          <m:t>𝑦</m:t>
                        </m:r>
                        <m:r>
                          <a:rPr lang="cs-CZ" sz="2400" b="0" i="1" smtClean="0">
                            <a:latin typeface="Cambria Math"/>
                          </a:rPr>
                          <m:t>−</m:t>
                        </m:r>
                        <m:r>
                          <a:rPr lang="cs-CZ" sz="2400" b="0" i="1" smtClean="0">
                            <a:latin typeface="Cambria Math"/>
                          </a:rPr>
                          <m:t>𝑥</m:t>
                        </m:r>
                        <m:r>
                          <a:rPr lang="cs-CZ" sz="2400" b="0" i="1" smtClean="0">
                            <a:latin typeface="Cambria Math"/>
                          </a:rPr>
                          <m:t>.</m:t>
                        </m:r>
                        <m:r>
                          <a:rPr lang="cs-CZ" sz="2400" b="0" i="1" smtClean="0">
                            <a:latin typeface="Cambria Math"/>
                          </a:rPr>
                          <m:t>𝑧</m:t>
                        </m:r>
                        <m:r>
                          <a:rPr lang="cs-CZ" sz="2400" b="0" i="1" smtClean="0"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cs-CZ" sz="2400" b="0" i="0" smtClean="0">
                            <a:latin typeface="Cambria Math"/>
                          </a:rPr>
                          <m:t>sin</m:t>
                        </m:r>
                        <m:r>
                          <a:rPr lang="cs-CZ" sz="2400" b="0" i="1" smtClean="0">
                            <a:latin typeface="Cambria Math"/>
                          </a:rPr>
                          <m:t>⁡(</m:t>
                        </m:r>
                        <m:r>
                          <a:rPr lang="cs-CZ" sz="2400" b="0" i="1" smtClean="0">
                            <a:latin typeface="Cambria Math"/>
                          </a:rPr>
                          <m:t>𝑥</m:t>
                        </m:r>
                        <m:r>
                          <a:rPr lang="cs-CZ" sz="2400" b="0" i="1" smtClean="0">
                            <a:latin typeface="Cambria Math"/>
                          </a:rPr>
                          <m:t>−</m:t>
                        </m:r>
                        <m:r>
                          <a:rPr lang="cs-CZ" sz="2400" b="0" i="1" smtClean="0">
                            <a:latin typeface="Cambria Math"/>
                          </a:rPr>
                          <m:t>𝑦</m:t>
                        </m:r>
                        <m:r>
                          <a:rPr lang="cs-CZ" sz="2400" b="0" i="1" smtClean="0">
                            <a:latin typeface="Cambria Math"/>
                          </a:rPr>
                          <m:t>+2</m:t>
                        </m:r>
                        <m:r>
                          <a:rPr lang="cs-CZ" sz="2400" b="0" i="1" smtClean="0">
                            <a:latin typeface="Cambria Math"/>
                          </a:rPr>
                          <m:t>𝑧</m:t>
                        </m:r>
                        <m:r>
                          <a:rPr lang="cs-CZ" sz="2400" b="0" i="1" smtClean="0"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  <a:blipFill rotWithShape="1">
                <a:blip r:embed="rId2"/>
                <a:stretch>
                  <a:fillRect l="-1630" t="-1564" r="-37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53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Matematické základy (fuj</a:t>
            </a:r>
            <a:r>
              <a:rPr lang="cs-CZ" baseline="30000" dirty="0" smtClean="0"/>
              <a:t>2</a:t>
            </a:r>
            <a:r>
              <a:rPr lang="cs-CZ" dirty="0" smtClean="0"/>
              <a:t>!)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cs-CZ" dirty="0" smtClean="0"/>
                  <a:t>Vektorová funkce jedné reálné proměnné </a:t>
                </a:r>
                <a:br>
                  <a:rPr lang="cs-CZ" dirty="0" smtClean="0"/>
                </a:br>
                <a:r>
                  <a:rPr lang="cs-CZ" dirty="0" smtClean="0"/>
                  <a:t>v prostoru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cs-CZ" sz="24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4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cs-CZ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4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4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cs-CZ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cs-CZ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400" b="0" i="1" smtClean="0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4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cs-CZ" sz="2400" dirty="0" smtClean="0">
                  <a:solidFill>
                    <a:schemeClr val="tx1"/>
                  </a:solidFill>
                </a:endParaRPr>
              </a:p>
              <a:p>
                <a:pPr lvl="1"/>
                <a:r>
                  <a:rPr lang="cs-CZ" sz="2400" dirty="0" smtClean="0"/>
                  <a:t>Tři </a:t>
                </a:r>
                <a:r>
                  <a:rPr lang="cs-CZ" sz="2400" dirty="0" err="1" smtClean="0"/>
                  <a:t>kafemlejnky</a:t>
                </a:r>
                <a:r>
                  <a:rPr lang="cs-CZ" sz="2400" dirty="0" smtClean="0"/>
                  <a:t>, kam se strčí číslo z definičního oboru a lezou z něj tři čísla (vektor) z oborů hodnot.</a:t>
                </a:r>
              </a:p>
              <a:p>
                <a:pPr lvl="1"/>
                <a:r>
                  <a:rPr lang="cs-CZ" sz="2400" dirty="0" smtClean="0"/>
                  <a:t>Příklad: </a:t>
                </a:r>
                <a14:m>
                  <m:oMath xmlns:m="http://schemas.openxmlformats.org/officeDocument/2006/math">
                    <m:r>
                      <a:rPr lang="cs-CZ" sz="2400" b="0" i="1" smtClean="0">
                        <a:latin typeface="Cambria Math"/>
                      </a:rPr>
                      <m:t>𝐹</m:t>
                    </m:r>
                    <m:d>
                      <m:d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cs-CZ" sz="24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cs-CZ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cs-CZ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4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cs-CZ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cs-CZ" sz="2400" b="0" i="1" smtClean="0">
                            <a:latin typeface="Cambria Math"/>
                          </a:rPr>
                          <m:t>,</m:t>
                        </m:r>
                        <m:r>
                          <a:rPr lang="cs-CZ" sz="2400" i="1">
                            <a:latin typeface="Cambria Math"/>
                          </a:rPr>
                          <m:t>4</m:t>
                        </m:r>
                        <m:r>
                          <a:rPr lang="cs-CZ" sz="2400" b="0" i="1" smtClean="0">
                            <a:latin typeface="Cambria Math"/>
                          </a:rPr>
                          <m:t>,</m:t>
                        </m:r>
                        <m:r>
                          <a:rPr lang="cs-CZ" sz="2400" i="1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cs-CZ" sz="2400">
                            <a:latin typeface="Cambria Math"/>
                          </a:rPr>
                          <m:t>ln</m:t>
                        </m:r>
                        <m:r>
                          <a:rPr lang="cs-CZ" sz="2400" i="1">
                            <a:latin typeface="Cambria Math"/>
                          </a:rPr>
                          <m:t>⁡(</m:t>
                        </m:r>
                        <m:r>
                          <a:rPr lang="cs-CZ" sz="2400" i="1">
                            <a:latin typeface="Cambria Math"/>
                          </a:rPr>
                          <m:t>𝑥</m:t>
                        </m:r>
                        <m:r>
                          <a:rPr lang="cs-CZ" sz="2400" i="1"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endParaRPr lang="cs-CZ" sz="2400" b="0" dirty="0" smtClean="0"/>
              </a:p>
              <a:p>
                <a:r>
                  <a:rPr lang="cs-CZ" dirty="0"/>
                  <a:t>Vektorová funkce jedné reálné proměnné </a:t>
                </a:r>
                <a:br>
                  <a:rPr lang="cs-CZ" dirty="0"/>
                </a:br>
                <a:r>
                  <a:rPr lang="cs-CZ" dirty="0">
                    <a:solidFill>
                      <a:srgbClr val="FF0000"/>
                    </a:solidFill>
                  </a:rPr>
                  <a:t>v rovině	    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i="1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cs-CZ" sz="24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400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cs-CZ" sz="24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400" i="1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cs-CZ" sz="2400" i="1">
                              <a:latin typeface="Cambria Math"/>
                            </a:rPr>
                            <m:t> </m:t>
                          </m:r>
                          <m:r>
                            <a:rPr lang="cs-CZ" sz="2400" i="1" smtClean="0">
                              <a:latin typeface="Cambria Math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cs-CZ" sz="2400" dirty="0"/>
              </a:p>
              <a:p>
                <a:pPr lvl="1"/>
                <a:r>
                  <a:rPr lang="cs-CZ" sz="2400" dirty="0">
                    <a:solidFill>
                      <a:srgbClr val="FF0000"/>
                    </a:solidFill>
                  </a:rPr>
                  <a:t>Dva</a:t>
                </a:r>
                <a:r>
                  <a:rPr lang="cs-CZ" sz="2400" dirty="0"/>
                  <a:t> </a:t>
                </a:r>
                <a:r>
                  <a:rPr lang="cs-CZ" sz="2400" dirty="0" err="1"/>
                  <a:t>kafemlejnky</a:t>
                </a:r>
                <a:r>
                  <a:rPr lang="cs-CZ" sz="2400" dirty="0"/>
                  <a:t>, kam se strčí číslo z definičního oboru a lezou z </a:t>
                </a:r>
                <a:r>
                  <a:rPr lang="cs-CZ" sz="2400" dirty="0" smtClean="0"/>
                  <a:t>něj </a:t>
                </a:r>
                <a:r>
                  <a:rPr lang="cs-CZ" sz="2400" dirty="0">
                    <a:solidFill>
                      <a:srgbClr val="FF0000"/>
                    </a:solidFill>
                  </a:rPr>
                  <a:t>dvě</a:t>
                </a:r>
                <a:r>
                  <a:rPr lang="cs-CZ" sz="2400" dirty="0"/>
                  <a:t> čísla </a:t>
                </a:r>
                <a:r>
                  <a:rPr lang="cs-CZ" sz="2400" dirty="0" smtClean="0"/>
                  <a:t>(vektor v rovině) z </a:t>
                </a:r>
                <a:r>
                  <a:rPr lang="cs-CZ" sz="2400" dirty="0"/>
                  <a:t>oborů hodnot.</a:t>
                </a:r>
              </a:p>
              <a:p>
                <a:pPr lvl="1"/>
                <a:r>
                  <a:rPr lang="cs-CZ" sz="2400" dirty="0"/>
                  <a:t>Příklad: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240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cs-CZ" sz="2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cs-CZ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400" i="1">
                                    <a:latin typeface="Cambria Math"/>
                                  </a:rPr>
                                  <m:t>𝑠𝑖𝑛</m:t>
                                </m:r>
                                <m:d>
                                  <m:dPr>
                                    <m:ctrlPr>
                                      <a:rPr lang="cs-CZ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cs-CZ" sz="2400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cs-CZ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cs-CZ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cs-CZ" sz="2400" i="1">
                                <a:latin typeface="Cambria Math"/>
                              </a:rPr>
                              <m:t>,</m:t>
                            </m:r>
                          </m:fName>
                          <m:e>
                            <m:r>
                              <a:rPr lang="cs-CZ" sz="2400" i="1">
                                <a:latin typeface="Cambria Math"/>
                              </a:rPr>
                              <m:t>𝑥</m:t>
                            </m:r>
                          </m:e>
                        </m:func>
                        <m:r>
                          <a:rPr lang="cs-CZ" sz="24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cs-CZ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cs-CZ" sz="24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lang="cs-CZ" sz="2400" b="0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  <a:blipFill>
                <a:blip r:embed="rId2"/>
                <a:stretch>
                  <a:fillRect l="-1481" t="-312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453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Matematické základy (fuj</a:t>
            </a:r>
            <a:r>
              <a:rPr lang="cs-CZ" baseline="30000" dirty="0" smtClean="0"/>
              <a:t>3</a:t>
            </a:r>
            <a:r>
              <a:rPr lang="cs-CZ" dirty="0" smtClean="0"/>
              <a:t>!)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</p:spPr>
            <p:txBody>
              <a:bodyPr>
                <a:normAutofit fontScale="85000" lnSpcReduction="20000"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cs-CZ" dirty="0" smtClean="0"/>
                  <a:t>Vektorová funkce více reálných proměnných (prostor)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cs-CZ" sz="2800" i="1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2800" i="1">
                              <a:latin typeface="Cambria Math"/>
                            </a:rPr>
                            <m:t>𝑥</m:t>
                          </m:r>
                          <m:r>
                            <a:rPr lang="cs-CZ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cs-CZ" sz="2800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cs-CZ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cs-CZ" sz="28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cs-CZ" sz="2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800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r>
                            <a:rPr lang="cs-CZ" sz="28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800" i="1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r>
                            <a:rPr lang="cs-CZ" sz="2800" i="1">
                              <a:latin typeface="Cambria Math"/>
                            </a:rPr>
                            <m:t> ,</m:t>
                          </m:r>
                          <m:sSub>
                            <m:sSub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8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800" b="0" i="1" smtClean="0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cs-CZ" sz="2400" dirty="0" smtClean="0"/>
              </a:p>
              <a:p>
                <a:r>
                  <a:rPr lang="cs-CZ" sz="2400" dirty="0" smtClean="0"/>
                  <a:t>Tři </a:t>
                </a:r>
                <a:r>
                  <a:rPr lang="cs-CZ" sz="2400" dirty="0" err="1"/>
                  <a:t>kafemlejnky</a:t>
                </a:r>
                <a:r>
                  <a:rPr lang="cs-CZ" sz="2400" dirty="0" smtClean="0"/>
                  <a:t>, kam se strčí trojice čísel (třeba souřadnice prostoru - vektor) a vylezou tři čísla (vektor) z oborů hodnot</a:t>
                </a:r>
              </a:p>
              <a:p>
                <a:pPr lvl="1"/>
                <a:r>
                  <a:rPr lang="cs-CZ" sz="2400" dirty="0" smtClean="0"/>
                  <a:t>Příklad</a:t>
                </a:r>
                <a:r>
                  <a:rPr lang="cs-CZ" sz="2400" dirty="0"/>
                  <a:t>:</a:t>
                </a:r>
                <a:endParaRPr lang="cs-CZ" sz="2400" i="1" dirty="0" smtClean="0">
                  <a:latin typeface="Cambria Math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/>
                            </a:rPr>
                            <m:t>𝑥</m:t>
                          </m:r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r>
                            <a:rPr lang="cs-CZ" i="1">
                              <a:latin typeface="Cambria Math"/>
                            </a:rPr>
                            <m:t>𝑦</m:t>
                          </m:r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r>
                            <a:rPr lang="cs-CZ" i="1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/>
                            </a:rPr>
                            <m:t>𝑥</m:t>
                          </m:r>
                          <m: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𝑦</m:t>
                          </m:r>
                          <m: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𝑧</m:t>
                          </m:r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cs-CZ" i="1"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cs-CZ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𝑦</m:t>
                              </m:r>
                            </m:e>
                          </m:func>
                          <m:r>
                            <a:rPr lang="cs-CZ" i="1">
                              <a:latin typeface="Cambria Math"/>
                            </a:rPr>
                            <m:t>−</m:t>
                          </m:r>
                          <m:r>
                            <a:rPr lang="cs-CZ" i="1">
                              <a:latin typeface="Cambria Math"/>
                            </a:rPr>
                            <m:t>𝑥</m:t>
                          </m:r>
                          <m: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𝑧</m:t>
                          </m:r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func>
                            <m:func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cs-CZ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+2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𝑧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cs-CZ" b="0" dirty="0" smtClean="0"/>
              </a:p>
              <a:p>
                <a:pPr marL="457200" lvl="1" indent="0">
                  <a:buNone/>
                </a:pPr>
                <a:endParaRPr lang="cs-CZ" sz="2400" dirty="0" smtClean="0"/>
              </a:p>
              <a:p>
                <a:pPr>
                  <a:spcAft>
                    <a:spcPts val="1200"/>
                  </a:spcAft>
                </a:pPr>
                <a:r>
                  <a:rPr lang="cs-CZ" dirty="0"/>
                  <a:t>Vektorová funkce více reálných </a:t>
                </a:r>
                <a:r>
                  <a:rPr lang="cs-CZ" dirty="0" smtClean="0"/>
                  <a:t>proměnných (</a:t>
                </a:r>
                <a:r>
                  <a:rPr lang="cs-CZ" dirty="0" smtClean="0">
                    <a:solidFill>
                      <a:srgbClr val="FF0000"/>
                    </a:solidFill>
                  </a:rPr>
                  <a:t>rovina</a:t>
                </a:r>
                <a:r>
                  <a:rPr lang="cs-CZ" dirty="0" smtClean="0"/>
                  <a:t>)</a:t>
                </a:r>
                <a:endParaRPr lang="cs-CZ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cs-CZ" sz="2800" i="1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2800" i="1">
                              <a:latin typeface="Cambria Math"/>
                            </a:rPr>
                            <m:t>𝑥</m:t>
                          </m:r>
                          <m:r>
                            <a:rPr lang="cs-CZ" sz="2800" i="1">
                              <a:latin typeface="Cambria Math"/>
                            </a:rPr>
                            <m:t>,</m:t>
                          </m:r>
                          <m:r>
                            <a:rPr lang="cs-CZ" sz="2800" i="1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cs-CZ" sz="2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800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800" i="1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r>
                            <a:rPr lang="cs-CZ" sz="28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2800" i="1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800" i="1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cs-CZ" sz="2400" dirty="0"/>
              </a:p>
              <a:p>
                <a:r>
                  <a:rPr lang="cs-CZ" sz="2400" dirty="0" smtClean="0">
                    <a:solidFill>
                      <a:srgbClr val="FF0000"/>
                    </a:solidFill>
                  </a:rPr>
                  <a:t>Dva</a:t>
                </a:r>
                <a:r>
                  <a:rPr lang="cs-CZ" sz="2400" dirty="0" smtClean="0"/>
                  <a:t> </a:t>
                </a:r>
                <a:r>
                  <a:rPr lang="cs-CZ" sz="2400" dirty="0" err="1"/>
                  <a:t>kafemlejnky</a:t>
                </a:r>
                <a:r>
                  <a:rPr lang="cs-CZ" sz="2400" dirty="0"/>
                  <a:t>, kam se strčí </a:t>
                </a:r>
                <a:r>
                  <a:rPr lang="cs-CZ" sz="2400" dirty="0" smtClean="0">
                    <a:solidFill>
                      <a:srgbClr val="FF0000"/>
                    </a:solidFill>
                  </a:rPr>
                  <a:t>dvojice</a:t>
                </a:r>
                <a:r>
                  <a:rPr lang="cs-CZ" sz="2400" dirty="0" smtClean="0"/>
                  <a:t> </a:t>
                </a:r>
                <a:r>
                  <a:rPr lang="cs-CZ" sz="2400" dirty="0"/>
                  <a:t>čísel (třeba souřadnice </a:t>
                </a:r>
                <a:r>
                  <a:rPr lang="cs-CZ" sz="2400" dirty="0" smtClean="0">
                    <a:solidFill>
                      <a:srgbClr val="FF0000"/>
                    </a:solidFill>
                  </a:rPr>
                  <a:t>v rovině</a:t>
                </a:r>
                <a:r>
                  <a:rPr lang="cs-CZ" sz="2400" dirty="0" smtClean="0"/>
                  <a:t> </a:t>
                </a:r>
                <a:r>
                  <a:rPr lang="cs-CZ" sz="2400" dirty="0"/>
                  <a:t>- vektor) a vylezou </a:t>
                </a:r>
                <a:r>
                  <a:rPr lang="cs-CZ" sz="2400" dirty="0" smtClean="0">
                    <a:solidFill>
                      <a:srgbClr val="FF0000"/>
                    </a:solidFill>
                  </a:rPr>
                  <a:t>dvě</a:t>
                </a:r>
                <a:r>
                  <a:rPr lang="cs-CZ" sz="2400" dirty="0" smtClean="0"/>
                  <a:t> </a:t>
                </a:r>
                <a:r>
                  <a:rPr lang="cs-CZ" sz="2400" dirty="0"/>
                  <a:t>čísla (</a:t>
                </a:r>
                <a:r>
                  <a:rPr lang="cs-CZ" sz="2400" dirty="0" smtClean="0"/>
                  <a:t>vektor </a:t>
                </a:r>
                <a:r>
                  <a:rPr lang="cs-CZ" sz="2400" dirty="0">
                    <a:solidFill>
                      <a:srgbClr val="FF0000"/>
                    </a:solidFill>
                  </a:rPr>
                  <a:t>v rovině</a:t>
                </a:r>
                <a:r>
                  <a:rPr lang="cs-CZ" sz="2400" dirty="0" smtClean="0"/>
                  <a:t>) </a:t>
                </a:r>
                <a:r>
                  <a:rPr lang="cs-CZ" sz="2400" dirty="0"/>
                  <a:t>z oborů hodnot</a:t>
                </a:r>
              </a:p>
              <a:p>
                <a:pPr lvl="1"/>
                <a:r>
                  <a:rPr lang="cs-CZ" sz="2400" dirty="0"/>
                  <a:t>Příklad:</a:t>
                </a:r>
                <a:endParaRPr lang="cs-CZ" sz="2400" i="1" dirty="0">
                  <a:latin typeface="Cambria Math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/>
                            </a:rPr>
                            <m:t>𝑥</m:t>
                          </m:r>
                          <m:r>
                            <a:rPr lang="cs-CZ" i="1">
                              <a:latin typeface="Cambria Math"/>
                            </a:rPr>
                            <m:t>,</m:t>
                          </m:r>
                          <m:r>
                            <a:rPr lang="cs-CZ" i="1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cs-CZ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/>
                            </a:rPr>
                            <m:t>𝑥</m:t>
                          </m:r>
                          <m: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𝑦</m:t>
                          </m:r>
                          <m:r>
                            <a:rPr lang="cs-CZ" i="1">
                              <a:latin typeface="Cambria Math"/>
                            </a:rPr>
                            <m:t>, </m:t>
                          </m:r>
                          <m:func>
                            <m:func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cs-CZ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cs-CZ" sz="2400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  <a:blipFill>
                <a:blip r:embed="rId2"/>
                <a:stretch>
                  <a:fillRect l="-1259" t="-25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00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Skalární pole 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v rovině</a:t>
            </a:r>
            <a:endParaRPr lang="cs-CZ" dirty="0"/>
          </a:p>
        </p:txBody>
      </p:sp>
      <p:sp>
        <p:nvSpPr>
          <p:cNvPr id="4" name="AutoShape 2" descr="Výsledek obrázku pro tlak hpa map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tlak hpa map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4" name="Picture 6" descr="Tlak vzduchu na úrovni mo&amp;rcaron;e P&amp;rcaron;edpov&amp;ecaron;dní ma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60" y="2647941"/>
            <a:ext cx="3827611" cy="391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apa - Geopotenciálna výška hladiny 500hPa, Prízemné tlakové po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647941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612775" y="1268760"/>
                <a:ext cx="7991673" cy="1415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dirty="0" smtClean="0"/>
                  <a:t>Tlak vzduchu v závislosti na zeměpisné poloze*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dirty="0" smtClean="0"/>
                  <a:t>Tlak je skalární veličina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dirty="0" smtClean="0">
                    <a:solidFill>
                      <a:schemeClr val="tx1"/>
                    </a:solidFill>
                  </a:rPr>
                  <a:t>Pro každé místo (</a:t>
                </a:r>
                <a:r>
                  <a:rPr lang="cs-CZ" dirty="0" err="1" smtClean="0">
                    <a:solidFill>
                      <a:schemeClr val="tx1"/>
                    </a:solidFill>
                  </a:rPr>
                  <a:t>x,y</a:t>
                </a:r>
                <a:r>
                  <a:rPr lang="cs-CZ" dirty="0" smtClean="0">
                    <a:solidFill>
                      <a:schemeClr val="tx1"/>
                    </a:solidFill>
                  </a:rPr>
                  <a:t>) existuje tlak vzduchu (číslo): </a:t>
                </a:r>
                <a14:m>
                  <m:oMath xmlns:m="http://schemas.openxmlformats.org/officeDocument/2006/math">
                    <m:r>
                      <a:rPr lang="cs-CZ" i="1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cs-CZ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cs-CZ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cs-CZ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endParaRPr lang="cs-CZ" dirty="0" smtClean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cs-CZ" dirty="0"/>
              </a:p>
              <a:p>
                <a:r>
                  <a:rPr lang="cs-CZ" sz="1400" dirty="0" smtClean="0">
                    <a:solidFill>
                      <a:schemeClr val="tx1"/>
                    </a:solidFill>
                  </a:rPr>
                  <a:t>*Pro jednoduchost použijeme </a:t>
                </a:r>
                <a:r>
                  <a:rPr lang="cs-CZ" sz="1400" dirty="0" err="1" smtClean="0">
                    <a:solidFill>
                      <a:schemeClr val="tx1"/>
                    </a:solidFill>
                  </a:rPr>
                  <a:t>Pratchettovský</a:t>
                </a:r>
                <a:r>
                  <a:rPr lang="cs-CZ" sz="1400" dirty="0" smtClean="0">
                    <a:solidFill>
                      <a:schemeClr val="tx1"/>
                    </a:solidFill>
                  </a:rPr>
                  <a:t> předpoklad, že Země je placatá</a:t>
                </a:r>
                <a:endParaRPr lang="cs-CZ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5" y="1268760"/>
                <a:ext cx="7991673" cy="1415772"/>
              </a:xfrm>
              <a:prstGeom prst="rect">
                <a:avLst/>
              </a:prstGeom>
              <a:blipFill rotWithShape="1">
                <a:blip r:embed="rId4"/>
                <a:stretch>
                  <a:fillRect l="-534" t="-2155" b="-344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958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Vektorové pole </a:t>
            </a:r>
            <a:r>
              <a:rPr lang="cs-CZ" dirty="0" smtClean="0">
                <a:solidFill>
                  <a:srgbClr val="0070C0"/>
                </a:solidFill>
              </a:rPr>
              <a:t>v rovině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4" name="AutoShape 2" descr="Výsledek obrázku pro tlak hpa map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tlak hpa map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612775" y="1268760"/>
                <a:ext cx="7991673" cy="1263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dirty="0" smtClean="0">
                    <a:solidFill>
                      <a:schemeClr val="tx1"/>
                    </a:solidFill>
                  </a:rPr>
                  <a:t>Vektorové pole – šipka (vektor) v každém místě roviny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dirty="0" smtClean="0"/>
                  <a:t>Vektor je určen dvěma čísly (velikostí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cs-CZ" dirty="0" smtClean="0"/>
                  <a:t> směru </a:t>
                </a:r>
                <a:r>
                  <a:rPr lang="cs-CZ" i="1" dirty="0" smtClean="0">
                    <a:solidFill>
                      <a:srgbClr val="FF0000"/>
                    </a:solidFill>
                  </a:rPr>
                  <a:t>x</a:t>
                </a:r>
                <a:r>
                  <a:rPr lang="cs-CZ" dirty="0" smtClean="0"/>
                  <a:t> a velikostí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cs-CZ" dirty="0" smtClean="0"/>
                  <a:t> ve směru </a:t>
                </a:r>
                <a:r>
                  <a:rPr lang="cs-CZ" i="1" dirty="0" smtClean="0">
                    <a:solidFill>
                      <a:srgbClr val="FF0000"/>
                    </a:solidFill>
                  </a:rPr>
                  <a:t>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dirty="0" smtClean="0">
                    <a:solidFill>
                      <a:schemeClr val="tx1"/>
                    </a:solidFill>
                  </a:rPr>
                  <a:t>Pro každé místo (</a:t>
                </a:r>
                <a:r>
                  <a:rPr lang="cs-CZ" dirty="0" err="1" smtClean="0">
                    <a:solidFill>
                      <a:srgbClr val="0070C0"/>
                    </a:solidFill>
                  </a:rPr>
                  <a:t>x,y</a:t>
                </a:r>
                <a:r>
                  <a:rPr lang="cs-CZ" dirty="0" smtClean="0">
                    <a:solidFill>
                      <a:schemeClr val="tx1"/>
                    </a:solidFill>
                  </a:rPr>
                  <a:t>) existuje vektor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𝐹</m:t>
                    </m:r>
                    <m:d>
                      <m:d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>
                            <a:latin typeface="Cambria Math"/>
                          </a:rPr>
                          <m:t>𝑥</m:t>
                        </m:r>
                        <m:r>
                          <a:rPr lang="cs-CZ" i="1">
                            <a:latin typeface="Cambria Math"/>
                          </a:rPr>
                          <m:t>,</m:t>
                        </m:r>
                        <m:r>
                          <a:rPr lang="cs-CZ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cs-CZ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i="1">
                                <a:latin typeface="Cambria Math"/>
                              </a:rPr>
                              <m:t>𝑥</m:t>
                            </m:r>
                            <m:r>
                              <a:rPr lang="cs-CZ" i="1">
                                <a:latin typeface="Cambria Math"/>
                              </a:rPr>
                              <m:t>,</m:t>
                            </m:r>
                            <m:r>
                              <a:rPr lang="cs-CZ" i="1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cs-CZ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i="1">
                                <a:latin typeface="Cambria Math"/>
                              </a:rPr>
                              <m:t>𝑥</m:t>
                            </m:r>
                            <m:r>
                              <a:rPr lang="cs-CZ" i="1">
                                <a:latin typeface="Cambria Math"/>
                              </a:rPr>
                              <m:t>,</m:t>
                            </m:r>
                            <m:r>
                              <a:rPr lang="cs-CZ" i="1">
                                <a:latin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cs-CZ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cs-CZ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e>
                    </m:d>
                  </m:oMath>
                </a14:m>
                <a:endParaRPr lang="cs-CZ" dirty="0" smtClean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dirty="0" smtClean="0">
                    <a:solidFill>
                      <a:schemeClr val="tx1"/>
                    </a:solidFill>
                  </a:rPr>
                  <a:t>V tomto případě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𝐹</m:t>
                    </m:r>
                    <m:d>
                      <m:d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>
                            <a:latin typeface="Cambria Math"/>
                          </a:rPr>
                          <m:t>𝑥</m:t>
                        </m:r>
                        <m:r>
                          <a:rPr lang="cs-CZ" i="1">
                            <a:latin typeface="Cambria Math"/>
                          </a:rPr>
                          <m:t>,</m:t>
                        </m:r>
                        <m:r>
                          <a:rPr lang="cs-CZ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cs-CZ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cs-CZ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cs-CZ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b="0" i="1" smtClean="0">
                                    <a:latin typeface="Cambria Math"/>
                                  </a:rPr>
                                  <m:t>𝑦</m:t>
                                </m:r>
                              </m:e>
                            </m:d>
                          </m:e>
                        </m:func>
                        <m:r>
                          <a:rPr lang="cs-CZ" b="0" i="1" smtClean="0"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cs-CZ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cs-CZ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5" y="1268760"/>
                <a:ext cx="7991673" cy="1263936"/>
              </a:xfrm>
              <a:prstGeom prst="rect">
                <a:avLst/>
              </a:prstGeom>
              <a:blipFill rotWithShape="1">
                <a:blip r:embed="rId2"/>
                <a:stretch>
                  <a:fillRect l="-534" t="-2415" b="-724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upload.wikimedia.org/wikipedia/commons/thumb/b/b9/VectorField.svg/2000px-VectorField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66364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05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Derivace a parciální derivace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4" name="AutoShape 2" descr="Výsledek obrázku pro tlak hpa map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tlak hpa map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/>
              <p:cNvSpPr txBox="1"/>
              <p:nvPr/>
            </p:nvSpPr>
            <p:spPr>
              <a:xfrm>
                <a:off x="971600" y="1700808"/>
                <a:ext cx="7272808" cy="4429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cs-CZ" sz="2000" dirty="0" smtClean="0"/>
                  <a:t>Příklad derivace:</a:t>
                </a:r>
                <a:endParaRPr lang="cs-CZ" sz="2400" i="1" dirty="0" smtClean="0">
                  <a:latin typeface="Cambria Math"/>
                </a:endParaRPr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cs-CZ" sz="24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cs-CZ" sz="2400" b="0" i="1" smtClean="0">
                          <a:latin typeface="Cambria Math"/>
                        </a:rPr>
                        <m:t>=3</m:t>
                      </m:r>
                      <m:sSup>
                        <m:sSup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24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cs-CZ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cs-CZ" sz="2400" b="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sz="2400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sz="2400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cs-CZ" sz="2400" i="1" dirty="0" smtClean="0">
                  <a:latin typeface="Cambria Math"/>
                </a:endParaRPr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4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cs-CZ" sz="2400" i="1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r>
                            <a:rPr lang="cs-CZ" sz="24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cs-CZ" sz="2400" i="1">
                          <a:latin typeface="Cambria Math"/>
                        </a:rPr>
                        <m:t>=</m:t>
                      </m:r>
                      <m:r>
                        <a:rPr lang="cs-CZ" sz="2400" b="0" i="1" smtClean="0">
                          <a:latin typeface="Cambria Math"/>
                        </a:rPr>
                        <m:t>6</m:t>
                      </m:r>
                      <m:r>
                        <a:rPr lang="cs-CZ" sz="2400" b="0" i="1" smtClean="0">
                          <a:latin typeface="Cambria Math"/>
                        </a:rPr>
                        <m:t>𝑥</m:t>
                      </m:r>
                      <m:r>
                        <a:rPr lang="cs-CZ" sz="2400" b="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sz="2400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cs-CZ" sz="2400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cs-CZ" sz="2000" dirty="0"/>
              </a:p>
              <a:p>
                <a:pPr>
                  <a:spcBef>
                    <a:spcPts val="1800"/>
                  </a:spcBef>
                  <a:spcAft>
                    <a:spcPts val="600"/>
                  </a:spcAft>
                </a:pPr>
                <a:r>
                  <a:rPr lang="cs-CZ" sz="2000" dirty="0" smtClean="0"/>
                  <a:t>Příklad parciální derivace skalární funkce více proměnných:</a:t>
                </a:r>
                <a:endParaRPr lang="cs-CZ" sz="2000" i="1" dirty="0" smtClean="0">
                  <a:latin typeface="Cambria Math"/>
                </a:endParaRPr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cs-CZ" sz="24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2400" i="1">
                              <a:latin typeface="Cambria Math"/>
                            </a:rPr>
                            <m:t>𝑥</m:t>
                          </m:r>
                          <m:r>
                            <a:rPr lang="cs-CZ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cs-CZ" sz="24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cs-CZ" sz="2400" i="1">
                          <a:latin typeface="Cambria Math"/>
                        </a:rPr>
                        <m:t>=3</m:t>
                      </m:r>
                      <m:sSup>
                        <m:sSup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24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cs-CZ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cs-CZ" sz="2400" i="1">
                          <a:latin typeface="Cambria Math"/>
                        </a:rPr>
                        <m:t>+</m:t>
                      </m:r>
                      <m:r>
                        <a:rPr lang="cs-CZ" sz="2400" b="0" i="1" smtClean="0">
                          <a:latin typeface="Cambria Math"/>
                        </a:rPr>
                        <m:t>𝑥</m:t>
                      </m:r>
                      <m:r>
                        <a:rPr lang="cs-CZ" sz="2400" b="0" i="1" smtClean="0">
                          <a:latin typeface="Cambria Math"/>
                        </a:rPr>
                        <m:t>.</m:t>
                      </m:r>
                      <m:r>
                        <a:rPr lang="cs-CZ" sz="2400" b="0" i="1" smtClean="0">
                          <a:latin typeface="Cambria Math"/>
                        </a:rPr>
                        <m:t>𝑦</m:t>
                      </m:r>
                      <m:r>
                        <a:rPr lang="cs-CZ" sz="2400" b="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sz="24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sz="2400" b="0" i="1" smtClean="0">
                              <a:latin typeface="Cambria Math"/>
                            </a:rPr>
                            <m:t>𝑦</m:t>
                          </m:r>
                        </m:e>
                      </m:func>
                    </m:oMath>
                  </m:oMathPara>
                </a14:m>
                <a:endParaRPr lang="cs-CZ" sz="2400" dirty="0"/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40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2400" i="1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24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400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2400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cs-CZ" sz="2400" i="1">
                          <a:latin typeface="Cambria Math"/>
                        </a:rPr>
                        <m:t>=</m:t>
                      </m:r>
                      <m:r>
                        <a:rPr lang="cs-CZ" sz="2400" b="0" i="1" smtClean="0">
                          <a:latin typeface="Cambria Math"/>
                        </a:rPr>
                        <m:t>6</m:t>
                      </m:r>
                      <m:r>
                        <a:rPr lang="cs-CZ" sz="2400" b="0" i="1" smtClean="0">
                          <a:latin typeface="Cambria Math"/>
                        </a:rPr>
                        <m:t>𝑥</m:t>
                      </m:r>
                      <m:r>
                        <a:rPr lang="cs-CZ" sz="2400" b="0" i="1" smtClean="0">
                          <a:latin typeface="Cambria Math"/>
                        </a:rPr>
                        <m:t>+</m:t>
                      </m:r>
                      <m:r>
                        <a:rPr lang="cs-CZ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cs-CZ" sz="2400" dirty="0" smtClean="0"/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2400" i="1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24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2400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  <m:r>
                        <a:rPr lang="cs-CZ" sz="2400" i="1">
                          <a:latin typeface="Cambria Math"/>
                        </a:rPr>
                        <m:t>=</m:t>
                      </m:r>
                      <m:r>
                        <a:rPr lang="cs-CZ" sz="2400" b="0" i="1" smtClean="0">
                          <a:latin typeface="Cambria Math"/>
                        </a:rPr>
                        <m:t>𝑥</m:t>
                      </m:r>
                      <m:r>
                        <a:rPr lang="cs-CZ" sz="2400" b="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sz="2400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cs-CZ" sz="2400" b="0" i="1" smtClean="0">
                              <a:latin typeface="Cambria Math"/>
                            </a:rPr>
                            <m:t>𝑦</m:t>
                          </m:r>
                        </m:e>
                      </m:func>
                    </m:oMath>
                  </m:oMathPara>
                </a14:m>
                <a:endParaRPr lang="cs-CZ" sz="2000" dirty="0" smtClean="0"/>
              </a:p>
            </p:txBody>
          </p:sp>
        </mc:Choice>
        <mc:Fallback xmlns="">
          <p:sp>
            <p:nvSpPr>
              <p:cNvPr id="7" name="TextovéPol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700808"/>
                <a:ext cx="7272808" cy="4429482"/>
              </a:xfrm>
              <a:prstGeom prst="rect">
                <a:avLst/>
              </a:prstGeom>
              <a:blipFill rotWithShape="1">
                <a:blip r:embed="rId2"/>
                <a:stretch>
                  <a:fillRect l="-838" t="-68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079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cs-CZ" dirty="0" smtClean="0"/>
              <a:t>Vektorový počet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5040560"/>
              </a:xfrm>
            </p:spPr>
            <p:txBody>
              <a:bodyPr>
                <a:no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Skalární a vektorové funkce, jedna proměnná, více proměnných</a:t>
                </a:r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Gradient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000" b="0" i="0" smtClean="0">
                          <a:latin typeface="Cambria Math"/>
                        </a:rPr>
                        <m:t>grad</m:t>
                      </m:r>
                      <m:r>
                        <a:rPr lang="cs-CZ" sz="2000" b="0" i="1" smtClean="0">
                          <a:latin typeface="Cambria Math"/>
                        </a:rPr>
                        <m:t> 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cs-CZ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den>
                          </m:f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Divergence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000" b="0" i="0" smtClean="0">
                          <a:latin typeface="Cambria Math"/>
                          <a:ea typeface="Cambria Math"/>
                        </a:rPr>
                        <m:t>div</m:t>
                      </m:r>
                      <m:r>
                        <a:rPr lang="cs-CZ" sz="2000" b="0" i="0" smtClean="0">
                          <a:latin typeface="Cambria Math"/>
                          <a:ea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  <m:r>
                        <a:rPr lang="cs-CZ" sz="2000" i="1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  <m:r>
                        <a:rPr lang="cs-CZ" sz="2000" i="1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Rotace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000" b="0" i="0" smtClean="0">
                          <a:latin typeface="Cambria Math"/>
                          <a:ea typeface="Cambria Math"/>
                        </a:rPr>
                        <m:t>rot</m:t>
                      </m:r>
                      <m:r>
                        <a:rPr lang="cs-CZ" sz="2000" b="0" i="0" smtClean="0">
                          <a:latin typeface="Cambria Math"/>
                          <a:ea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cs-CZ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den>
                          </m:f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cs-CZ" sz="200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Divergence gradientu (</a:t>
                </a:r>
                <a:r>
                  <a:rPr lang="cs-CZ" sz="2000" dirty="0" err="1" smtClean="0"/>
                  <a:t>Laplaceův</a:t>
                </a:r>
                <a:r>
                  <a:rPr lang="cs-CZ" sz="2000" dirty="0" smtClean="0"/>
                  <a:t> operátor)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000" b="0" i="0" smtClean="0">
                          <a:latin typeface="Cambria Math"/>
                          <a:ea typeface="Cambria Math"/>
                        </a:rPr>
                        <m:t>div</m:t>
                      </m:r>
                      <m:r>
                        <a:rPr lang="cs-CZ" sz="2000" b="0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cs-CZ" sz="2000" b="0" i="0" smtClean="0">
                          <a:latin typeface="Cambria Math"/>
                          <a:ea typeface="Cambria Math"/>
                        </a:rPr>
                        <m:t>grad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cs-CZ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cs-CZ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num>
                            <m:den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cs-CZ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cs-CZ" sz="2000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5040560"/>
              </a:xfrm>
              <a:blipFill rotWithShape="1">
                <a:blip r:embed="rId2"/>
                <a:stretch>
                  <a:fillRect l="-593" t="-60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095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Pravidla hry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208823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cs-CZ" sz="2000" dirty="0" smtClean="0"/>
              <a:t>Přednáška se hraje ve středu 9 – 11:25 </a:t>
            </a:r>
          </a:p>
          <a:p>
            <a:pPr>
              <a:spcBef>
                <a:spcPts val="600"/>
              </a:spcBef>
            </a:pPr>
            <a:r>
              <a:rPr lang="cs-CZ" sz="2000" b="1" dirty="0" smtClean="0"/>
              <a:t>9 – 9:45 pokusy </a:t>
            </a:r>
            <a:r>
              <a:rPr lang="cs-CZ" sz="2000" dirty="0" smtClean="0"/>
              <a:t>+ začátek přednášky, místnost </a:t>
            </a:r>
            <a:r>
              <a:rPr lang="cs-CZ" sz="2000" b="1" dirty="0" smtClean="0"/>
              <a:t>F1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9:50 – 11:25 přednáška, místnost </a:t>
            </a:r>
            <a:r>
              <a:rPr lang="cs-CZ" sz="2000" b="1" dirty="0" smtClean="0"/>
              <a:t>F2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11:30 – 12:15 cvičení – skupina 1, místnost </a:t>
            </a:r>
            <a:r>
              <a:rPr lang="cs-CZ" sz="2000" b="1" dirty="0" smtClean="0"/>
              <a:t>F2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Čtvrtek 14:00-14:45 </a:t>
            </a:r>
            <a:r>
              <a:rPr lang="cs-CZ" sz="2000" dirty="0"/>
              <a:t>cvičení – skupina </a:t>
            </a:r>
            <a:r>
              <a:rPr lang="cs-CZ" sz="2000" dirty="0" smtClean="0"/>
              <a:t>2, </a:t>
            </a:r>
            <a:r>
              <a:rPr lang="cs-CZ" sz="2000" dirty="0"/>
              <a:t>místnost </a:t>
            </a:r>
            <a:r>
              <a:rPr lang="cs-CZ" sz="2000" b="1" dirty="0" smtClean="0"/>
              <a:t>F155 KFM</a:t>
            </a:r>
          </a:p>
          <a:p>
            <a:pPr>
              <a:spcBef>
                <a:spcPts val="600"/>
              </a:spcBef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66300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cs-CZ" dirty="0" smtClean="0"/>
              <a:t>Gradient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2448272"/>
              </a:xfrm>
            </p:spPr>
            <p:txBody>
              <a:bodyPr>
                <a:no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Jdu do kopce</a:t>
                </a:r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Mám skalární pole popsané skalární funkcí v rovině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  <a:ea typeface="Cambria Math"/>
                      </a:rPr>
                      <m:t>𝜑</m:t>
                    </m:r>
                    <m:d>
                      <m:dPr>
                        <m:ctrlPr>
                          <a:rPr lang="cs-CZ" sz="2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cs-CZ" sz="2000" dirty="0" smtClean="0"/>
                  <a:t>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cs-CZ" sz="1600" dirty="0" smtClean="0"/>
                  <a:t>třeba nadmořskou výšku</a:t>
                </a:r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Gradient (rovina)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000">
                          <a:latin typeface="Cambria Math"/>
                        </a:rPr>
                        <m:t>grad</m:t>
                      </m:r>
                      <m:r>
                        <a:rPr lang="cs-CZ" sz="2000" i="1">
                          <a:latin typeface="Cambria Math"/>
                        </a:rPr>
                        <m:t> </m:t>
                      </m:r>
                      <m:r>
                        <a:rPr lang="cs-CZ" sz="2000" i="1">
                          <a:latin typeface="Cambria Math"/>
                          <a:ea typeface="Cambria Math"/>
                        </a:rPr>
                        <m:t>𝜑</m:t>
                      </m:r>
                      <m:d>
                        <m:dPr>
                          <m:ctrlPr>
                            <a:rPr lang="cs-CZ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</m:d>
                      <m:r>
                        <a:rPr lang="cs-CZ" sz="20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  <m:r>
                                <a:rPr lang="cs-CZ" sz="20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den>
                          </m:f>
                          <m:r>
                            <a:rPr lang="cs-CZ" sz="200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2000" b="1" dirty="0" smtClean="0"/>
                  <a:t>Výsledkem je vektorová funkce (!)</a:t>
                </a:r>
              </a:p>
              <a:p>
                <a:pPr>
                  <a:spcBef>
                    <a:spcPts val="1200"/>
                  </a:spcBef>
                </a:pPr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endParaRPr lang="cs-CZ" sz="2000" dirty="0"/>
              </a:p>
              <a:p>
                <a:pPr>
                  <a:spcBef>
                    <a:spcPts val="1200"/>
                  </a:spcBef>
                </a:pPr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endParaRPr lang="cs-CZ" sz="2000" dirty="0"/>
              </a:p>
              <a:p>
                <a:pPr>
                  <a:spcBef>
                    <a:spcPts val="1200"/>
                  </a:spcBef>
                </a:pPr>
                <a:endParaRPr lang="cs-CZ" sz="2000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2448272"/>
              </a:xfrm>
              <a:blipFill>
                <a:blip r:embed="rId2"/>
                <a:stretch>
                  <a:fillRect l="-667" t="-1244" b="-206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4" name="Picture 4" descr="http://www.freeskiing.cz/galerie/131/Image/spica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24216"/>
            <a:ext cx="3629144" cy="328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délník 3"/>
              <p:cNvSpPr/>
              <p:nvPr/>
            </p:nvSpPr>
            <p:spPr>
              <a:xfrm>
                <a:off x="179512" y="3789040"/>
                <a:ext cx="4896544" cy="3082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cs-CZ" dirty="0" smtClean="0"/>
                  <a:t>Gradient (prostor)</a:t>
                </a:r>
              </a:p>
              <a:p>
                <a:pPr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1600" b="0" i="0" smtClean="0">
                          <a:latin typeface="Cambria Math"/>
                        </a:rPr>
                        <m:t>grad</m:t>
                      </m:r>
                      <m:r>
                        <a:rPr lang="cs-CZ" sz="1600" b="0" i="0">
                          <a:latin typeface="Cambria Math"/>
                        </a:rPr>
                        <m:t> </m:t>
                      </m:r>
                      <m:r>
                        <a:rPr lang="cs-CZ" sz="1600" b="0" i="1">
                          <a:latin typeface="Cambria Math"/>
                          <a:ea typeface="Cambria Math"/>
                        </a:rPr>
                        <m:t>𝜑</m:t>
                      </m:r>
                      <m:d>
                        <m:dPr>
                          <m:ctrlPr>
                            <a:rPr lang="cs-CZ" sz="16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cs-CZ" sz="1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cs-CZ" sz="16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6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  <m:r>
                            <a:rPr lang="cs-CZ" sz="16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6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e>
                      </m:d>
                      <m:r>
                        <a:rPr lang="cs-CZ" sz="1600" b="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cs-CZ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1600" b="0" i="1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  <m:d>
                                <m:dPr>
                                  <m:ctrlPr>
                                    <a:rPr lang="cs-CZ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e>
                              </m:d>
                            </m:num>
                            <m:den>
                              <m:r>
                                <a:rPr lang="cs-CZ" sz="1600" b="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1600" b="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cs-CZ" sz="1600" b="0" i="1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1600" b="0" i="1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  <m:d>
                                <m:dPr>
                                  <m:ctrlPr>
                                    <a:rPr lang="cs-CZ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e>
                              </m:d>
                            </m:num>
                            <m:den>
                              <m:r>
                                <a:rPr lang="cs-CZ" sz="1600" b="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1600" b="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den>
                          </m:f>
                          <m:r>
                            <a:rPr lang="cs-CZ" sz="1600" b="0" i="1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1600" b="0" i="1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  <m:d>
                                <m:dPr>
                                  <m:ctrlPr>
                                    <a:rPr lang="cs-CZ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cs-CZ" sz="1600" b="0" i="1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e>
                              </m:d>
                            </m:num>
                            <m:den>
                              <m:r>
                                <a:rPr lang="cs-CZ" sz="1600" b="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1600" b="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cs-CZ" sz="1400" i="1" dirty="0"/>
              </a:p>
              <a:p>
                <a:pPr>
                  <a:spcBef>
                    <a:spcPts val="1200"/>
                  </a:spcBef>
                </a:pPr>
                <a:r>
                  <a:rPr lang="cs-CZ" dirty="0" smtClean="0"/>
                  <a:t>Zkráceně totéž:</a:t>
                </a:r>
                <a:endParaRPr lang="cs-CZ" dirty="0"/>
              </a:p>
              <a:p>
                <a:pPr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400">
                          <a:latin typeface="Cambria Math"/>
                        </a:rPr>
                        <m:t>grad</m:t>
                      </m:r>
                      <m:r>
                        <a:rPr lang="cs-CZ" sz="2400" i="1">
                          <a:latin typeface="Cambria Math"/>
                        </a:rPr>
                        <m:t> </m:t>
                      </m:r>
                      <m:r>
                        <a:rPr lang="cs-CZ" sz="2400" i="1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cs-CZ" sz="24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cs-CZ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</m:num>
                            <m:den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</m:num>
                            <m:den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den>
                          </m:f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𝜕𝜑</m:t>
                              </m:r>
                            </m:num>
                            <m:den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cs-CZ" dirty="0" smtClean="0"/>
              </a:p>
              <a:p>
                <a:endParaRPr lang="cs-CZ" sz="900" dirty="0" smtClean="0"/>
              </a:p>
              <a:p>
                <a:pPr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>
                          <a:latin typeface="Cambria Math"/>
                        </a:rPr>
                        <m:t>grad</m:t>
                      </m:r>
                      <m:r>
                        <a:rPr lang="cs-CZ" i="1">
                          <a:latin typeface="Cambria Math"/>
                        </a:rPr>
                        <m:t> </m:t>
                      </m:r>
                      <m:r>
                        <a:rPr lang="cs-CZ" i="1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cs-CZ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cs-CZ" i="1" smtClean="0">
                          <a:latin typeface="Cambria Math"/>
                          <a:ea typeface="Cambria Math"/>
                        </a:rPr>
                        <m:t>𝛻</m:t>
                      </m:r>
                      <m:r>
                        <a:rPr lang="cs-CZ" i="1"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cs-CZ" dirty="0" smtClean="0">
                  <a:ea typeface="Cambria Math"/>
                </a:endParaRPr>
              </a:p>
              <a:p>
                <a:pPr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400" i="1">
                          <a:latin typeface="Cambria Math"/>
                          <a:ea typeface="Cambria Math"/>
                        </a:rPr>
                        <m:t>𝛻</m:t>
                      </m:r>
                      <m:r>
                        <a:rPr lang="cs-CZ" sz="14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cs-CZ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1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num>
                            <m:den>
                              <m:r>
                                <a:rPr lang="cs-CZ" sz="1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1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cs-CZ" sz="1400" i="1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1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num>
                            <m:den>
                              <m:r>
                                <a:rPr lang="cs-CZ" sz="1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14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den>
                          </m:f>
                          <m:r>
                            <a:rPr lang="cs-CZ" sz="1400" i="1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1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num>
                            <m:den>
                              <m:r>
                                <a:rPr lang="cs-CZ" sz="14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14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cs-CZ" sz="1100" dirty="0"/>
              </a:p>
            </p:txBody>
          </p:sp>
        </mc:Choice>
        <mc:Fallback xmlns="">
          <p:sp>
            <p:nvSpPr>
              <p:cNvPr id="4" name="Obdélní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789040"/>
                <a:ext cx="4896544" cy="3082832"/>
              </a:xfrm>
              <a:prstGeom prst="rect">
                <a:avLst/>
              </a:prstGeom>
              <a:blipFill>
                <a:blip r:embed="rId4"/>
                <a:stretch>
                  <a:fillRect l="-995" t="-11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99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cs-CZ" dirty="0" smtClean="0"/>
              <a:t>Divergence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760640"/>
              </a:xfrm>
            </p:spPr>
            <p:txBody>
              <a:bodyPr>
                <a:no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cs-CZ" sz="1800" dirty="0" smtClean="0"/>
                  <a:t>Pramen vody uprostřed řeky. </a:t>
                </a:r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cs-CZ" sz="1800" dirty="0" smtClean="0"/>
                  <a:t>Mám vektorové pole popsané vektorovou funkcí v rovině</a:t>
                </a:r>
              </a:p>
              <a:p>
                <a:pPr marL="457200" lvl="1" indent="0">
                  <a:spcBef>
                    <a:spcPts val="18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400" i="1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1400" i="1">
                              <a:latin typeface="Cambria Math"/>
                            </a:rPr>
                            <m:t>𝑥</m:t>
                          </m:r>
                          <m:r>
                            <a:rPr lang="cs-CZ" sz="1400" i="1">
                              <a:latin typeface="Cambria Math"/>
                            </a:rPr>
                            <m:t>,</m:t>
                          </m:r>
                          <m:r>
                            <a:rPr lang="cs-CZ" sz="1400" i="1">
                              <a:latin typeface="Cambria Math"/>
                            </a:rPr>
                            <m:t>𝑦</m:t>
                          </m:r>
                          <m:r>
                            <a:rPr lang="cs-CZ" sz="1400" i="1">
                              <a:latin typeface="Cambria Math"/>
                            </a:rPr>
                            <m:t>,</m:t>
                          </m:r>
                          <m:r>
                            <a:rPr lang="cs-CZ" sz="1400" i="1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cs-CZ" sz="14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14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1400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1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𝑦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r>
                            <a:rPr lang="cs-CZ" sz="14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14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1400" i="1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1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𝑦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r>
                            <a:rPr lang="cs-CZ" sz="1400" i="1">
                              <a:latin typeface="Cambria Math"/>
                            </a:rPr>
                            <m:t> ,</m:t>
                          </m:r>
                          <m:sSub>
                            <m:sSubPr>
                              <m:ctrlPr>
                                <a:rPr lang="cs-CZ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14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14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1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𝑦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400" i="1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cs-CZ" sz="18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1800" dirty="0" smtClean="0"/>
                  <a:t>Divergence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1800">
                          <a:latin typeface="Cambria Math"/>
                        </a:rPr>
                        <m:t>d</m:t>
                      </m:r>
                      <m:r>
                        <m:rPr>
                          <m:sty m:val="p"/>
                        </m:rPr>
                        <a:rPr lang="cs-CZ" sz="1800" b="0" i="0" smtClean="0">
                          <a:latin typeface="Cambria Math"/>
                        </a:rPr>
                        <m:t>iv</m:t>
                      </m:r>
                      <m:r>
                        <a:rPr lang="cs-CZ" sz="1800" i="1">
                          <a:latin typeface="Cambria Math"/>
                        </a:rPr>
                        <m:t> </m:t>
                      </m:r>
                      <m:r>
                        <a:rPr lang="cs-CZ" sz="1800" b="0" i="1" smtClean="0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sz="18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cs-CZ" sz="1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cs-CZ" sz="18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  <m:r>
                            <a:rPr lang="cs-CZ" sz="18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e>
                      </m:d>
                      <m:r>
                        <a:rPr lang="cs-CZ" sz="18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cs-CZ" sz="1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cs-CZ" sz="1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sz="1800" i="1">
                                  <a:latin typeface="Cambria Math"/>
                                  <a:ea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18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𝑦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𝑧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  <m:r>
                        <a:rPr lang="cs-CZ" sz="18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cs-CZ" sz="1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cs-CZ" sz="1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sz="1800" i="1">
                                  <a:latin typeface="Cambria Math"/>
                                  <a:ea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18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𝑦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𝑧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  <m:r>
                        <a:rPr lang="cs-CZ" sz="1800" i="1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cs-CZ" sz="1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b>
                            <m:sSubPr>
                              <m:ctrlPr>
                                <a:rPr lang="cs-CZ" sz="1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sz="1800" i="1">
                                  <a:latin typeface="Cambria Math"/>
                                  <a:ea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18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𝑦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𝑧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cs-CZ" sz="18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1800" b="1" dirty="0" smtClean="0"/>
                  <a:t>Výsledkem je skalární funkce (!) – skalární pole. 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:r>
                  <a:rPr lang="cs-CZ" sz="1400" dirty="0" smtClean="0"/>
                  <a:t>T</a:t>
                </a:r>
                <a:r>
                  <a:rPr lang="en-US" sz="1400" dirty="0" smtClean="0"/>
                  <a:t>he </a:t>
                </a:r>
                <a:r>
                  <a:rPr lang="en-US" sz="1400" dirty="0"/>
                  <a:t>divergence of a three-dimensional vector field is the extent to which the vector field flow behaves like a source at a given point. It is a local measure of its "outgoingness" – the extent to which there is more exiting an infinitesimal region of space than entering it. If the divergence is nonzero at some point then there must be a source or sink at that position</a:t>
                </a:r>
                <a:r>
                  <a:rPr lang="en-US" sz="1400" dirty="0" smtClean="0"/>
                  <a:t>.</a:t>
                </a:r>
                <a:endParaRPr lang="cs-CZ" sz="1400" dirty="0" smtClean="0"/>
              </a:p>
              <a:p>
                <a:pPr marL="0" indent="0">
                  <a:spcBef>
                    <a:spcPts val="1200"/>
                  </a:spcBef>
                  <a:buNone/>
                </a:pPr>
                <a:r>
                  <a:rPr lang="cs-CZ" sz="1800" dirty="0" smtClean="0"/>
                  <a:t>Divergence je „</a:t>
                </a:r>
                <a:r>
                  <a:rPr lang="cs-CZ" sz="1800" dirty="0" err="1" smtClean="0"/>
                  <a:t>zdrojovitost</a:t>
                </a:r>
                <a:r>
                  <a:rPr lang="cs-CZ" sz="1800" dirty="0"/>
                  <a:t>“. </a:t>
                </a:r>
                <a:r>
                  <a:rPr lang="cs-CZ" sz="1800" dirty="0" smtClean="0"/>
                  <a:t>Ve vektorovém poli je divergence lokální míra toho, o kolik „víc šipek“ vychází z nekonečně malé oblasti, než kolik do této oblasti vešlo. </a:t>
                </a:r>
                <a:r>
                  <a:rPr lang="cs-CZ" sz="1800" dirty="0"/>
                  <a:t>Kladná divergence znamená </a:t>
                </a:r>
                <a:r>
                  <a:rPr lang="cs-CZ" sz="1800" dirty="0" smtClean="0"/>
                  <a:t>zdroj, záporná znamená </a:t>
                </a:r>
                <a:r>
                  <a:rPr lang="cs-CZ" sz="1800" i="1" dirty="0" err="1" smtClean="0"/>
                  <a:t>sink</a:t>
                </a:r>
                <a:r>
                  <a:rPr lang="cs-CZ" sz="1800" i="1" dirty="0" smtClean="0"/>
                  <a:t> </a:t>
                </a:r>
                <a:r>
                  <a:rPr lang="cs-CZ" sz="1800" dirty="0" smtClean="0"/>
                  <a:t>(odpad, výlevka). </a:t>
                </a:r>
              </a:p>
              <a:p>
                <a:pPr marL="0" lvl="1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:r>
                  <a:rPr lang="cs-CZ" sz="1800" dirty="0" smtClean="0"/>
                  <a:t>Divergence je něco jako skalární součin vektorů  </a:t>
                </a:r>
                <a14:m>
                  <m:oMath xmlns:m="http://schemas.openxmlformats.org/officeDocument/2006/math">
                    <m:r>
                      <a:rPr lang="cs-CZ" sz="1800" i="1" smtClean="0">
                        <a:latin typeface="Cambria Math"/>
                        <a:ea typeface="Cambria Math"/>
                      </a:rPr>
                      <m:t>𝛻</m:t>
                    </m:r>
                    <m:r>
                      <a:rPr lang="cs-CZ" sz="1800" b="0" i="1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ctrlPr>
                          <a:rPr lang="cs-CZ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cs-CZ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cs-CZ" sz="1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f>
                          <m:fPr>
                            <m:ctrlPr>
                              <a:rPr lang="cs-CZ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cs-CZ" sz="18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den>
                        </m:f>
                        <m:r>
                          <a:rPr lang="cs-CZ" sz="1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f>
                          <m:fPr>
                            <m:ctrlPr>
                              <a:rPr lang="cs-CZ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cs-CZ" sz="18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den>
                        </m:f>
                      </m:e>
                    </m:d>
                  </m:oMath>
                </a14:m>
                <a:r>
                  <a:rPr lang="cs-CZ" sz="1800" dirty="0" smtClean="0"/>
                  <a:t> a </a:t>
                </a:r>
                <a14:m>
                  <m:oMath xmlns:m="http://schemas.openxmlformats.org/officeDocument/2006/math">
                    <m:r>
                      <a:rPr lang="cs-CZ" sz="1400" i="1">
                        <a:latin typeface="Cambria Math"/>
                      </a:rPr>
                      <m:t>𝐹</m:t>
                    </m:r>
                    <m:r>
                      <a:rPr lang="cs-CZ" sz="1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cs-CZ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cs-CZ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4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cs-CZ" sz="14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cs-CZ" sz="1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cs-CZ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4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cs-CZ" sz="14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  <m:r>
                          <a:rPr lang="cs-CZ" sz="1400" i="1">
                            <a:latin typeface="Cambria Math"/>
                          </a:rPr>
                          <m:t> ,</m:t>
                        </m:r>
                        <m:sSub>
                          <m:sSubPr>
                            <m:ctrlPr>
                              <a:rPr lang="cs-CZ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4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cs-CZ" sz="1400" i="1">
                                <a:latin typeface="Cambria Math"/>
                              </a:rPr>
                              <m:t>𝑧</m:t>
                            </m:r>
                          </m:sub>
                        </m:sSub>
                      </m:e>
                    </m:d>
                  </m:oMath>
                </a14:m>
                <a:endParaRPr lang="cs-CZ" sz="18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1800">
                          <a:latin typeface="Cambria Math"/>
                        </a:rPr>
                        <m:t>div</m:t>
                      </m:r>
                      <m:r>
                        <a:rPr lang="cs-CZ" sz="1800" i="1">
                          <a:latin typeface="Cambria Math"/>
                        </a:rPr>
                        <m:t> </m:t>
                      </m:r>
                      <m:r>
                        <a:rPr lang="cs-CZ" sz="1800" i="1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sz="1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𝑦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e>
                      </m:d>
                      <m:r>
                        <a:rPr lang="cs-CZ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sz="1800" b="0" i="1" smtClean="0">
                          <a:latin typeface="Cambria Math"/>
                          <a:ea typeface="Cambria Math"/>
                        </a:rPr>
                        <m:t>𝛻</m:t>
                      </m:r>
                      <m:r>
                        <a:rPr lang="cs-CZ" sz="1800" b="0" i="1" smtClean="0">
                          <a:latin typeface="Cambria Math"/>
                          <a:ea typeface="Cambria Math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cs-CZ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𝐹</m:t>
                          </m:r>
                        </m:e>
                      </m:acc>
                    </m:oMath>
                  </m:oMathPara>
                </a14:m>
                <a:endParaRPr lang="cs-CZ" sz="1800" dirty="0" smtClean="0"/>
              </a:p>
              <a:p>
                <a:pPr marL="0" indent="0">
                  <a:spcBef>
                    <a:spcPts val="1200"/>
                  </a:spcBef>
                  <a:buNone/>
                </a:pPr>
                <a:endParaRPr lang="cs-CZ" sz="1800" dirty="0" smtClean="0"/>
              </a:p>
              <a:p>
                <a:pPr marL="0" indent="0">
                  <a:spcBef>
                    <a:spcPts val="1200"/>
                  </a:spcBef>
                  <a:buNone/>
                </a:pPr>
                <a:endParaRPr lang="cs-CZ" sz="1800" dirty="0" smtClean="0"/>
              </a:p>
              <a:p>
                <a:pPr>
                  <a:spcBef>
                    <a:spcPts val="1200"/>
                  </a:spcBef>
                </a:pPr>
                <a:endParaRPr lang="cs-CZ" sz="1800" dirty="0"/>
              </a:p>
              <a:p>
                <a:pPr>
                  <a:spcBef>
                    <a:spcPts val="1200"/>
                  </a:spcBef>
                </a:pPr>
                <a:endParaRPr lang="cs-CZ" sz="1800" dirty="0" smtClean="0"/>
              </a:p>
              <a:p>
                <a:pPr>
                  <a:spcBef>
                    <a:spcPts val="1200"/>
                  </a:spcBef>
                </a:pPr>
                <a:endParaRPr lang="cs-CZ" sz="1800" dirty="0"/>
              </a:p>
              <a:p>
                <a:pPr>
                  <a:spcBef>
                    <a:spcPts val="1200"/>
                  </a:spcBef>
                </a:pPr>
                <a:endParaRPr lang="cs-CZ" sz="1800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760640"/>
              </a:xfrm>
              <a:blipFill rotWithShape="1">
                <a:blip r:embed="rId2"/>
                <a:stretch>
                  <a:fillRect l="-593" t="-529" r="-37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289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cs-CZ" dirty="0" smtClean="0"/>
              <a:t>Rotace</a:t>
            </a:r>
            <a:endParaRPr lang="cs-C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5472608"/>
              </a:xfrm>
            </p:spPr>
            <p:txBody>
              <a:bodyPr>
                <a:no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Vír. </a:t>
                </a:r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cs-CZ" sz="2000" dirty="0" smtClean="0"/>
                  <a:t>Mám vektorové pole popsané vektorovou funkcí v rovině</a:t>
                </a:r>
              </a:p>
              <a:p>
                <a:pPr marL="457200" lvl="1" indent="0">
                  <a:spcBef>
                    <a:spcPts val="18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600" i="1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1600" i="1">
                              <a:latin typeface="Cambria Math"/>
                            </a:rPr>
                            <m:t>𝑥</m:t>
                          </m:r>
                          <m:r>
                            <a:rPr lang="cs-CZ" sz="1600" i="1">
                              <a:latin typeface="Cambria Math"/>
                            </a:rPr>
                            <m:t>,</m:t>
                          </m:r>
                          <m:r>
                            <a:rPr lang="cs-CZ" sz="1600" i="1">
                              <a:latin typeface="Cambria Math"/>
                            </a:rPr>
                            <m:t>𝑦</m:t>
                          </m:r>
                          <m:r>
                            <a:rPr lang="cs-CZ" sz="1600" i="1">
                              <a:latin typeface="Cambria Math"/>
                            </a:rPr>
                            <m:t>,</m:t>
                          </m:r>
                          <m:r>
                            <a:rPr lang="cs-CZ" sz="1600" i="1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cs-CZ" sz="16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cs-CZ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16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1600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16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𝑦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r>
                            <a:rPr lang="cs-CZ" sz="16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cs-CZ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16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1600" i="1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16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𝑦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r>
                            <a:rPr lang="cs-CZ" sz="1600" i="1">
                              <a:latin typeface="Cambria Math"/>
                            </a:rPr>
                            <m:t> ,</m:t>
                          </m:r>
                          <m:sSub>
                            <m:sSubPr>
                              <m:ctrlPr>
                                <a:rPr lang="cs-CZ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16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cs-CZ" sz="16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  <m:d>
                            <m:dPr>
                              <m:ctrlPr>
                                <a:rPr lang="cs-CZ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16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𝑦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cs-CZ" sz="1600" i="1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cs-CZ" sz="2000" dirty="0" smtClean="0"/>
                  <a:t>Rotace (zápis je zkrácený, u funkce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𝐹</m:t>
                    </m:r>
                  </m:oMath>
                </a14:m>
                <a:r>
                  <a:rPr lang="cs-CZ" sz="2000" dirty="0" smtClean="0"/>
                  <a:t> neopakuji proměnné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𝑥</m:t>
                    </m:r>
                    <m:r>
                      <a:rPr lang="cs-CZ" sz="2000" i="1">
                        <a:latin typeface="Cambria Math"/>
                      </a:rPr>
                      <m:t>,</m:t>
                    </m:r>
                    <m:r>
                      <a:rPr lang="cs-CZ" sz="2000" i="1">
                        <a:latin typeface="Cambria Math"/>
                      </a:rPr>
                      <m:t>𝑦</m:t>
                    </m:r>
                    <m:r>
                      <a:rPr lang="cs-CZ" sz="2000" i="1">
                        <a:latin typeface="Cambria Math"/>
                      </a:rPr>
                      <m:t>,</m:t>
                    </m:r>
                    <m:r>
                      <a:rPr lang="cs-CZ" sz="2000" i="1">
                        <a:latin typeface="Cambria Math"/>
                      </a:rPr>
                      <m:t>𝑧</m:t>
                    </m:r>
                  </m:oMath>
                </a14:m>
                <a:r>
                  <a:rPr lang="cs-CZ" sz="2000" dirty="0" smtClean="0"/>
                  <a:t>)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000">
                          <a:latin typeface="Cambria Math"/>
                          <a:ea typeface="Cambria Math"/>
                        </a:rPr>
                        <m:t>rot</m:t>
                      </m:r>
                      <m:r>
                        <a:rPr lang="cs-CZ" sz="2000">
                          <a:latin typeface="Cambria Math"/>
                          <a:ea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𝐹</m:t>
                          </m:r>
                        </m:e>
                      </m:acc>
                      <m:r>
                        <a:rPr lang="cs-CZ" sz="20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cs-CZ" sz="2000" i="1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den>
                          </m:f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cs-CZ" sz="200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cs-CZ" sz="20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cs-CZ" sz="2000" i="1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cs-CZ" sz="200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0" i="1" smtClean="0">
                                      <a:latin typeface="Cambria Math"/>
                                      <a:ea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cs-CZ" sz="20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r>
                                <a:rPr lang="cs-CZ" sz="20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2000" b="1" dirty="0" smtClean="0"/>
                  <a:t>Výsledkem je vektorová funkce (!) – vektorové pole. </a:t>
                </a:r>
              </a:p>
              <a:p>
                <a:pPr>
                  <a:spcBef>
                    <a:spcPts val="1200"/>
                  </a:spcBef>
                </a:pPr>
                <a:endParaRPr lang="cs-CZ" sz="2000" b="1" dirty="0"/>
              </a:p>
              <a:p>
                <a:pPr>
                  <a:spcBef>
                    <a:spcPts val="1200"/>
                  </a:spcBef>
                </a:pPr>
                <a:r>
                  <a:rPr lang="cs-CZ" sz="1800" dirty="0" smtClean="0"/>
                  <a:t>Rotace </a:t>
                </a:r>
                <a:r>
                  <a:rPr lang="cs-CZ" sz="1800" dirty="0"/>
                  <a:t>je něco jako </a:t>
                </a:r>
                <a:r>
                  <a:rPr lang="cs-CZ" sz="1800" dirty="0" smtClean="0"/>
                  <a:t>vektorový </a:t>
                </a:r>
                <a:r>
                  <a:rPr lang="cs-CZ" sz="1800" dirty="0"/>
                  <a:t>součin vektorů  </a:t>
                </a:r>
                <a14:m>
                  <m:oMath xmlns:m="http://schemas.openxmlformats.org/officeDocument/2006/math">
                    <m:r>
                      <a:rPr lang="cs-CZ" sz="1800" i="1">
                        <a:latin typeface="Cambria Math"/>
                        <a:ea typeface="Cambria Math"/>
                      </a:rPr>
                      <m:t>𝛻</m:t>
                    </m:r>
                    <m:r>
                      <a:rPr lang="cs-CZ" sz="1800" i="1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ctrlPr>
                          <a:rPr lang="cs-CZ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cs-CZ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cs-CZ" sz="1800" i="1">
                            <a:latin typeface="Cambria Math"/>
                            <a:ea typeface="Cambria Math"/>
                          </a:rPr>
                          <m:t>,</m:t>
                        </m:r>
                        <m:f>
                          <m:fPr>
                            <m:ctrlPr>
                              <a:rPr lang="cs-CZ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den>
                        </m:f>
                        <m:r>
                          <a:rPr lang="cs-CZ" sz="1800" i="1">
                            <a:latin typeface="Cambria Math"/>
                            <a:ea typeface="Cambria Math"/>
                          </a:rPr>
                          <m:t>,</m:t>
                        </m:r>
                        <m:f>
                          <m:fPr>
                            <m:ctrlPr>
                              <a:rPr lang="cs-CZ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𝜕</m:t>
                            </m:r>
                            <m:r>
                              <a:rPr lang="cs-CZ" sz="1800" i="1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den>
                        </m:f>
                      </m:e>
                    </m:d>
                  </m:oMath>
                </a14:m>
                <a:r>
                  <a:rPr lang="cs-CZ" sz="1800" dirty="0"/>
                  <a:t> a </a:t>
                </a:r>
                <a14:m>
                  <m:oMath xmlns:m="http://schemas.openxmlformats.org/officeDocument/2006/math">
                    <m:r>
                      <a:rPr lang="cs-CZ" sz="1400" i="1">
                        <a:latin typeface="Cambria Math"/>
                      </a:rPr>
                      <m:t>𝐹</m:t>
                    </m:r>
                    <m:r>
                      <a:rPr lang="cs-CZ" sz="1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cs-CZ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cs-CZ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4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cs-CZ" sz="14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cs-CZ" sz="1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cs-CZ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4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cs-CZ" sz="14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  <m:r>
                          <a:rPr lang="cs-CZ" sz="1400" i="1">
                            <a:latin typeface="Cambria Math"/>
                          </a:rPr>
                          <m:t> ,</m:t>
                        </m:r>
                        <m:sSub>
                          <m:sSubPr>
                            <m:ctrlPr>
                              <a:rPr lang="cs-CZ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4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cs-CZ" sz="1400" i="1">
                                <a:latin typeface="Cambria Math"/>
                              </a:rPr>
                              <m:t>𝑧</m:t>
                            </m:r>
                          </m:sub>
                        </m:sSub>
                      </m:e>
                    </m:d>
                  </m:oMath>
                </a14:m>
                <a:endParaRPr lang="cs-CZ" sz="18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1800"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sty m:val="p"/>
                        </m:rPr>
                        <a:rPr lang="cs-CZ" sz="1800" b="0" i="0" smtClean="0">
                          <a:latin typeface="Cambria Math" panose="02040503050406030204" pitchFamily="18" charset="0"/>
                        </a:rPr>
                        <m:t>ot</m:t>
                      </m:r>
                      <m:r>
                        <a:rPr lang="cs-CZ" sz="1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cs-CZ" sz="1800" i="1"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cs-CZ" sz="1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𝑦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e>
                      </m:d>
                      <m:r>
                        <a:rPr lang="cs-CZ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sz="1800" i="1">
                          <a:latin typeface="Cambria Math"/>
                          <a:ea typeface="Cambria Math"/>
                        </a:rPr>
                        <m:t>𝛻</m:t>
                      </m:r>
                      <m:r>
                        <a:rPr lang="cs-CZ" sz="1800" i="1" smtClean="0"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cs-CZ" sz="1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sz="1800" i="1">
                              <a:latin typeface="Cambria Math"/>
                              <a:ea typeface="Cambria Math"/>
                            </a:rPr>
                            <m:t>𝐹</m:t>
                          </m:r>
                        </m:e>
                      </m:acc>
                    </m:oMath>
                  </m:oMathPara>
                </a14:m>
                <a:endParaRPr lang="cs-CZ" sz="2000" dirty="0"/>
              </a:p>
              <a:p>
                <a:pPr>
                  <a:spcBef>
                    <a:spcPts val="1200"/>
                  </a:spcBef>
                </a:pPr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endParaRPr lang="cs-CZ" sz="2000" dirty="0"/>
              </a:p>
              <a:p>
                <a:pPr>
                  <a:spcBef>
                    <a:spcPts val="1200"/>
                  </a:spcBef>
                </a:pPr>
                <a:endParaRPr lang="cs-CZ" sz="2000" dirty="0" smtClean="0"/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5472608"/>
              </a:xfrm>
              <a:blipFill>
                <a:blip r:embed="rId2"/>
                <a:stretch>
                  <a:fillRect l="-667" t="-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960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cs-CZ" dirty="0" smtClean="0"/>
              <a:t>Elektrický náboj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cs-CZ" dirty="0" smtClean="0"/>
                  <a:t>Elektrický náboj je nestvořitelný a nezničitelný. </a:t>
                </a:r>
              </a:p>
              <a:p>
                <a:r>
                  <a:rPr lang="cs-CZ" dirty="0" smtClean="0"/>
                  <a:t>Velikost elektrického náboje se při pohybu nemění.</a:t>
                </a:r>
              </a:p>
              <a:p>
                <a:r>
                  <a:rPr lang="cs-CZ" dirty="0" smtClean="0"/>
                  <a:t>Zákon kvantování náboje – existuje nedělitelný elementární náboj. </a:t>
                </a:r>
              </a:p>
              <a:p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𝑒</m:t>
                    </m:r>
                    <m:r>
                      <a:rPr lang="cs-CZ" b="0" i="1" smtClean="0">
                        <a:latin typeface="Cambria Math"/>
                      </a:rPr>
                      <m:t>=1,602 . </m:t>
                    </m:r>
                    <m:sSup>
                      <m:sSup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cs-CZ" b="0" i="1" smtClean="0">
                            <a:latin typeface="Cambria Math"/>
                          </a:rPr>
                          <m:t>−19</m:t>
                        </m:r>
                      </m:sup>
                    </m:sSup>
                    <m:r>
                      <a:rPr lang="cs-CZ" b="0" i="1" smtClean="0">
                        <a:latin typeface="Cambria Math"/>
                      </a:rPr>
                      <m:t>𝐶</m:t>
                    </m:r>
                  </m:oMath>
                </a14:m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  <a:blipFill rotWithShape="1">
                <a:blip r:embed="rId2"/>
                <a:stretch>
                  <a:fillRect l="-1481" t="-399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37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491064" cy="864096"/>
          </a:xfrm>
        </p:spPr>
        <p:txBody>
          <a:bodyPr/>
          <a:lstStyle/>
          <a:p>
            <a:r>
              <a:rPr lang="cs-CZ" dirty="0" smtClean="0"/>
              <a:t>Coulombův zákon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3226552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𝐹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4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𝐹</m:t>
                    </m:r>
                  </m:oMath>
                </a14:m>
                <a:r>
                  <a:rPr lang="cs-CZ" i="1" dirty="0" smtClean="0"/>
                  <a:t> - </a:t>
                </a:r>
                <a:r>
                  <a:rPr lang="cs-CZ" dirty="0" smtClean="0"/>
                  <a:t>síla působící mezi dvěma bodovými náboji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cs-CZ" i="1" dirty="0" smtClean="0"/>
                  <a:t> </a:t>
                </a:r>
                <a:r>
                  <a:rPr lang="cs-CZ" dirty="0" smtClean="0"/>
                  <a:t>a</a:t>
                </a:r>
                <a:r>
                  <a:rPr lang="cs-CZ" i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cs-CZ" i="1" dirty="0" smtClean="0"/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𝑟</m:t>
                    </m:r>
                  </m:oMath>
                </a14:m>
                <a:r>
                  <a:rPr lang="cs-CZ" dirty="0"/>
                  <a:t> – </a:t>
                </a:r>
                <a:r>
                  <a:rPr lang="cs-CZ" dirty="0" smtClean="0"/>
                  <a:t>vzdálenost </a:t>
                </a:r>
                <a:r>
                  <a:rPr lang="cs-CZ" dirty="0"/>
                  <a:t>mezi dvěma bodovými náboji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cs-CZ" i="1" dirty="0"/>
                  <a:t> </a:t>
                </a:r>
                <a:r>
                  <a:rPr lang="cs-CZ" dirty="0"/>
                  <a:t>a</a:t>
                </a:r>
                <a:r>
                  <a:rPr lang="cs-CZ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cs-CZ" i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𝜀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cs-CZ" dirty="0" smtClean="0"/>
                  <a:t> - permitivita vakua (fyzikální konstanta)</a:t>
                </a:r>
              </a:p>
              <a:p>
                <a:r>
                  <a:rPr lang="cs-CZ" dirty="0" smtClean="0"/>
                  <a:t>Náboje se přitahují, pokud mají odlišné znaménko.</a:t>
                </a:r>
              </a:p>
              <a:p>
                <a:r>
                  <a:rPr lang="cs-CZ" dirty="0" smtClean="0"/>
                  <a:t>Náboje se odpuzují pokud mají stejné znaménko.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3226552"/>
              </a:xfrm>
              <a:blipFill rotWithShape="1">
                <a:blip r:embed="rId2"/>
                <a:stretch>
                  <a:fillRect l="-1185" b="-415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149080"/>
            <a:ext cx="9144000" cy="27089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6219450" y="63979"/>
                <a:ext cx="2927533" cy="8418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mbria Math"/>
                  </a:rPr>
                  <a:t>Newtonův gravitační zákon: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cs-CZ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𝑔</m:t>
                          </m:r>
                        </m:sub>
                      </m:sSub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𝜅</m:t>
                      </m:r>
                      <m:f>
                        <m:fPr>
                          <m:ctrlP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450" y="63979"/>
                <a:ext cx="2927533" cy="841897"/>
              </a:xfrm>
              <a:prstGeom prst="rect">
                <a:avLst/>
              </a:prstGeom>
              <a:blipFill rotWithShape="1">
                <a:blip r:embed="rId3"/>
                <a:stretch>
                  <a:fillRect l="-1667" t="-4317" r="-166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546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6468" y="25385"/>
            <a:ext cx="6491064" cy="86409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Hustota elektrického náboje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3226552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cs-CZ" dirty="0" smtClean="0"/>
                  <a:t>Teoretický konstrukt. </a:t>
                </a:r>
              </a:p>
              <a:p>
                <a:r>
                  <a:rPr lang="cs-CZ" dirty="0" smtClean="0"/>
                  <a:t>Pokud je hustota náboje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𝜌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cs-CZ" dirty="0" smtClean="0"/>
                  <a:t>konstantní, pak platí:		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𝑄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cs-CZ" b="0" dirty="0" smtClean="0">
                  <a:ea typeface="Cambria Math"/>
                </a:endParaRPr>
              </a:p>
              <a:p>
                <a:r>
                  <a:rPr lang="cs-CZ" dirty="0" smtClean="0"/>
                  <a:t>Obecně: 	</a:t>
                </a:r>
                <a14:m>
                  <m:oMath xmlns:m="http://schemas.openxmlformats.org/officeDocument/2006/math">
                    <m:r>
                      <a:rPr lang="cs-CZ" dirty="0">
                        <a:latin typeface="Cambria Math"/>
                      </a:rPr>
                      <m:t>	</m:t>
                    </m:r>
                  </m:oMath>
                </a14:m>
                <a:endParaRPr lang="cs-CZ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𝑄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𝑉</m:t>
                          </m:r>
                        </m:sub>
                        <m:sup>
                          <m:r>
                            <a:rPr lang="cs-CZ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𝜌</m:t>
                          </m:r>
                          <m:d>
                            <m:dPr>
                              <m:ctrlPr>
                                <a:rPr lang="cs-CZ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cs-CZ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cs-CZ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cs-CZ" b="0" i="1" smtClean="0">
                          <a:latin typeface="Cambria Math"/>
                        </a:rPr>
                        <m:t>𝑑𝑉</m:t>
                      </m:r>
                    </m:oMath>
                  </m:oMathPara>
                </a14:m>
                <a:endParaRPr lang="cs-CZ" dirty="0" smtClean="0">
                  <a:ea typeface="Cambria Math"/>
                </a:endParaRPr>
              </a:p>
              <a:p>
                <a:endParaRPr lang="cs-CZ" dirty="0">
                  <a:ea typeface="Cambria Math"/>
                </a:endParaRPr>
              </a:p>
              <a:p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3226552"/>
              </a:xfrm>
              <a:blipFill rotWithShape="1">
                <a:blip r:embed="rId2"/>
                <a:stretch>
                  <a:fillRect l="-1481" t="-491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149080"/>
            <a:ext cx="9144000" cy="27089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5433620" y="2195572"/>
                <a:ext cx="11076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𝑚</m:t>
                      </m:r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cs-CZ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620" y="2195572"/>
                <a:ext cx="1107676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168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5385"/>
            <a:ext cx="9036496" cy="86409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Objemová, plošná a lineární hustota el. náboje</a:t>
            </a:r>
            <a:endParaRPr lang="cs-CZ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3226552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cs-CZ" dirty="0" smtClean="0"/>
                  <a:t>Objemová hustota náboje 		</a:t>
                </a:r>
              </a:p>
              <a:p>
                <a:pPr marL="0" indent="0">
                  <a:buNone/>
                  <a:tabLst>
                    <a:tab pos="1882775" algn="l"/>
                  </a:tabLst>
                </a:pPr>
                <a:r>
                  <a:rPr lang="cs-CZ" b="0" dirty="0"/>
                  <a:t>	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𝑄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𝜌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.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𝑉</m:t>
                    </m:r>
                    <m:r>
                      <a:rPr lang="cs-CZ" dirty="0">
                        <a:latin typeface="Cambria Math"/>
                      </a:rPr>
                      <m:t>	</m:t>
                    </m:r>
                  </m:oMath>
                </a14:m>
                <a:r>
                  <a:rPr lang="cs-CZ" dirty="0" smtClean="0">
                    <a:ea typeface="Cambria Math"/>
                  </a:rPr>
                  <a:t>		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𝑄</m:t>
                    </m:r>
                    <m:r>
                      <a:rPr lang="cs-CZ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i="1">
                            <a:latin typeface="Cambria Math"/>
                          </a:rPr>
                          <m:t>𝑉</m:t>
                        </m:r>
                      </m:sub>
                      <m:sup>
                        <m:r>
                          <a:rPr lang="cs-CZ" i="1">
                            <a:latin typeface="Cambria Math"/>
                          </a:rPr>
                          <m:t> </m:t>
                        </m:r>
                      </m:sup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𝜌</m:t>
                        </m:r>
                        <m:d>
                          <m:dPr>
                            <m:ctrlPr>
                              <a:rPr lang="cs-CZ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cs-CZ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cs-CZ" i="1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</m:acc>
                          </m:e>
                        </m:d>
                      </m:e>
                    </m:nary>
                    <m:r>
                      <a:rPr lang="cs-CZ" i="1">
                        <a:latin typeface="Cambria Math"/>
                      </a:rPr>
                      <m:t>𝑑𝑉</m:t>
                    </m:r>
                  </m:oMath>
                </a14:m>
                <a:endParaRPr lang="cs-CZ" dirty="0">
                  <a:ea typeface="Cambria Math"/>
                </a:endParaRPr>
              </a:p>
              <a:p>
                <a:r>
                  <a:rPr lang="cs-CZ" dirty="0" smtClean="0">
                    <a:ea typeface="Cambria Math"/>
                  </a:rPr>
                  <a:t>Plošná hustota náboje (např. na desce)</a:t>
                </a:r>
                <a:endParaRPr lang="cs-CZ" dirty="0">
                  <a:ea typeface="Cambria Math"/>
                </a:endParaRPr>
              </a:p>
              <a:p>
                <a:pPr marL="0" indent="0">
                  <a:buNone/>
                  <a:tabLst>
                    <a:tab pos="1882775" algn="l"/>
                  </a:tabLst>
                </a:pPr>
                <a:r>
                  <a:rPr lang="cs-CZ" dirty="0" smtClean="0"/>
                  <a:t>	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𝑄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𝜎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.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𝑆</m:t>
                    </m:r>
                    <m:r>
                      <a:rPr lang="cs-CZ" dirty="0">
                        <a:latin typeface="Cambria Math"/>
                      </a:rPr>
                      <m:t>	</m:t>
                    </m:r>
                  </m:oMath>
                </a14:m>
                <a:r>
                  <a:rPr lang="cs-CZ" dirty="0">
                    <a:ea typeface="Cambria Math"/>
                  </a:rPr>
                  <a:t>		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𝑄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b="0" i="1" smtClean="0">
                            <a:latin typeface="Cambria Math"/>
                          </a:rPr>
                          <m:t>𝑆</m:t>
                        </m:r>
                      </m:sub>
                      <m:sup>
                        <m:r>
                          <a:rPr lang="cs-CZ" i="1">
                            <a:latin typeface="Cambria Math"/>
                          </a:rPr>
                          <m:t> </m:t>
                        </m:r>
                      </m:sup>
                      <m:e>
                        <m:r>
                          <a:rPr lang="cs-CZ" i="1" smtClean="0">
                            <a:latin typeface="Cambria Math"/>
                            <a:ea typeface="Cambria Math"/>
                          </a:rPr>
                          <m:t>𝜎</m:t>
                        </m:r>
                        <m:d>
                          <m:dPr>
                            <m:ctrlPr>
                              <a:rPr lang="cs-CZ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cs-CZ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cs-CZ" i="1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</m:acc>
                          </m:e>
                        </m:d>
                      </m:e>
                    </m:nary>
                    <m:r>
                      <a:rPr lang="cs-CZ" i="1">
                        <a:latin typeface="Cambria Math"/>
                      </a:rPr>
                      <m:t>𝑑</m:t>
                    </m:r>
                    <m:r>
                      <a:rPr lang="cs-CZ" b="0" i="1" smtClean="0">
                        <a:latin typeface="Cambria Math"/>
                      </a:rPr>
                      <m:t>𝑆</m:t>
                    </m:r>
                  </m:oMath>
                </a14:m>
                <a:endParaRPr lang="cs-CZ" dirty="0">
                  <a:ea typeface="Cambria Math"/>
                </a:endParaRPr>
              </a:p>
              <a:p>
                <a:r>
                  <a:rPr lang="cs-CZ" dirty="0" smtClean="0"/>
                  <a:t>Hustota náboje na křivce (např. na drátu)</a:t>
                </a:r>
              </a:p>
              <a:p>
                <a:pPr marL="0" indent="0">
                  <a:buNone/>
                  <a:tabLst>
                    <a:tab pos="1882775" algn="l"/>
                  </a:tabLst>
                </a:pPr>
                <a:r>
                  <a:rPr lang="cs-CZ" dirty="0" smtClean="0"/>
                  <a:t>	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𝑄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r>
                      <a:rPr lang="cs-CZ" b="0" i="1" smtClean="0">
                        <a:latin typeface="Cambria Math"/>
                      </a:rPr>
                      <m:t>𝜏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.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𝑙</m:t>
                    </m:r>
                    <m:r>
                      <a:rPr lang="cs-CZ" dirty="0">
                        <a:latin typeface="Cambria Math"/>
                      </a:rPr>
                      <m:t>	</m:t>
                    </m:r>
                  </m:oMath>
                </a14:m>
                <a:r>
                  <a:rPr lang="cs-CZ" dirty="0">
                    <a:ea typeface="Cambria Math"/>
                  </a:rPr>
                  <a:t>		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𝑄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b="0" i="1" smtClean="0">
                            <a:latin typeface="Cambria Math"/>
                          </a:rPr>
                          <m:t>𝑙</m:t>
                        </m:r>
                      </m:sub>
                      <m:sup>
                        <m:r>
                          <a:rPr lang="cs-CZ" i="1">
                            <a:latin typeface="Cambria Math"/>
                          </a:rPr>
                          <m:t> </m:t>
                        </m:r>
                      </m:sup>
                      <m:e>
                        <m:r>
                          <a:rPr lang="cs-CZ" b="0" i="1" smtClean="0">
                            <a:latin typeface="Cambria Math"/>
                          </a:rPr>
                          <m:t>𝜏</m:t>
                        </m:r>
                        <m:d>
                          <m:dPr>
                            <m:ctrlPr>
                              <a:rPr lang="cs-CZ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cs-CZ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cs-CZ" i="1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</m:acc>
                          </m:e>
                        </m:d>
                      </m:e>
                    </m:nary>
                    <m:r>
                      <a:rPr lang="cs-CZ" i="1">
                        <a:latin typeface="Cambria Math"/>
                      </a:rPr>
                      <m:t>𝑑</m:t>
                    </m:r>
                    <m:r>
                      <a:rPr lang="cs-CZ" b="0" i="1" smtClean="0">
                        <a:latin typeface="Cambria Math"/>
                      </a:rPr>
                      <m:t>𝑙</m:t>
                    </m:r>
                  </m:oMath>
                </a14:m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3226552"/>
              </a:xfrm>
              <a:blipFill>
                <a:blip r:embed="rId2"/>
                <a:stretch>
                  <a:fillRect l="-1481" t="-49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77072"/>
            <a:ext cx="9144000" cy="27809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4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cs-CZ" dirty="0" smtClean="0"/>
              <a:t>Elektrická intenzita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cs-CZ" dirty="0" smtClean="0"/>
                  <a:t>Intenzita elektrostatického pole (vektorové pole)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3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3800" b="0" i="1" smtClean="0">
                              <a:latin typeface="Cambria Math"/>
                            </a:rPr>
                            <m:t>𝐹</m:t>
                          </m:r>
                        </m:e>
                      </m:acc>
                      <m:d>
                        <m:dPr>
                          <m:ctrlPr>
                            <a:rPr lang="cs-CZ" sz="3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3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3800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</m:d>
                      <m:r>
                        <a:rPr lang="cs-CZ" sz="3800" b="0" i="1" smtClean="0">
                          <a:latin typeface="Cambria Math"/>
                        </a:rPr>
                        <m:t>=</m:t>
                      </m:r>
                      <m:r>
                        <a:rPr lang="cs-CZ" sz="3800" b="0" i="1" smtClean="0">
                          <a:latin typeface="Cambria Math"/>
                        </a:rPr>
                        <m:t>𝑄</m:t>
                      </m:r>
                      <m:r>
                        <a:rPr lang="cs-CZ" sz="3800" b="0" i="1" smtClean="0">
                          <a:latin typeface="Cambria Math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cs-CZ" sz="3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3800" b="0" i="1" smtClean="0">
                              <a:latin typeface="Cambria Math"/>
                            </a:rPr>
                            <m:t>𝐸</m:t>
                          </m:r>
                        </m:e>
                      </m:acc>
                      <m:d>
                        <m:dPr>
                          <m:ctrlPr>
                            <a:rPr lang="cs-CZ" sz="3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3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3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sz="3800" dirty="0">
                  <a:latin typeface="Cambria Math"/>
                </a:endParaRPr>
              </a:p>
              <a:p>
                <a:r>
                  <a:rPr lang="cs-CZ" dirty="0" smtClean="0"/>
                  <a:t>Vysvětlení: pokud do místa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𝑟</m:t>
                        </m:r>
                      </m:e>
                    </m:acc>
                  </m:oMath>
                </a14:m>
                <a:r>
                  <a:rPr lang="cs-CZ" dirty="0" smtClean="0"/>
                  <a:t> vložíme kladný náboj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𝑄</m:t>
                    </m:r>
                  </m:oMath>
                </a14:m>
                <a:r>
                  <a:rPr lang="cs-CZ" dirty="0" smtClean="0"/>
                  <a:t>, tak na něj bude působit síla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𝐹</m:t>
                        </m:r>
                      </m:e>
                    </m:acc>
                  </m:oMath>
                </a14:m>
                <a:r>
                  <a:rPr lang="cs-CZ" dirty="0" smtClean="0"/>
                  <a:t>.</a:t>
                </a:r>
              </a:p>
              <a:p>
                <a:r>
                  <a:rPr lang="cs-CZ" sz="2600" dirty="0" smtClean="0"/>
                  <a:t>Elektrickou intenzitu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2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2600" i="1">
                            <a:latin typeface="Cambria Math"/>
                          </a:rPr>
                          <m:t>𝐸</m:t>
                        </m:r>
                      </m:e>
                    </m:acc>
                    <m:d>
                      <m:dPr>
                        <m:ctrlPr>
                          <a:rPr lang="cs-CZ" sz="2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cs-CZ" sz="2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cs-CZ" sz="2600" i="1">
                                <a:latin typeface="Cambria Math"/>
                              </a:rPr>
                              <m:t>𝑟</m:t>
                            </m:r>
                          </m:e>
                        </m:acc>
                      </m:e>
                    </m:d>
                  </m:oMath>
                </a14:m>
                <a:r>
                  <a:rPr lang="cs-CZ" sz="2600" dirty="0" smtClean="0"/>
                  <a:t> vytvářejí všechny ostatní náboje v prostoru, kromě náboje </a:t>
                </a:r>
                <a14:m>
                  <m:oMath xmlns:m="http://schemas.openxmlformats.org/officeDocument/2006/math">
                    <m:r>
                      <a:rPr lang="cs-CZ" sz="2600" i="1">
                        <a:latin typeface="Cambria Math"/>
                      </a:rPr>
                      <m:t>𝑄</m:t>
                    </m:r>
                  </m:oMath>
                </a14:m>
                <a:r>
                  <a:rPr lang="cs-CZ" sz="2600" dirty="0" smtClean="0"/>
                  <a:t>.</a:t>
                </a:r>
              </a:p>
              <a:p>
                <a:r>
                  <a:rPr lang="cs-CZ" sz="2600" dirty="0" smtClean="0"/>
                  <a:t>Náboji </a:t>
                </a:r>
                <a14:m>
                  <m:oMath xmlns:m="http://schemas.openxmlformats.org/officeDocument/2006/math">
                    <m:r>
                      <a:rPr lang="cs-CZ" sz="2600" i="1">
                        <a:latin typeface="Cambria Math"/>
                      </a:rPr>
                      <m:t>𝑄</m:t>
                    </m:r>
                  </m:oMath>
                </a14:m>
                <a:r>
                  <a:rPr lang="cs-CZ" sz="2600" dirty="0" smtClean="0"/>
                  <a:t> se někdy říká testovací náboj (díky silovému působení na něj testujeme velikost a směr intenzity v bodě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2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2600" i="1">
                            <a:latin typeface="Cambria Math"/>
                          </a:rPr>
                          <m:t>𝑟</m:t>
                        </m:r>
                      </m:e>
                    </m:acc>
                  </m:oMath>
                </a14:m>
                <a:r>
                  <a:rPr lang="cs-CZ" sz="2600" dirty="0" smtClean="0"/>
                  <a:t>)</a:t>
                </a:r>
                <a:endParaRPr lang="cs-CZ" sz="2600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  <a:blipFill rotWithShape="1">
                <a:blip r:embed="rId2"/>
                <a:stretch>
                  <a:fillRect l="-1185" t="-3992" b="-219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7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Elektrická intenzita bodového náboje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</p:spPr>
            <p:txBody>
              <a:bodyPr>
                <a:normAutofit fontScale="92500"/>
              </a:bodyPr>
              <a:lstStyle/>
              <a:p>
                <a:r>
                  <a:rPr lang="cs-CZ" dirty="0" smtClean="0"/>
                  <a:t>Opakování – Coulombův zákon: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𝐹</m:t>
                    </m:r>
                    <m:d>
                      <m:d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cs-C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cs-CZ" i="1">
                            <a:latin typeface="Cambria Math"/>
                          </a:rPr>
                          <m:t>4</m:t>
                        </m:r>
                        <m:r>
                          <a:rPr lang="cs-CZ" i="1">
                            <a:latin typeface="Cambria Math"/>
                          </a:rPr>
                          <m:t>𝜋</m:t>
                        </m:r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𝜀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cs-CZ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cs-CZ" dirty="0" smtClean="0"/>
              </a:p>
              <a:p>
                <a:r>
                  <a:rPr lang="cs-CZ" dirty="0" smtClean="0"/>
                  <a:t>Elektrická intenzita, kterou způsobuje (vytváří) bodový náboj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cs-CZ" dirty="0" smtClean="0"/>
                  <a:t>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b="0" i="1" smtClean="0"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 marL="457200" lvl="1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  <a:blipFill rotWithShape="1"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41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Elektrická intenzita bodového náboje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2764904"/>
              </a:xfrm>
            </p:spPr>
            <p:txBody>
              <a:bodyPr>
                <a:normAutofit/>
              </a:bodyPr>
              <a:lstStyle/>
              <a:p>
                <a:r>
                  <a:rPr lang="cs-CZ" dirty="0" smtClean="0"/>
                  <a:t>Elektrická intenzita, kterou vytváří bodový náboj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𝑄</m:t>
                    </m:r>
                  </m:oMath>
                </a14:m>
                <a:r>
                  <a:rPr lang="cs-CZ" dirty="0" smtClean="0"/>
                  <a:t>, ve vzdálenosti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𝑟</m:t>
                    </m:r>
                  </m:oMath>
                </a14:m>
                <a:r>
                  <a:rPr lang="cs-CZ" dirty="0" smtClean="0"/>
                  <a:t> od tohoto náboje: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b="0" i="1" smtClean="0"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𝑄</m:t>
                          </m:r>
                        </m:num>
                        <m:den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 marL="457200" lvl="1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2764904"/>
              </a:xfrm>
              <a:blipFill>
                <a:blip r:embed="rId2"/>
                <a:stretch>
                  <a:fillRect l="-1704" t="-28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57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Pravidla hry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68863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2000" b="1" dirty="0" smtClean="0"/>
              <a:t>Bodový systém pro získání zápočtu: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Účast </a:t>
            </a:r>
            <a:r>
              <a:rPr lang="cs-CZ" sz="2000" dirty="0"/>
              <a:t>na cvičení – 1 bod </a:t>
            </a:r>
            <a:r>
              <a:rPr lang="cs-CZ" sz="2000" dirty="0" smtClean="0"/>
              <a:t>– mimo zápočtový týden 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celkem až </a:t>
            </a:r>
            <a:r>
              <a:rPr lang="cs-CZ" sz="2000" b="1" dirty="0" smtClean="0"/>
              <a:t>12 bodů</a:t>
            </a:r>
            <a:endParaRPr lang="cs-CZ" sz="2000" dirty="0"/>
          </a:p>
          <a:p>
            <a:pPr marL="0" indent="0">
              <a:spcBef>
                <a:spcPts val="600"/>
              </a:spcBef>
              <a:buNone/>
            </a:pPr>
            <a:r>
              <a:rPr lang="cs-CZ" sz="1600" i="1" dirty="0"/>
              <a:t>(Absence na cvičení z důvodu školních povinností či dlouhodobé nemoci se budou řešit individuálně</a:t>
            </a:r>
            <a:r>
              <a:rPr lang="cs-CZ" sz="1600" i="1" dirty="0" smtClean="0"/>
              <a:t>.)</a:t>
            </a:r>
            <a:endParaRPr lang="cs-CZ" sz="1600" dirty="0" smtClean="0"/>
          </a:p>
          <a:p>
            <a:pPr>
              <a:spcBef>
                <a:spcPts val="600"/>
              </a:spcBef>
            </a:pPr>
            <a:r>
              <a:rPr lang="cs-CZ" sz="2000" dirty="0"/>
              <a:t>P</a:t>
            </a:r>
            <a:r>
              <a:rPr lang="cs-CZ" sz="2000" dirty="0" smtClean="0"/>
              <a:t>očítání </a:t>
            </a:r>
            <a:r>
              <a:rPr lang="cs-CZ" sz="2000" dirty="0"/>
              <a:t>předem zadaných </a:t>
            </a:r>
            <a:r>
              <a:rPr lang="cs-CZ" sz="2000" dirty="0" smtClean="0"/>
              <a:t>příkladů na cvičení, dle velikosti skupiny </a:t>
            </a:r>
            <a:r>
              <a:rPr lang="cs-CZ" sz="2000" b="1" dirty="0" smtClean="0"/>
              <a:t>2-4 body</a:t>
            </a:r>
          </a:p>
          <a:p>
            <a:pPr>
              <a:spcBef>
                <a:spcPts val="600"/>
              </a:spcBef>
            </a:pPr>
            <a:r>
              <a:rPr lang="cs-CZ" sz="2000" dirty="0" err="1" smtClean="0"/>
              <a:t>Midterm</a:t>
            </a:r>
            <a:r>
              <a:rPr lang="cs-CZ" sz="2000" dirty="0" smtClean="0"/>
              <a:t> </a:t>
            </a:r>
            <a:r>
              <a:rPr lang="cs-CZ" sz="2000" dirty="0"/>
              <a:t>– písemka uprostřed </a:t>
            </a:r>
            <a:r>
              <a:rPr lang="cs-CZ" sz="2000" dirty="0" smtClean="0"/>
              <a:t>semestru: 13./14.11. (40 </a:t>
            </a:r>
            <a:r>
              <a:rPr lang="cs-CZ" sz="2000" dirty="0"/>
              <a:t>min) – </a:t>
            </a:r>
            <a:r>
              <a:rPr lang="cs-CZ" sz="2000" b="1" dirty="0"/>
              <a:t>10 </a:t>
            </a:r>
            <a:r>
              <a:rPr lang="cs-CZ" sz="2000" b="1" dirty="0" smtClean="0"/>
              <a:t>bodů</a:t>
            </a:r>
            <a:endParaRPr lang="cs-CZ" sz="2000" dirty="0" smtClean="0"/>
          </a:p>
          <a:p>
            <a:pPr>
              <a:spcBef>
                <a:spcPts val="600"/>
              </a:spcBef>
            </a:pPr>
            <a:r>
              <a:rPr lang="cs-CZ" sz="2000" dirty="0" err="1" smtClean="0"/>
              <a:t>Final</a:t>
            </a:r>
            <a:r>
              <a:rPr lang="cs-CZ" sz="2000" dirty="0" smtClean="0"/>
              <a:t> </a:t>
            </a:r>
            <a:r>
              <a:rPr lang="cs-CZ" sz="2000" dirty="0"/>
              <a:t>– písemka na konci semestru </a:t>
            </a:r>
            <a:r>
              <a:rPr lang="cs-CZ" sz="2000" dirty="0" smtClean="0"/>
              <a:t>18./19.12. (40 </a:t>
            </a:r>
            <a:r>
              <a:rPr lang="cs-CZ" sz="2000" dirty="0"/>
              <a:t>min) – </a:t>
            </a:r>
            <a:r>
              <a:rPr lang="cs-CZ" sz="2000" b="1" dirty="0"/>
              <a:t>10 </a:t>
            </a:r>
            <a:r>
              <a:rPr lang="cs-CZ" sz="2000" b="1" dirty="0" smtClean="0"/>
              <a:t>bodů</a:t>
            </a:r>
            <a:endParaRPr lang="cs-CZ" sz="2000" dirty="0"/>
          </a:p>
          <a:p>
            <a:pPr>
              <a:spcBef>
                <a:spcPts val="600"/>
              </a:spcBef>
            </a:pPr>
            <a:r>
              <a:rPr lang="cs-CZ" sz="2000" dirty="0" smtClean="0"/>
              <a:t>Extra body</a:t>
            </a:r>
          </a:p>
          <a:p>
            <a:pPr lvl="1">
              <a:spcBef>
                <a:spcPts val="600"/>
              </a:spcBef>
            </a:pPr>
            <a:r>
              <a:rPr lang="cs-CZ" sz="1600" dirty="0" smtClean="0"/>
              <a:t>účast na pokusech – středa 9:00 – pokusy budou (skoro) každý týden; přítomnost (fyzická + psychická) bude honorována 0,5 bodem celkem cca 8x za semestr v předem neohlášených termínech</a:t>
            </a:r>
          </a:p>
          <a:p>
            <a:pPr lvl="1">
              <a:spcBef>
                <a:spcPts val="600"/>
              </a:spcBef>
            </a:pPr>
            <a:r>
              <a:rPr lang="cs-CZ" sz="1600" dirty="0" smtClean="0"/>
              <a:t>aktivita během pokusů, přednášek a cvičení; výjimečný přínos pro úspěch kurzu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Celkem </a:t>
            </a:r>
            <a:r>
              <a:rPr lang="cs-CZ" sz="2000" dirty="0"/>
              <a:t>lze získat </a:t>
            </a:r>
            <a:r>
              <a:rPr lang="cs-CZ" sz="2000" dirty="0" smtClean="0"/>
              <a:t>až cca 40 </a:t>
            </a:r>
            <a:r>
              <a:rPr lang="cs-CZ" sz="2000" dirty="0"/>
              <a:t>bodů; minimum pro získání zápočtu je </a:t>
            </a:r>
            <a:r>
              <a:rPr lang="cs-CZ" sz="2800" b="1" dirty="0" smtClean="0"/>
              <a:t>25 </a:t>
            </a:r>
            <a:r>
              <a:rPr lang="cs-CZ" sz="2800" b="1" dirty="0"/>
              <a:t>bodů</a:t>
            </a:r>
            <a:r>
              <a:rPr lang="cs-CZ" sz="2000" dirty="0"/>
              <a:t>, z toho </a:t>
            </a:r>
            <a:r>
              <a:rPr lang="cs-CZ" sz="4000" dirty="0"/>
              <a:t>alespoň </a:t>
            </a:r>
            <a:r>
              <a:rPr lang="cs-CZ" sz="4000" b="1" dirty="0"/>
              <a:t>5 bodů z každé </a:t>
            </a:r>
            <a:r>
              <a:rPr lang="cs-CZ" sz="4000" b="1" dirty="0" smtClean="0"/>
              <a:t>písemky</a:t>
            </a:r>
            <a:r>
              <a:rPr lang="cs-CZ" sz="2000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Zkouška </a:t>
            </a:r>
            <a:r>
              <a:rPr lang="cs-CZ" sz="2000" dirty="0"/>
              <a:t>je </a:t>
            </a:r>
            <a:r>
              <a:rPr lang="cs-CZ" sz="2000" b="1" dirty="0" smtClean="0"/>
              <a:t>ústní</a:t>
            </a:r>
            <a:r>
              <a:rPr lang="cs-CZ" sz="2000" dirty="0"/>
              <a:t> </a:t>
            </a:r>
            <a:r>
              <a:rPr lang="cs-CZ" sz="2000" dirty="0" smtClean="0"/>
              <a:t>ve zkouškovém období. Termínů ve zkouškovém období bude dost. S </a:t>
            </a:r>
            <a:r>
              <a:rPr lang="cs-CZ" sz="2000" dirty="0" err="1" smtClean="0"/>
              <a:t>předtermíny</a:t>
            </a:r>
            <a:r>
              <a:rPr lang="cs-CZ" sz="2000" dirty="0" smtClean="0"/>
              <a:t> se nepočítá.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76818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cs-CZ" dirty="0" smtClean="0"/>
              <a:t>Tok vektorové veličiny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3456384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cs-CZ" dirty="0" smtClean="0"/>
                  <a:t>Kolik vody proteče plochou?</a:t>
                </a:r>
                <a:endParaRPr lang="cs-CZ" dirty="0"/>
              </a:p>
              <a:p>
                <a:r>
                  <a:rPr lang="cs-CZ" b="0" dirty="0" smtClean="0"/>
                  <a:t>Nejjednodušší situace – voda teče všude stejným směrem a stejně rychle: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𝛷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𝑣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𝑆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func>
                        <m:func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cs-CZ" b="0" i="1" smtClean="0">
                              <a:latin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cs-CZ" i="1" dirty="0" smtClean="0"/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𝛷</m:t>
                    </m:r>
                  </m:oMath>
                </a14:m>
                <a:r>
                  <a:rPr lang="cs-CZ" i="1" dirty="0" smtClean="0"/>
                  <a:t> </a:t>
                </a:r>
                <a:r>
                  <a:rPr lang="cs-CZ" dirty="0" smtClean="0"/>
                  <a:t>je tok.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𝑆</m:t>
                    </m:r>
                  </m:oMath>
                </a14:m>
                <a:r>
                  <a:rPr lang="cs-CZ" dirty="0" smtClean="0"/>
                  <a:t> je plocha.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𝑣</m:t>
                    </m:r>
                  </m:oMath>
                </a14:m>
                <a:r>
                  <a:rPr lang="cs-CZ" dirty="0" smtClean="0"/>
                  <a:t> je rychlost proudění vody.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𝛼</m:t>
                    </m:r>
                  </m:oMath>
                </a14:m>
                <a:r>
                  <a:rPr lang="cs-CZ" dirty="0" smtClean="0"/>
                  <a:t> je úhel mezi normálou (!!) plochy a směrem proudění vody. </a:t>
                </a:r>
              </a:p>
              <a:p>
                <a:r>
                  <a:rPr lang="cs-CZ" dirty="0" smtClean="0"/>
                  <a:t>Pokud je plocha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𝑆</m:t>
                    </m:r>
                    <m:r>
                      <a:rPr lang="cs-CZ" i="1">
                        <a:latin typeface="Cambria Math"/>
                      </a:rPr>
                      <m:t> </m:t>
                    </m:r>
                  </m:oMath>
                </a14:m>
                <a:r>
                  <a:rPr lang="cs-CZ" dirty="0" smtClean="0"/>
                  <a:t>kolmá na směr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𝑣</m:t>
                    </m:r>
                  </m:oMath>
                </a14:m>
                <a:r>
                  <a:rPr lang="cs-CZ" dirty="0" smtClean="0"/>
                  <a:t> tak: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𝛷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r>
                      <a:rPr lang="cs-CZ" i="1">
                        <a:latin typeface="Cambria Math"/>
                      </a:rPr>
                      <m:t>𝑣</m:t>
                    </m:r>
                    <m:r>
                      <a:rPr lang="cs-CZ" i="1">
                        <a:latin typeface="Cambria Math"/>
                      </a:rPr>
                      <m:t>.</m:t>
                    </m:r>
                    <m:r>
                      <a:rPr lang="cs-CZ" i="1">
                        <a:latin typeface="Cambria Math"/>
                      </a:rPr>
                      <m:t>𝑆</m:t>
                    </m:r>
                  </m:oMath>
                </a14:m>
                <a:endParaRPr lang="cs-CZ" dirty="0" smtClean="0"/>
              </a:p>
              <a:p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3456384"/>
              </a:xfrm>
              <a:blipFill rotWithShape="1">
                <a:blip r:embed="rId2"/>
                <a:stretch>
                  <a:fillRect l="-1185" t="-2646" r="-2222" b="-370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437112"/>
            <a:ext cx="9144000" cy="24208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48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cs-CZ" dirty="0" smtClean="0"/>
              <a:t>Tok vektorové veličiny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3312368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cs-CZ" b="0" dirty="0" smtClean="0"/>
                  <a:t>Opakování: Nejjednodušší situace – voda teče všude stejným směrem a stejně rychle: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𝛷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𝑣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𝑆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func>
                        <m:func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cs-CZ" b="0" i="1" smtClean="0">
                              <a:latin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cs-CZ" i="1" dirty="0" smtClean="0"/>
              </a:p>
              <a:p>
                <a:r>
                  <a:rPr lang="cs-CZ" dirty="0" smtClean="0"/>
                  <a:t>A teď pořádně (pro obecné vektorové pole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0" i="1" smtClean="0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dirty="0" smtClean="0"/>
                  <a:t> a obecnou plochu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𝑆</m:t>
                    </m:r>
                  </m:oMath>
                </a14:m>
                <a:r>
                  <a:rPr lang="cs-CZ" dirty="0" smtClean="0"/>
                  <a:t>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3300" b="0" i="1" smtClean="0">
                          <a:latin typeface="Cambria Math"/>
                        </a:rPr>
                        <m:t>𝛷</m:t>
                      </m:r>
                      <m:r>
                        <a:rPr lang="cs-CZ" sz="33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sz="33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3300" i="1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sz="3300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sz="33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33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  <m:d>
                            <m:dPr>
                              <m:ctrlPr>
                                <a:rPr lang="cs-CZ" sz="33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cs-CZ" sz="3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cs-CZ" sz="33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cs-CZ" sz="3300" b="0" i="1" smtClean="0">
                          <a:latin typeface="Cambria Math"/>
                          <a:ea typeface="Cambria Math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cs-CZ" sz="33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sz="3300" i="1">
                              <a:latin typeface="Cambria Math"/>
                            </a:rPr>
                            <m:t>𝑑𝑆</m:t>
                          </m:r>
                        </m:e>
                      </m:acc>
                    </m:oMath>
                  </m:oMathPara>
                </a14:m>
                <a:endParaRPr lang="cs-CZ" dirty="0" smtClean="0"/>
              </a:p>
              <a:p>
                <a:r>
                  <a:rPr lang="cs-CZ" sz="2600" dirty="0" smtClean="0"/>
                  <a:t>Plocha není rovina – je to obecně křivá plocha.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26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cs-CZ" sz="2600" i="1">
                            <a:latin typeface="Cambria Math"/>
                          </a:rPr>
                          <m:t>𝑑𝑆</m:t>
                        </m:r>
                      </m:e>
                    </m:acc>
                  </m:oMath>
                </a14:m>
                <a:r>
                  <a:rPr lang="cs-CZ" sz="2600" dirty="0" smtClean="0"/>
                  <a:t> je tak malý kousek plochy, že je rovný. Tento kousek má velikost a normálu (tj. směr normály)</a:t>
                </a:r>
              </a:p>
              <a:p>
                <a:r>
                  <a:rPr lang="cs-CZ" sz="2600" dirty="0" smtClean="0"/>
                  <a:t>. (tečka) je skalární součin (!). Odtud vzniká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cs-CZ" sz="2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cs-CZ" sz="2600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cs-CZ" sz="2600" i="1"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cs-CZ" sz="2600" dirty="0" smtClean="0"/>
                  <a:t> v té jednodušší verzi. </a:t>
                </a:r>
              </a:p>
              <a:p>
                <a:endParaRPr lang="cs-CZ" dirty="0" smtClean="0"/>
              </a:p>
              <a:p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3312368"/>
              </a:xfrm>
              <a:blipFill rotWithShape="1">
                <a:blip r:embed="rId2"/>
                <a:stretch>
                  <a:fillRect l="-815" t="-294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437112"/>
            <a:ext cx="9144000" cy="24208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1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184" y="116632"/>
            <a:ext cx="5698976" cy="864096"/>
          </a:xfrm>
        </p:spPr>
        <p:txBody>
          <a:bodyPr/>
          <a:lstStyle/>
          <a:p>
            <a:r>
              <a:rPr lang="cs-CZ" dirty="0" smtClean="0"/>
              <a:t>Tok elektrické intenzity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33123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3300" b="0" i="1" smtClean="0">
                          <a:latin typeface="Cambria Math"/>
                        </a:rPr>
                        <m:t>𝛷</m:t>
                      </m:r>
                      <m:r>
                        <a:rPr lang="cs-CZ" sz="33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sz="33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3300" i="1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sz="3300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sz="33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3300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d>
                            <m:dPr>
                              <m:ctrlPr>
                                <a:rPr lang="cs-CZ" sz="33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cs-CZ" sz="3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cs-CZ" sz="33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cs-CZ" sz="3300" b="0" i="1" smtClean="0">
                          <a:latin typeface="Cambria Math"/>
                          <a:ea typeface="Cambria Math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cs-CZ" sz="33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sz="3300" i="1">
                              <a:latin typeface="Cambria Math"/>
                            </a:rPr>
                            <m:t>𝑑𝑆</m:t>
                          </m:r>
                        </m:e>
                      </m:acc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Zkusme spočítat tok uzavřenou kulovou plochou kolem bodového náboje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cs-CZ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𝛷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𝑆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r>
                        <a:rPr lang="cs-CZ" b="0" i="1" smtClean="0">
                          <a:latin typeface="Cambria Math"/>
                        </a:rPr>
                        <m:t>.4</m:t>
                      </m:r>
                      <m:r>
                        <a:rPr lang="cs-CZ" b="0" i="1" smtClean="0">
                          <a:latin typeface="Cambria Math"/>
                        </a:rPr>
                        <m:t>𝜋</m:t>
                      </m:r>
                      <m:sSup>
                        <m:sSup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𝑄</m:t>
                          </m:r>
                        </m:num>
                        <m:den>
                          <m:sSup>
                            <m:sSupPr>
                              <m:ctrlPr>
                                <a:rPr lang="cs-CZ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cs-CZ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i="1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  <m:r>
                        <a:rPr lang="cs-CZ" i="1">
                          <a:latin typeface="Cambria Math"/>
                        </a:rPr>
                        <m:t>4</m:t>
                      </m:r>
                      <m:r>
                        <a:rPr lang="cs-CZ" i="1">
                          <a:latin typeface="Cambria Math"/>
                        </a:rPr>
                        <m:t>𝜋</m:t>
                      </m:r>
                      <m:sSup>
                        <m:sSup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i="1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cs-CZ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i="1" dirty="0" smtClean="0"/>
              </a:p>
              <a:p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3312368"/>
              </a:xfrm>
              <a:blipFill>
                <a:blip r:embed="rId2"/>
                <a:stretch>
                  <a:fillRect l="-1852" r="-1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437112"/>
            <a:ext cx="9144000" cy="24208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6300192" y="260649"/>
                <a:ext cx="2649506" cy="9367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El. Intenzita, bodový náboj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𝑄</m:t>
                          </m:r>
                        </m:num>
                        <m:den>
                          <m:sSup>
                            <m:sSupPr>
                              <m:ctrlP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260649"/>
                <a:ext cx="2649506" cy="936795"/>
              </a:xfrm>
              <a:prstGeom prst="rect">
                <a:avLst/>
              </a:prstGeom>
              <a:blipFill rotWithShape="1">
                <a:blip r:embed="rId3"/>
                <a:stretch>
                  <a:fillRect l="-1839" t="-3268" r="-183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388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4624"/>
            <a:ext cx="8964488" cy="86409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Tok elektrické intenzity uzavřenou plochou 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3312368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3300" b="0" i="1" smtClean="0">
                          <a:latin typeface="Cambria Math"/>
                        </a:rPr>
                        <m:t>𝛷</m:t>
                      </m:r>
                      <m:r>
                        <a:rPr lang="cs-CZ" sz="33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∮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Tok kulovou (tj. uzavřenou) plochou kolem bodového náboje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cs-CZ" dirty="0" smtClean="0"/>
                  <a:t> (předchozí </a:t>
                </a:r>
                <a:r>
                  <a:rPr lang="cs-CZ" dirty="0" err="1" smtClean="0"/>
                  <a:t>slide</a:t>
                </a:r>
                <a:r>
                  <a:rPr lang="cs-CZ" dirty="0" smtClean="0"/>
                  <a:t>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𝛷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Složíme rovnice k sobě a máme </a:t>
                </a:r>
                <a:r>
                  <a:rPr lang="cs-CZ" dirty="0"/>
                  <a:t>Gaussův zákon elektrostatiky</a:t>
                </a:r>
                <a:r>
                  <a:rPr lang="cs-CZ" dirty="0" smtClean="0"/>
                  <a:t>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  <m:r>
                        <a:rPr lang="cs-CZ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r>
                  <a:rPr lang="cs-CZ" dirty="0" smtClean="0"/>
                  <a:t>Platí pro každou </a:t>
                </a:r>
                <a:r>
                  <a:rPr lang="cs-CZ" b="1" dirty="0" smtClean="0"/>
                  <a:t>uzavřenou</a:t>
                </a:r>
                <a:r>
                  <a:rPr lang="cs-CZ" dirty="0" smtClean="0"/>
                  <a:t> plochu.</a:t>
                </a:r>
              </a:p>
              <a:p>
                <a:pPr marL="0" indent="0">
                  <a:buNone/>
                </a:pPr>
                <a:r>
                  <a:rPr lang="cs-CZ" sz="2300" i="1" dirty="0" smtClean="0"/>
                  <a:t>Důkaz: Sedlák, </a:t>
                </a:r>
                <a:r>
                  <a:rPr lang="cs-CZ" sz="2300" i="1" dirty="0" err="1" smtClean="0"/>
                  <a:t>Štoll</a:t>
                </a:r>
                <a:r>
                  <a:rPr lang="cs-CZ" sz="2300" i="1" dirty="0" smtClean="0"/>
                  <a:t> – Elektřina a </a:t>
                </a:r>
                <a:r>
                  <a:rPr lang="cs-CZ" sz="2300" i="1" dirty="0" err="1" smtClean="0"/>
                  <a:t>magnetisumus</a:t>
                </a:r>
                <a:r>
                  <a:rPr lang="cs-CZ" sz="2300" i="1" dirty="0" smtClean="0"/>
                  <a:t>, Academia 2002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3312368"/>
              </a:xfrm>
              <a:blipFill>
                <a:blip r:embed="rId2"/>
                <a:stretch>
                  <a:fillRect l="-5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437112"/>
            <a:ext cx="9144000" cy="24208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21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cs-CZ" dirty="0" smtClean="0"/>
              <a:t>Gaussův zákon elektrostatiky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cs-CZ" dirty="0" smtClean="0"/>
                  <a:t>Integrální tvar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r>
                  <a:rPr lang="cs-CZ" dirty="0" smtClean="0"/>
                  <a:t>Platí pro libovolnou uzavřenou plochu</a:t>
                </a:r>
              </a:p>
              <a:p>
                <a:r>
                  <a:rPr lang="cs-CZ" dirty="0" smtClean="0"/>
                  <a:t>Celkový tok elektrické intenzity uzavřenou plochou se rovná náboji, který tato plocha uzavírá (děleno permitivitou vakua). </a:t>
                </a:r>
              </a:p>
              <a:p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cs-CZ" dirty="0" smtClean="0"/>
                  <a:t> je náboj uzavřený plochou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  <a:blipFill rotWithShape="1">
                <a:blip r:embed="rId2"/>
                <a:stretch>
                  <a:fillRect l="-1037" t="-3593" r="-1630" b="-179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3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cs-CZ" dirty="0" smtClean="0"/>
              <a:t>Gaussův zákon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980728"/>
                <a:ext cx="8712968" cy="3600400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cs-CZ" b="1" dirty="0" smtClean="0"/>
                  <a:t>Použijte Gaussův zákon pro výpočet elektrické intenzity v okolí těchto útvarů: </a:t>
                </a:r>
              </a:p>
              <a:p>
                <a:r>
                  <a:rPr lang="cs-CZ" sz="2800" dirty="0" smtClean="0">
                    <a:solidFill>
                      <a:schemeClr val="bg1">
                        <a:lumMod val="65000"/>
                      </a:schemeClr>
                    </a:solidFill>
                  </a:rPr>
                  <a:t>Nekonečná tenká deska s konstantní plošnou hustotou náboje </a:t>
                </a:r>
                <a14:m>
                  <m:oMath xmlns:m="http://schemas.openxmlformats.org/officeDocument/2006/math">
                    <m:r>
                      <a:rPr lang="cs-CZ" sz="28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endParaRPr lang="cs-CZ" sz="2800" dirty="0" smtClean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r>
                  <a:rPr lang="cs-CZ" sz="2800" dirty="0" smtClean="0">
                    <a:solidFill>
                      <a:schemeClr val="bg1">
                        <a:lumMod val="65000"/>
                      </a:schemeClr>
                    </a:solidFill>
                  </a:rPr>
                  <a:t>Přímka s konstantní lineární hustotou náboje </a:t>
                </a:r>
                <a14:m>
                  <m:oMath xmlns:m="http://schemas.openxmlformats.org/officeDocument/2006/math">
                    <m:r>
                      <a:rPr lang="cs-CZ" sz="28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/>
                      </a:rPr>
                      <m:t>𝜏</m:t>
                    </m:r>
                  </m:oMath>
                </a14:m>
                <a:endParaRPr lang="cs-CZ" sz="2800" dirty="0" smtClean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r>
                  <a:rPr lang="cs-CZ" sz="3100" dirty="0" smtClean="0"/>
                  <a:t>Kulová slupka </a:t>
                </a:r>
                <a:r>
                  <a:rPr lang="cs-CZ" sz="3100" dirty="0"/>
                  <a:t>s konstantní plošnou hustotou náboje </a:t>
                </a:r>
                <a14:m>
                  <m:oMath xmlns:m="http://schemas.openxmlformats.org/officeDocument/2006/math">
                    <m:r>
                      <a:rPr lang="cs-CZ" sz="3100" i="1"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endParaRPr lang="cs-CZ" sz="3100" dirty="0"/>
              </a:p>
              <a:p>
                <a:r>
                  <a:rPr lang="cs-CZ" sz="3100" dirty="0" smtClean="0"/>
                  <a:t>Koule s konstantní hustotou náboje </a:t>
                </a:r>
                <a14:m>
                  <m:oMath xmlns:m="http://schemas.openxmlformats.org/officeDocument/2006/math">
                    <m:r>
                      <a:rPr lang="cs-CZ" sz="3100" b="0" i="1" smtClean="0">
                        <a:latin typeface="Cambria Math"/>
                      </a:rPr>
                      <m:t>𝜌</m:t>
                    </m:r>
                  </m:oMath>
                </a14:m>
                <a:r>
                  <a:rPr lang="cs-CZ" sz="3100" dirty="0" smtClean="0"/>
                  <a:t> (v celém objemu koule</a:t>
                </a:r>
                <a:r>
                  <a:rPr lang="cs-CZ" dirty="0" smtClean="0"/>
                  <a:t>)</a:t>
                </a:r>
              </a:p>
              <a:p>
                <a:r>
                  <a:rPr lang="cs-CZ" dirty="0" smtClean="0"/>
                  <a:t>Povrch vodiče</a:t>
                </a:r>
              </a:p>
              <a:p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980728"/>
                <a:ext cx="8712968" cy="3600400"/>
              </a:xfrm>
              <a:blipFill>
                <a:blip r:embed="rId2"/>
                <a:stretch>
                  <a:fillRect l="-1330" t="-27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509120"/>
            <a:ext cx="9144000" cy="2348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45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cs-CZ" dirty="0" smtClean="0"/>
              <a:t>Gaussova věta vektorové analýzy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980728"/>
                <a:ext cx="9036496" cy="3744416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𝑉</m:t>
                          </m:r>
                        </m:sub>
                        <m:sup>
                          <m:r>
                            <a:rPr lang="cs-CZ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r>
                            <a:rPr lang="cs-CZ" i="1">
                              <a:latin typeface="Cambria Math"/>
                            </a:rPr>
                            <m:t>𝑑𝑖𝑣</m:t>
                          </m:r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</m:e>
                      </m:nary>
                      <m:r>
                        <a:rPr lang="cs-CZ" b="0" i="1" smtClean="0">
                          <a:latin typeface="Cambria Math"/>
                        </a:rPr>
                        <m:t>𝑑𝑉</m:t>
                      </m:r>
                    </m:oMath>
                  </m:oMathPara>
                </a14:m>
                <a:endParaRPr lang="cs-CZ" dirty="0" smtClean="0"/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𝑉</m:t>
                    </m:r>
                  </m:oMath>
                </a14:m>
                <a:r>
                  <a:rPr lang="cs-CZ" dirty="0" smtClean="0"/>
                  <a:t> je objem ohraničený plochou </a:t>
                </a:r>
                <a14:m>
                  <m:oMath xmlns:m="http://schemas.openxmlformats.org/officeDocument/2006/math">
                    <m:r>
                      <m:rPr>
                        <m:brk m:alnAt="23"/>
                      </m:rPr>
                      <a:rPr lang="cs-CZ" i="1">
                        <a:latin typeface="Cambria Math"/>
                      </a:rPr>
                      <m:t>𝑆</m:t>
                    </m:r>
                  </m:oMath>
                </a14:m>
                <a:r>
                  <a:rPr lang="cs-CZ" dirty="0" smtClean="0"/>
                  <a:t>.</a:t>
                </a:r>
              </a:p>
              <a:p>
                <a:r>
                  <a:rPr lang="cs-CZ" dirty="0" smtClean="0"/>
                  <a:t>Nedokazovat, představit si! (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𝑑𝑖𝑣</m:t>
                    </m:r>
                    <m:r>
                      <a:rPr lang="cs-CZ" i="1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dirty="0" smtClean="0"/>
                  <a:t> znamená </a:t>
                </a:r>
                <a:r>
                  <a:rPr lang="cs-CZ" b="1" dirty="0" smtClean="0"/>
                  <a:t>zdroj</a:t>
                </a:r>
                <a:r>
                  <a:rPr lang="cs-CZ" dirty="0" smtClean="0"/>
                  <a:t> pole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dirty="0" smtClean="0"/>
                  <a:t>)</a:t>
                </a:r>
              </a:p>
              <a:p>
                <a:r>
                  <a:rPr lang="cs-CZ" dirty="0" smtClean="0"/>
                  <a:t>Tedy použitím </a:t>
                </a:r>
                <a:r>
                  <a:rPr lang="cs-CZ" dirty="0" smtClean="0">
                    <a:solidFill>
                      <a:schemeClr val="accent1"/>
                    </a:solidFill>
                  </a:rPr>
                  <a:t>Gaussova zákona </a:t>
                </a:r>
                <a:r>
                  <a:rPr lang="cs-CZ" dirty="0" smtClean="0"/>
                  <a:t>a </a:t>
                </a:r>
                <a:r>
                  <a:rPr lang="cs-CZ" dirty="0" smtClean="0">
                    <a:solidFill>
                      <a:srgbClr val="FF0000"/>
                    </a:solidFill>
                  </a:rPr>
                  <a:t>definice hustoty náboje</a:t>
                </a:r>
                <a:r>
                  <a:rPr lang="cs-CZ" dirty="0" smtClean="0"/>
                  <a:t>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𝑉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r>
                            <a:rPr lang="cs-CZ" i="1">
                              <a:latin typeface="Cambria Math"/>
                            </a:rPr>
                            <m:t>𝑑𝑖𝑣</m:t>
                          </m:r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</m:e>
                      </m:nary>
                      <m:r>
                        <a:rPr lang="cs-CZ" i="1">
                          <a:latin typeface="Cambria Math"/>
                        </a:rPr>
                        <m:t>𝑑𝑉</m:t>
                      </m:r>
                      <m:r>
                        <a:rPr lang="cs-CZ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nary>
                        <m:nary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𝑉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r>
                            <a:rPr lang="cs-CZ" b="0" i="1" smtClean="0">
                              <a:latin typeface="Cambria Math"/>
                            </a:rPr>
                            <m:t>𝜌</m:t>
                          </m:r>
                        </m:e>
                      </m:nary>
                      <m:r>
                        <a:rPr lang="cs-CZ" i="1">
                          <a:latin typeface="Cambria Math"/>
                        </a:rPr>
                        <m:t>𝑑𝑉</m:t>
                      </m:r>
                    </m:oMath>
                  </m:oMathPara>
                </a14:m>
                <a:endParaRPr lang="cs-CZ" dirty="0" smtClean="0"/>
              </a:p>
              <a:p>
                <a:r>
                  <a:rPr lang="cs-CZ" dirty="0" smtClean="0"/>
                  <a:t>Toto ale musí platit pro libovolně zvolený objem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𝑉</m:t>
                    </m:r>
                  </m:oMath>
                </a14:m>
                <a:r>
                  <a:rPr lang="cs-CZ" dirty="0" smtClean="0"/>
                  <a:t>, takže to taky musí platit v každém bodě</a:t>
                </a:r>
              </a:p>
              <a:p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𝑑𝑖𝑣</m:t>
                      </m:r>
                      <m:r>
                        <a:rPr lang="cs-CZ" b="0" i="1" smtClean="0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𝜌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980728"/>
                <a:ext cx="9036496" cy="3744416"/>
              </a:xfrm>
              <a:blipFill>
                <a:blip r:embed="rId2"/>
                <a:stretch>
                  <a:fillRect l="-6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725144"/>
            <a:ext cx="9144000" cy="21328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7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cs-CZ" dirty="0" smtClean="0"/>
              <a:t>Gaussův zákon elektrostatiky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cs-CZ" dirty="0" smtClean="0"/>
                  <a:t>Integrální tvar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r>
                  <a:rPr lang="cs-CZ" dirty="0" smtClean="0"/>
                  <a:t>Diferenciální tvar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𝑑𝑖𝑣</m:t>
                      </m:r>
                      <m:r>
                        <a:rPr lang="cs-CZ" i="1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𝐸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𝜌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3052936"/>
              </a:xfrm>
              <a:blipFill>
                <a:blip r:embed="rId2"/>
                <a:stretch>
                  <a:fillRect l="-1704" t="-41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33664"/>
            <a:ext cx="9144000" cy="28243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33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96" y="274638"/>
            <a:ext cx="8229600" cy="850106"/>
          </a:xfrm>
        </p:spPr>
        <p:txBody>
          <a:bodyPr/>
          <a:lstStyle/>
          <a:p>
            <a:r>
              <a:rPr lang="cs-CZ" dirty="0" smtClean="0"/>
              <a:t>Práce sil elektrického pole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2952328"/>
              </a:xfrm>
            </p:spPr>
            <p:txBody>
              <a:bodyPr>
                <a:normAutofit/>
              </a:bodyPr>
              <a:lstStyle/>
              <a:p>
                <a:r>
                  <a:rPr lang="cs-CZ" sz="2400" dirty="0" smtClean="0"/>
                  <a:t>Práce </a:t>
                </a:r>
                <a:r>
                  <a:rPr lang="cs-CZ" sz="2400" i="1" dirty="0" smtClean="0"/>
                  <a:t>W</a:t>
                </a:r>
                <a:r>
                  <a:rPr lang="cs-CZ" sz="2400" i="1" baseline="-25000" dirty="0" smtClean="0"/>
                  <a:t>AB</a:t>
                </a:r>
                <a:r>
                  <a:rPr lang="cs-CZ" sz="2400" i="1" dirty="0" smtClean="0"/>
                  <a:t> </a:t>
                </a:r>
                <a:r>
                  <a:rPr lang="cs-CZ" sz="2400" b="1" dirty="0" smtClean="0"/>
                  <a:t>vykonaná elektrickým polem</a:t>
                </a:r>
                <a14:m>
                  <m:oMath xmlns:m="http://schemas.openxmlformats.org/officeDocument/2006/math">
                    <m:r>
                      <a:rPr lang="cs-CZ" sz="2400" b="1" i="0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cs-CZ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2400" b="0" i="1" smtClean="0">
                            <a:latin typeface="Cambria Math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sz="2400" dirty="0" smtClean="0"/>
                  <a:t> při přemístění náboje Q z bodu A do bodu B</a:t>
                </a:r>
                <a:endParaRPr lang="cs-CZ" sz="24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𝐴𝐵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𝑄</m:t>
                      </m:r>
                      <m:nary>
                        <m:nary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.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2952328"/>
              </a:xfrm>
              <a:blipFill rotWithShape="1">
                <a:blip r:embed="rId2"/>
                <a:stretch>
                  <a:fillRect l="-963" t="-20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7185772" y="15137"/>
                <a:ext cx="1815818" cy="71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𝐴𝐵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𝐵</m:t>
                          </m:r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772" y="15137"/>
                <a:ext cx="1815818" cy="71352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32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0872" y="274638"/>
            <a:ext cx="6789440" cy="850106"/>
          </a:xfrm>
        </p:spPr>
        <p:txBody>
          <a:bodyPr>
            <a:normAutofit/>
          </a:bodyPr>
          <a:lstStyle/>
          <a:p>
            <a:r>
              <a:rPr lang="cs-CZ" sz="3200" dirty="0" smtClean="0"/>
              <a:t>Konzervativnost elektrostatického pole</a:t>
            </a:r>
            <a:endParaRPr lang="cs-CZ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2664296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𝐴𝐵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𝑄</m:t>
                      </m:r>
                      <m:nary>
                        <m:nary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.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cs-CZ" dirty="0" smtClean="0"/>
              </a:p>
              <a:p>
                <a:r>
                  <a:rPr lang="cs-CZ" sz="2600" dirty="0" smtClean="0"/>
                  <a:t>Zákon zachování energie</a:t>
                </a:r>
                <a:endParaRPr lang="cs-CZ" sz="26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subHide m:val="on"/>
                          <m:supHide m:val="on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⃗"/>
                              <m:ctrlPr>
                                <a:rPr lang="cs-CZ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.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  <m:r>
                            <a:rPr lang="cs-CZ" b="0" i="1" smtClean="0">
                              <a:latin typeface="Cambria Math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𝑟𝑜𝑡</m:t>
                      </m:r>
                      <m:r>
                        <a:rPr lang="cs-CZ" b="0" i="1" smtClean="0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cs-CZ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𝑟𝑜𝑡</m:t>
                    </m:r>
                    <m:r>
                      <a:rPr lang="cs-CZ" i="1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𝐸</m:t>
                        </m:r>
                      </m:e>
                    </m:acc>
                    <m:r>
                      <a:rPr lang="cs-CZ" i="1">
                        <a:latin typeface="Cambria Math"/>
                      </a:rPr>
                      <m:t>=0</m:t>
                    </m:r>
                  </m:oMath>
                </a14:m>
                <a:r>
                  <a:rPr lang="cs-CZ" dirty="0" smtClean="0"/>
                  <a:t> </a:t>
                </a:r>
                <a:r>
                  <a:rPr lang="cs-CZ" dirty="0" smtClean="0">
                    <a:sym typeface="Wingdings" panose="05000000000000000000" pitchFamily="2" charset="2"/>
                  </a:rPr>
                  <a:t> vektorové pole je konzervativní  lze pro něj najít skalární pole</a:t>
                </a:r>
                <a:endParaRPr lang="cs-CZ" dirty="0"/>
              </a:p>
              <a:p>
                <a:pPr marL="0" indent="0">
                  <a:buNone/>
                </a:pPr>
                <a:endParaRPr lang="cs-CZ" dirty="0" smtClean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2664296"/>
              </a:xfrm>
              <a:blipFill>
                <a:blip r:embed="rId2"/>
                <a:stretch>
                  <a:fillRect l="-2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3861048"/>
            <a:ext cx="9144000" cy="29969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7185772" y="15137"/>
                <a:ext cx="1815818" cy="71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𝐴𝐵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𝐵</m:t>
                          </m:r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772" y="15137"/>
                <a:ext cx="1815818" cy="71352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79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Přibližný sylabus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5328592"/>
          </a:xfrm>
        </p:spPr>
        <p:txBody>
          <a:bodyPr>
            <a:normAutofit/>
          </a:bodyPr>
          <a:lstStyle/>
          <a:p>
            <a:r>
              <a:rPr lang="cs-CZ" dirty="0" smtClean="0"/>
              <a:t>Elektrostatika</a:t>
            </a:r>
          </a:p>
          <a:p>
            <a:r>
              <a:rPr lang="cs-CZ" dirty="0" smtClean="0"/>
              <a:t>Elektrický proud (stacionární)</a:t>
            </a:r>
          </a:p>
          <a:p>
            <a:r>
              <a:rPr lang="cs-CZ" dirty="0" smtClean="0"/>
              <a:t>Vedení proudu v látkách, zdroje napětí</a:t>
            </a:r>
          </a:p>
          <a:p>
            <a:r>
              <a:rPr lang="cs-CZ" dirty="0" smtClean="0"/>
              <a:t>Magnetické pole, magnetické vlastnosti látek</a:t>
            </a:r>
          </a:p>
          <a:p>
            <a:r>
              <a:rPr lang="cs-CZ" dirty="0" smtClean="0"/>
              <a:t>Elektromagnetická indukce</a:t>
            </a:r>
          </a:p>
          <a:p>
            <a:r>
              <a:rPr lang="cs-CZ" dirty="0" smtClean="0"/>
              <a:t>Světlo jako elektromagnetické záření</a:t>
            </a:r>
          </a:p>
          <a:p>
            <a:r>
              <a:rPr lang="cs-CZ" dirty="0" smtClean="0"/>
              <a:t>Vlnové vlastnosti světla</a:t>
            </a:r>
          </a:p>
          <a:p>
            <a:r>
              <a:rPr lang="cs-CZ" dirty="0" smtClean="0"/>
              <a:t>Zdroje světla</a:t>
            </a:r>
          </a:p>
          <a:p>
            <a:r>
              <a:rPr lang="cs-CZ" dirty="0" smtClean="0"/>
              <a:t>Úvod do kvantování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20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Potenciál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229600" cy="3024336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cs-CZ" sz="2400" dirty="0" smtClean="0"/>
                  <a:t>Potenciál v bodě B vůči nějakému bodu 0 (potenciál v 0 stanovujeme jako nulový)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=−</m:t>
                      </m:r>
                      <m:nary>
                        <m:nary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.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  <m:r>
                        <a:rPr lang="cs-CZ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lang="cs-CZ" b="0" i="1" smtClean="0">
                                  <a:latin typeface="Cambria Math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𝑄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r>
                  <a:rPr lang="cs-CZ" sz="2400" dirty="0" smtClean="0"/>
                  <a:t>Potenciál odpovídá práci, kterou musíme vykonat proti silám elektrického pole</a:t>
                </a:r>
                <a:endParaRPr lang="cs-CZ" sz="2400" i="1" dirty="0" smtClean="0">
                  <a:latin typeface="Cambria Math"/>
                </a:endParaRPr>
              </a:p>
              <a:p>
                <a:r>
                  <a:rPr lang="cs-CZ" sz="2400" dirty="0" smtClean="0"/>
                  <a:t>Vztah mezi intenzitou a potenciálem</a:t>
                </a:r>
                <a:endParaRPr lang="cs-CZ" sz="240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4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4600" b="0" i="1" smtClean="0">
                              <a:latin typeface="Cambria Math"/>
                            </a:rPr>
                            <m:t>𝐸</m:t>
                          </m:r>
                        </m:e>
                      </m:acc>
                      <m:d>
                        <m:dPr>
                          <m:ctrlPr>
                            <a:rPr lang="cs-CZ" sz="4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4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4600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</m:d>
                      <m:r>
                        <a:rPr lang="cs-CZ" sz="4600" b="0" i="1" smtClean="0">
                          <a:latin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cs-CZ" sz="4600" b="0" i="0" smtClean="0">
                          <a:latin typeface="Cambria Math"/>
                        </a:rPr>
                        <m:t>grad</m:t>
                      </m:r>
                      <m:r>
                        <a:rPr lang="cs-CZ" sz="4600" b="0" i="1" smtClean="0">
                          <a:latin typeface="Cambria Math"/>
                        </a:rPr>
                        <m:t> </m:t>
                      </m:r>
                      <m:r>
                        <a:rPr lang="cs-CZ" sz="4600" b="0" i="1" smtClean="0">
                          <a:latin typeface="Cambria Math"/>
                          <a:ea typeface="Cambria Math"/>
                        </a:rPr>
                        <m:t>𝜑</m:t>
                      </m:r>
                      <m:d>
                        <m:dPr>
                          <m:ctrlPr>
                            <a:rPr lang="cs-CZ" sz="4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4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4600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 marL="0" indent="0">
                  <a:lnSpc>
                    <a:spcPct val="12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9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b>
                          <m:r>
                            <a:rPr lang="cs-CZ" sz="2900" i="1"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cs-CZ" sz="2900" i="1">
                          <a:latin typeface="Cambria Math"/>
                        </a:rPr>
                        <m:t>=−</m:t>
                      </m:r>
                      <m:nary>
                        <m:naryPr>
                          <m:ctrlPr>
                            <a:rPr lang="cs-CZ" sz="2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29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cs-CZ" sz="2900" i="1">
                              <a:latin typeface="Cambria Math"/>
                            </a:rPr>
                            <m:t>𝐵</m:t>
                          </m:r>
                          <m:r>
                            <a:rPr lang="cs-CZ" sz="2900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sz="29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2900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sz="2900" i="1">
                              <a:latin typeface="Cambria Math"/>
                            </a:rPr>
                            <m:t>.</m:t>
                          </m:r>
                          <m:r>
                            <a:rPr lang="cs-CZ" sz="2900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sz="29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2900" i="1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  <m:r>
                        <a:rPr lang="cs-CZ" sz="2900" b="0" i="1" smtClean="0">
                          <a:latin typeface="Cambria Math"/>
                        </a:rPr>
                        <m:t>=+</m:t>
                      </m:r>
                      <m:nary>
                        <m:naryPr>
                          <m:ctrlPr>
                            <a:rPr lang="cs-CZ" sz="2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29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cs-CZ" sz="2900" i="1">
                              <a:latin typeface="Cambria Math"/>
                            </a:rPr>
                            <m:t>𝐵</m:t>
                          </m:r>
                          <m:r>
                            <a:rPr lang="cs-CZ" sz="2900" i="1">
                              <a:latin typeface="Cambria Math"/>
                            </a:rPr>
                            <m:t> 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cs-CZ" sz="2900">
                              <a:latin typeface="Cambria Math"/>
                            </a:rPr>
                            <m:t>grad</m:t>
                          </m:r>
                          <m:r>
                            <a:rPr lang="cs-CZ" sz="2900" i="1">
                              <a:latin typeface="Cambria Math"/>
                            </a:rPr>
                            <m:t> </m:t>
                          </m:r>
                          <m:r>
                            <a:rPr lang="cs-CZ" sz="29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m:rPr>
                              <m:brk m:alnAt="23"/>
                            </m:rPr>
                            <a:rPr lang="cs-CZ" sz="2900" i="1">
                              <a:latin typeface="Cambria Math"/>
                            </a:rPr>
                            <m:t>.</m:t>
                          </m:r>
                          <m:r>
                            <a:rPr lang="cs-CZ" sz="2900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sz="29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2900" i="1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  <m:r>
                        <a:rPr lang="cs-CZ" sz="29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9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b>
                          <m:r>
                            <a:rPr lang="cs-CZ" sz="2900" i="1"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cs-CZ" sz="2900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229600" cy="3024336"/>
              </a:xfrm>
              <a:blipFill>
                <a:blip r:embed="rId3"/>
                <a:stretch>
                  <a:fillRect l="-370" t="-20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66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Napětí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31230"/>
                <a:ext cx="8229600" cy="2797770"/>
              </a:xfrm>
            </p:spPr>
            <p:txBody>
              <a:bodyPr>
                <a:normAutofit/>
              </a:bodyPr>
              <a:lstStyle/>
              <a:p>
                <a:r>
                  <a:rPr lang="cs-CZ" sz="2400" dirty="0" smtClean="0"/>
                  <a:t>Rozdíl potenciálů je napětí</a:t>
                </a:r>
                <a:endParaRPr lang="cs-CZ" sz="24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𝐴𝐵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=−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𝐵</m:t>
                              </m:r>
                            </m:sub>
                          </m:sSub>
                        </m:e>
                      </m:d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.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cs-CZ" dirty="0" smtClean="0"/>
              </a:p>
              <a:p>
                <a:r>
                  <a:rPr lang="cs-CZ" sz="1800" dirty="0" smtClean="0"/>
                  <a:t>Jednotkou napětí (a potenciálu) je volt [V]</a:t>
                </a:r>
              </a:p>
              <a:p>
                <a:r>
                  <a:rPr lang="cs-CZ" sz="1800" dirty="0" smtClean="0">
                    <a:sym typeface="Wingdings" panose="05000000000000000000" pitchFamily="2" charset="2"/>
                  </a:rPr>
                  <a:t> Jednotkou elektrické intenzity je V.m</a:t>
                </a:r>
                <a:r>
                  <a:rPr lang="cs-CZ" sz="1800" baseline="30000" dirty="0" smtClean="0">
                    <a:sym typeface="Wingdings" panose="05000000000000000000" pitchFamily="2" charset="2"/>
                  </a:rPr>
                  <a:t>-1</a:t>
                </a:r>
                <a:endParaRPr lang="cs-CZ" sz="1800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31230"/>
                <a:ext cx="8229600" cy="2797770"/>
              </a:xfrm>
              <a:blipFill rotWithShape="1">
                <a:blip r:embed="rId3"/>
                <a:stretch>
                  <a:fillRect l="-963" t="-174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3068960"/>
            <a:ext cx="9144000" cy="3789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9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229600" cy="778098"/>
          </a:xfrm>
        </p:spPr>
        <p:txBody>
          <a:bodyPr>
            <a:normAutofit/>
          </a:bodyPr>
          <a:lstStyle/>
          <a:p>
            <a:r>
              <a:rPr lang="cs-CZ" sz="2800" dirty="0" smtClean="0"/>
              <a:t>Rozdělení volného náboje ve vodičích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8152"/>
            <a:ext cx="8229600" cy="2908920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4725144"/>
            <a:ext cx="9144000" cy="21328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2"/>
              <p:cNvSpPr txBox="1">
                <a:spLocks/>
              </p:cNvSpPr>
              <p:nvPr/>
            </p:nvSpPr>
            <p:spPr>
              <a:xfrm>
                <a:off x="457200" y="908720"/>
                <a:ext cx="8229600" cy="38164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550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dirty="0" smtClean="0"/>
                  <a:t>Náboj se hromadí na hrotech (viz pokus), ale proč? </a:t>
                </a:r>
              </a:p>
              <a:p>
                <a:r>
                  <a:rPr lang="cs-CZ" dirty="0" smtClean="0"/>
                  <a:t>Uvažme dvě různě velké vodivé koule spojené </a:t>
                </a:r>
                <a:r>
                  <a:rPr lang="cs-CZ" dirty="0" err="1" smtClean="0"/>
                  <a:t>hoooodně</a:t>
                </a:r>
                <a:r>
                  <a:rPr lang="cs-CZ" dirty="0" smtClean="0"/>
                  <a:t> dlouhým drátem. </a:t>
                </a:r>
              </a:p>
              <a:p>
                <a:pPr lvl="1"/>
                <a:r>
                  <a:rPr lang="cs-CZ" dirty="0" smtClean="0"/>
                  <a:t>(Koule se navzájem neovlivňují.)</a:t>
                </a:r>
              </a:p>
              <a:p>
                <a:r>
                  <a:rPr lang="cs-CZ" dirty="0" smtClean="0"/>
                  <a:t>Na povrchu koulí musí být všude stejný potenciál (proč?)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cs-CZ" i="1">
                            <a:latin typeface="Cambria Math"/>
                          </a:rPr>
                          <m:t>4</m:t>
                        </m:r>
                        <m:r>
                          <a:rPr lang="cs-CZ" i="1">
                            <a:latin typeface="Cambria Math"/>
                          </a:rPr>
                          <m:t>𝜋</m:t>
                        </m:r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𝜀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cs-CZ" i="1">
                            <a:latin typeface="Cambria Math"/>
                          </a:rPr>
                          <m:t>4</m:t>
                        </m:r>
                        <m:r>
                          <a:rPr lang="cs-CZ" i="1">
                            <a:latin typeface="Cambria Math"/>
                          </a:rPr>
                          <m:t>𝜋</m:t>
                        </m:r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𝜀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cs-CZ" dirty="0" smtClean="0"/>
                  <a:t>   </a:t>
                </a:r>
                <a:r>
                  <a:rPr lang="cs-CZ" dirty="0" smtClean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cs-CZ" b="0" i="0" smtClean="0">
                        <a:latin typeface="Cambria Math"/>
                      </a:rPr>
                      <m:t>&gt;1</m:t>
                    </m:r>
                  </m:oMath>
                </a14:m>
                <a:r>
                  <a:rPr lang="cs-CZ" dirty="0" smtClean="0"/>
                  <a:t> </a:t>
                </a:r>
              </a:p>
              <a:p>
                <a:pPr marL="0" indent="0">
                  <a:buNone/>
                </a:pPr>
                <a:r>
                  <a:rPr lang="cs-CZ" dirty="0">
                    <a:sym typeface="Wingdings" panose="05000000000000000000" pitchFamily="2" charset="2"/>
                  </a:rPr>
                  <a:t>	</a:t>
                </a:r>
                <a:r>
                  <a:rPr lang="cs-CZ" dirty="0" smtClean="0">
                    <a:sym typeface="Wingdings" panose="05000000000000000000" pitchFamily="2" charset="2"/>
                  </a:rPr>
                  <a:t> na větší kouli je víc náboje </a:t>
                </a:r>
              </a:p>
              <a:p>
                <a:r>
                  <a:rPr lang="cs-CZ" dirty="0" smtClean="0">
                    <a:sym typeface="Wingdings" panose="05000000000000000000" pitchFamily="2" charset="2"/>
                  </a:rPr>
                  <a:t>Ale co plošné hustoty?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>
                  <a:sym typeface="Wingdings" panose="05000000000000000000" pitchFamily="2" charset="2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f>
                          <m:f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  <m:r>
                          <a:rPr lang="cs-CZ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f>
                          <m:f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  <m:r>
                          <a:rPr lang="cs-CZ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cs-CZ" dirty="0"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cs-C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cs-CZ">
                        <a:latin typeface="Cambria Math"/>
                      </a:rPr>
                      <m:t>&gt;1</m:t>
                    </m:r>
                  </m:oMath>
                </a14:m>
                <a:r>
                  <a:rPr lang="cs-CZ" dirty="0"/>
                  <a:t> </a:t>
                </a:r>
                <a:endParaRPr lang="cs-CZ" dirty="0" smtClean="0"/>
              </a:p>
              <a:p>
                <a:r>
                  <a:rPr lang="cs-CZ" dirty="0" smtClean="0"/>
                  <a:t>Plošná hustota je větší na menší kouli!</a:t>
                </a:r>
              </a:p>
              <a:p>
                <a:r>
                  <a:rPr lang="cs-CZ" dirty="0" smtClean="0"/>
                  <a:t>Co když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cs-CZ" dirty="0" smtClean="0">
                    <a:sym typeface="Wingdings" panose="05000000000000000000" pitchFamily="2" charset="2"/>
                  </a:rPr>
                  <a:t> opravdu malé (špička hrotu)? </a:t>
                </a:r>
                <a:endParaRPr lang="cs-CZ" dirty="0" smtClean="0"/>
              </a:p>
            </p:txBody>
          </p:sp>
        </mc:Choice>
        <mc:Fallback xmlns="">
          <p:sp>
            <p:nvSpPr>
              <p:cNvPr id="5" name="Zástupný symbol pro obsah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908720"/>
                <a:ext cx="8229600" cy="3816424"/>
              </a:xfrm>
              <a:prstGeom prst="rect">
                <a:avLst/>
              </a:prstGeom>
              <a:blipFill>
                <a:blip r:embed="rId2"/>
                <a:stretch>
                  <a:fillRect l="-444" t="-2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7654942" y="1687603"/>
                <a:ext cx="1380186" cy="659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dirty="0">
                          <a:latin typeface="Cambria Math"/>
                        </a:rPr>
                        <m:t>𝜑</m:t>
                      </m:r>
                      <m:r>
                        <a:rPr lang="cs-CZ" i="1" dirty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𝑄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942" y="1687603"/>
                <a:ext cx="1380186" cy="6597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7668344" y="2411596"/>
                <a:ext cx="13667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</a:rPr>
                        <m:t>𝑄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𝜎</m:t>
                      </m:r>
                      <m:r>
                        <a:rPr lang="cs-CZ" b="0" i="1" smtClean="0">
                          <a:latin typeface="Cambria Math"/>
                        </a:rPr>
                        <m:t>4</m:t>
                      </m:r>
                      <m:r>
                        <a:rPr lang="cs-CZ" b="0" i="1" smtClean="0">
                          <a:latin typeface="Cambria Math"/>
                        </a:rPr>
                        <m:t>𝜋</m:t>
                      </m:r>
                      <m:sSup>
                        <m:sSup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2411596"/>
                <a:ext cx="136678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ovéPole 7"/>
          <p:cNvSpPr txBox="1"/>
          <p:nvPr/>
        </p:nvSpPr>
        <p:spPr>
          <a:xfrm>
            <a:off x="7812360" y="116632"/>
            <a:ext cx="12227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rgbClr val="FF0000"/>
                </a:solidFill>
              </a:rPr>
              <a:t>Žijeme v elektrostatice (zatím)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7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Intenzita el. pole na povrchu vodiče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68152"/>
                <a:ext cx="8229600" cy="3196952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cs-CZ" dirty="0" smtClean="0"/>
                  <a:t>Uvnitř vodiče platí: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𝐸</m:t>
                    </m:r>
                    <m:r>
                      <a:rPr lang="cs-CZ" i="1">
                        <a:latin typeface="Cambria Math"/>
                      </a:rPr>
                      <m:t>=0</m:t>
                    </m:r>
                  </m:oMath>
                </a14:m>
                <a:r>
                  <a:rPr lang="cs-CZ" dirty="0" smtClean="0"/>
                  <a:t>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𝐸</m:t>
                    </m:r>
                  </m:oMath>
                </a14:m>
                <a:r>
                  <a:rPr lang="cs-CZ" dirty="0" smtClean="0"/>
                  <a:t> je zdrojem elektrické síly </a:t>
                </a:r>
                <a:r>
                  <a:rPr lang="cs-CZ" dirty="0" smtClean="0">
                    <a:sym typeface="Wingdings" panose="05000000000000000000" pitchFamily="2" charset="2"/>
                  </a:rPr>
                  <a:t> pohybu nábojů. </a:t>
                </a:r>
                <a:r>
                  <a:rPr lang="cs-CZ" dirty="0">
                    <a:sym typeface="Wingdings" panose="05000000000000000000" pitchFamily="2" charset="2"/>
                  </a:rPr>
                  <a:t>V</a:t>
                </a:r>
                <a:r>
                  <a:rPr lang="cs-CZ" dirty="0" smtClean="0">
                    <a:sym typeface="Wingdings" panose="05000000000000000000" pitchFamily="2" charset="2"/>
                  </a:rPr>
                  <a:t>e vodiči se náboje můžou pohybovat, ale v </a:t>
                </a:r>
                <a:r>
                  <a:rPr lang="cs-CZ" b="1" dirty="0" smtClean="0">
                    <a:sym typeface="Wingdings" panose="05000000000000000000" pitchFamily="2" charset="2"/>
                  </a:rPr>
                  <a:t>elektrostatice</a:t>
                </a:r>
                <a:r>
                  <a:rPr lang="cs-CZ" dirty="0" smtClean="0">
                    <a:sym typeface="Wingdings" panose="05000000000000000000" pitchFamily="2" charset="2"/>
                  </a:rPr>
                  <a:t> už se každý náboj dostal do své rovnovážné polohy (nepohybuje se)  uvnitř vodiče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𝐸</m:t>
                    </m:r>
                    <m:r>
                      <a:rPr lang="cs-CZ" i="1">
                        <a:latin typeface="Cambria Math"/>
                      </a:rPr>
                      <m:t>=0</m:t>
                    </m:r>
                  </m:oMath>
                </a14:m>
                <a:endParaRPr lang="cs-CZ" dirty="0" smtClean="0"/>
              </a:p>
              <a:p>
                <a:r>
                  <a:rPr lang="cs-CZ" dirty="0" smtClean="0"/>
                  <a:t>Z Gaussova zákona ihned plyne, že uvnitř vodiče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  <a:ea typeface="Cambria Math"/>
                      </a:rPr>
                      <m:t>𝑄</m:t>
                    </m:r>
                    <m:r>
                      <a:rPr lang="cs-CZ" b="0" i="0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cs-CZ" dirty="0" smtClean="0"/>
                  <a:t>. </a:t>
                </a:r>
              </a:p>
              <a:p>
                <a:r>
                  <a:rPr lang="cs-CZ" dirty="0" smtClean="0"/>
                  <a:t>Intenzita elektrostatického pole na povrchu vodiče (výpočet pomocí Gaussova zákona):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r>
                  <a:rPr lang="cs-CZ" dirty="0" smtClean="0"/>
                  <a:t>Větší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r>
                  <a:rPr lang="cs-CZ" dirty="0" smtClean="0"/>
                  <a:t> </a:t>
                </a:r>
                <a:r>
                  <a:rPr lang="cs-CZ" dirty="0" smtClean="0">
                    <a:sym typeface="Wingdings" panose="05000000000000000000" pitchFamily="2" charset="2"/>
                  </a:rPr>
                  <a:t> větší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𝐸</m:t>
                    </m:r>
                  </m:oMath>
                </a14:m>
                <a:r>
                  <a:rPr lang="cs-CZ" dirty="0" smtClean="0"/>
                  <a:t> </a:t>
                </a:r>
                <a:r>
                  <a:rPr lang="cs-CZ" dirty="0" smtClean="0">
                    <a:sym typeface="Wingdings" panose="05000000000000000000" pitchFamily="2" charset="2"/>
                  </a:rPr>
                  <a:t> sršení z hrotů. </a:t>
                </a:r>
                <a:endParaRPr lang="cs-CZ" dirty="0" smtClean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68152"/>
                <a:ext cx="8229600" cy="3196952"/>
              </a:xfrm>
              <a:blipFill>
                <a:blip r:embed="rId2"/>
                <a:stretch>
                  <a:fillRect l="-815" t="-3244" r="-103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221088"/>
            <a:ext cx="9144000" cy="26369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5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dirty="0" smtClean="0"/>
              <a:t>Kapacita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2232248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𝑄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𝐶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cs-CZ" b="0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𝐶</m:t>
                    </m:r>
                  </m:oMath>
                </a14:m>
                <a:r>
                  <a:rPr lang="cs-CZ" dirty="0" smtClean="0">
                    <a:ea typeface="Cambria Math"/>
                  </a:rPr>
                  <a:t> – kapacita, jednotkou kapacity je farad (</a:t>
                </a:r>
                <a:r>
                  <a:rPr lang="cs-CZ" i="1" dirty="0" smtClean="0">
                    <a:ea typeface="Cambria Math"/>
                  </a:rPr>
                  <a:t>F</a:t>
                </a:r>
                <a:r>
                  <a:rPr lang="cs-CZ" dirty="0" smtClean="0">
                    <a:ea typeface="Cambria Math"/>
                  </a:rPr>
                  <a:t>)</a:t>
                </a:r>
              </a:p>
              <a:p>
                <a:r>
                  <a:rPr lang="cs-CZ" b="0" dirty="0" smtClean="0">
                    <a:ea typeface="Cambria Math"/>
                  </a:rPr>
                  <a:t>Těleso o menší kapacitě je nábojem přivedeno na vyšší potenciál než těleso s větší kapacitou.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𝑄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</a:rPr>
                        <m:t>𝐶𝑈</m:t>
                      </m:r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endParaRPr lang="cs-CZ" dirty="0" smtClean="0"/>
              </a:p>
              <a:p>
                <a:endParaRPr lang="cs-CZ" dirty="0" smtClean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2232248"/>
              </a:xfrm>
              <a:blipFill>
                <a:blip r:embed="rId3"/>
                <a:stretch>
                  <a:fillRect l="-1259" r="-59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3645024"/>
            <a:ext cx="9144000" cy="32129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29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Kondenzátory (vakuum/vzduch)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7"/>
          </a:xfrm>
        </p:spPr>
        <p:txBody>
          <a:bodyPr>
            <a:normAutofit fontScale="70000" lnSpcReduction="20000"/>
          </a:bodyPr>
          <a:lstStyle/>
          <a:p>
            <a:r>
              <a:rPr lang="cs-CZ" b="0" dirty="0" smtClean="0"/>
              <a:t>Kondenzátor je elektrotechnická součástka skládající se ze dvou elektrod (např. desek), které jsou vyplněny nevodivým prostředím. </a:t>
            </a:r>
          </a:p>
          <a:p>
            <a:pPr marL="0" indent="0">
              <a:buNone/>
            </a:pPr>
            <a:endParaRPr lang="cs-CZ" b="0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2780928"/>
            <a:ext cx="9144000" cy="40770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0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dirty="0" smtClean="0"/>
              <a:t>Deskový kondenzátor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3645024"/>
            <a:ext cx="9144000" cy="32129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2592289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𝐸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𝜎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𝑄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  <a:ea typeface="Cambria Math"/>
                        </a:rPr>
                        <m:t>𝜎</m:t>
                      </m:r>
                      <m:r>
                        <a:rPr lang="cs-CZ" i="1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𝑈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𝐵</m:t>
                          </m:r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  <m:r>
                            <a:rPr lang="cs-CZ" i="1">
                              <a:latin typeface="Cambria Math"/>
                            </a:rPr>
                            <m:t>=</m:t>
                          </m:r>
                          <m:r>
                            <a:rPr lang="cs-CZ" i="1">
                              <a:latin typeface="Cambria Math"/>
                            </a:rPr>
                            <m:t>𝐸𝑑</m:t>
                          </m:r>
                        </m:e>
                      </m:nary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𝐶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𝑆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2592289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31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Zapojení kondenzátorů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3898776" cy="2952328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cs-CZ" b="0" dirty="0" smtClean="0"/>
                  <a:t>Sériové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cs-CZ" b="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𝑈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cs-CZ" dirty="0" smtClean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:r>
                  <a:rPr lang="cs-CZ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𝑄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𝐶</m:t>
                        </m:r>
                      </m:den>
                    </m:f>
                    <m:r>
                      <a:rPr lang="cs-C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𝑄</m:t>
                        </m:r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cs-CZ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𝑄</m:t>
                        </m:r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cs-CZ" dirty="0" smtClean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:r>
                  <a:rPr lang="cs-CZ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cs-CZ" i="1">
                            <a:latin typeface="Cambria Math"/>
                          </a:rPr>
                          <m:t>𝐶</m:t>
                        </m:r>
                      </m:den>
                    </m:f>
                    <m:r>
                      <a:rPr lang="cs-C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cs-CZ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cs-CZ" dirty="0" smtClean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:endParaRPr lang="cs-CZ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cs-CZ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cs-CZ" b="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cs-CZ" b="0" dirty="0" smtClean="0"/>
              </a:p>
              <a:p>
                <a:pPr>
                  <a:lnSpc>
                    <a:spcPct val="120000"/>
                  </a:lnSpc>
                </a:pPr>
                <a:endParaRPr lang="cs-CZ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3898776" cy="2952328"/>
              </a:xfrm>
              <a:blipFill rotWithShape="1">
                <a:blip r:embed="rId3"/>
                <a:stretch>
                  <a:fillRect l="-2188" t="-144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2"/>
              <p:cNvSpPr txBox="1">
                <a:spLocks/>
              </p:cNvSpPr>
              <p:nvPr/>
            </p:nvSpPr>
            <p:spPr>
              <a:xfrm>
                <a:off x="4705672" y="1240161"/>
                <a:ext cx="3610744" cy="24048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cs-CZ" dirty="0" smtClean="0"/>
                  <a:t>Paralelní </a:t>
                </a:r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𝑄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=</m:t>
                          </m:r>
                          <m:r>
                            <a:rPr lang="cs-CZ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cs-CZ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cs-CZ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cs-CZ" dirty="0" smtClean="0"/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𝑈</m:t>
                      </m:r>
                    </m:oMath>
                  </m:oMathPara>
                </a14:m>
                <a:endParaRPr lang="cs-CZ" dirty="0" smtClean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𝐶𝑈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𝑈</m:t>
                    </m:r>
                    <m:r>
                      <a:rPr lang="cs-CZ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𝑈</m:t>
                    </m:r>
                  </m:oMath>
                </a14:m>
                <a:endParaRPr lang="cs-CZ" dirty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𝐶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cs-CZ" dirty="0" smtClean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:endParaRPr lang="cs-CZ" dirty="0"/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:endParaRPr lang="cs-CZ" dirty="0"/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:endParaRPr lang="cs-CZ" dirty="0" smtClean="0"/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:endParaRPr lang="cs-CZ" dirty="0" smtClean="0"/>
              </a:p>
              <a:p>
                <a:pPr>
                  <a:lnSpc>
                    <a:spcPct val="120000"/>
                  </a:lnSpc>
                </a:pPr>
                <a:endParaRPr lang="cs-CZ" dirty="0" smtClean="0"/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5672" y="1240161"/>
                <a:ext cx="3610744" cy="2404863"/>
              </a:xfrm>
              <a:prstGeom prst="rect">
                <a:avLst/>
              </a:prstGeom>
              <a:blipFill rotWithShape="1">
                <a:blip r:embed="rId4"/>
                <a:stretch>
                  <a:fillRect l="-2534" t="-1772" b="-50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392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Elektrický dipól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384176"/>
                <a:ext cx="5472608" cy="254888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cs-CZ" sz="2400" dirty="0" smtClean="0"/>
                  <a:t>Elektrický dipól tvoří dva bodové náboje ve vzájemné vzdálenosti </a:t>
                </a:r>
                <a14:m>
                  <m:oMath xmlns:m="http://schemas.openxmlformats.org/officeDocument/2006/math">
                    <m:r>
                      <a:rPr lang="cs-CZ" sz="24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cs-CZ" sz="2400" dirty="0" smtClean="0"/>
                  <a:t>.  </a:t>
                </a:r>
              </a:p>
              <a:p>
                <a:r>
                  <a:rPr lang="cs-CZ" sz="2400" dirty="0" smtClean="0"/>
                  <a:t>Dipól je charakterizovaný </a:t>
                </a:r>
                <a:r>
                  <a:rPr lang="cs-CZ" sz="2400" b="1" dirty="0" smtClean="0"/>
                  <a:t>dipólovým momentem</a:t>
                </a:r>
                <a:endParaRPr lang="cs-CZ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acc>
                    </m:oMath>
                  </m:oMathPara>
                </a14:m>
                <a:endParaRPr lang="cs-CZ" sz="2400" dirty="0" smtClean="0"/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2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</m:oMath>
                </a14:m>
                <a:r>
                  <a:rPr lang="cs-CZ" sz="2400" dirty="0" smtClean="0"/>
                  <a:t> je vektor, který míří od  -  k  +  </a:t>
                </a:r>
              </a:p>
              <a:p>
                <a:endParaRPr lang="cs-CZ" sz="2400" dirty="0" smtClean="0"/>
              </a:p>
              <a:p>
                <a:pPr marL="0" indent="0">
                  <a:buNone/>
                </a:pPr>
                <a:endParaRPr lang="cs-CZ" sz="2400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384176"/>
                <a:ext cx="5472608" cy="2548880"/>
              </a:xfrm>
              <a:blipFill>
                <a:blip r:embed="rId3"/>
                <a:stretch>
                  <a:fillRect l="-1448" t="-3349" r="-30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3933056"/>
            <a:ext cx="9144000" cy="292494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026" name="Picture 2" descr="Výsledek obrázk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92696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ál 4"/>
          <p:cNvSpPr/>
          <p:nvPr/>
        </p:nvSpPr>
        <p:spPr>
          <a:xfrm>
            <a:off x="3779912" y="342900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ál 7"/>
          <p:cNvSpPr/>
          <p:nvPr/>
        </p:nvSpPr>
        <p:spPr>
          <a:xfrm>
            <a:off x="4355976" y="3429000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96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Elektrický dipól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384176"/>
                <a:ext cx="5472608" cy="3196952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cs-CZ" dirty="0" smtClean="0"/>
                  <a:t>Kolem elektrického dipólu je nenulové elektrické pole (elektrická intenzita)</a:t>
                </a:r>
              </a:p>
              <a:p>
                <a:r>
                  <a:rPr lang="cs-CZ" dirty="0" smtClean="0"/>
                  <a:t>Přesný výpočet je přímočarý, ale pracný.  Pokud jsme daleko od dipólu, tak platí: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d>
                        <m:d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e>
                      </m:d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d>
                                <m:dPr>
                                  <m:ctrlP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cs-CZ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cs-CZ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  <m: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cs-CZ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</m:d>
                              <m:acc>
                                <m:accPr>
                                  <m:chr m:val="⃗"/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cs-CZ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num>
                            <m:den>
                              <m:sSup>
                                <m:sSupPr>
                                  <m:ctrlP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den>
                          </m:f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⃗"/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num>
                            <m:den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s-CZ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cs-CZ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𝜑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e>
                      </m:d>
                      <m:r>
                        <a:rPr lang="cs-CZ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.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  <a:p>
                <a:endParaRPr lang="cs-CZ" dirty="0"/>
              </a:p>
              <a:p>
                <a:endParaRPr lang="cs-CZ" dirty="0" smtClean="0"/>
              </a:p>
              <a:p>
                <a:endParaRPr lang="cs-CZ" dirty="0" smtClean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384176"/>
                <a:ext cx="5472608" cy="3196952"/>
              </a:xfrm>
              <a:blipFill>
                <a:blip r:embed="rId3"/>
                <a:stretch>
                  <a:fillRect l="-1336" t="-3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Výsledek obrázk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92696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457200" y="3933056"/>
                <a:ext cx="8686800" cy="2842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Uvažujme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cs-CZ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.</m:t>
                    </m:r>
                    <m:d>
                      <m:d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,0,0</m:t>
                        </m:r>
                      </m:e>
                    </m:d>
                  </m:oMath>
                </a14:m>
                <a:r>
                  <a:rPr lang="cs-CZ" dirty="0" smtClean="0"/>
                  <a:t>.</a:t>
                </a:r>
              </a:p>
              <a:p>
                <a:r>
                  <a:rPr lang="cs-CZ" dirty="0" smtClean="0"/>
                  <a:t>„Rovnoběžně s dipólem“: </a:t>
                </a:r>
                <a:r>
                  <a:rPr lang="cs-CZ" dirty="0" smtClean="0">
                    <a:solidFill>
                      <a:srgbClr val="92D05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cs-CZ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b="0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cs-CZ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,0,0</m:t>
                        </m:r>
                      </m:e>
                    </m:d>
                  </m:oMath>
                </a14:m>
                <a:r>
                  <a:rPr lang="cs-CZ" dirty="0" smtClean="0"/>
                  <a:t> má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dirty="0" smtClean="0"/>
                  <a:t> směr </a:t>
                </a:r>
                <a:r>
                  <a:rPr lang="cs-CZ" u="sng" dirty="0" smtClean="0"/>
                  <a:t>od</a:t>
                </a:r>
                <a:r>
                  <a:rPr lang="cs-CZ" dirty="0" smtClean="0"/>
                  <a:t> kladného náboje, je-li kladný náboj tím bližším  (příp. </a:t>
                </a:r>
                <a:r>
                  <a:rPr lang="cs-CZ" u="sng" dirty="0" smtClean="0"/>
                  <a:t>k</a:t>
                </a:r>
                <a:r>
                  <a:rPr lang="cs-CZ" dirty="0" smtClean="0"/>
                  <a:t> zápornému, je-li záporný náboj tím bližším) a velikost: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cs-CZ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𝑄𝑑</m:t>
                              </m:r>
                              <m:sSup>
                                <m:sSupPr>
                                  <m:ctrlP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den>
                          </m:f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cs-CZ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𝑄𝑑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𝑄𝑑</m:t>
                          </m:r>
                        </m:num>
                        <m:den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r>
                  <a:rPr lang="cs-CZ" dirty="0"/>
                  <a:t>„Kolmo na dipól: </a:t>
                </a:r>
                <a:r>
                  <a:rPr lang="cs-CZ" dirty="0">
                    <a:solidFill>
                      <a:srgbClr val="92D05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cs-CZ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cs-CZ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cs-CZ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</m:oMath>
                </a14:m>
                <a:endParaRPr lang="cs-CZ" i="1" dirty="0">
                  <a:solidFill>
                    <a:schemeClr val="accent6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cs-CZ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acc>
                                <m:accPr>
                                  <m:chr m:val="⃗"/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cs-CZ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num>
                            <m:den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s-CZ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cs-CZ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𝑄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</m:num>
                        <m:den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/>
              </a:p>
              <a:p>
                <a:r>
                  <a:rPr lang="cs-CZ" dirty="0"/>
                  <a:t>Směr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dirty="0"/>
                  <a:t> je tedy rovnoběžný s dipólem, ale ve směru od kladného k zápornému náboji</a:t>
                </a:r>
                <a:r>
                  <a:rPr lang="cs-CZ" dirty="0" smtClean="0"/>
                  <a:t>.</a:t>
                </a:r>
                <a:endParaRPr lang="cs-CZ" dirty="0"/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933056"/>
                <a:ext cx="8686800" cy="2842317"/>
              </a:xfrm>
              <a:prstGeom prst="rect">
                <a:avLst/>
              </a:prstGeom>
              <a:blipFill>
                <a:blip r:embed="rId5"/>
                <a:stretch>
                  <a:fillRect l="-561" t="-3004" b="-25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ál 5"/>
          <p:cNvSpPr/>
          <p:nvPr/>
        </p:nvSpPr>
        <p:spPr>
          <a:xfrm>
            <a:off x="8604448" y="206084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ál 7"/>
          <p:cNvSpPr/>
          <p:nvPr/>
        </p:nvSpPr>
        <p:spPr>
          <a:xfrm>
            <a:off x="7164288" y="620688"/>
            <a:ext cx="144016" cy="14401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17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Předběžné otázky ke zkoušce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" y="2119072"/>
            <a:ext cx="8651304" cy="274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1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Dielektrikum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5"/>
                <a:ext cx="8229600" cy="259228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cs-CZ" b="0" dirty="0" smtClean="0"/>
                  <a:t>Polarizace dielektrika </a:t>
                </a:r>
              </a:p>
              <a:p>
                <a:pPr lvl="1"/>
                <a:r>
                  <a:rPr lang="cs-CZ" dirty="0" smtClean="0"/>
                  <a:t>Nepolární dielektrikum: </a:t>
                </a:r>
                <a:r>
                  <a:rPr lang="cs-CZ" b="0" dirty="0" smtClean="0"/>
                  <a:t>atomová</a:t>
                </a:r>
                <a:r>
                  <a:rPr lang="cs-CZ" dirty="0"/>
                  <a:t> </a:t>
                </a:r>
                <a:r>
                  <a:rPr lang="cs-CZ" dirty="0" smtClean="0"/>
                  <a:t>polarizace</a:t>
                </a:r>
              </a:p>
              <a:p>
                <a:pPr lvl="1"/>
                <a:r>
                  <a:rPr lang="cs-CZ" b="0" dirty="0" smtClean="0"/>
                  <a:t>Polární dielektrikum: orientační polarizace 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cs-CZ" b="0" dirty="0" smtClean="0"/>
                  <a:t> polarizace – </a:t>
                </a:r>
                <a:r>
                  <a:rPr lang="cs-CZ" b="0" i="1" dirty="0" smtClean="0"/>
                  <a:t>objemová hustota dipólových momentů</a:t>
                </a:r>
                <a:endParaRPr lang="cs-CZ" b="0" dirty="0" smtClean="0">
                  <a:latin typeface="Symbol" panose="05050102010706020507" pitchFamily="18" charset="2"/>
                </a:endParaRPr>
              </a:p>
              <a:p>
                <a:pPr>
                  <a:tabLst>
                    <a:tab pos="987425" algn="l"/>
                  </a:tabLst>
                </a:pPr>
                <a:endParaRPr lang="cs-CZ" dirty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5"/>
                <a:ext cx="8229600" cy="2592288"/>
              </a:xfrm>
              <a:blipFill>
                <a:blip r:embed="rId3"/>
                <a:stretch>
                  <a:fillRect l="-1704" t="-49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3672733"/>
            <a:ext cx="9144000" cy="32129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24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Dielektrikum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5"/>
                <a:ext cx="8229600" cy="2592288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cs-CZ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𝜒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b="0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𝜒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cs-CZ" b="0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𝜒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cs-CZ" dirty="0" smtClean="0">
                    <a:latin typeface="Symbol" panose="05050102010706020507" pitchFamily="18" charset="2"/>
                  </a:rPr>
                  <a:t> - </a:t>
                </a:r>
                <a:r>
                  <a:rPr lang="cs-CZ" dirty="0" smtClean="0">
                    <a:latin typeface="+mj-lt"/>
                  </a:rPr>
                  <a:t>susceptibilita dielektrika</a:t>
                </a:r>
                <a:br>
                  <a:rPr lang="cs-CZ" dirty="0" smtClean="0">
                    <a:latin typeface="+mj-lt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  <m:sub>
                        <m:r>
                          <a:rPr lang="cs-CZ" i="1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cs-CZ" dirty="0" smtClean="0">
                    <a:latin typeface="Symbol" panose="05050102010706020507" pitchFamily="18" charset="2"/>
                  </a:rPr>
                  <a:t> - </a:t>
                </a:r>
                <a:r>
                  <a:rPr lang="cs-CZ" dirty="0" smtClean="0">
                    <a:latin typeface="+mj-lt"/>
                  </a:rPr>
                  <a:t>relativní permitivita dielektrika</a:t>
                </a:r>
                <a:endParaRPr lang="cs-CZ" dirty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:endParaRPr lang="cs-CZ" b="0" dirty="0" smtClean="0">
                  <a:latin typeface="Symbol" panose="05050102010706020507" pitchFamily="18" charset="2"/>
                </a:endParaRPr>
              </a:p>
              <a:p>
                <a:pPr>
                  <a:tabLst>
                    <a:tab pos="987425" algn="l"/>
                  </a:tabLst>
                </a:pPr>
                <a:endParaRPr lang="cs-CZ" dirty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5"/>
                <a:ext cx="8229600" cy="2592288"/>
              </a:xfrm>
              <a:blipFill rotWithShape="1">
                <a:blip r:embed="rId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365104"/>
            <a:ext cx="9144000" cy="24928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962497" y="1196752"/>
                <a:ext cx="2088232" cy="10586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800" i="1">
                              <a:latin typeface="Cambria Math"/>
                            </a:rPr>
                            <m:t>𝐸</m:t>
                          </m:r>
                        </m:e>
                      </m:acc>
                      <m:r>
                        <a:rPr lang="cs-CZ" sz="28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cs-CZ" sz="28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cs-CZ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cs-CZ" sz="2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800" i="1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cs-CZ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cs-CZ" sz="2800" b="0" i="1" smtClean="0">
                          <a:latin typeface="Cambria Math"/>
                        </a:rPr>
                        <m:t>=−</m:t>
                      </m:r>
                      <m:sSub>
                        <m:sSub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800" i="1">
                              <a:latin typeface="Cambria Math"/>
                            </a:rPr>
                            <m:t>𝜒</m:t>
                          </m:r>
                        </m:e>
                        <m:sub>
                          <m:r>
                            <a:rPr lang="cs-CZ" sz="2800" i="1">
                              <a:latin typeface="Cambria Math"/>
                            </a:rPr>
                            <m:t>𝑒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800" b="0" i="1" smtClean="0">
                              <a:latin typeface="Cambria Math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97" y="1196752"/>
                <a:ext cx="2088232" cy="105862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858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Dielektrikum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5"/>
                <a:ext cx="8229600" cy="576063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𝐸</m:t>
                      </m:r>
                    </m:oMath>
                  </m:oMathPara>
                </a14:m>
                <a:endParaRPr lang="cs-CZ" dirty="0">
                  <a:latin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5"/>
                <a:ext cx="8229600" cy="57606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437112"/>
            <a:ext cx="9144000" cy="24208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457200" y="1732786"/>
                <a:ext cx="3610744" cy="2992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dirty="0" smtClean="0"/>
                  <a:t>Vakuum/vzduch</a:t>
                </a:r>
              </a:p>
              <a:p>
                <a:r>
                  <a:rPr lang="cs-CZ" sz="1400" dirty="0" smtClean="0"/>
                  <a:t>Deskový kondenzátor</a:t>
                </a:r>
                <a:endParaRPr lang="cs-CZ" sz="140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𝜎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𝐶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𝑆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cs-CZ" i="1" dirty="0">
                  <a:latin typeface="Cambria Math"/>
                </a:endParaRPr>
              </a:p>
              <a:p>
                <a:r>
                  <a:rPr lang="cs-CZ" sz="1600" dirty="0" smtClean="0"/>
                  <a:t>Elektrické intenzita bodového náboje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𝑄</m:t>
                          </m:r>
                        </m:num>
                        <m:den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endParaRPr lang="cs-CZ" dirty="0" smtClean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732786"/>
                <a:ext cx="3610744" cy="2992358"/>
              </a:xfrm>
              <a:prstGeom prst="rect">
                <a:avLst/>
              </a:prstGeom>
              <a:blipFill>
                <a:blip r:embed="rId4"/>
                <a:stretch>
                  <a:fillRect l="-845" t="-101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7092280" y="1217850"/>
                <a:ext cx="159452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i="1">
                          <a:latin typeface="Cambria Math"/>
                          <a:ea typeface="Cambria Math"/>
                        </a:rPr>
                        <m:t>𝜀</m:t>
                      </m:r>
                      <m:r>
                        <a:rPr lang="cs-CZ" sz="2400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cs-CZ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sz="2400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𝑟</m:t>
                              </m:r>
                            </m:sub>
                          </m:sSub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cs-CZ" sz="2400" dirty="0">
                  <a:latin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1217850"/>
                <a:ext cx="1594521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ovéPole 7"/>
              <p:cNvSpPr txBox="1"/>
              <p:nvPr/>
            </p:nvSpPr>
            <p:spPr>
              <a:xfrm>
                <a:off x="4921696" y="1700808"/>
                <a:ext cx="3610744" cy="2992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dirty="0" smtClean="0"/>
                  <a:t>Dielektrikum</a:t>
                </a:r>
              </a:p>
              <a:p>
                <a:r>
                  <a:rPr lang="cs-CZ" sz="1400" dirty="0" smtClean="0"/>
                  <a:t>Deskový kondenzátor</a:t>
                </a:r>
                <a:endParaRPr lang="cs-CZ" sz="140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𝜎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𝜀</m:t>
                          </m:r>
                        </m:den>
                      </m:f>
                    </m:oMath>
                  </m:oMathPara>
                </a14:m>
                <a:endParaRPr lang="cs-CZ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𝐶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  <a:ea typeface="Cambria Math"/>
                        </a:rPr>
                        <m:t>𝜀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𝑆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cs-CZ" i="1" dirty="0">
                  <a:latin typeface="Cambria Math"/>
                </a:endParaRPr>
              </a:p>
              <a:p>
                <a:r>
                  <a:rPr lang="cs-CZ" sz="1600" dirty="0" smtClean="0"/>
                  <a:t>Elektrické intenzita bodového náboje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4</m:t>
                          </m:r>
                          <m:r>
                            <a:rPr lang="cs-CZ" i="1">
                              <a:latin typeface="Cambria Math"/>
                            </a:rPr>
                            <m:t>𝜋𝜀</m:t>
                          </m:r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𝑄</m:t>
                          </m:r>
                        </m:num>
                        <m:den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endParaRPr lang="cs-CZ" dirty="0" smtClean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8" name="TextovéPol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696" y="1700808"/>
                <a:ext cx="3610744" cy="2992358"/>
              </a:xfrm>
              <a:prstGeom prst="rect">
                <a:avLst/>
              </a:prstGeom>
              <a:blipFill rotWithShape="1">
                <a:blip r:embed="rId6"/>
                <a:stretch>
                  <a:fillRect l="-843" t="-10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065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r>
              <a:rPr lang="cs-CZ" dirty="0" smtClean="0"/>
              <a:t>Relativní permitivita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5013176"/>
            <a:ext cx="9144000" cy="18448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532883"/>
              </p:ext>
            </p:extLst>
          </p:nvPr>
        </p:nvGraphicFramePr>
        <p:xfrm>
          <a:off x="179512" y="980730"/>
          <a:ext cx="8640959" cy="3768814"/>
        </p:xfrm>
        <a:graphic>
          <a:graphicData uri="http://schemas.openxmlformats.org/drawingml/2006/table">
            <a:tbl>
              <a:tblPr/>
              <a:tblGrid>
                <a:gridCol w="1585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0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8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404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45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44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0892">
                <a:tc>
                  <a:txBody>
                    <a:bodyPr/>
                    <a:lstStyle/>
                    <a:p>
                      <a:r>
                        <a:rPr lang="cs-CZ" sz="1400" b="1" dirty="0"/>
                        <a:t>Dielektrikum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/>
                        <a:t>ε</a:t>
                      </a:r>
                      <a:r>
                        <a:rPr lang="cs-CZ" sz="1400" b="1" baseline="-25000" dirty="0"/>
                        <a:t>r</a:t>
                      </a:r>
                      <a:endParaRPr lang="cs-CZ" sz="1400" b="1" dirty="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Poznámka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b="1" dirty="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Dielektrikum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/>
                        <a:t>ε</a:t>
                      </a:r>
                      <a:r>
                        <a:rPr lang="cs-CZ" sz="1400" b="1" baseline="-25000"/>
                        <a:t>r</a:t>
                      </a:r>
                      <a:endParaRPr lang="cs-CZ" sz="1400" b="1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Poznámka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892">
                <a:tc>
                  <a:txBody>
                    <a:bodyPr/>
                    <a:lstStyle/>
                    <a:p>
                      <a:r>
                        <a:rPr lang="cs-CZ" sz="1400" dirty="0"/>
                        <a:t>Balza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1,4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Plexisklo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3,4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226">
                <a:tc>
                  <a:txBody>
                    <a:bodyPr/>
                    <a:lstStyle/>
                    <a:p>
                      <a:r>
                        <a:rPr lang="cs-CZ" sz="1400" dirty="0"/>
                        <a:t>Dřevo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2,04 - 7,3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Podle druhu dřeva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Polystyrén pěnový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1,03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892">
                <a:tc>
                  <a:txBody>
                    <a:bodyPr/>
                    <a:lstStyle/>
                    <a:p>
                      <a:r>
                        <a:rPr lang="cs-CZ" sz="1400" dirty="0"/>
                        <a:t>Germanium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16 - 16,4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Ge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Porcelán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5,5 - 6,5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226">
                <a:tc>
                  <a:txBody>
                    <a:bodyPr/>
                    <a:lstStyle/>
                    <a:p>
                      <a:r>
                        <a:rPr lang="cs-CZ" sz="1400" dirty="0"/>
                        <a:t>Jantar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2,6 - 2,8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Síra krystalická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3,75 - 4,45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Podle orientace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226">
                <a:tc>
                  <a:txBody>
                    <a:bodyPr/>
                    <a:lstStyle/>
                    <a:p>
                      <a:r>
                        <a:rPr lang="cs-CZ" sz="1400" dirty="0"/>
                        <a:t>Kondenzátorový papír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2,5 - 2,55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Sklo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3,8 - 19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Podle druhu skla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892">
                <a:tc>
                  <a:txBody>
                    <a:bodyPr/>
                    <a:lstStyle/>
                    <a:p>
                      <a:r>
                        <a:rPr lang="cs-CZ" sz="1400" dirty="0"/>
                        <a:t>Křemen tavený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3,8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Slída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6,9 - 11,5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892">
                <a:tc>
                  <a:txBody>
                    <a:bodyPr/>
                    <a:lstStyle/>
                    <a:p>
                      <a:r>
                        <a:rPr lang="cs-CZ" sz="1400" dirty="0"/>
                        <a:t>Křemík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11,7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Teflon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2,1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892">
                <a:tc>
                  <a:txBody>
                    <a:bodyPr/>
                    <a:lstStyle/>
                    <a:p>
                      <a:r>
                        <a:rPr lang="cs-CZ" sz="1400" dirty="0"/>
                        <a:t>Led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4,8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Vakuum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1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892">
                <a:tc>
                  <a:txBody>
                    <a:bodyPr/>
                    <a:lstStyle/>
                    <a:p>
                      <a:r>
                        <a:rPr lang="cs-CZ" sz="1400" dirty="0"/>
                        <a:t>Mramor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7 - 8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Voda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81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20 °C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892">
                <a:tc>
                  <a:txBody>
                    <a:bodyPr/>
                    <a:lstStyle/>
                    <a:p>
                      <a:r>
                        <a:rPr lang="cs-CZ" sz="1400" dirty="0" err="1"/>
                        <a:t>NaCl</a:t>
                      </a:r>
                      <a:r>
                        <a:rPr lang="cs-CZ" sz="1400" dirty="0"/>
                        <a:t> (monokrystal)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5,9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Sůl kuchyňská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Vzduch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1,000 59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 </a:t>
                      </a:r>
                    </a:p>
                  </a:txBody>
                  <a:tcPr marL="51431" marR="51431" marT="25716" marB="2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63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dpis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44624"/>
                <a:ext cx="8229600" cy="1143000"/>
              </a:xfrm>
            </p:spPr>
            <p:txBody>
              <a:bodyPr>
                <a:normAutofit/>
              </a:bodyPr>
              <a:lstStyle/>
              <a:p>
                <a:r>
                  <a:rPr lang="cs-CZ" dirty="0" smtClean="0"/>
                  <a:t>Elektrická indukce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𝐷</m:t>
                        </m:r>
                      </m:e>
                    </m:acc>
                  </m:oMath>
                </a14:m>
                <a:endParaRPr lang="cs-CZ" dirty="0"/>
              </a:p>
            </p:txBody>
          </p:sp>
        </mc:Choice>
        <mc:Fallback xmlns="">
          <p:sp>
            <p:nvSpPr>
              <p:cNvPr id="2" name="Nadpis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44624"/>
                <a:ext cx="8229600" cy="1143000"/>
              </a:xfrm>
              <a:blipFill>
                <a:blip r:embed="rId3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35496" y="1196752"/>
                <a:ext cx="3384376" cy="280831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𝐷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𝑃</m:t>
                          </m:r>
                        </m:e>
                      </m:acc>
                    </m:oMath>
                  </m:oMathPara>
                </a14:m>
                <a:endParaRPr lang="cs-CZ" dirty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𝑃</m:t>
                          </m:r>
                        </m:e>
                      </m:acc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𝜒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𝑒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𝐷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1+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𝜒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cs-CZ" i="1" dirty="0" smtClean="0">
                  <a:latin typeface="Cambria Math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𝐷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 smtClean="0">
                          <a:latin typeface="Cambria Math"/>
                          <a:ea typeface="Cambria Math"/>
                        </a:rPr>
                        <m:t>𝜀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:endParaRPr lang="cs-CZ" dirty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496" y="1196752"/>
                <a:ext cx="3384376" cy="2808312"/>
              </a:xfr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5013176"/>
            <a:ext cx="9144000" cy="19094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3347864" y="1241764"/>
                <a:ext cx="5616624" cy="31478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cs-CZ" dirty="0" smtClean="0"/>
                  <a:t>K čemu to je?</a:t>
                </a:r>
                <a:endParaRPr lang="cs-CZ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𝑑𝑖𝑣</m:t>
                      </m:r>
                      <m:r>
                        <a:rPr lang="cs-CZ" i="1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𝐸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𝑣</m:t>
                              </m:r>
                              <m: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š</m:t>
                              </m:r>
                              <m: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𝑒𝑐h𝑛𝑦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r>
                  <a:rPr lang="cs-CZ" dirty="0" smtClean="0"/>
                  <a:t>Platí jen když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𝜌</m:t>
                    </m:r>
                  </m:oMath>
                </a14:m>
                <a:r>
                  <a:rPr lang="cs-CZ" dirty="0" smtClean="0"/>
                  <a:t> zahrnuje volné náboje (normální náboje) a náboje vázané (náboje schované v dielektriku). Vázané náboje se špatně měří a počítají.</a:t>
                </a:r>
              </a:p>
              <a:p>
                <a:pPr algn="ctr"/>
                <a:r>
                  <a:rPr lang="cs-CZ" dirty="0" smtClean="0"/>
                  <a:t>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𝑑𝑖𝑣</m:t>
                    </m:r>
                    <m:r>
                      <a:rPr lang="cs-CZ" i="1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cs-CZ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𝑣𝑜𝑙𝑛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é</m:t>
                        </m:r>
                      </m:sub>
                    </m:sSub>
                  </m:oMath>
                </a14:m>
                <a:endParaRPr lang="cs-CZ" dirty="0" smtClean="0"/>
              </a:p>
              <a:p>
                <a:r>
                  <a:rPr lang="cs-CZ" dirty="0" smtClean="0"/>
                  <a:t>A to je pro popis mnoha systémů mnohem lepší. Je to jedna z tzv. Maxwellových rovnic elektromagnetického pole. Ale nám to je celkem jedno.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1241764"/>
                <a:ext cx="5616624" cy="3147849"/>
              </a:xfrm>
              <a:prstGeom prst="rect">
                <a:avLst/>
              </a:prstGeom>
              <a:blipFill>
                <a:blip r:embed="rId5"/>
                <a:stretch>
                  <a:fillRect l="-868" t="-1163" r="-108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ovéPole 5"/>
          <p:cNvSpPr txBox="1"/>
          <p:nvPr/>
        </p:nvSpPr>
        <p:spPr>
          <a:xfrm>
            <a:off x="1187624" y="4345940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KONEC ELEKTROSTATIKY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306948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Elektrický proud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9"/>
                <a:ext cx="8507288" cy="3096343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cs-CZ" sz="2200" dirty="0" smtClean="0">
                    <a:latin typeface="+mj-lt"/>
                  </a:rPr>
                  <a:t>Elektrický proud je uspořádaný pohyb nosičů elektrického náboje.</a:t>
                </a:r>
              </a:p>
              <a:p>
                <a:pPr marL="0" indent="0">
                  <a:buNone/>
                </a:pPr>
                <a:r>
                  <a:rPr lang="cs-CZ" sz="2400" dirty="0" smtClean="0"/>
                  <a:t>Proud procházející průřezem vodiče: </a:t>
                </a:r>
                <a14:m>
                  <m:oMath xmlns:m="http://schemas.openxmlformats.org/officeDocument/2006/math">
                    <m:r>
                      <a:rPr lang="cs-CZ" sz="2400" i="1">
                        <a:latin typeface="Cambria Math"/>
                      </a:rPr>
                      <m:t>𝐼</m:t>
                    </m:r>
                    <m:r>
                      <a:rPr lang="cs-CZ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400" i="1">
                            <a:latin typeface="Cambria Math"/>
                          </a:rPr>
                          <m:t>𝑑𝑄</m:t>
                        </m:r>
                      </m:num>
                      <m:den>
                        <m:r>
                          <a:rPr lang="cs-CZ" sz="2400" i="1"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endParaRPr lang="cs-CZ" sz="2200" b="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cs-CZ" sz="2400" dirty="0" smtClean="0"/>
                  <a:t>Jednotkou je ampér [A], což je základní jednotka v soustavě SI.   (C = </a:t>
                </a:r>
                <a:r>
                  <a:rPr lang="cs-CZ" sz="2400" dirty="0" err="1" smtClean="0"/>
                  <a:t>A.s</a:t>
                </a:r>
                <a:r>
                  <a:rPr lang="cs-CZ" sz="2400" dirty="0" smtClean="0"/>
                  <a:t>)</a:t>
                </a:r>
                <a:endParaRPr lang="cs-CZ" sz="2400" b="0" dirty="0" smtClean="0"/>
              </a:p>
              <a:p>
                <a:pPr marL="0" indent="0">
                  <a:buNone/>
                </a:pPr>
                <a:r>
                  <a:rPr lang="cs-CZ" dirty="0" smtClean="0">
                    <a:latin typeface="+mj-lt"/>
                  </a:rPr>
                  <a:t>Proudová hustota</a:t>
                </a:r>
                <a:endParaRPr lang="cs-CZ" b="0" dirty="0" smtClean="0">
                  <a:latin typeface="+mj-lt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𝑗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 xmlns:m="http://schemas.openxmlformats.org/officeDocument/2006/math">
                    <m:r>
                      <a:rPr lang="cs-CZ" sz="2100" i="1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cs-CZ" sz="2100" dirty="0" smtClean="0"/>
                  <a:t> – hustota náboje (pozor později bude </a:t>
                </a:r>
                <a14:m>
                  <m:oMath xmlns:m="http://schemas.openxmlformats.org/officeDocument/2006/math">
                    <m:r>
                      <a:rPr lang="cs-CZ" sz="2100" i="1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cs-CZ" sz="2100" dirty="0" smtClean="0"/>
                  <a:t> taky měrný elektrický odpor, neplést!) </a:t>
                </a: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21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21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sz="2100" dirty="0" smtClean="0"/>
                  <a:t> - rychlost nosiče náboje </a:t>
                </a: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1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cs-CZ" sz="21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cs-CZ" sz="21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21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cs-CZ" sz="21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𝑗</m:t>
                              </m:r>
                            </m:e>
                          </m:acc>
                          <m:r>
                            <a:rPr lang="cs-CZ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nary>
                      <m:r>
                        <a:rPr lang="cs-CZ" sz="2400" i="1">
                          <a:latin typeface="Cambria Math"/>
                        </a:rPr>
                        <m:t>𝑑</m:t>
                      </m:r>
                      <m:acc>
                        <m:accPr>
                          <m:chr m:val="⃗"/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400" i="1">
                              <a:latin typeface="Cambria Math"/>
                            </a:rPr>
                            <m:t>𝑆</m:t>
                          </m:r>
                        </m:e>
                      </m:acc>
                    </m:oMath>
                  </m:oMathPara>
                </a14:m>
                <a:endParaRPr lang="cs-CZ" sz="2100" dirty="0" smtClean="0"/>
              </a:p>
              <a:p>
                <a:pPr marL="0" indent="0">
                  <a:buNone/>
                  <a:tabLst>
                    <a:tab pos="987425" algn="l"/>
                  </a:tabLst>
                </a:pPr>
                <a:endParaRPr lang="cs-CZ" sz="2100" dirty="0"/>
              </a:p>
              <a:p>
                <a:pPr marL="0" indent="0">
                  <a:buNone/>
                  <a:tabLst>
                    <a:tab pos="987425" algn="l"/>
                  </a:tabLst>
                </a:pPr>
                <a:endParaRPr lang="cs-CZ" sz="2100" dirty="0" smtClean="0"/>
              </a:p>
              <a:p>
                <a:pPr marL="0" indent="0">
                  <a:buNone/>
                  <a:tabLst>
                    <a:tab pos="987425" algn="l"/>
                  </a:tabLst>
                </a:pPr>
                <a:endParaRPr lang="cs-CZ" dirty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9"/>
                <a:ext cx="8507288" cy="3096343"/>
              </a:xfrm>
              <a:blipFill>
                <a:blip r:embed="rId3"/>
                <a:stretch>
                  <a:fillRect l="-1361" t="-25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221088"/>
            <a:ext cx="9144000" cy="26369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2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Rovnice kontinuity proudu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4221088"/>
            <a:ext cx="9144000" cy="26369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ástupný symbol pro obsah 2"/>
              <p:cNvSpPr txBox="1">
                <a:spLocks/>
              </p:cNvSpPr>
              <p:nvPr/>
            </p:nvSpPr>
            <p:spPr>
              <a:xfrm>
                <a:off x="457200" y="980728"/>
                <a:ext cx="8229600" cy="30529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</a:rPr>
                        <m:t>𝐼</m:t>
                      </m:r>
                      <m:r>
                        <a:rPr lang="cs-CZ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𝑑𝑄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sz="2100" dirty="0" smtClean="0">
                    <a:latin typeface="+mj-lt"/>
                  </a:rPr>
                  <a:t>Někde je náboj </a:t>
                </a:r>
                <a14:m>
                  <m:oMath xmlns:m="http://schemas.openxmlformats.org/officeDocument/2006/math">
                    <m:r>
                      <a:rPr lang="cs-CZ" sz="2400" i="1">
                        <a:latin typeface="Cambria Math"/>
                      </a:rPr>
                      <m:t>𝑄</m:t>
                    </m:r>
                  </m:oMath>
                </a14:m>
                <a:r>
                  <a:rPr lang="cs-CZ" sz="2100" dirty="0" smtClean="0">
                    <a:latin typeface="+mj-lt"/>
                  </a:rPr>
                  <a:t> a ten odtéká pryč proudem</a:t>
                </a:r>
                <a:r>
                  <a:rPr lang="cs-CZ" sz="2400" dirty="0"/>
                  <a:t> </a:t>
                </a:r>
                <a14:m>
                  <m:oMath xmlns:m="http://schemas.openxmlformats.org/officeDocument/2006/math">
                    <m:r>
                      <a:rPr lang="cs-CZ" sz="2400" i="1">
                        <a:latin typeface="Cambria Math"/>
                      </a:rPr>
                      <m:t>𝐼</m:t>
                    </m:r>
                  </m:oMath>
                </a14:m>
                <a:r>
                  <a:rPr lang="cs-CZ" sz="2100" dirty="0" smtClean="0">
                    <a:latin typeface="+mj-lt"/>
                  </a:rPr>
                  <a:t>. Proto mínus. </a:t>
                </a:r>
                <a:endParaRPr lang="cs-CZ" sz="2100" dirty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𝑗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  <m:r>
                        <a:rPr lang="cs-CZ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/>
                            </a:rPr>
                            <m:t>𝑉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cs-CZ" b="0" i="1" smtClean="0">
                                  <a:latin typeface="Cambria Math"/>
                                </a:rPr>
                                <m:t>𝜌</m:t>
                              </m:r>
                            </m:num>
                            <m:den>
                              <m:r>
                                <a:rPr lang="cs-CZ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r>
                            <a:rPr lang="cs-CZ" b="0" i="1" smtClean="0">
                              <a:latin typeface="Cambria Math"/>
                            </a:rPr>
                            <m:t>𝑑𝑉</m:t>
                          </m:r>
                        </m:e>
                      </m:nary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𝑑𝑖𝑣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𝑗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r>
                            <a:rPr lang="cs-CZ" i="1">
                              <a:latin typeface="Cambria Math"/>
                            </a:rPr>
                            <m:t>𝜌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</p:txBody>
          </p:sp>
        </mc:Choice>
        <mc:Fallback xmlns="">
          <p:sp>
            <p:nvSpPr>
              <p:cNvPr id="6" name="Zástupný symbol pro obsah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980728"/>
                <a:ext cx="8229600" cy="3052936"/>
              </a:xfrm>
              <a:prstGeom prst="rect">
                <a:avLst/>
              </a:prstGeom>
              <a:blipFill>
                <a:blip r:embed="rId3"/>
                <a:stretch>
                  <a:fillRect l="-5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délník 2"/>
              <p:cNvSpPr/>
              <p:nvPr/>
            </p:nvSpPr>
            <p:spPr>
              <a:xfrm>
                <a:off x="6444208" y="980728"/>
                <a:ext cx="2357890" cy="6605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ctrlPr>
                            <a:rPr lang="cs-CZ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  <m:r>
                        <a:rPr lang="cs-CZ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𝑉</m:t>
                          </m:r>
                        </m:sub>
                        <m:sup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 </m:t>
                          </m:r>
                        </m:sup>
                        <m:e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𝑑𝑖𝑣</m:t>
                          </m:r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 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</m:e>
                      </m:nary>
                      <m:r>
                        <a:rPr lang="cs-CZ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𝑑𝑉</m:t>
                      </m:r>
                    </m:oMath>
                  </m:oMathPara>
                </a14:m>
                <a:endParaRPr lang="cs-CZ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Obdélní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980728"/>
                <a:ext cx="2357890" cy="6605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0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Stacionární pole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4437112"/>
            <a:ext cx="9144000" cy="24208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ástupný symbol pro obsah 2"/>
              <p:cNvSpPr txBox="1">
                <a:spLocks/>
              </p:cNvSpPr>
              <p:nvPr/>
            </p:nvSpPr>
            <p:spPr>
              <a:xfrm>
                <a:off x="457200" y="980728"/>
                <a:ext cx="8229600" cy="34563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dirty="0" smtClean="0"/>
                  <a:t>To je pole, ve kterém teče proud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𝐼</m:t>
                    </m:r>
                  </m:oMath>
                </a14:m>
                <a:r>
                  <a:rPr lang="cs-CZ" dirty="0" smtClean="0"/>
                  <a:t> (na rozdíl od elektrostatického pole, kde neteče), ale proud je konstantní v čase</a:t>
                </a:r>
              </a:p>
              <a:p>
                <a:r>
                  <a:rPr lang="cs-CZ" dirty="0" smtClean="0"/>
                  <a:t>Elektromagnetické pole budeme odvozovat právě pro stacionární pole (je to jednodušší)</a:t>
                </a:r>
              </a:p>
              <a:p>
                <a:r>
                  <a:rPr lang="cs-CZ" dirty="0" smtClean="0"/>
                  <a:t>Nestacionární pole budeme potřebovat až na Faradayovu indukci </a:t>
                </a:r>
                <a:br>
                  <a:rPr lang="cs-CZ" dirty="0" smtClean="0"/>
                </a:br>
                <a:r>
                  <a:rPr lang="cs-CZ" dirty="0" smtClean="0"/>
                  <a:t>(to bude ještě za dlouho)</a:t>
                </a:r>
              </a:p>
              <a:p>
                <a:pPr marL="0" indent="0">
                  <a:buNone/>
                </a:pPr>
                <a:r>
                  <a:rPr lang="cs-CZ" b="1" dirty="0" smtClean="0"/>
                  <a:t>Rovnice kontinuity proudu pro stacionární pole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𝑑𝑖𝑣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𝑗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r>
                            <a:rPr lang="cs-CZ" i="1">
                              <a:latin typeface="Cambria Math"/>
                            </a:rPr>
                            <m:t>𝜌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.</a:t>
                </a:r>
              </a:p>
            </p:txBody>
          </p:sp>
        </mc:Choice>
        <mc:Fallback xmlns="">
          <p:sp>
            <p:nvSpPr>
              <p:cNvPr id="6" name="Zástupný symbol pro obsah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980728"/>
                <a:ext cx="8229600" cy="3456384"/>
              </a:xfrm>
              <a:prstGeom prst="rect">
                <a:avLst/>
              </a:prstGeom>
              <a:blipFill>
                <a:blip r:embed="rId3"/>
                <a:stretch>
                  <a:fillRect l="-963" t="-29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516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Ohmův zákon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2736304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𝑗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𝛾</m:t>
                      </m:r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𝜌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cs-CZ" dirty="0" smtClean="0"/>
              </a:p>
              <a:p>
                <a:pPr marL="0" indent="0" algn="ctr">
                  <a:buNone/>
                  <a:tabLst>
                    <a:tab pos="987425" algn="l"/>
                  </a:tabLst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𝐼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𝑈</m:t>
                        </m:r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cs-CZ" i="1" dirty="0" smtClean="0">
                    <a:latin typeface="Cambria Math" panose="02040503050406030204" pitchFamily="18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cs-CZ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𝛾</m:t>
                    </m:r>
                  </m:oMath>
                </a14:m>
                <a:r>
                  <a:rPr lang="cs-CZ" dirty="0" smtClean="0">
                    <a:latin typeface="Symbol" panose="05050102010706020507" pitchFamily="18" charset="2"/>
                  </a:rPr>
                  <a:t> </a:t>
                </a:r>
                <a:r>
                  <a:rPr lang="cs-CZ" dirty="0" smtClean="0"/>
                  <a:t>je měrná vodivost</a:t>
                </a:r>
                <a:r>
                  <a:rPr lang="cs-CZ" dirty="0"/>
                  <a:t> </a:t>
                </a:r>
                <a:r>
                  <a:rPr lang="cs-CZ" smtClean="0"/>
                  <a:t>[A.m</a:t>
                </a:r>
                <a:r>
                  <a:rPr lang="cs-CZ" baseline="30000" smtClean="0"/>
                  <a:t>-1</a:t>
                </a:r>
                <a:r>
                  <a:rPr lang="cs-CZ" smtClean="0"/>
                  <a:t>.V</a:t>
                </a:r>
                <a:r>
                  <a:rPr lang="cs-CZ" baseline="30000" smtClean="0"/>
                  <a:t>-1</a:t>
                </a:r>
                <a:r>
                  <a:rPr lang="cs-CZ" dirty="0" smtClean="0"/>
                  <a:t>]</a:t>
                </a:r>
                <a:endParaRPr lang="cs-CZ" baseline="30000" dirty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𝑅</m:t>
                    </m:r>
                  </m:oMath>
                </a14:m>
                <a:r>
                  <a:rPr lang="cs-CZ" dirty="0" smtClean="0"/>
                  <a:t> je odpor, jednotka je ohm </a:t>
                </a:r>
                <a:r>
                  <a:rPr lang="el-GR" dirty="0" smtClean="0">
                    <a:latin typeface="Calibri"/>
                    <a:cs typeface="Calibri"/>
                  </a:rPr>
                  <a:t>Ω</a:t>
                </a:r>
                <a:r>
                  <a:rPr lang="cs-CZ" dirty="0" smtClean="0">
                    <a:latin typeface="Calibri"/>
                    <a:cs typeface="Calibri"/>
                  </a:rPr>
                  <a:t> [V.A</a:t>
                </a:r>
                <a:r>
                  <a:rPr lang="cs-CZ" baseline="30000" dirty="0" smtClean="0">
                    <a:latin typeface="Calibri"/>
                    <a:cs typeface="Calibri"/>
                  </a:rPr>
                  <a:t>-1</a:t>
                </a:r>
                <a:r>
                  <a:rPr lang="cs-CZ" dirty="0" smtClean="0">
                    <a:latin typeface="Calibri"/>
                    <a:cs typeface="Calibri"/>
                  </a:rPr>
                  <a:t>]</a:t>
                </a: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𝜌</m:t>
                    </m:r>
                  </m:oMath>
                </a14:m>
                <a:r>
                  <a:rPr lang="cs-CZ" dirty="0" smtClean="0"/>
                  <a:t> je měrný odpor [</a:t>
                </a:r>
                <a:r>
                  <a:rPr lang="el-GR" dirty="0" smtClean="0">
                    <a:cs typeface="Calibri"/>
                  </a:rPr>
                  <a:t>Ω</a:t>
                </a:r>
                <a:r>
                  <a:rPr lang="cs-CZ" dirty="0" smtClean="0">
                    <a:cs typeface="Calibri"/>
                  </a:rPr>
                  <a:t>.m]</a:t>
                </a: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2736304"/>
              </a:xfrm>
              <a:blipFill>
                <a:blip r:embed="rId3"/>
                <a:stretch>
                  <a:fillRect l="-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-36512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4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4624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Ohmův zákon pro homogenní vodič 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411760" y="1158956"/>
                <a:ext cx="4186808" cy="2990124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𝑗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𝛾</m:t>
                      </m:r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𝜌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d>
                            <m:dPr>
                              <m:ctrlPr>
                                <a:rPr lang="cs-CZ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cs-CZ" i="1">
                                      <a:latin typeface="Cambria Math"/>
                                    </a:rPr>
                                    <m:t>𝑆</m:t>
                                  </m:r>
                                </m:sub>
                                <m:sup>
                                  <m:r>
                                    <a:rPr lang="cs-CZ" i="1">
                                      <a:latin typeface="Cambria Math"/>
                                    </a:rPr>
                                    <m:t> </m:t>
                                  </m:r>
                                </m:sup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𝑗</m:t>
                                      </m:r>
                                    </m:e>
                                  </m:acc>
                                  <m:r>
                                    <m:rPr>
                                      <m:brk m:alnAt="23"/>
                                    </m:rPr>
                                    <a:rPr lang="cs-CZ" i="1">
                                      <a:latin typeface="Cambria Math"/>
                                    </a:rPr>
                                    <m:t>.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𝑑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𝑆</m:t>
                                      </m:r>
                                    </m:e>
                                  </m:acc>
                                </m:e>
                              </m:nary>
                            </m:e>
                          </m:d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den>
                          </m:f>
                          <m:d>
                            <m:dPr>
                              <m:ctrlPr>
                                <a:rPr lang="cs-CZ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nary>
                                <m:nary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cs-CZ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  <m:sup>
                                  <m:r>
                                    <a:rPr lang="cs-CZ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p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𝐸</m:t>
                                      </m:r>
                                    </m:e>
                                  </m:acc>
                                  <m:r>
                                    <m:rPr>
                                      <m:brk m:alnAt="23"/>
                                    </m:rPr>
                                    <a:rPr lang="cs-CZ" i="1">
                                      <a:latin typeface="Cambria Math"/>
                                    </a:rPr>
                                    <m:t>.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𝑑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𝑙</m:t>
                                      </m:r>
                                    </m:e>
                                  </m:acc>
                                </m:e>
                              </m:nary>
                            </m:e>
                          </m:d>
                        </m:e>
                      </m:nary>
                      <m:r>
                        <a:rPr lang="cs-CZ" i="1">
                          <a:latin typeface="Cambria Math"/>
                        </a:rPr>
                        <m:t>𝑑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𝑆</m:t>
                          </m:r>
                        </m:e>
                      </m:acc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𝐼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𝑈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𝜌</m:t>
                          </m:r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cs-CZ" b="0" i="1" smtClean="0">
                          <a:latin typeface="Cambria Math" panose="02040503050406030204" pitchFamily="18" charset="0"/>
                          <a:ea typeface="Cambria Math"/>
                        </a:rPr>
                        <m:t>𝐼</m:t>
                      </m:r>
                    </m:oMath>
                  </m:oMathPara>
                </a14:m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cs-CZ" i="1">
                          <a:latin typeface="Cambria Math" panose="02040503050406030204" pitchFamily="18" charset="0"/>
                          <a:ea typeface="Cambria Math"/>
                        </a:rPr>
                        <m:t>𝐼</m:t>
                      </m:r>
                    </m:oMath>
                  </m:oMathPara>
                </a14:m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:endParaRPr lang="cs-CZ" dirty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:endParaRPr lang="cs-CZ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  <a:tabLst>
                    <a:tab pos="987425" algn="l"/>
                  </a:tabLst>
                </a:pPr>
                <a:endParaRPr lang="cs-CZ" dirty="0" smtClean="0">
                  <a:latin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11760" y="1158956"/>
                <a:ext cx="4186808" cy="299012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-36512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7164288" y="1137618"/>
                <a:ext cx="1296317" cy="6605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𝑗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1137618"/>
                <a:ext cx="1296317" cy="6605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7164288" y="1832715"/>
                <a:ext cx="1384866" cy="6601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</a:rPr>
                        <m:t>𝑈</m:t>
                      </m:r>
                      <m:r>
                        <a:rPr lang="cs-CZ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1832715"/>
                <a:ext cx="1384866" cy="6601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5724128" y="3100253"/>
                <a:ext cx="990592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𝑅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  <a:ea typeface="Cambria Math"/>
                        </a:rPr>
                        <m:t>𝜌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𝑙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cs-CZ" sz="1100" dirty="0"/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3100253"/>
                <a:ext cx="990592" cy="6183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ovéPole 7"/>
              <p:cNvSpPr txBox="1"/>
              <p:nvPr/>
            </p:nvSpPr>
            <p:spPr>
              <a:xfrm>
                <a:off x="323528" y="1268760"/>
                <a:ext cx="20882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brk m:alnAt="23"/>
                      </m:rPr>
                      <a:rPr lang="cs-CZ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cs-CZ" dirty="0" smtClean="0"/>
                  <a:t> – délka vodiče</a:t>
                </a:r>
              </a:p>
              <a:p>
                <a14:m>
                  <m:oMath xmlns:m="http://schemas.openxmlformats.org/officeDocument/2006/math">
                    <m:r>
                      <m:rPr>
                        <m:brk m:alnAt="23"/>
                      </m:rPr>
                      <a:rPr lang="cs-CZ" i="1">
                        <a:latin typeface="Cambria Math"/>
                      </a:rPr>
                      <m:t>𝑆</m:t>
                    </m:r>
                  </m:oMath>
                </a14:m>
                <a:r>
                  <a:rPr lang="cs-CZ" dirty="0" smtClean="0"/>
                  <a:t> – průřez vodiče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𝜌</m:t>
                    </m:r>
                  </m:oMath>
                </a14:m>
                <a:r>
                  <a:rPr lang="cs-CZ" dirty="0" smtClean="0"/>
                  <a:t> – měrný el. odpor</a:t>
                </a:r>
                <a:endParaRPr lang="en-GB" dirty="0"/>
              </a:p>
            </p:txBody>
          </p:sp>
        </mc:Choice>
        <mc:Fallback xmlns="">
          <p:sp>
            <p:nvSpPr>
              <p:cNvPr id="8" name="TextovéPol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8760"/>
                <a:ext cx="2088232" cy="923330"/>
              </a:xfrm>
              <a:prstGeom prst="rect">
                <a:avLst/>
              </a:prstGeom>
              <a:blipFill>
                <a:blip r:embed="rId7"/>
                <a:stretch>
                  <a:fillRect t="-328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070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Elektrický náboj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2" cy="4853136"/>
          </a:xfrm>
        </p:spPr>
        <p:txBody>
          <a:bodyPr>
            <a:normAutofit/>
          </a:bodyPr>
          <a:lstStyle/>
          <a:p>
            <a:r>
              <a:rPr lang="cs-CZ" dirty="0" smtClean="0"/>
              <a:t>Elektrický náboj existuje, protože se projevuje silovým působením. </a:t>
            </a:r>
          </a:p>
          <a:p>
            <a:r>
              <a:rPr lang="cs-CZ" dirty="0" smtClean="0"/>
              <a:t>Bodový náboj je teoretický konstrukt – nenulový náboj v jednom bodě. </a:t>
            </a:r>
          </a:p>
          <a:p>
            <a:r>
              <a:rPr lang="cs-CZ" dirty="0" smtClean="0"/>
              <a:t>Dva bodové náboje se buď přitahují nebo odpuzují. </a:t>
            </a:r>
          </a:p>
          <a:p>
            <a:r>
              <a:rPr lang="cs-CZ" dirty="0" smtClean="0"/>
              <a:t>Kladný a záporný náboj.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156176" y="1700808"/>
            <a:ext cx="288032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Hmota taky.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Asi jako hmotný bod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Hmotné body se jedině přitahují.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11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tabLst>
                <a:tab pos="987425" algn="l"/>
              </a:tabLst>
            </a:pPr>
            <a:r>
              <a:rPr lang="cs-CZ" dirty="0"/>
              <a:t>Odpor vodiče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777"/>
                <a:ext cx="8229600" cy="115212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𝑅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 smtClean="0">
                          <a:latin typeface="Cambria Math"/>
                          <a:ea typeface="Cambria Math"/>
                        </a:rPr>
                        <m:t>𝜌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𝑙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cs-CZ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777"/>
                <a:ext cx="8229600" cy="115212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2780928"/>
            <a:ext cx="9144000" cy="40770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marL="0" indent="0">
              <a:tabLst>
                <a:tab pos="987425" algn="l"/>
              </a:tabLst>
            </a:pPr>
            <a:r>
              <a:rPr lang="cs-CZ" sz="3600" dirty="0" smtClean="0"/>
              <a:t>Teplotní závislost odporu kovového vodiče</a:t>
            </a:r>
            <a:endParaRPr lang="cs-CZ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122413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8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cs-CZ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sz="2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8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cs-CZ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cs-CZ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2800" b="0" i="1" smtClean="0">
                              <a:latin typeface="Cambria Math"/>
                            </a:rPr>
                            <m:t>1+</m:t>
                          </m:r>
                          <m:r>
                            <a:rPr lang="cs-CZ" sz="28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d>
                            <m:dPr>
                              <m:ctrlPr>
                                <a:rPr lang="cs-CZ" sz="2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cs-CZ" sz="2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800" b="0" i="1" smtClean="0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cs-CZ" sz="28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cs-CZ" sz="28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cs-CZ" sz="28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2800" i="1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cs-CZ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cs-CZ" sz="2800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s-CZ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cs-CZ" sz="2400" dirty="0" smtClean="0">
                    <a:latin typeface="Symbol" panose="05050102010706020507" pitchFamily="18" charset="2"/>
                  </a:rPr>
                  <a:t> </a:t>
                </a:r>
                <a:r>
                  <a:rPr lang="cs-CZ" sz="2400" dirty="0" smtClean="0">
                    <a:latin typeface="+mj-lt"/>
                  </a:rPr>
                  <a:t>je teplotní součinitel odporu [</a:t>
                </a:r>
                <a:r>
                  <a:rPr lang="el-GR" sz="2400" dirty="0" smtClean="0">
                    <a:latin typeface="Calibri"/>
                    <a:cs typeface="Calibri"/>
                  </a:rPr>
                  <a:t>Ω</a:t>
                </a:r>
                <a:r>
                  <a:rPr lang="cs-CZ" sz="2400" dirty="0" smtClean="0">
                    <a:latin typeface="Calibri"/>
                    <a:cs typeface="Calibri"/>
                  </a:rPr>
                  <a:t>.K</a:t>
                </a:r>
                <a:r>
                  <a:rPr lang="cs-CZ" sz="2400" baseline="30000" dirty="0" smtClean="0">
                    <a:latin typeface="Calibri"/>
                    <a:cs typeface="Calibri"/>
                  </a:rPr>
                  <a:t>-1</a:t>
                </a:r>
                <a:r>
                  <a:rPr lang="cs-CZ" sz="2400" dirty="0" smtClean="0">
                    <a:latin typeface="Calibri"/>
                    <a:cs typeface="Calibri"/>
                  </a:rPr>
                  <a:t>]</a:t>
                </a:r>
                <a:endParaRPr lang="cs-CZ" sz="2400" dirty="0" smtClean="0">
                  <a:latin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cs-CZ" sz="2800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1224135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941168"/>
            <a:ext cx="9144000" cy="19268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48" y="2420888"/>
            <a:ext cx="409503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183500" y="2418853"/>
            <a:ext cx="46805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ZAPOMNĚNKA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Přímá úměra mezi odporem a teplotou neplatí zdaleka vždy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Graf ukazuje závislost odporu slitiny titanu na teplotě (různé podmínky)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Závislost je velmi komplikovaná – vliv fázových transformací (změna krystalového uspořádání atomů) na elektrický odpor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535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/>
          </a:bodyPr>
          <a:lstStyle/>
          <a:p>
            <a:r>
              <a:rPr lang="cs-CZ" dirty="0" smtClean="0"/>
              <a:t>Joulovo teplo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316835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cs-CZ" b="0" dirty="0" smtClean="0"/>
                  <a:t>Práce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𝑊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𝑄𝑈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𝑈𝐼𝑡</m:t>
                      </m:r>
                    </m:oMath>
                  </m:oMathPara>
                </a14:m>
                <a:endParaRPr lang="cs-CZ" b="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s-CZ" sz="2100" i="1">
                        <a:latin typeface="Cambria Math"/>
                      </a:rPr>
                      <m:t>𝑈</m:t>
                    </m:r>
                  </m:oMath>
                </a14:m>
                <a:r>
                  <a:rPr lang="cs-CZ" sz="2100" b="0" dirty="0" smtClean="0"/>
                  <a:t> je potenciál (schod), na který musí každý Coulomb vyskočit. </a:t>
                </a:r>
                <a14:m>
                  <m:oMath xmlns:m="http://schemas.openxmlformats.org/officeDocument/2006/math">
                    <m:r>
                      <a:rPr lang="cs-CZ" sz="2100" i="1">
                        <a:latin typeface="Cambria Math"/>
                      </a:rPr>
                      <m:t>𝑄</m:t>
                    </m:r>
                  </m:oMath>
                </a14:m>
                <a:r>
                  <a:rPr lang="cs-CZ" sz="2100" b="0" dirty="0" smtClean="0"/>
                  <a:t> počítá, kolik těch Coulombů je. Asi jako v mechanice by bylo: </a:t>
                </a:r>
                <a14:m>
                  <m:oMath xmlns:m="http://schemas.openxmlformats.org/officeDocument/2006/math">
                    <m:r>
                      <a:rPr lang="cs-CZ" sz="2100" i="1">
                        <a:latin typeface="Cambria Math"/>
                      </a:rPr>
                      <m:t>𝑊</m:t>
                    </m:r>
                    <m:r>
                      <a:rPr lang="cs-CZ" sz="2100" i="1">
                        <a:latin typeface="Cambria Math"/>
                      </a:rPr>
                      <m:t>=</m:t>
                    </m:r>
                    <m:r>
                      <a:rPr lang="cs-CZ" sz="21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cs-CZ" sz="21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cs-CZ" sz="21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cs-CZ" sz="2100" b="0" i="1" smtClean="0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cs-CZ" sz="21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100" b="0" i="1" smtClean="0">
                            <a:latin typeface="Cambria Math" panose="02040503050406030204" pitchFamily="18" charset="0"/>
                          </a:rPr>
                          <m:t>𝐸𝑝</m:t>
                        </m:r>
                      </m:num>
                      <m:den>
                        <m:r>
                          <a:rPr lang="cs-CZ" sz="21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cs-CZ" sz="2100" b="0" dirty="0" smtClean="0"/>
              </a:p>
              <a:p>
                <a:pPr marL="0" indent="0">
                  <a:buNone/>
                </a:pPr>
                <a:r>
                  <a:rPr lang="cs-CZ" sz="2800" dirty="0" smtClean="0"/>
                  <a:t>V = J.C</a:t>
                </a:r>
                <a:r>
                  <a:rPr lang="cs-CZ" sz="2800" baseline="30000" dirty="0" smtClean="0"/>
                  <a:t>-1</a:t>
                </a:r>
                <a:r>
                  <a:rPr lang="cs-CZ" sz="2800" dirty="0" smtClean="0"/>
                  <a:t> </a:t>
                </a:r>
              </a:p>
              <a:p>
                <a:pPr marL="0" indent="0">
                  <a:buNone/>
                </a:pPr>
                <a:r>
                  <a:rPr lang="cs-CZ" sz="2800" dirty="0" smtClean="0"/>
                  <a:t>1 eV = 1.602 × 10</a:t>
                </a:r>
                <a:r>
                  <a:rPr lang="cs-CZ" sz="2800" baseline="30000" dirty="0" smtClean="0"/>
                  <a:t>-19</a:t>
                </a:r>
                <a:r>
                  <a:rPr lang="cs-CZ" sz="2800" dirty="0" smtClean="0"/>
                  <a:t> J</a:t>
                </a:r>
                <a:endParaRPr lang="cs-CZ" sz="2800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3168351"/>
              </a:xfrm>
              <a:blipFill>
                <a:blip r:embed="rId3"/>
                <a:stretch>
                  <a:fillRect l="-1852" t="-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88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/>
          </a:bodyPr>
          <a:lstStyle/>
          <a:p>
            <a:r>
              <a:rPr lang="cs-CZ" dirty="0" smtClean="0"/>
              <a:t>Výkon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3168351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1400" i="1">
                          <a:latin typeface="Cambria Math"/>
                        </a:rPr>
                        <m:t>𝑃</m:t>
                      </m:r>
                      <m:r>
                        <a:rPr lang="cs-CZ" sz="11400" i="1">
                          <a:latin typeface="Cambria Math"/>
                        </a:rPr>
                        <m:t>=</m:t>
                      </m:r>
                      <m:r>
                        <a:rPr lang="cs-CZ" sz="11400" i="1">
                          <a:latin typeface="Cambria Math"/>
                        </a:rPr>
                        <m:t>𝑈𝐼</m:t>
                      </m:r>
                    </m:oMath>
                  </m:oMathPara>
                </a14:m>
                <a:endParaRPr lang="cs-CZ" sz="11400" dirty="0" smtClean="0"/>
              </a:p>
              <a:p>
                <a:pPr marL="0" indent="0">
                  <a:buNone/>
                </a:pPr>
                <a:r>
                  <a:rPr lang="cs-CZ" dirty="0" smtClean="0"/>
                  <a:t>Výkon – s použitím Ohmova zákona: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𝑃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</a:rPr>
                        <m:t>𝑈𝐼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𝑅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𝑅</m:t>
                      </m:r>
                      <m:sSup>
                        <m:sSup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sz="2400" dirty="0" smtClean="0"/>
                  <a:t>Jak minimalizovat ztráty ve vodiči? – transformace napětí.</a:t>
                </a:r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3168351"/>
              </a:xfrm>
              <a:blipFill>
                <a:blip r:embed="rId3"/>
                <a:stretch>
                  <a:fillRect l="-1407" b="-17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94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/>
          </a:bodyPr>
          <a:lstStyle/>
          <a:p>
            <a:r>
              <a:rPr lang="cs-CZ" dirty="0" smtClean="0"/>
              <a:t>Ztráty ve vodiči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66738"/>
                <a:ext cx="8229600" cy="3168351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cs-CZ" b="0" dirty="0" smtClean="0"/>
                  <a:t>Spotřebič (chci výkon – potřebuji velké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cs-CZ" i="1">
                        <a:latin typeface="Cambria Math"/>
                      </a:rPr>
                      <m:t>𝐼</m:t>
                    </m:r>
                  </m:oMath>
                </a14:m>
                <a:r>
                  <a:rPr lang="cs-CZ" b="0" dirty="0" smtClean="0"/>
                  <a:t>):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𝐼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den>
                      </m:f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p>
                        <m:sSup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cs-CZ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r>
                  <a:rPr lang="cs-CZ" dirty="0" smtClean="0"/>
                  <a:t>Drát (nechci „výkon“ – to je totiž ztráta):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𝐼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sSup>
                        <m:sSup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endParaRPr lang="cs-CZ" sz="2400" dirty="0" smtClean="0"/>
              </a:p>
              <a:p>
                <a:pPr marL="0" indent="0">
                  <a:buNone/>
                </a:pPr>
                <a:r>
                  <a:rPr lang="cs-CZ" sz="2400" dirty="0" smtClean="0"/>
                  <a:t>Jak minimalizovat ztráty ve vodiči? – transformace napětí. </a:t>
                </a:r>
              </a:p>
              <a:p>
                <a:pPr marL="0" indent="0">
                  <a:buNone/>
                </a:pPr>
                <a:endParaRPr lang="cs-CZ" sz="2400" dirty="0"/>
              </a:p>
              <a:p>
                <a:pPr marL="0" indent="0">
                  <a:buNone/>
                </a:pPr>
                <a:endParaRPr lang="cs-CZ" sz="2400" dirty="0" smtClean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66738"/>
                <a:ext cx="8229600" cy="3168351"/>
              </a:xfrm>
              <a:blipFill>
                <a:blip r:embed="rId3"/>
                <a:stretch>
                  <a:fillRect l="-1185" t="-36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005064"/>
            <a:ext cx="9144000" cy="2852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7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78098"/>
          </a:xfrm>
        </p:spPr>
        <p:txBody>
          <a:bodyPr>
            <a:normAutofit/>
          </a:bodyPr>
          <a:lstStyle/>
          <a:p>
            <a:r>
              <a:rPr lang="cs-CZ" sz="3200" dirty="0" smtClean="0"/>
              <a:t>Měření proudu, měření napětí, měření odporu</a:t>
            </a:r>
            <a:endParaRPr lang="cs-CZ" sz="3200" dirty="0"/>
          </a:p>
        </p:txBody>
      </p:sp>
      <p:sp>
        <p:nvSpPr>
          <p:cNvPr id="5" name="Obdélník 4"/>
          <p:cNvSpPr/>
          <p:nvPr/>
        </p:nvSpPr>
        <p:spPr>
          <a:xfrm>
            <a:off x="20787" y="4221088"/>
            <a:ext cx="9144000" cy="26369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42372" y="1020212"/>
            <a:ext cx="828092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Proud měříme sériově zapojeným ampérmetrem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Ideální ampérmetr má nulový odpor</a:t>
            </a:r>
          </a:p>
          <a:p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Napětí měříme paralelně zapojeným voltmetrem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Je jasné, že paralelně, protože napětí je rozdíl potenciálu mezi dvěma body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Ideální voltmetr má nekonečný odpor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Odpor měříme buď tak, nebo tak a vždycky je to špatně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Musím se ale správně rozhodnout podle velikosti odporu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361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cs-CZ" dirty="0" smtClean="0"/>
              <a:t>Zapojení rezistorů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0787" y="4149080"/>
            <a:ext cx="9144000" cy="27089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88402" y="1052736"/>
                <a:ext cx="3898776" cy="2952328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cs-CZ" dirty="0" smtClean="0"/>
                  <a:t>Paralelní</a:t>
                </a:r>
                <a:endParaRPr lang="cs-CZ" b="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𝑈</m:t>
                      </m:r>
                    </m:oMath>
                  </m:oMathPara>
                </a14:m>
                <a:endParaRPr lang="cs-CZ" b="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𝐼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cs-CZ" dirty="0" smtClean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:r>
                  <a:rPr lang="cs-CZ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𝑈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𝑅</m:t>
                        </m:r>
                      </m:den>
                    </m:f>
                    <m:r>
                      <a:rPr lang="cs-C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cs-CZ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cs-CZ" dirty="0" smtClean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:r>
                  <a:rPr lang="cs-CZ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𝑅</m:t>
                        </m:r>
                      </m:den>
                    </m:f>
                    <m:r>
                      <a:rPr lang="cs-C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cs-CZ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cs-CZ" dirty="0" smtClean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:endParaRPr lang="cs-CZ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cs-CZ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cs-CZ" b="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cs-CZ" b="0" dirty="0" smtClean="0"/>
              </a:p>
              <a:p>
                <a:pPr>
                  <a:lnSpc>
                    <a:spcPct val="120000"/>
                  </a:lnSpc>
                </a:pPr>
                <a:endParaRPr lang="cs-CZ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4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8402" y="1052736"/>
                <a:ext cx="3898776" cy="2952328"/>
              </a:xfrm>
              <a:blipFill rotWithShape="1">
                <a:blip r:embed="rId3"/>
                <a:stretch>
                  <a:fillRect l="-2347" t="-144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ástupný symbol pro obsah 2"/>
              <p:cNvSpPr txBox="1">
                <a:spLocks/>
              </p:cNvSpPr>
              <p:nvPr/>
            </p:nvSpPr>
            <p:spPr>
              <a:xfrm>
                <a:off x="395536" y="1124744"/>
                <a:ext cx="3610744" cy="24048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cs-CZ" dirty="0" smtClean="0"/>
                  <a:t>Sériové</a:t>
                </a:r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=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cs-CZ" dirty="0" smtClean="0"/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𝐼</m:t>
                      </m:r>
                    </m:oMath>
                  </m:oMathPara>
                </a14:m>
                <a:endParaRPr lang="cs-CZ" dirty="0" smtClean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:r>
                  <a:rPr lang="cs-CZ" b="0" dirty="0" smtClean="0"/>
                  <a:t>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𝑅𝐼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𝐼</m:t>
                    </m:r>
                    <m:r>
                      <a:rPr lang="cs-CZ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𝐼</m:t>
                    </m:r>
                  </m:oMath>
                </a14:m>
                <a:endParaRPr lang="cs-CZ" dirty="0"/>
              </a:p>
              <a:p>
                <a:pPr>
                  <a:lnSpc>
                    <a:spcPct val="120000"/>
                  </a:lnSpc>
                  <a:buFont typeface="Wingdings"/>
                  <a:buChar char="à"/>
                </a:pPr>
                <a:r>
                  <a:rPr lang="cs-CZ" b="0" dirty="0" smtClean="0"/>
                  <a:t>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𝑅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cs-CZ" dirty="0" smtClean="0"/>
              </a:p>
              <a:p>
                <a:pPr>
                  <a:lnSpc>
                    <a:spcPct val="120000"/>
                  </a:lnSpc>
                </a:pPr>
                <a:endParaRPr lang="cs-CZ" dirty="0" smtClean="0"/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6" name="Zástupný symbol pro obsah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24744"/>
                <a:ext cx="3610744" cy="2404863"/>
              </a:xfrm>
              <a:prstGeom prst="rect">
                <a:avLst/>
              </a:prstGeom>
              <a:blipFill rotWithShape="1">
                <a:blip r:embed="rId4"/>
                <a:stretch>
                  <a:fillRect l="-2534" t="-1777" b="-76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356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78098"/>
          </a:xfrm>
        </p:spPr>
        <p:txBody>
          <a:bodyPr>
            <a:normAutofit/>
          </a:bodyPr>
          <a:lstStyle/>
          <a:p>
            <a:r>
              <a:rPr lang="cs-CZ" sz="3200" dirty="0" smtClean="0"/>
              <a:t>Změna rozsahu měřících přístrojů</a:t>
            </a:r>
            <a:endParaRPr lang="cs-CZ" sz="3200" dirty="0"/>
          </a:p>
        </p:txBody>
      </p:sp>
      <p:sp>
        <p:nvSpPr>
          <p:cNvPr id="5" name="Obdélník 4"/>
          <p:cNvSpPr/>
          <p:nvPr/>
        </p:nvSpPr>
        <p:spPr>
          <a:xfrm>
            <a:off x="20787" y="4221088"/>
            <a:ext cx="9144000" cy="26369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42372" y="1020212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Pokud chci ampérmetrem měřit větší proud (zvýšit rozsah ampérmetru), tak k němu paralelně zařadím </a:t>
            </a:r>
            <a:r>
              <a:rPr lang="cs-CZ" sz="2400" b="1" dirty="0" smtClean="0"/>
              <a:t>bočník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Kus proudu jde bočníkem, ampérmetr měří menší proud a celkový proud si dopočítám</a:t>
            </a:r>
          </a:p>
          <a:p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Pokud chci voltmetrem měřit větší napětí (zvýšit rozsah voltmetru), tak k němu sériově zařadím </a:t>
            </a:r>
            <a:r>
              <a:rPr lang="cs-CZ" sz="2400" b="1" dirty="0" smtClean="0"/>
              <a:t>předřadník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Předřadník sebere kus napětí, voltmetr měří menší napětí a celkové napětí si dopočítám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0346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Elektromotorické napětí, vnitřní odpor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2908920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:r>
                  <a:rPr lang="cs-CZ" b="1" dirty="0" smtClean="0">
                    <a:latin typeface="+mj-lt"/>
                  </a:rPr>
                  <a:t>Elektromotorické napětí </a:t>
                </a:r>
                <a14:m>
                  <m:oMath xmlns:m="http://schemas.openxmlformats.org/officeDocument/2006/math">
                    <m:r>
                      <a:rPr lang="cs-CZ" b="1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𝑒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cs-CZ" b="1" dirty="0" smtClean="0">
                  <a:latin typeface="+mj-lt"/>
                </a:endParaRPr>
              </a:p>
              <a:p>
                <a:r>
                  <a:rPr lang="cs-CZ" dirty="0" smtClean="0">
                    <a:latin typeface="+mj-lt"/>
                  </a:rPr>
                  <a:t>je napětí, které vytváří zdroj – je to vnitřní napětí zdroje</a:t>
                </a:r>
              </a:p>
              <a:p>
                <a:r>
                  <a:rPr lang="cs-CZ" b="0" dirty="0" smtClean="0">
                    <a:latin typeface="+mj-lt"/>
                  </a:rPr>
                  <a:t>vzniká díky jiné než elektrické </a:t>
                </a:r>
                <a:r>
                  <a:rPr lang="cs-CZ" dirty="0"/>
                  <a:t>(např. chemické) </a:t>
                </a:r>
                <a:r>
                  <a:rPr lang="cs-CZ" b="0" dirty="0" smtClean="0">
                    <a:latin typeface="+mj-lt"/>
                  </a:rPr>
                  <a:t>energii zdroje</a:t>
                </a:r>
              </a:p>
              <a:p>
                <a:r>
                  <a:rPr lang="cs-CZ" dirty="0">
                    <a:latin typeface="+mj-lt"/>
                  </a:rPr>
                  <a:t>c</a:t>
                </a:r>
                <a:r>
                  <a:rPr lang="cs-CZ" dirty="0" smtClean="0">
                    <a:latin typeface="+mj-lt"/>
                  </a:rPr>
                  <a:t>harakterizuje zdroj</a:t>
                </a:r>
                <a:r>
                  <a:rPr lang="cs-CZ" b="0" dirty="0" smtClean="0">
                    <a:latin typeface="+mj-lt"/>
                  </a:rPr>
                  <a:t> </a:t>
                </a:r>
              </a:p>
              <a:p>
                <a:pPr marL="0" indent="0">
                  <a:buNone/>
                </a:pPr>
                <a:r>
                  <a:rPr lang="cs-CZ" dirty="0" smtClean="0">
                    <a:latin typeface="+mj-lt"/>
                  </a:rPr>
                  <a:t>Zdroj má </a:t>
                </a:r>
                <a:r>
                  <a:rPr lang="cs-CZ" b="1" dirty="0" smtClean="0">
                    <a:latin typeface="+mj-lt"/>
                  </a:rPr>
                  <a:t>vnitřní odpor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cs-CZ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cs-CZ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cs-CZ" dirty="0" smtClean="0">
                    <a:latin typeface="+mj-lt"/>
                  </a:rPr>
                  <a:t>  (obvykle ho zanedbáváme)</a:t>
                </a:r>
              </a:p>
              <a:p>
                <a:r>
                  <a:rPr lang="cs-CZ" dirty="0" smtClean="0">
                    <a:latin typeface="+mj-lt"/>
                  </a:rPr>
                  <a:t>Svorkové napětí zdroje (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𝑈</m:t>
                    </m:r>
                  </m:oMath>
                </a14:m>
                <a:r>
                  <a:rPr lang="cs-CZ" dirty="0" smtClean="0">
                    <a:latin typeface="+mj-lt"/>
                  </a:rPr>
                  <a:t>) je nižší než elektromotorické napětí zdroje</a:t>
                </a:r>
                <a:endParaRPr lang="cs-CZ" b="0" dirty="0" smtClean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𝑈</m:t>
                      </m:r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𝐼</m:t>
                      </m:r>
                    </m:oMath>
                  </m:oMathPara>
                </a14:m>
                <a:endParaRPr lang="cs-CZ" dirty="0" smtClean="0">
                  <a:latin typeface="Symbol" panose="05050102010706020507" pitchFamily="18" charset="2"/>
                </a:endParaRPr>
              </a:p>
              <a:p>
                <a:r>
                  <a:rPr lang="cs-CZ" dirty="0" smtClean="0"/>
                  <a:t>V obvodu se napětí zdroje </a:t>
                </a:r>
                <a:r>
                  <a:rPr lang="cs-CZ" dirty="0"/>
                  <a:t>(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𝑈</m:t>
                    </m:r>
                  </m:oMath>
                </a14:m>
                <a:r>
                  <a:rPr lang="cs-CZ" dirty="0" smtClean="0"/>
                  <a:t>) „spotřebuje“  na napětí jednotlivých spotřebičů (rezistorů)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𝑈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…=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2908920"/>
              </a:xfrm>
              <a:blipFill>
                <a:blip r:embed="rId3"/>
                <a:stretch>
                  <a:fillRect l="-593" t="-29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509120"/>
            <a:ext cx="9144000" cy="2348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67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err="1" smtClean="0"/>
              <a:t>Kirchhoffovy</a:t>
            </a:r>
            <a:r>
              <a:rPr lang="cs-CZ" dirty="0" smtClean="0"/>
              <a:t> zákony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3556992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cs-CZ" b="1" dirty="0" smtClean="0"/>
                  <a:t>1. </a:t>
                </a:r>
                <a:r>
                  <a:rPr lang="cs-CZ" b="1" dirty="0" err="1" smtClean="0"/>
                  <a:t>Kirchoffův</a:t>
                </a:r>
                <a:r>
                  <a:rPr lang="cs-CZ" b="1" dirty="0" smtClean="0"/>
                  <a:t> zákon – pro uzel</a:t>
                </a:r>
              </a:p>
              <a:p>
                <a:pPr marL="0" indent="0">
                  <a:buNone/>
                </a:pPr>
                <a:r>
                  <a:rPr lang="cs-CZ" dirty="0" smtClean="0"/>
                  <a:t>Součet proudů vstupujících do uzlu se rovná součtu proudů z uzlu vystupujících. </a:t>
                </a:r>
              </a:p>
              <a:p>
                <a:pPr marL="0" indent="0">
                  <a:buNone/>
                </a:pPr>
                <a:r>
                  <a:rPr lang="cs-CZ" dirty="0" smtClean="0"/>
                  <a:t>Označme proudy tak, že všechny do uzlu vstupují, pak platí: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b="1" dirty="0" smtClean="0"/>
                  <a:t>2. </a:t>
                </a:r>
                <a:r>
                  <a:rPr lang="cs-CZ" b="1" dirty="0" err="1" smtClean="0"/>
                  <a:t>Kirchoffův</a:t>
                </a:r>
                <a:r>
                  <a:rPr lang="cs-CZ" b="1" dirty="0" smtClean="0"/>
                  <a:t> zákon – pro smyčku </a:t>
                </a:r>
              </a:p>
              <a:p>
                <a:pPr marL="0" indent="0">
                  <a:buNone/>
                </a:pPr>
                <a:r>
                  <a:rPr lang="cs-CZ" dirty="0" smtClean="0"/>
                  <a:t>Součet úbytků napětí na spotřebičích se v uzavřené smyčce rovná součtu elektromotorických napětí zdrojů v této části obvodu.</a:t>
                </a:r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cs-CZ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endParaRPr lang="cs-CZ" i="1" dirty="0" smtClean="0"/>
              </a:p>
              <a:p>
                <a:pPr marL="0" indent="0">
                  <a:buNone/>
                </a:pPr>
                <a:r>
                  <a:rPr lang="cs-CZ" sz="2300" i="1" dirty="0" smtClean="0"/>
                  <a:t>Pozn. Vnitřní odpor zdrojů zanedbáváme</a:t>
                </a:r>
                <a:endParaRPr lang="cs-CZ" sz="2300" i="1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3556992"/>
              </a:xfrm>
              <a:blipFill>
                <a:blip r:embed="rId3"/>
                <a:stretch>
                  <a:fillRect l="-741" t="-257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941168"/>
            <a:ext cx="9144000" cy="19168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3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Elektrický náboj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853136"/>
          </a:xfrm>
        </p:spPr>
        <p:txBody>
          <a:bodyPr>
            <a:normAutofit/>
          </a:bodyPr>
          <a:lstStyle/>
          <a:p>
            <a:r>
              <a:rPr lang="cs-CZ" dirty="0" smtClean="0"/>
              <a:t>Vodivé látky mohou přenášet náboj. </a:t>
            </a:r>
          </a:p>
          <a:p>
            <a:r>
              <a:rPr lang="cs-CZ" dirty="0" smtClean="0"/>
              <a:t>Nevodivé látky nemohou.</a:t>
            </a:r>
          </a:p>
          <a:p>
            <a:r>
              <a:rPr lang="cs-CZ" dirty="0" smtClean="0"/>
              <a:t>Elektrický náboj je fyzikální veličina.</a:t>
            </a:r>
          </a:p>
          <a:p>
            <a:pPr lvl="1"/>
            <a:r>
              <a:rPr lang="cs-CZ" dirty="0" smtClean="0"/>
              <a:t>Značka: </a:t>
            </a:r>
            <a:r>
              <a:rPr lang="cs-CZ" i="1" dirty="0" smtClean="0"/>
              <a:t>Q</a:t>
            </a:r>
          </a:p>
          <a:p>
            <a:pPr lvl="1"/>
            <a:r>
              <a:rPr lang="cs-CZ" dirty="0" smtClean="0"/>
              <a:t>Jednotka: Coulomb</a:t>
            </a:r>
          </a:p>
          <a:p>
            <a:pPr lvl="1"/>
            <a:r>
              <a:rPr lang="cs-CZ" dirty="0" smtClean="0"/>
              <a:t>Označení jednotky:</a:t>
            </a:r>
            <a:r>
              <a:rPr lang="cs-CZ" i="1" dirty="0" smtClean="0"/>
              <a:t> </a:t>
            </a:r>
            <a:r>
              <a:rPr lang="cs-CZ" dirty="0" smtClean="0"/>
              <a:t>C </a:t>
            </a:r>
          </a:p>
          <a:p>
            <a:pPr lvl="1"/>
            <a:r>
              <a:rPr lang="cs-CZ" dirty="0" smtClean="0"/>
              <a:t>Rozměr v soustavě SI: [</a:t>
            </a:r>
            <a:r>
              <a:rPr lang="cs-CZ" dirty="0" err="1" smtClean="0"/>
              <a:t>A.s</a:t>
            </a:r>
            <a:r>
              <a:rPr lang="cs-CZ" dirty="0" smtClean="0"/>
              <a:t>]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0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Vedení proudu v kovech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3285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Pásová struktura kovů, polovodičů a izolantů</a:t>
            </a:r>
          </a:p>
          <a:p>
            <a:r>
              <a:rPr lang="cs-CZ" dirty="0" err="1"/>
              <a:t>Fermiho</a:t>
            </a:r>
            <a:r>
              <a:rPr lang="cs-CZ" dirty="0"/>
              <a:t> energie</a:t>
            </a:r>
          </a:p>
          <a:p>
            <a:r>
              <a:rPr lang="cs-CZ" dirty="0" err="1" smtClean="0"/>
              <a:t>Fermi-Diracovo</a:t>
            </a:r>
            <a:r>
              <a:rPr lang="cs-CZ" dirty="0" smtClean="0"/>
              <a:t> rozdělení</a:t>
            </a:r>
          </a:p>
          <a:p>
            <a:r>
              <a:rPr lang="cs-CZ" dirty="0" smtClean="0"/>
              <a:t>Elektronová vodivost</a:t>
            </a:r>
          </a:p>
          <a:p>
            <a:r>
              <a:rPr lang="cs-CZ" dirty="0" smtClean="0"/>
              <a:t>Teplotní závislost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4365103"/>
            <a:ext cx="9144000" cy="25206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55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rmAutofit/>
          </a:bodyPr>
          <a:lstStyle/>
          <a:p>
            <a:r>
              <a:rPr lang="cs-CZ" dirty="0" smtClean="0"/>
              <a:t>Pásová struktura pevných látek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4797152"/>
            <a:ext cx="9144000" cy="20885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1" y="980728"/>
            <a:ext cx="4464495" cy="2140761"/>
          </a:xfrm>
          <a:prstGeom prst="rect">
            <a:avLst/>
          </a:prstGeom>
        </p:spPr>
      </p:pic>
      <p:pic>
        <p:nvPicPr>
          <p:cNvPr id="1026" name="Picture 2" descr="http://physics.mff.cuni.cz/kfpp/skripta/elektronika/images/kap2/2_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64704"/>
            <a:ext cx="32766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287718" y="3155484"/>
            <a:ext cx="8532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Elektrony jsou kolem atomů jen na diskrétních energetických hladinách (protože kvantová teorie)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V pevné látce se hladiny štěpí na pásy. Uvnitř těchto pásů (intervalů energií) smí být elektrony. Mezi těmito pásy elektrony být nesmí.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Lokalizovaný pás (říká se valenční pás, což je matoucí) vs. pás volných elektronů (říká se logicky </a:t>
            </a:r>
            <a:r>
              <a:rPr lang="cs-CZ" sz="1600" b="1" dirty="0" smtClean="0"/>
              <a:t>vodivostní pás</a:t>
            </a:r>
            <a:r>
              <a:rPr lang="cs-CZ" sz="1600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Zakázaný interval energií (pás) mezi valenčním a vodivostním pásem – </a:t>
            </a:r>
            <a:r>
              <a:rPr lang="cs-CZ" sz="1600" b="1" dirty="0" smtClean="0"/>
              <a:t>zakázaný pás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312977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rmAutofit/>
          </a:bodyPr>
          <a:lstStyle/>
          <a:p>
            <a:r>
              <a:rPr lang="cs-CZ" dirty="0" smtClean="0"/>
              <a:t>Pásová struktura pevných látek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5735835"/>
            <a:ext cx="9144000" cy="11498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71717" y="3430899"/>
            <a:ext cx="8532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Kov – valenční a vodivostní pás se překrývají (viz obrázek); nebo: ve vodivostním pásu je dost elektronů </a:t>
            </a:r>
            <a:r>
              <a:rPr lang="cs-CZ" sz="1600" dirty="0" smtClean="0">
                <a:sym typeface="Wingdings" panose="05000000000000000000" pitchFamily="2" charset="2"/>
              </a:rPr>
              <a:t> vedou proud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ym typeface="Wingdings" panose="05000000000000000000" pitchFamily="2" charset="2"/>
              </a:rPr>
              <a:t>Izolant – zakázaný pás je široký, elektrony nejsou ve vodivostním pásu a nemůžou se tam dostat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ym typeface="Wingdings" panose="05000000000000000000" pitchFamily="2" charset="2"/>
              </a:rPr>
              <a:t>Polovodič – zakázaný pás je úzký, elektrony nejsou ve vodivostním pásu (při teplotě absolutní nuly), ale můžou se tam dostat. </a:t>
            </a:r>
            <a:r>
              <a:rPr lang="cs-CZ" sz="16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Jak se tam můžou dostat?</a:t>
            </a:r>
            <a:endParaRPr lang="en-GB" sz="1600" dirty="0"/>
          </a:p>
        </p:txBody>
      </p:sp>
      <p:pic>
        <p:nvPicPr>
          <p:cNvPr id="2050" name="Picture 2" descr="http://physics.mff.cuni.cz/kfpp/skripta/elektronika/images/kap2/2_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20" y="986169"/>
            <a:ext cx="2998140" cy="186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hysics.mff.cuni.cz/kfpp/skripta/elektronika/images/kap2/2_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966739"/>
            <a:ext cx="3096344" cy="188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physics.mff.cuni.cz/kfpp/skripta/elektronika/images/kap2/2_7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875620"/>
            <a:ext cx="3037815" cy="197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86350" y="2856347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Kov</a:t>
            </a:r>
            <a:endParaRPr lang="en-GB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249818" y="286182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Izolant</a:t>
            </a:r>
            <a:endParaRPr lang="en-GB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7063016" y="2850866"/>
            <a:ext cx="1623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Polovodič (Si)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207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507288" cy="922114"/>
          </a:xfrm>
        </p:spPr>
        <p:txBody>
          <a:bodyPr>
            <a:normAutofit/>
          </a:bodyPr>
          <a:lstStyle/>
          <a:p>
            <a:r>
              <a:rPr lang="cs-CZ" sz="3600" dirty="0" err="1" smtClean="0"/>
              <a:t>Fermiho</a:t>
            </a:r>
            <a:r>
              <a:rPr lang="cs-CZ" sz="3600" dirty="0" smtClean="0"/>
              <a:t> energie, </a:t>
            </a:r>
            <a:r>
              <a:rPr lang="cs-CZ" sz="3600" dirty="0" err="1" smtClean="0"/>
              <a:t>Fermi-Diracovo</a:t>
            </a:r>
            <a:r>
              <a:rPr lang="cs-CZ" sz="3600" dirty="0" smtClean="0"/>
              <a:t> rozdělení</a:t>
            </a:r>
            <a:endParaRPr lang="cs-CZ" sz="3600" dirty="0"/>
          </a:p>
        </p:txBody>
      </p:sp>
      <p:sp>
        <p:nvSpPr>
          <p:cNvPr id="4" name="Obdélník 3"/>
          <p:cNvSpPr/>
          <p:nvPr/>
        </p:nvSpPr>
        <p:spPr>
          <a:xfrm>
            <a:off x="0" y="4857859"/>
            <a:ext cx="9144000" cy="20278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71717" y="3606115"/>
            <a:ext cx="8532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Energetické stavy pod </a:t>
            </a:r>
            <a:r>
              <a:rPr lang="cs-CZ" sz="1600" dirty="0" err="1" smtClean="0"/>
              <a:t>Fermiho</a:t>
            </a:r>
            <a:r>
              <a:rPr lang="cs-CZ" sz="1600" dirty="0" smtClean="0"/>
              <a:t> energií jsou při teplotě T = 0 K obsazené, energetické stavy nad </a:t>
            </a:r>
            <a:r>
              <a:rPr lang="cs-CZ" sz="1600" dirty="0" err="1" smtClean="0"/>
              <a:t>Fermiho</a:t>
            </a:r>
            <a:r>
              <a:rPr lang="cs-CZ" sz="1600" dirty="0" smtClean="0"/>
              <a:t> energií jsou při teplotě T = 0 K prázdné.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Při teplotě T &gt; 0 K se obsazení stavu „rozmaže“. Některé elektrony se dostanou do stavů s vyšší energií (třeba v polovodiči), v nižších energetických stavech pak chybějí (třeba v polovodiči). </a:t>
            </a:r>
          </a:p>
        </p:txBody>
      </p:sp>
      <p:pic>
        <p:nvPicPr>
          <p:cNvPr id="3074" name="Picture 2" descr="http://physics.mff.cuni.cz/kfpp/skripta/elektronika/kap2/2_4a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66738"/>
            <a:ext cx="7011513" cy="212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411760" y="3062258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T = 0 K</a:t>
            </a:r>
            <a:endParaRPr lang="en-GB" dirty="0"/>
          </a:p>
        </p:txBody>
      </p:sp>
      <p:sp>
        <p:nvSpPr>
          <p:cNvPr id="13" name="Obdélník 12"/>
          <p:cNvSpPr/>
          <p:nvPr/>
        </p:nvSpPr>
        <p:spPr>
          <a:xfrm>
            <a:off x="6012160" y="3062258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T </a:t>
            </a:r>
            <a:r>
              <a:rPr lang="cs-CZ" dirty="0" smtClean="0"/>
              <a:t>&gt; </a:t>
            </a:r>
            <a:r>
              <a:rPr lang="cs-CZ" dirty="0"/>
              <a:t>0 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623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Kontaktní napětí </a:t>
            </a:r>
            <a:r>
              <a:rPr lang="cs-CZ" sz="2400" dirty="0" smtClean="0"/>
              <a:t>(Voltův potenciál)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5733256"/>
            <a:ext cx="9144000" cy="11041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240868" y="4574387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Al - Zn - </a:t>
            </a:r>
            <a:r>
              <a:rPr lang="en-GB" dirty="0" err="1"/>
              <a:t>Pb</a:t>
            </a:r>
            <a:r>
              <a:rPr lang="en-GB" dirty="0"/>
              <a:t> - Sn - Sb - Bi - Hg - Fe - Cu - Ag - Au - Pt - </a:t>
            </a:r>
            <a:r>
              <a:rPr lang="en-GB" dirty="0" err="1"/>
              <a:t>Pd</a:t>
            </a:r>
            <a:r>
              <a:rPr lang="en-GB" dirty="0"/>
              <a:t>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827584" y="1268760"/>
            <a:ext cx="475252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Kontaktní napětí poprvé pozoroval a využil Alessandro Volta v roce 1800 </a:t>
            </a:r>
            <a:br>
              <a:rPr lang="cs-CZ" dirty="0" smtClean="0"/>
            </a:br>
            <a:r>
              <a:rPr lang="cs-CZ" sz="1400" dirty="0" smtClean="0"/>
              <a:t>(tzv. napěťový sloup jako zdroj napětí).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Vysvětleno až kvantovou mechanikou a pásovou strukturou v pevných látkách po roce 1920</a:t>
            </a:r>
            <a:br>
              <a:rPr lang="cs-CZ" dirty="0" smtClean="0"/>
            </a:br>
            <a:r>
              <a:rPr lang="cs-CZ" sz="1400" dirty="0" smtClean="0"/>
              <a:t>(Felix </a:t>
            </a:r>
            <a:r>
              <a:rPr lang="cs-CZ" sz="1400" dirty="0" err="1" smtClean="0"/>
              <a:t>Bloch</a:t>
            </a:r>
            <a:r>
              <a:rPr lang="cs-CZ" sz="1400" dirty="0" smtClean="0"/>
              <a:t> *1905, dizertační práce, ETH </a:t>
            </a:r>
            <a:r>
              <a:rPr lang="cs-CZ" sz="1400" dirty="0" err="1" smtClean="0"/>
              <a:t>Zürich</a:t>
            </a:r>
            <a:r>
              <a:rPr lang="cs-CZ" sz="1400" dirty="0"/>
              <a:t>,</a:t>
            </a:r>
            <a:r>
              <a:rPr lang="cs-CZ" sz="1400" dirty="0" smtClean="0"/>
              <a:t> 1928)</a:t>
            </a:r>
          </a:p>
          <a:p>
            <a:endParaRPr lang="cs-CZ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Pokud spojíme dva různé kovy, naměříme mezi nimi napětí.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Důvodem je vyrovnání </a:t>
            </a:r>
            <a:r>
              <a:rPr lang="cs-CZ" sz="2000" dirty="0" err="1" smtClean="0"/>
              <a:t>Fermiho</a:t>
            </a:r>
            <a:r>
              <a:rPr lang="cs-CZ" sz="2000" dirty="0" smtClean="0"/>
              <a:t> energií, které vytvoří potenciálový spád (napětí)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4098" name="Picture 2" descr="Výsledek obrázku pro volta potential fermi lev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8761"/>
            <a:ext cx="3376439" cy="315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825442" y="5015322"/>
            <a:ext cx="7490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 čemu to je?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Elektrický článek (baterie), termočlánek, galvanická koroze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41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Termočlánek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4437112"/>
            <a:ext cx="9144000" cy="24002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27584" y="1268760"/>
            <a:ext cx="66516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Termoelektrický článek lze využít k měření teploty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Kontaktní napětí závisí na teplotě (protože energie elektronů na ní závisí)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Měřením napětí lze měřit teplotu (</a:t>
            </a:r>
            <a:r>
              <a:rPr lang="cs-CZ" sz="2000" dirty="0" err="1" smtClean="0"/>
              <a:t>Seebeckův</a:t>
            </a:r>
            <a:r>
              <a:rPr lang="cs-CZ" sz="2000" dirty="0" smtClean="0"/>
              <a:t> jev)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5122" name="Picture 2" descr="http://fyzika.jreichl.com/data/E_vznik_proudu_termojevy/image0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37" y="2636912"/>
            <a:ext cx="25812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48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marL="0" indent="0">
              <a:tabLst>
                <a:tab pos="987425" algn="l"/>
              </a:tabLst>
            </a:pPr>
            <a:r>
              <a:rPr lang="cs-CZ" sz="3600" dirty="0" smtClean="0"/>
              <a:t>Teplotní závislost odporu v kovech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3168352"/>
          </a:xfrm>
        </p:spPr>
        <p:txBody>
          <a:bodyPr>
            <a:normAutofit fontScale="70000" lnSpcReduction="20000"/>
          </a:bodyPr>
          <a:lstStyle/>
          <a:p>
            <a:r>
              <a:rPr lang="cs-CZ" sz="2800" dirty="0" smtClean="0"/>
              <a:t>Elektrický odpor kovů je malý</a:t>
            </a:r>
          </a:p>
          <a:p>
            <a:r>
              <a:rPr lang="cs-CZ" sz="2800" dirty="0" smtClean="0"/>
              <a:t>Odpor kovů obecně roste s teplotou</a:t>
            </a:r>
          </a:p>
          <a:p>
            <a:r>
              <a:rPr lang="cs-CZ" sz="2800" dirty="0" smtClean="0"/>
              <a:t>Nosiči náboje jsou elektrony, kterých je dost a jsou volné</a:t>
            </a:r>
          </a:p>
          <a:p>
            <a:r>
              <a:rPr lang="cs-CZ" sz="2800" dirty="0" smtClean="0"/>
              <a:t>Volný elektron se musí proplétat mezi kladnými zbytky atomů (ionty)</a:t>
            </a:r>
          </a:p>
          <a:p>
            <a:r>
              <a:rPr lang="cs-CZ" sz="2800" dirty="0" smtClean="0"/>
              <a:t>Při vyšší teplotě ionty více kmitají a elektronu se hůře leze skrz </a:t>
            </a:r>
            <a:r>
              <a:rPr lang="cs-CZ" sz="2800" dirty="0" smtClean="0">
                <a:sym typeface="Wingdings" panose="05000000000000000000" pitchFamily="2" charset="2"/>
              </a:rPr>
              <a:t> je vyšší odpor</a:t>
            </a:r>
          </a:p>
          <a:p>
            <a:r>
              <a:rPr lang="cs-CZ" sz="2800" dirty="0" smtClean="0">
                <a:sym typeface="Wingdings" panose="05000000000000000000" pitchFamily="2" charset="2"/>
              </a:rPr>
              <a:t>Ve skutečnosti je to trochu složitější </a:t>
            </a:r>
            <a:r>
              <a:rPr lang="cs-CZ" sz="2300" dirty="0" smtClean="0">
                <a:sym typeface="Wingdings" panose="05000000000000000000" pitchFamily="2" charset="2"/>
              </a:rPr>
              <a:t>(</a:t>
            </a:r>
            <a:r>
              <a:rPr lang="cs-CZ" sz="2300" dirty="0" err="1" smtClean="0">
                <a:sym typeface="Wingdings" panose="05000000000000000000" pitchFamily="2" charset="2"/>
              </a:rPr>
              <a:t>zapomněnka</a:t>
            </a:r>
            <a:r>
              <a:rPr lang="cs-CZ" sz="2300" dirty="0" smtClean="0">
                <a:sym typeface="Wingdings" panose="05000000000000000000" pitchFamily="2" charset="2"/>
              </a:rPr>
              <a:t>)</a:t>
            </a:r>
            <a:r>
              <a:rPr lang="cs-CZ" sz="2800" dirty="0" smtClean="0">
                <a:sym typeface="Wingdings" panose="05000000000000000000" pitchFamily="2" charset="2"/>
              </a:rPr>
              <a:t>:</a:t>
            </a:r>
          </a:p>
          <a:p>
            <a:pPr lvl="1"/>
            <a:r>
              <a:rPr lang="cs-CZ" sz="2400" dirty="0" smtClean="0">
                <a:sym typeface="Wingdings" panose="05000000000000000000" pitchFamily="2" charset="2"/>
              </a:rPr>
              <a:t>fonony jsou kvazičástice, které popisují synchronní kmitání atomů (iontů) v mřížových bodech</a:t>
            </a:r>
            <a:endParaRPr lang="cs-CZ" sz="2400" dirty="0">
              <a:sym typeface="Wingdings" panose="05000000000000000000" pitchFamily="2" charset="2"/>
            </a:endParaRPr>
          </a:p>
          <a:p>
            <a:pPr lvl="1"/>
            <a:r>
              <a:rPr lang="cs-CZ" sz="2400" dirty="0">
                <a:sym typeface="Wingdings" panose="05000000000000000000" pitchFamily="2" charset="2"/>
              </a:rPr>
              <a:t>e</a:t>
            </a:r>
            <a:r>
              <a:rPr lang="cs-CZ" sz="2400" dirty="0" smtClean="0">
                <a:sym typeface="Wingdings" panose="05000000000000000000" pitchFamily="2" charset="2"/>
              </a:rPr>
              <a:t>lektrický odpor je způsoben rozptylem elektronů na těchto fononech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4941168"/>
            <a:ext cx="9144000" cy="19268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21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Vedení proudu v polovodičích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Zakázaný pás</a:t>
            </a:r>
          </a:p>
          <a:p>
            <a:r>
              <a:rPr lang="cs-CZ" sz="2800" dirty="0" smtClean="0"/>
              <a:t>Závislost vodivosti na teplotě</a:t>
            </a:r>
          </a:p>
          <a:p>
            <a:r>
              <a:rPr lang="cs-CZ" sz="2800" dirty="0" smtClean="0"/>
              <a:t>Vlastní vodivost, příměsová vodivost</a:t>
            </a:r>
          </a:p>
          <a:p>
            <a:r>
              <a:rPr lang="cs-CZ" sz="2800" dirty="0" smtClean="0"/>
              <a:t>PN přechod – dioda</a:t>
            </a:r>
          </a:p>
          <a:p>
            <a:r>
              <a:rPr lang="cs-CZ" sz="2800" dirty="0"/>
              <a:t>T</a:t>
            </a:r>
            <a:r>
              <a:rPr lang="cs-CZ" sz="2800" dirty="0" smtClean="0"/>
              <a:t>ranzistor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4365104"/>
            <a:ext cx="9144000" cy="24928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93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Vedení proudu v polovodičích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4906888" cy="32403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cs-CZ" sz="2800" dirty="0" smtClean="0"/>
              <a:t>Zakázaný pás</a:t>
            </a:r>
          </a:p>
          <a:p>
            <a:pPr lvl="1">
              <a:lnSpc>
                <a:spcPct val="120000"/>
              </a:lnSpc>
            </a:pPr>
            <a:r>
              <a:rPr lang="cs-CZ" sz="2400" dirty="0" smtClean="0"/>
              <a:t>Je úzký, při rostoucí teplotě se více elektronů dostává do vodivostního pásu</a:t>
            </a:r>
          </a:p>
          <a:p>
            <a:pPr lvl="1">
              <a:lnSpc>
                <a:spcPct val="120000"/>
              </a:lnSpc>
            </a:pPr>
            <a:r>
              <a:rPr lang="cs-CZ" sz="2400" dirty="0" smtClean="0"/>
              <a:t>Vedou elektrony a díry</a:t>
            </a:r>
          </a:p>
          <a:p>
            <a:pPr>
              <a:lnSpc>
                <a:spcPct val="120000"/>
              </a:lnSpc>
            </a:pPr>
            <a:r>
              <a:rPr lang="cs-CZ" sz="2800" dirty="0"/>
              <a:t>Závislost vodivosti na teplotě</a:t>
            </a:r>
          </a:p>
          <a:p>
            <a:pPr lvl="1">
              <a:lnSpc>
                <a:spcPct val="120000"/>
              </a:lnSpc>
            </a:pPr>
            <a:r>
              <a:rPr lang="cs-CZ" sz="2400" dirty="0" smtClean="0"/>
              <a:t>Čím vyšší teplota, tím nižší odpor, protože je více nosičů náboje</a:t>
            </a:r>
          </a:p>
          <a:p>
            <a:pPr>
              <a:lnSpc>
                <a:spcPct val="120000"/>
              </a:lnSpc>
            </a:pPr>
            <a:r>
              <a:rPr lang="cs-CZ" sz="2800" dirty="0" smtClean="0"/>
              <a:t>Vlastní vs. nevlastní vodivost</a:t>
            </a:r>
          </a:p>
          <a:p>
            <a:pPr lvl="1">
              <a:lnSpc>
                <a:spcPct val="120000"/>
              </a:lnSpc>
            </a:pPr>
            <a:r>
              <a:rPr lang="cs-CZ" sz="2400" dirty="0" smtClean="0"/>
              <a:t>Donor dodává elektron</a:t>
            </a:r>
          </a:p>
          <a:p>
            <a:pPr lvl="1">
              <a:lnSpc>
                <a:spcPct val="120000"/>
              </a:lnSpc>
            </a:pPr>
            <a:r>
              <a:rPr lang="cs-CZ" sz="2400" dirty="0" smtClean="0"/>
              <a:t>Akceptor přijímá elektron (dodává díru)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4509120"/>
            <a:ext cx="9144000" cy="2348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5" name="Picture 4" descr="http://physics.mff.cuni.cz/kfpp/skripta/elektronika/images/kap2/2_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617" y="1451684"/>
            <a:ext cx="3240360" cy="197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8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PN přechod (polovodičová dioda)</a:t>
            </a:r>
            <a:endParaRPr lang="cs-CZ" dirty="0"/>
          </a:p>
        </p:txBody>
      </p:sp>
      <p:pic>
        <p:nvPicPr>
          <p:cNvPr id="7170" name="Picture 2" descr="http://elektross.gjn.cz/obrazky/dioda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7639"/>
            <a:ext cx="3312368" cy="222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831" y="1417638"/>
            <a:ext cx="3294419" cy="2193343"/>
          </a:xfrm>
          <a:prstGeom prst="rect">
            <a:avLst/>
          </a:prstGeom>
        </p:spPr>
      </p:pic>
      <p:pic>
        <p:nvPicPr>
          <p:cNvPr id="7172" name="Picture 4" descr="http://elektross.gjn.cz/obrazky/dioda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342" y="4077072"/>
            <a:ext cx="2569834" cy="243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elektross.gjn.cz/obrazky/dioda4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113233"/>
            <a:ext cx="2298827" cy="226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031940" y="6453336"/>
            <a:ext cx="1678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Propustný směr</a:t>
            </a:r>
            <a:endParaRPr lang="en-GB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069826" y="6453336"/>
            <a:ext cx="1678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Závěrný směr</a:t>
            </a:r>
            <a:endParaRPr lang="en-GB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971600" y="366554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 a N polovodič před vytvořením PN přechodu</a:t>
            </a:r>
            <a:endParaRPr lang="en-GB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147981" y="3635732"/>
            <a:ext cx="1296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N přechod</a:t>
            </a:r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467544" y="4831992"/>
            <a:ext cx="29747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PN přechod (dioda) vede proud jen jedním směrem (propustným)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Jedním z typů diody je LED (</a:t>
            </a:r>
            <a:r>
              <a:rPr lang="cs-CZ" dirty="0" err="1" smtClean="0"/>
              <a:t>light</a:t>
            </a:r>
            <a:r>
              <a:rPr lang="cs-CZ" dirty="0" smtClean="0"/>
              <a:t> </a:t>
            </a:r>
            <a:r>
              <a:rPr lang="cs-CZ" dirty="0" err="1" smtClean="0"/>
              <a:t>emitting</a:t>
            </a:r>
            <a:r>
              <a:rPr lang="cs-CZ" dirty="0" smtClean="0"/>
              <a:t> </a:t>
            </a:r>
            <a:r>
              <a:rPr lang="cs-CZ" dirty="0" err="1" smtClean="0"/>
              <a:t>diode</a:t>
            </a:r>
            <a:r>
              <a:rPr lang="cs-CZ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342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en-GB" sz="1800" dirty="0"/>
              <a:t>B. </a:t>
            </a:r>
            <a:r>
              <a:rPr lang="en-GB" sz="1800" dirty="0" err="1"/>
              <a:t>Sedlák</a:t>
            </a:r>
            <a:r>
              <a:rPr lang="en-GB" sz="1800" dirty="0"/>
              <a:t>, I. </a:t>
            </a:r>
            <a:r>
              <a:rPr lang="en-GB" sz="1800" dirty="0" err="1"/>
              <a:t>Štoll</a:t>
            </a:r>
            <a:r>
              <a:rPr lang="en-GB" sz="1800" dirty="0"/>
              <a:t>: </a:t>
            </a:r>
            <a:r>
              <a:rPr lang="en-GB" sz="1800" dirty="0" err="1"/>
              <a:t>Elektřina</a:t>
            </a:r>
            <a:r>
              <a:rPr lang="en-GB" sz="1800" dirty="0"/>
              <a:t> a </a:t>
            </a:r>
            <a:r>
              <a:rPr lang="en-GB" sz="1800" dirty="0" err="1"/>
              <a:t>magnetismus</a:t>
            </a:r>
            <a:r>
              <a:rPr lang="en-GB" sz="1800" dirty="0"/>
              <a:t>, Academia, Praha 1993</a:t>
            </a:r>
            <a:r>
              <a:rPr lang="en-GB" sz="1800" dirty="0" smtClean="0"/>
              <a:t>.</a:t>
            </a:r>
            <a:endParaRPr lang="cs-CZ" sz="1800" dirty="0" smtClean="0"/>
          </a:p>
          <a:p>
            <a:pPr lvl="1"/>
            <a:r>
              <a:rPr lang="cs-CZ" sz="1600" dirty="0" smtClean="0"/>
              <a:t>Předimenzovaná kniha pro </a:t>
            </a:r>
            <a:r>
              <a:rPr lang="cs-CZ" sz="1600" dirty="0" err="1" smtClean="0"/>
              <a:t>matfyzáky</a:t>
            </a:r>
            <a:r>
              <a:rPr lang="cs-CZ" sz="1800" dirty="0" smtClean="0"/>
              <a:t>.</a:t>
            </a:r>
            <a:r>
              <a:rPr lang="en-GB" sz="1800" dirty="0" smtClean="0"/>
              <a:t> </a:t>
            </a:r>
            <a:endParaRPr lang="cs-CZ" sz="1800" dirty="0" smtClean="0"/>
          </a:p>
          <a:p>
            <a:r>
              <a:rPr lang="en-GB" sz="1800" dirty="0"/>
              <a:t>Z. </a:t>
            </a:r>
            <a:r>
              <a:rPr lang="en-GB" sz="1800" dirty="0" err="1"/>
              <a:t>Horák</a:t>
            </a:r>
            <a:r>
              <a:rPr lang="en-GB" sz="1800" dirty="0"/>
              <a:t>, F. </a:t>
            </a:r>
            <a:r>
              <a:rPr lang="en-GB" sz="1800" dirty="0" err="1"/>
              <a:t>Krupka</a:t>
            </a:r>
            <a:r>
              <a:rPr lang="en-GB" sz="1800" dirty="0"/>
              <a:t>: </a:t>
            </a:r>
            <a:r>
              <a:rPr lang="en-GB" sz="1800" dirty="0" err="1"/>
              <a:t>Fyzika</a:t>
            </a:r>
            <a:r>
              <a:rPr lang="en-GB" sz="1800" dirty="0"/>
              <a:t> II. SNTL, Praha 1981.</a:t>
            </a:r>
            <a:endParaRPr lang="cs-CZ" sz="1800" dirty="0"/>
          </a:p>
          <a:p>
            <a:pPr lvl="1"/>
            <a:r>
              <a:rPr lang="cs-CZ" sz="1600" dirty="0" smtClean="0"/>
              <a:t>Zastaralá kniha pro inženýry</a:t>
            </a:r>
          </a:p>
          <a:p>
            <a:r>
              <a:rPr lang="cs-CZ" sz="2000" dirty="0" smtClean="0"/>
              <a:t>R. </a:t>
            </a:r>
            <a:r>
              <a:rPr lang="cs-CZ" sz="2000" dirty="0" err="1" smtClean="0"/>
              <a:t>Feynman</a:t>
            </a:r>
            <a:r>
              <a:rPr lang="cs-CZ" sz="2000" dirty="0" smtClean="0"/>
              <a:t>: </a:t>
            </a:r>
            <a:r>
              <a:rPr lang="cs-CZ" sz="2000" dirty="0" err="1" smtClean="0"/>
              <a:t>Feynmanovy</a:t>
            </a:r>
            <a:r>
              <a:rPr lang="cs-CZ" sz="2000" dirty="0" smtClean="0"/>
              <a:t> přednášky z fyziky, různá vydání</a:t>
            </a:r>
          </a:p>
          <a:p>
            <a:pPr lvl="1"/>
            <a:r>
              <a:rPr lang="cs-CZ" sz="1400" dirty="0" smtClean="0"/>
              <a:t>Krásné knihy, ale téměř nepoužitelné jako učebnice pro ty, kteří se do fyziky zatím nezamilovali.</a:t>
            </a:r>
            <a:endParaRPr lang="cs-CZ" sz="1200" dirty="0" smtClean="0"/>
          </a:p>
          <a:p>
            <a:r>
              <a:rPr lang="cs-CZ" sz="1600" dirty="0" smtClean="0"/>
              <a:t>Fyzika – řada středoškolských učebnic Prometheus</a:t>
            </a:r>
          </a:p>
          <a:p>
            <a:r>
              <a:rPr lang="cs-CZ" sz="1600" dirty="0" smtClean="0"/>
              <a:t>Přehled středoškolské fyziky</a:t>
            </a:r>
          </a:p>
          <a:p>
            <a:r>
              <a:rPr lang="cs-CZ" sz="1800" dirty="0">
                <a:hlinkClick r:id="rId2"/>
              </a:rPr>
              <a:t>http://fyzika.jreichl.com</a:t>
            </a:r>
            <a:r>
              <a:rPr lang="cs-CZ" sz="1800" dirty="0" smtClean="0">
                <a:hlinkClick r:id="rId2"/>
              </a:rPr>
              <a:t>/</a:t>
            </a:r>
            <a:endParaRPr lang="cs-CZ" sz="1800" dirty="0" smtClean="0"/>
          </a:p>
          <a:p>
            <a:r>
              <a:rPr lang="cs-CZ" sz="1600" dirty="0">
                <a:hlinkClick r:id="rId3"/>
              </a:rPr>
              <a:t>http://</a:t>
            </a:r>
            <a:r>
              <a:rPr lang="cs-CZ" sz="1600" dirty="0" smtClean="0">
                <a:hlinkClick r:id="rId3"/>
              </a:rPr>
              <a:t>reseneulohy.cz/cs</a:t>
            </a:r>
            <a:endParaRPr lang="cs-CZ" sz="1600" dirty="0" smtClean="0"/>
          </a:p>
          <a:p>
            <a:r>
              <a:rPr lang="cs-CZ" sz="2000" dirty="0" err="1" smtClean="0"/>
              <a:t>Slidy</a:t>
            </a:r>
            <a:r>
              <a:rPr lang="cs-CZ" sz="2000" dirty="0" smtClean="0"/>
              <a:t> k přednášce</a:t>
            </a:r>
          </a:p>
          <a:p>
            <a:pPr lvl="1"/>
            <a:r>
              <a:rPr lang="cs-CZ" sz="1600" dirty="0" smtClean="0"/>
              <a:t>Znalost </a:t>
            </a:r>
            <a:r>
              <a:rPr lang="cs-CZ" sz="1600" dirty="0" err="1" smtClean="0"/>
              <a:t>slidů</a:t>
            </a:r>
            <a:r>
              <a:rPr lang="cs-CZ" sz="1600" dirty="0" smtClean="0"/>
              <a:t> ke zkoušce nestačí!! Na </a:t>
            </a:r>
            <a:r>
              <a:rPr lang="cs-CZ" sz="1600" dirty="0" err="1" smtClean="0"/>
              <a:t>slidech</a:t>
            </a:r>
            <a:r>
              <a:rPr lang="cs-CZ" sz="1600" dirty="0" smtClean="0"/>
              <a:t> jsou zejména vzorečky (abych si je, na rozdíl od vás, nemusel pamatovat), ale málo fyzikálního vysvětlení, které je ovšem zásadní! </a:t>
            </a:r>
          </a:p>
          <a:p>
            <a:r>
              <a:rPr lang="cs-CZ" sz="2000" b="1" dirty="0"/>
              <a:t>Vlastní </a:t>
            </a:r>
            <a:r>
              <a:rPr lang="cs-CZ" sz="2000" b="1" dirty="0" smtClean="0"/>
              <a:t>poznámky z přednášky 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90875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42" y="2210336"/>
            <a:ext cx="3528392" cy="280620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1984"/>
          </a:xfrm>
        </p:spPr>
        <p:txBody>
          <a:bodyPr>
            <a:normAutofit/>
          </a:bodyPr>
          <a:lstStyle/>
          <a:p>
            <a:r>
              <a:rPr lang="cs-CZ" dirty="0" smtClean="0"/>
              <a:t>Tranzistor (bipolární tranzistor)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77711" y="1456738"/>
            <a:ext cx="27541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NPN tranzistor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51520" y="1776307"/>
            <a:ext cx="1584176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Emitor</a:t>
            </a:r>
          </a:p>
          <a:p>
            <a:r>
              <a:rPr lang="cs-CZ" sz="1050" dirty="0" smtClean="0"/>
              <a:t>(odsud půjdou elektrony)</a:t>
            </a:r>
            <a:endParaRPr lang="en-GB" sz="1050" dirty="0"/>
          </a:p>
        </p:txBody>
      </p:sp>
      <p:sp>
        <p:nvSpPr>
          <p:cNvPr id="8" name="Obdélník 7"/>
          <p:cNvSpPr/>
          <p:nvPr/>
        </p:nvSpPr>
        <p:spPr>
          <a:xfrm>
            <a:off x="1763688" y="1990198"/>
            <a:ext cx="621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Báze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2461750" y="1772816"/>
            <a:ext cx="1584176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Kolektor</a:t>
            </a:r>
          </a:p>
          <a:p>
            <a:r>
              <a:rPr lang="cs-CZ" sz="1050" dirty="0" smtClean="0"/>
              <a:t>(sem půjdou elektrony)</a:t>
            </a:r>
            <a:endParaRPr lang="en-GB" sz="1050" dirty="0"/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79" y="1268760"/>
            <a:ext cx="3632485" cy="3888432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683568" y="5157192"/>
            <a:ext cx="80032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V NPN tranzistoru je vždy jeden přechod v závěrném směru </a:t>
            </a:r>
            <a:r>
              <a:rPr lang="cs-CZ" sz="1600" dirty="0" smtClean="0">
                <a:sym typeface="Wingdings" panose="05000000000000000000" pitchFamily="2" charset="2"/>
              </a:rPr>
              <a:t> neteče proud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ym typeface="Wingdings" panose="05000000000000000000" pitchFamily="2" charset="2"/>
              </a:rPr>
              <a:t>Ale – báze je tenká. Pokud pustíme do báze elektrony z emitoru (tím že na bázi přivedeme kladné napětí = cpeme do ní díry), tak sice některé elektrony z emitoru rekombinují s dírami v bázi, ale většina elektronů vletí do kolektoru  teče proud.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ym typeface="Wingdings" panose="05000000000000000000" pitchFamily="2" charset="2"/>
              </a:rPr>
              <a:t>Malým napětím na bázi (v budícím obvodu emitor-báze) spustíme velký proud ve výstupním obvodu (emitor-báze-kolektor). </a:t>
            </a:r>
          </a:p>
        </p:txBody>
      </p:sp>
    </p:spTree>
    <p:extLst>
      <p:ext uri="{BB962C8B-B14F-4D97-AF65-F5344CB8AC3E}">
        <p14:creationId xmlns:p14="http://schemas.microsoft.com/office/powerpoint/2010/main" val="263325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1984"/>
          </a:xfrm>
        </p:spPr>
        <p:txBody>
          <a:bodyPr>
            <a:normAutofit/>
          </a:bodyPr>
          <a:lstStyle/>
          <a:p>
            <a:r>
              <a:rPr lang="cs-CZ" dirty="0" smtClean="0"/>
              <a:t>Tranzistor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délník 2"/>
              <p:cNvSpPr/>
              <p:nvPr/>
            </p:nvSpPr>
            <p:spPr>
              <a:xfrm>
                <a:off x="377711" y="1324173"/>
                <a:ext cx="8309089" cy="4985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Ukázali jsme si bipolární tranzistor typu NPN v zapojení se společným emitorem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V transistoru lze malým napětím (proudem) spustit mnohem větší proud (</a:t>
                </a:r>
                <a:r>
                  <a:rPr lang="cs-CZ" sz="1600" b="1" dirty="0" smtClean="0"/>
                  <a:t>proudové zesílení</a:t>
                </a:r>
                <a:r>
                  <a:rPr lang="cs-CZ" sz="1600" dirty="0" smtClean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Bipolární tranzistor NPN lze zapojit i jinak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Existuje také bipolární tranzistor PNP (funguje skoro stejně)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Existuje </a:t>
                </a:r>
                <a:r>
                  <a:rPr lang="cs-CZ" sz="1600" dirty="0" err="1" smtClean="0"/>
                  <a:t>spooousta</a:t>
                </a:r>
                <a:r>
                  <a:rPr lang="cs-CZ" sz="1600" dirty="0" smtClean="0"/>
                  <a:t> dalších typů tranzistorů, důležité jsou tzv. unipolární: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Třeba </a:t>
                </a:r>
                <a:r>
                  <a:rPr lang="cs-CZ" sz="1600" dirty="0" err="1" smtClean="0"/>
                  <a:t>field-effect</a:t>
                </a:r>
                <a:r>
                  <a:rPr lang="cs-CZ" sz="1600" dirty="0" smtClean="0"/>
                  <a:t> transistor (FET) – v polovodiči se nevytvoří vnější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1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1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sz="1600" dirty="0" smtClean="0"/>
                  <a:t> pomocí napětí na bázi, ale přiložením vnějšího pole (jako by se dal polovodič do kondenzátoru). Vše je ale integrované v jedné elektrotechnické součástce.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Nebo třeba MOSFET (metal-oxide-</a:t>
                </a:r>
                <a:r>
                  <a:rPr lang="cs-CZ" sz="1600" dirty="0" err="1" smtClean="0"/>
                  <a:t>semiconductor</a:t>
                </a:r>
                <a:r>
                  <a:rPr lang="cs-CZ" sz="1600" dirty="0" smtClean="0"/>
                  <a:t> </a:t>
                </a:r>
                <a:r>
                  <a:rPr lang="cs-CZ" sz="1600" dirty="0" err="1" smtClean="0"/>
                  <a:t>field-effect</a:t>
                </a:r>
                <a:r>
                  <a:rPr lang="cs-CZ" sz="1600" dirty="0" smtClean="0"/>
                  <a:t> transistor) – ten se vyznačuje největším proudovým zesílením. </a:t>
                </a:r>
                <a:endParaRPr lang="cs-CZ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Velké množství MOSFET lze velmi efektivně integrovat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Není třeba vést proud na bázi (není </a:t>
                </a:r>
                <a:r>
                  <a:rPr lang="cs-CZ" sz="1600" dirty="0" err="1" smtClean="0"/>
                  <a:t>Jouleovo</a:t>
                </a:r>
                <a:r>
                  <a:rPr lang="cs-CZ" sz="1600" dirty="0" smtClean="0"/>
                  <a:t> teplot)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Malý </a:t>
                </a:r>
                <a:r>
                  <a:rPr lang="cs-CZ" sz="1600" dirty="0"/>
                  <a:t>budící proud, velký </a:t>
                </a:r>
                <a:r>
                  <a:rPr lang="cs-CZ" sz="1600" dirty="0" smtClean="0"/>
                  <a:t>výstupní (za málo peněz hodně muziky)</a:t>
                </a:r>
              </a:p>
              <a:p>
                <a:endParaRPr lang="cs-CZ" dirty="0"/>
              </a:p>
              <a:p>
                <a:r>
                  <a:rPr lang="cs-CZ" b="1" dirty="0" smtClean="0"/>
                  <a:t>Použití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b="1" dirty="0" smtClean="0"/>
                  <a:t>Spínač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b="1" dirty="0" smtClean="0"/>
                  <a:t>Zesilovač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b="1" dirty="0" smtClean="0"/>
                  <a:t>Logické obvody </a:t>
                </a:r>
                <a:r>
                  <a:rPr lang="cs-CZ" sz="1200" dirty="0" smtClean="0"/>
                  <a:t>(zapojením tranzistorů lze vytvořit hradlo *AND*, hradlo *OR*, hradlo *NOT* a mnoho dalších)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b="1" dirty="0" smtClean="0"/>
                  <a:t>Integrované (logické) obvody – např. procesor</a:t>
                </a:r>
                <a:endParaRPr lang="cs-CZ" b="1" dirty="0"/>
              </a:p>
            </p:txBody>
          </p:sp>
        </mc:Choice>
        <mc:Fallback xmlns="">
          <p:sp>
            <p:nvSpPr>
              <p:cNvPr id="3" name="Obdélní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11" y="1324173"/>
                <a:ext cx="8309089" cy="4985147"/>
              </a:xfrm>
              <a:prstGeom prst="rect">
                <a:avLst/>
              </a:prstGeom>
              <a:blipFill>
                <a:blip r:embed="rId3"/>
                <a:stretch>
                  <a:fillRect l="-660" t="-367" r="-807" b="-9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627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Vedení proudu v kapalinách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4402832" cy="330750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Disociace</a:t>
            </a:r>
          </a:p>
          <a:p>
            <a:r>
              <a:rPr lang="cs-CZ" sz="3000" dirty="0" smtClean="0"/>
              <a:t>Přenáší se (těžké) ionty – transport hmotnosti </a:t>
            </a:r>
            <a:r>
              <a:rPr lang="cs-CZ" sz="2200" dirty="0" smtClean="0"/>
              <a:t>(na rozdíl od pevných látek)</a:t>
            </a:r>
          </a:p>
          <a:p>
            <a:r>
              <a:rPr lang="cs-CZ" dirty="0" smtClean="0"/>
              <a:t>Elektrolýza</a:t>
            </a:r>
          </a:p>
          <a:p>
            <a:pPr lvl="1"/>
            <a:r>
              <a:rPr lang="cs-CZ" dirty="0" smtClean="0"/>
              <a:t>Elektrolýza vody</a:t>
            </a:r>
          </a:p>
          <a:p>
            <a:pPr lvl="1"/>
            <a:r>
              <a:rPr lang="cs-CZ" dirty="0" smtClean="0"/>
              <a:t>Galvanické poměďování</a:t>
            </a:r>
          </a:p>
          <a:p>
            <a:pPr lvl="1"/>
            <a:r>
              <a:rPr lang="cs-CZ" dirty="0" smtClean="0"/>
              <a:t>…</a:t>
            </a:r>
          </a:p>
          <a:p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0" y="4941168"/>
            <a:ext cx="9144000" cy="19168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0242" name="Picture 2" descr="https://upload.wikimedia.org/wikipedia/commons/3/3b/Elektrol%C3%BDz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8"/>
            <a:ext cx="3015258" cy="300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62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Faradayovy zákony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3277"/>
                <a:ext cx="822960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𝐼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𝑛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𝑧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𝑒</m:t>
                      </m:r>
                    </m:oMath>
                  </m:oMathPara>
                </a14:m>
                <a:endParaRPr lang="cs-CZ" b="0" i="1" dirty="0" smtClean="0">
                  <a:latin typeface="Cambria Math"/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𝑚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𝐴𝐼𝑡</m:t>
                      </m:r>
                    </m:oMath>
                  </m:oMathPara>
                </a14:m>
                <a:endParaRPr lang="cs-CZ" b="0" dirty="0" smtClean="0"/>
              </a:p>
              <a:p>
                <a:pPr marL="0" indent="0">
                  <a:lnSpc>
                    <a:spcPct val="12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𝐴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𝑖𝑜𝑛𝑡</m:t>
                              </m:r>
                            </m:sub>
                          </m:sSub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𝑒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.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𝑧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𝐹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.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cs-CZ" b="0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3277"/>
                <a:ext cx="8229600" cy="4525963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3645024"/>
            <a:ext cx="9144000" cy="32129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61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Elektrodový potenciál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5733256"/>
            <a:ext cx="9144000" cy="11041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732760" y="5261138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 smtClean="0"/>
              <a:t>Li</a:t>
            </a:r>
            <a:r>
              <a:rPr lang="cs-CZ" dirty="0"/>
              <a:t> </a:t>
            </a:r>
            <a:r>
              <a:rPr lang="cs-CZ" dirty="0" smtClean="0"/>
              <a:t>- K - Na - Ca - Mg- </a:t>
            </a:r>
            <a:r>
              <a:rPr lang="en-GB" dirty="0" smtClean="0"/>
              <a:t>Al </a:t>
            </a:r>
            <a:r>
              <a:rPr lang="en-GB" dirty="0"/>
              <a:t>- Zn - </a:t>
            </a:r>
            <a:r>
              <a:rPr lang="en-GB" dirty="0" err="1"/>
              <a:t>Pb</a:t>
            </a:r>
            <a:r>
              <a:rPr lang="en-GB" dirty="0"/>
              <a:t> </a:t>
            </a:r>
            <a:r>
              <a:rPr lang="cs-CZ" dirty="0"/>
              <a:t>-</a:t>
            </a:r>
            <a:r>
              <a:rPr lang="cs-CZ" dirty="0" smtClean="0"/>
              <a:t> </a:t>
            </a:r>
            <a:r>
              <a:rPr lang="cs-CZ" sz="2000" b="1" dirty="0" smtClean="0">
                <a:solidFill>
                  <a:srgbClr val="FF0000"/>
                </a:solidFill>
              </a:rPr>
              <a:t>H </a:t>
            </a:r>
            <a:r>
              <a:rPr lang="cs-CZ" dirty="0" smtClean="0"/>
              <a:t>-</a:t>
            </a:r>
            <a:r>
              <a:rPr lang="en-GB" dirty="0" smtClean="0"/>
              <a:t> </a:t>
            </a:r>
            <a:r>
              <a:rPr lang="en-GB" dirty="0"/>
              <a:t>Sn - Sb - Bi - Hg - Fe - Cu - Ag - Au - Pt - </a:t>
            </a:r>
            <a:r>
              <a:rPr lang="en-GB" dirty="0" err="1"/>
              <a:t>Pd</a:t>
            </a:r>
            <a:r>
              <a:rPr lang="en-GB" dirty="0"/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83568" y="764704"/>
            <a:ext cx="76328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Vznik elektrické dvojvrstvy </a:t>
            </a:r>
            <a:r>
              <a:rPr lang="cs-CZ" sz="1600" dirty="0" smtClean="0">
                <a:sym typeface="Wingdings" panose="05000000000000000000" pitchFamily="2" charset="2"/>
              </a:rPr>
              <a:t> elektrický potenciál mezi elektrodou a roztokem,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ym typeface="Wingdings" panose="05000000000000000000" pitchFamily="2" charset="2"/>
              </a:rPr>
              <a:t>vztahuje se k tzv. vodíkové elektrodě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ym typeface="Wingdings" panose="05000000000000000000" pitchFamily="2" charset="2"/>
              </a:rPr>
              <a:t>Je to důsledek vyrovnání elektrochemického potenciálu (podmínka stability)</a:t>
            </a:r>
            <a:endParaRPr lang="en-GB" sz="1600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360158"/>
              </p:ext>
            </p:extLst>
          </p:nvPr>
        </p:nvGraphicFramePr>
        <p:xfrm>
          <a:off x="933330" y="1682472"/>
          <a:ext cx="3682752" cy="3474720"/>
        </p:xfrm>
        <a:graphic>
          <a:graphicData uri="http://schemas.openxmlformats.org/drawingml/2006/table">
            <a:tbl>
              <a:tblPr/>
              <a:tblGrid>
                <a:gridCol w="920688">
                  <a:extLst>
                    <a:ext uri="{9D8B030D-6E8A-4147-A177-3AD203B41FA5}">
                      <a16:colId xmlns:a16="http://schemas.microsoft.com/office/drawing/2014/main" val="914324642"/>
                    </a:ext>
                  </a:extLst>
                </a:gridCol>
                <a:gridCol w="920688">
                  <a:extLst>
                    <a:ext uri="{9D8B030D-6E8A-4147-A177-3AD203B41FA5}">
                      <a16:colId xmlns:a16="http://schemas.microsoft.com/office/drawing/2014/main" val="2577317524"/>
                    </a:ext>
                  </a:extLst>
                </a:gridCol>
                <a:gridCol w="920688">
                  <a:extLst>
                    <a:ext uri="{9D8B030D-6E8A-4147-A177-3AD203B41FA5}">
                      <a16:colId xmlns:a16="http://schemas.microsoft.com/office/drawing/2014/main" val="3091373820"/>
                    </a:ext>
                  </a:extLst>
                </a:gridCol>
                <a:gridCol w="920688">
                  <a:extLst>
                    <a:ext uri="{9D8B030D-6E8A-4147-A177-3AD203B41FA5}">
                      <a16:colId xmlns:a16="http://schemas.microsoft.com/office/drawing/2014/main" val="2824292340"/>
                    </a:ext>
                  </a:extLst>
                </a:gridCol>
              </a:tblGrid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Redoxní pár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[V]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Redoxní pár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[V]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767541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Li</a:t>
                      </a:r>
                      <a:r>
                        <a:rPr lang="en-GB" sz="1200" baseline="30000" dirty="0"/>
                        <a:t>+</a:t>
                      </a:r>
                      <a:r>
                        <a:rPr lang="en-GB" sz="1200" dirty="0"/>
                        <a:t>/Li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– 3,04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Co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/Co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-0,28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250821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K</a:t>
                      </a:r>
                      <a:r>
                        <a:rPr lang="en-GB" sz="1200" baseline="30000"/>
                        <a:t>+</a:t>
                      </a:r>
                      <a:r>
                        <a:rPr lang="en-GB" sz="1200"/>
                        <a:t>/K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-2,92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Ni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/Ni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-0,25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990140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Na</a:t>
                      </a:r>
                      <a:r>
                        <a:rPr lang="en-GB" sz="1200" baseline="30000"/>
                        <a:t>+</a:t>
                      </a:r>
                      <a:r>
                        <a:rPr lang="en-GB" sz="1200"/>
                        <a:t>/Na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-2,71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Sn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/Sn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-0,14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8993237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Ca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/Ca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-2,50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Pb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/Pb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-0,13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147763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Al</a:t>
                      </a:r>
                      <a:r>
                        <a:rPr lang="en-GB" sz="1200" baseline="30000"/>
                        <a:t>3+</a:t>
                      </a:r>
                      <a:r>
                        <a:rPr lang="en-GB" sz="1200"/>
                        <a:t>/Al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-1,66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2 H</a:t>
                      </a:r>
                      <a:r>
                        <a:rPr lang="en-GB" sz="1200" baseline="30000"/>
                        <a:t>+</a:t>
                      </a:r>
                      <a:r>
                        <a:rPr lang="en-GB" sz="1200"/>
                        <a:t>/H</a:t>
                      </a:r>
                      <a:r>
                        <a:rPr lang="en-GB" sz="1200" baseline="-25000"/>
                        <a:t>2</a:t>
                      </a:r>
                      <a:r>
                        <a:rPr lang="en-GB" sz="1200"/>
                        <a:t> (g)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+0,00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625731"/>
                  </a:ext>
                </a:extLst>
              </a:tr>
              <a:tr h="388464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Mn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/Mn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-1,18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Sn</a:t>
                      </a:r>
                      <a:r>
                        <a:rPr lang="en-GB" sz="1200" baseline="30000"/>
                        <a:t>4+</a:t>
                      </a:r>
                      <a:r>
                        <a:rPr lang="en-GB" sz="1200"/>
                        <a:t>/Sn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+0,15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633920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Zn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/Zn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-0,76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Cu</a:t>
                      </a:r>
                      <a:r>
                        <a:rPr lang="en-GB" sz="1200" baseline="30000" dirty="0"/>
                        <a:t>2+</a:t>
                      </a:r>
                      <a:r>
                        <a:rPr lang="en-GB" sz="1200" dirty="0"/>
                        <a:t>/Cu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+0,34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6554891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Cr</a:t>
                      </a:r>
                      <a:r>
                        <a:rPr lang="en-GB" sz="1200" baseline="30000"/>
                        <a:t>3+</a:t>
                      </a:r>
                      <a:r>
                        <a:rPr lang="en-GB" sz="1200"/>
                        <a:t>/Cr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-0,74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Ag</a:t>
                      </a:r>
                      <a:r>
                        <a:rPr lang="en-GB" sz="1200" baseline="30000"/>
                        <a:t>+</a:t>
                      </a:r>
                      <a:r>
                        <a:rPr lang="en-GB" sz="1200"/>
                        <a:t>/Ag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+0,80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2095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Fe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/Fe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-0,44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Pt</a:t>
                      </a:r>
                      <a:r>
                        <a:rPr lang="en-GB" sz="1200" baseline="30000"/>
                        <a:t>+</a:t>
                      </a:r>
                      <a:r>
                        <a:rPr lang="en-GB" sz="1200"/>
                        <a:t>/Pt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+1,19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570181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Cd</a:t>
                      </a:r>
                      <a:r>
                        <a:rPr lang="en-GB" sz="1200" baseline="30000"/>
                        <a:t>2+</a:t>
                      </a:r>
                      <a:r>
                        <a:rPr lang="en-GB" sz="1200"/>
                        <a:t>/Cd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-0,40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Cl</a:t>
                      </a:r>
                      <a:r>
                        <a:rPr lang="en-GB" sz="1200" baseline="-25000"/>
                        <a:t>2</a:t>
                      </a:r>
                      <a:r>
                        <a:rPr lang="en-GB" sz="1200"/>
                        <a:t>/2 Cl</a:t>
                      </a:r>
                      <a:r>
                        <a:rPr lang="en-GB" sz="1200" baseline="30000"/>
                        <a:t>-</a:t>
                      </a:r>
                      <a:r>
                        <a:rPr lang="en-GB" sz="1200"/>
                        <a:t>(g)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+1,36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907931"/>
                  </a:ext>
                </a:extLst>
              </a:tr>
              <a:tr h="23307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Tl</a:t>
                      </a:r>
                      <a:r>
                        <a:rPr lang="en-GB" sz="1200" baseline="30000" dirty="0"/>
                        <a:t>+</a:t>
                      </a:r>
                      <a:r>
                        <a:rPr lang="en-GB" sz="1200" dirty="0"/>
                        <a:t>/Tl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-0,34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Au</a:t>
                      </a:r>
                      <a:r>
                        <a:rPr lang="en-GB" sz="1200" baseline="30000"/>
                        <a:t>+</a:t>
                      </a:r>
                      <a:r>
                        <a:rPr lang="en-GB" sz="1200"/>
                        <a:t>/Au (s)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+1,50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9278716"/>
                  </a:ext>
                </a:extLst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990849"/>
              </p:ext>
            </p:extLst>
          </p:nvPr>
        </p:nvGraphicFramePr>
        <p:xfrm>
          <a:off x="4788024" y="1696810"/>
          <a:ext cx="3446040" cy="2273335"/>
        </p:xfrm>
        <a:graphic>
          <a:graphicData uri="http://schemas.openxmlformats.org/drawingml/2006/table">
            <a:tbl>
              <a:tblPr/>
              <a:tblGrid>
                <a:gridCol w="2543506">
                  <a:extLst>
                    <a:ext uri="{9D8B030D-6E8A-4147-A177-3AD203B41FA5}">
                      <a16:colId xmlns:a16="http://schemas.microsoft.com/office/drawing/2014/main" val="3895699401"/>
                    </a:ext>
                  </a:extLst>
                </a:gridCol>
                <a:gridCol w="902534">
                  <a:extLst>
                    <a:ext uri="{9D8B030D-6E8A-4147-A177-3AD203B41FA5}">
                      <a16:colId xmlns:a16="http://schemas.microsoft.com/office/drawing/2014/main" val="3391913333"/>
                    </a:ext>
                  </a:extLst>
                </a:gridCol>
              </a:tblGrid>
              <a:tr h="2423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/>
                        <a:t>Redoxní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pár</a:t>
                      </a:r>
                      <a:r>
                        <a:rPr lang="en-GB" sz="1200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[V]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56714643"/>
                  </a:ext>
                </a:extLst>
              </a:tr>
              <a:tr h="2423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NAD</a:t>
                      </a:r>
                      <a:r>
                        <a:rPr lang="en-GB" sz="1200" baseline="30000" dirty="0"/>
                        <a:t>+</a:t>
                      </a:r>
                      <a:r>
                        <a:rPr lang="en-GB" sz="1200" dirty="0"/>
                        <a:t> / NADH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−0,32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947278"/>
                  </a:ext>
                </a:extLst>
              </a:tr>
              <a:tr h="29007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FMN </a:t>
                      </a:r>
                      <a:r>
                        <a:rPr lang="en-GB" sz="1200" dirty="0" err="1"/>
                        <a:t>nebo</a:t>
                      </a:r>
                      <a:r>
                        <a:rPr lang="en-GB" sz="1200" dirty="0"/>
                        <a:t> FAD / FMNH</a:t>
                      </a:r>
                      <a:r>
                        <a:rPr lang="en-GB" sz="1200" baseline="-25000" dirty="0"/>
                        <a:t>2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nebo</a:t>
                      </a:r>
                      <a:r>
                        <a:rPr lang="en-GB" sz="1200" dirty="0"/>
                        <a:t> FADH</a:t>
                      </a:r>
                      <a:r>
                        <a:rPr lang="en-GB" sz="1200" baseline="-25000" dirty="0"/>
                        <a:t>2</a:t>
                      </a:r>
                      <a:r>
                        <a:rPr lang="en-GB" sz="1200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−0,20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1794133"/>
                  </a:ext>
                </a:extLst>
              </a:tr>
              <a:tr h="29007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/>
                        <a:t>Koenzym</a:t>
                      </a:r>
                      <a:r>
                        <a:rPr lang="en-GB" sz="1200" dirty="0"/>
                        <a:t> Q10</a:t>
                      </a:r>
                      <a:r>
                        <a:rPr lang="en-GB" sz="1200" baseline="-25000" dirty="0"/>
                        <a:t>ox</a:t>
                      </a:r>
                      <a:r>
                        <a:rPr lang="en-GB" sz="1200" dirty="0"/>
                        <a:t> / </a:t>
                      </a:r>
                      <a:r>
                        <a:rPr lang="en-GB" sz="1200" dirty="0" err="1"/>
                        <a:t>Koenzym</a:t>
                      </a:r>
                      <a:r>
                        <a:rPr lang="en-GB" sz="1200" dirty="0"/>
                        <a:t> Q10</a:t>
                      </a:r>
                      <a:r>
                        <a:rPr lang="en-GB" sz="1200" baseline="-25000" dirty="0"/>
                        <a:t>red</a:t>
                      </a:r>
                      <a:r>
                        <a:rPr lang="en-GB" sz="1200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+0,06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9929182"/>
                  </a:ext>
                </a:extLst>
              </a:tr>
              <a:tr h="290075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Cytochrom b</a:t>
                      </a:r>
                      <a:r>
                        <a:rPr lang="en-GB" sz="1200" baseline="-25000"/>
                        <a:t>ox</a:t>
                      </a:r>
                      <a:r>
                        <a:rPr lang="en-GB" sz="1200"/>
                        <a:t> / Cytochrom b</a:t>
                      </a:r>
                      <a:r>
                        <a:rPr lang="en-GB" sz="1200" baseline="-25000"/>
                        <a:t>red</a:t>
                      </a:r>
                      <a:r>
                        <a:rPr lang="en-GB" sz="120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+0,12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71568"/>
                  </a:ext>
                </a:extLst>
              </a:tr>
              <a:tr h="290075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Cytochrom c</a:t>
                      </a:r>
                      <a:r>
                        <a:rPr lang="en-GB" sz="1200" baseline="-25000"/>
                        <a:t>ox</a:t>
                      </a:r>
                      <a:r>
                        <a:rPr lang="en-GB" sz="1200"/>
                        <a:t> / Cytochrom c</a:t>
                      </a:r>
                      <a:r>
                        <a:rPr lang="en-GB" sz="1200" baseline="-25000"/>
                        <a:t>red</a:t>
                      </a:r>
                      <a:r>
                        <a:rPr lang="en-GB" sz="120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+0,22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2101820"/>
                  </a:ext>
                </a:extLst>
              </a:tr>
              <a:tr h="290075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Cytochrom a</a:t>
                      </a:r>
                      <a:r>
                        <a:rPr lang="en-GB" sz="1200" baseline="-25000"/>
                        <a:t>ox</a:t>
                      </a:r>
                      <a:r>
                        <a:rPr lang="en-GB" sz="1200"/>
                        <a:t> / Cytochrom a</a:t>
                      </a:r>
                      <a:r>
                        <a:rPr lang="en-GB" sz="1200" baseline="-25000"/>
                        <a:t>red</a:t>
                      </a:r>
                      <a:r>
                        <a:rPr lang="en-GB" sz="120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+0,29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49278532"/>
                  </a:ext>
                </a:extLst>
              </a:tr>
              <a:tr h="2423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O</a:t>
                      </a:r>
                      <a:r>
                        <a:rPr lang="en-GB" sz="1200" baseline="-25000" dirty="0"/>
                        <a:t>2</a:t>
                      </a:r>
                      <a:r>
                        <a:rPr lang="en-GB" sz="1200" dirty="0"/>
                        <a:t> / OH</a:t>
                      </a:r>
                      <a:r>
                        <a:rPr lang="en-GB" sz="1200" baseline="30000" dirty="0"/>
                        <a:t>-</a:t>
                      </a:r>
                      <a:r>
                        <a:rPr lang="en-GB" sz="1200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+0,82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5794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06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cs-CZ" dirty="0" smtClean="0"/>
              <a:t>(Chemické) zdroje </a:t>
            </a:r>
            <a:r>
              <a:rPr lang="cs-CZ" dirty="0"/>
              <a:t>napětí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 smtClean="0"/>
              <a:t>(Primární) galvanický článek</a:t>
            </a:r>
          </a:p>
          <a:p>
            <a:pPr lvl="1"/>
            <a:r>
              <a:rPr lang="cs-CZ" dirty="0" smtClean="0"/>
              <a:t>Nelze nabíjet</a:t>
            </a:r>
          </a:p>
          <a:p>
            <a:r>
              <a:rPr lang="cs-CZ" dirty="0" smtClean="0"/>
              <a:t>Akumulátor (sekundární galvanický článek)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3573016"/>
            <a:ext cx="9144000" cy="328498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3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upload.wikimedia.org/wikipedia/commons/thumb/d/d1/Galvanick%C3%BD_%C4%8Dl%C3%A1nek.svg/727px-Galvanick%C3%BD_%C4%8Dl%C3%A1nek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172" y="4238875"/>
            <a:ext cx="4415828" cy="256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dirty="0" smtClean="0"/>
              <a:t>Galvanický článek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764704"/>
                <a:ext cx="8352928" cy="3474171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cs-CZ" b="1" dirty="0" smtClean="0"/>
                  <a:t>Voltův článek </a:t>
                </a:r>
                <a:r>
                  <a:rPr lang="cs-CZ" dirty="0" smtClean="0"/>
                  <a:t>– Voltův sloup (1800)</a:t>
                </a:r>
              </a:p>
              <a:p>
                <a:pPr lvl="1"/>
                <a:r>
                  <a:rPr lang="cs-CZ" dirty="0" smtClean="0"/>
                  <a:t>Navrstvené měděné a zinkové plíšky proložených pláty kůže namočenými v solném roztoku</a:t>
                </a:r>
              </a:p>
              <a:p>
                <a:pPr lvl="1"/>
                <a:r>
                  <a:rPr lang="cs-CZ" dirty="0" smtClean="0"/>
                  <a:t>Napětí každého přechodu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=0,34−</m:t>
                    </m:r>
                    <m:d>
                      <m:d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−0,76</m:t>
                        </m:r>
                      </m:e>
                    </m:d>
                    <m:r>
                      <a:rPr lang="cs-CZ" b="0" i="1" smtClean="0">
                        <a:latin typeface="Cambria Math" panose="02040503050406030204" pitchFamily="18" charset="0"/>
                      </a:rPr>
                      <m:t>=1,1 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cs-CZ" dirty="0" smtClean="0"/>
              </a:p>
              <a:p>
                <a:pPr lvl="1"/>
                <a:r>
                  <a:rPr lang="cs-CZ" b="1" dirty="0" smtClean="0"/>
                  <a:t>Anoda: </a:t>
                </a:r>
                <a:r>
                  <a:rPr lang="cs-CZ" b="1" dirty="0" err="1" smtClean="0"/>
                  <a:t>Zn</a:t>
                </a:r>
                <a:r>
                  <a:rPr lang="cs-CZ" b="1" dirty="0" smtClean="0"/>
                  <a:t> (oxiduje se)</a:t>
                </a:r>
              </a:p>
              <a:p>
                <a:pPr lvl="1"/>
                <a:r>
                  <a:rPr lang="cs-CZ" b="1" dirty="0" smtClean="0"/>
                  <a:t>Katoda: </a:t>
                </a:r>
                <a:r>
                  <a:rPr lang="cs-CZ" b="1" dirty="0" err="1" smtClean="0"/>
                  <a:t>Cu</a:t>
                </a:r>
                <a:r>
                  <a:rPr lang="cs-CZ" b="1" dirty="0" smtClean="0"/>
                  <a:t> (redukuje se) </a:t>
                </a:r>
                <a:r>
                  <a:rPr lang="cs-CZ" sz="2300" dirty="0" smtClean="0"/>
                  <a:t>(Cu</a:t>
                </a:r>
                <a:r>
                  <a:rPr lang="cs-CZ" sz="2300" baseline="30000" dirty="0" smtClean="0"/>
                  <a:t>2+</a:t>
                </a:r>
                <a:r>
                  <a:rPr lang="cs-CZ" sz="2300" dirty="0" smtClean="0"/>
                  <a:t> se bere jen ze zoxidovaného povrchu)</a:t>
                </a:r>
                <a:endParaRPr lang="cs-CZ" dirty="0" smtClean="0"/>
              </a:p>
              <a:p>
                <a:pPr lvl="1"/>
                <a:r>
                  <a:rPr lang="cs-CZ" b="1" dirty="0" smtClean="0"/>
                  <a:t>Elektrolyt: roztok </a:t>
                </a:r>
                <a:r>
                  <a:rPr lang="cs-CZ" b="1" dirty="0" err="1" smtClean="0"/>
                  <a:t>NaCl</a:t>
                </a:r>
                <a:r>
                  <a:rPr lang="cs-CZ" b="1" dirty="0" smtClean="0"/>
                  <a:t> </a:t>
                </a:r>
                <a:endParaRPr lang="cs-CZ" b="1" dirty="0"/>
              </a:p>
              <a:p>
                <a:r>
                  <a:rPr lang="cs-CZ" b="1" dirty="0" err="1" smtClean="0"/>
                  <a:t>Daniellův</a:t>
                </a:r>
                <a:r>
                  <a:rPr lang="cs-CZ" b="1" dirty="0" smtClean="0"/>
                  <a:t> článek </a:t>
                </a:r>
                <a:r>
                  <a:rPr lang="cs-CZ" dirty="0" smtClean="0"/>
                  <a:t>(1836)</a:t>
                </a:r>
              </a:p>
              <a:p>
                <a:pPr lvl="1"/>
                <a:r>
                  <a:rPr lang="cs-CZ" dirty="0" smtClean="0"/>
                  <a:t>Měděná elektroda, síran </a:t>
                </a:r>
                <a:r>
                  <a:rPr lang="cs-CZ" dirty="0" err="1" smtClean="0"/>
                  <a:t>mědňatý</a:t>
                </a:r>
                <a:r>
                  <a:rPr lang="cs-CZ" dirty="0" smtClean="0"/>
                  <a:t> vs. zinková elektroda a síran zinečnatý </a:t>
                </a:r>
              </a:p>
              <a:p>
                <a:r>
                  <a:rPr lang="cs-CZ" dirty="0" err="1" smtClean="0"/>
                  <a:t>Leclancheův</a:t>
                </a:r>
                <a:r>
                  <a:rPr lang="cs-CZ" dirty="0" smtClean="0"/>
                  <a:t> </a:t>
                </a:r>
                <a:r>
                  <a:rPr lang="cs-CZ" dirty="0"/>
                  <a:t>článek - 1866)</a:t>
                </a:r>
              </a:p>
              <a:p>
                <a:pPr lvl="1"/>
                <a:r>
                  <a:rPr lang="cs-CZ" dirty="0" err="1"/>
                  <a:t>Zinko</a:t>
                </a:r>
                <a:r>
                  <a:rPr lang="cs-CZ" dirty="0"/>
                  <a:t>-uhlíkový článek; elektrody: MnO</a:t>
                </a:r>
                <a:r>
                  <a:rPr lang="cs-CZ" baseline="-25000" dirty="0"/>
                  <a:t>2</a:t>
                </a:r>
                <a:r>
                  <a:rPr lang="cs-CZ" dirty="0"/>
                  <a:t> a  </a:t>
                </a:r>
                <a:r>
                  <a:rPr lang="cs-CZ" dirty="0" err="1"/>
                  <a:t>Zn</a:t>
                </a:r>
                <a:r>
                  <a:rPr lang="cs-CZ" dirty="0"/>
                  <a:t>; elektrolyt: NH</a:t>
                </a:r>
                <a:r>
                  <a:rPr lang="cs-CZ" baseline="-25000" dirty="0"/>
                  <a:t>4</a:t>
                </a:r>
                <a:r>
                  <a:rPr lang="cs-CZ" dirty="0"/>
                  <a:t>Cl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b="0" i="0" smtClean="0">
                          <a:latin typeface="Cambria Math" panose="02040503050406030204" pitchFamily="18" charset="0"/>
                        </a:rPr>
                        <m:t>Zn</m:t>
                      </m:r>
                      <m:r>
                        <a:rPr lang="cs-CZ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cs-CZ" b="0" i="0" smtClean="0">
                          <a:latin typeface="Cambria Math" panose="02040503050406030204" pitchFamily="18" charset="0"/>
                        </a:rPr>
                        <m:t>Mn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cs-CZ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b="0" i="0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m:rPr>
                          <m:sty m:val="p"/>
                        </m:rPr>
                        <a:rPr lang="cs-CZ" b="0" i="0" smtClean="0">
                          <a:latin typeface="Cambria Math" panose="02040503050406030204" pitchFamily="18" charset="0"/>
                        </a:rPr>
                        <m:t>N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cs-CZ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cs-CZ" b="0" i="0" smtClean="0">
                          <a:latin typeface="Cambria Math" panose="02040503050406030204" pitchFamily="18" charset="0"/>
                        </a:rPr>
                        <m:t>Cl</m:t>
                      </m:r>
                      <m:r>
                        <a:rPr lang="cs-C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cs-C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ZnCl</m:t>
                      </m:r>
                      <m:r>
                        <a:rPr lang="cs-CZ" b="0" i="0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cs-C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cs-C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Mn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OH</m:t>
                          </m:r>
                        </m:e>
                      </m:d>
                      <m:r>
                        <a:rPr lang="cs-CZ" b="0" i="0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cs-C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m:rPr>
                          <m:sty m:val="p"/>
                        </m:rPr>
                        <a:rPr lang="cs-C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NH</m:t>
                      </m:r>
                      <m:r>
                        <a:rPr lang="cs-CZ" b="0" i="0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cs-CZ" b="0" baseline="-2500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764704"/>
                <a:ext cx="8352928" cy="3474171"/>
              </a:xfrm>
              <a:blipFill>
                <a:blip r:embed="rId4"/>
                <a:stretch>
                  <a:fillRect l="-657" t="-24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délník 6"/>
          <p:cNvSpPr/>
          <p:nvPr/>
        </p:nvSpPr>
        <p:spPr>
          <a:xfrm>
            <a:off x="-173434" y="4247575"/>
            <a:ext cx="48235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b="1" dirty="0"/>
              <a:t>Suchý článek </a:t>
            </a:r>
            <a:r>
              <a:rPr lang="cs-CZ" sz="2000" dirty="0"/>
              <a:t>(1886</a:t>
            </a:r>
            <a:r>
              <a:rPr lang="cs-CZ" sz="2000" dirty="0" smtClean="0"/>
              <a:t>)</a:t>
            </a:r>
          </a:p>
          <a:p>
            <a:pPr marL="1200150" lvl="2" indent="-285750">
              <a:buFontTx/>
              <a:buChar char="-"/>
            </a:pPr>
            <a:r>
              <a:rPr lang="cs-CZ" sz="2000" dirty="0" smtClean="0"/>
              <a:t>Suchý </a:t>
            </a:r>
            <a:r>
              <a:rPr lang="cs-CZ" sz="2000" dirty="0"/>
              <a:t>= NH</a:t>
            </a:r>
            <a:r>
              <a:rPr lang="cs-CZ" sz="2000" baseline="-25000" dirty="0"/>
              <a:t>4</a:t>
            </a:r>
            <a:r>
              <a:rPr lang="cs-CZ" sz="2000" dirty="0"/>
              <a:t>Cl je jen </a:t>
            </a:r>
            <a:r>
              <a:rPr lang="cs-CZ" sz="2000" dirty="0" smtClean="0"/>
              <a:t>napuštěný </a:t>
            </a:r>
            <a:r>
              <a:rPr lang="cs-CZ" sz="2000" dirty="0"/>
              <a:t>v papíře (kartónu), původně v </a:t>
            </a:r>
            <a:r>
              <a:rPr lang="cs-CZ" sz="2000" dirty="0" smtClean="0"/>
              <a:t>sádře</a:t>
            </a:r>
            <a:r>
              <a:rPr lang="cs-CZ" sz="2000" dirty="0"/>
              <a:t>; </a:t>
            </a:r>
            <a:r>
              <a:rPr lang="cs-CZ" sz="2000" dirty="0" smtClean="0"/>
              <a:t>nevyteče</a:t>
            </a:r>
          </a:p>
          <a:p>
            <a:pPr marL="1200150" lvl="2" indent="-285750">
              <a:buFontTx/>
              <a:buChar char="-"/>
            </a:pPr>
            <a:r>
              <a:rPr lang="cs-CZ" sz="2000" dirty="0" err="1" smtClean="0"/>
              <a:t>Zinko</a:t>
            </a:r>
            <a:r>
              <a:rPr lang="cs-CZ" sz="2000" dirty="0" smtClean="0"/>
              <a:t>-uhlíkový </a:t>
            </a:r>
            <a:r>
              <a:rPr lang="cs-CZ" sz="2000" dirty="0"/>
              <a:t>= uvnitř je uhlíková tyčka, která „sbírá“ náboj z oxidu </a:t>
            </a:r>
            <a:r>
              <a:rPr lang="cs-CZ" sz="2000" dirty="0" smtClean="0"/>
              <a:t>manganu</a:t>
            </a:r>
          </a:p>
          <a:p>
            <a:pPr marL="1200150" lvl="2" indent="-285750">
              <a:buFontTx/>
              <a:buChar char="-"/>
            </a:pPr>
            <a:r>
              <a:rPr lang="cs-CZ" sz="2000" dirty="0" smtClean="0"/>
              <a:t>napětí</a:t>
            </a:r>
            <a:r>
              <a:rPr lang="cs-CZ" sz="2000" dirty="0"/>
              <a:t>: 1,5 V (tužková baterie)</a:t>
            </a:r>
            <a:endParaRPr lang="cs-CZ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408027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dirty="0" smtClean="0"/>
              <a:t>Galvanický článek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539552" y="980728"/>
            <a:ext cx="828092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Alkalický článek </a:t>
            </a:r>
            <a:r>
              <a:rPr lang="cs-CZ" sz="2000" dirty="0"/>
              <a:t>(</a:t>
            </a:r>
            <a:r>
              <a:rPr lang="cs-CZ" sz="2000" dirty="0" smtClean="0"/>
              <a:t>1891)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 err="1" smtClean="0"/>
              <a:t>Zinko</a:t>
            </a:r>
            <a:r>
              <a:rPr lang="cs-CZ" sz="2000" dirty="0" smtClean="0"/>
              <a:t>-uhlíkový </a:t>
            </a:r>
            <a:r>
              <a:rPr lang="cs-CZ" sz="2000" dirty="0"/>
              <a:t>článek; elektrody: MnO</a:t>
            </a:r>
            <a:r>
              <a:rPr lang="cs-CZ" sz="2000" baseline="-25000" dirty="0"/>
              <a:t>2</a:t>
            </a:r>
            <a:r>
              <a:rPr lang="cs-CZ" sz="2000" dirty="0"/>
              <a:t> a  </a:t>
            </a:r>
            <a:r>
              <a:rPr lang="cs-CZ" sz="2000" dirty="0" err="1" smtClean="0"/>
              <a:t>Zn</a:t>
            </a:r>
            <a:endParaRPr lang="cs-CZ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Elektrolyt: KOH (proto alkalický), zabere méně prostoru, může být víc MnO</a:t>
            </a:r>
            <a:r>
              <a:rPr lang="cs-CZ" sz="2000" baseline="-25000" dirty="0" smtClean="0"/>
              <a:t>2 </a:t>
            </a:r>
            <a:r>
              <a:rPr lang="cs-CZ" sz="2000" dirty="0" smtClean="0"/>
              <a:t>a baterie má větší kapacitu</a:t>
            </a:r>
            <a:endParaRPr lang="cs-CZ" sz="2000" baseline="-25000" dirty="0" smtClean="0"/>
          </a:p>
          <a:p>
            <a:endParaRPr lang="cs-CZ" sz="2000" b="1" dirty="0" smtClean="0"/>
          </a:p>
          <a:p>
            <a:r>
              <a:rPr lang="cs-CZ" sz="2000" b="1" dirty="0" smtClean="0"/>
              <a:t>Lithiový </a:t>
            </a:r>
            <a:r>
              <a:rPr lang="cs-CZ" sz="2000" b="1" dirty="0"/>
              <a:t>článek</a:t>
            </a:r>
            <a:r>
              <a:rPr lang="cs-CZ" sz="2000" dirty="0"/>
              <a:t> (to není </a:t>
            </a:r>
            <a:r>
              <a:rPr lang="cs-CZ" sz="2000" dirty="0" err="1"/>
              <a:t>Li</a:t>
            </a:r>
            <a:r>
              <a:rPr lang="cs-CZ" sz="2000" dirty="0"/>
              <a:t>-Ion akumulátor)  </a:t>
            </a:r>
            <a:endParaRPr lang="cs-CZ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Anoda: </a:t>
            </a:r>
            <a:r>
              <a:rPr lang="cs-CZ" b="1" dirty="0" err="1" smtClean="0"/>
              <a:t>Li</a:t>
            </a:r>
            <a:endParaRPr lang="cs-CZ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Různé typy katod </a:t>
            </a:r>
            <a:r>
              <a:rPr lang="cs-CZ" dirty="0" smtClean="0"/>
              <a:t>(</a:t>
            </a: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cs-CZ" b="1" dirty="0" smtClean="0">
                <a:sym typeface="Wingdings" panose="05000000000000000000" pitchFamily="2" charset="2"/>
              </a:rPr>
              <a:t> </a:t>
            </a:r>
            <a:r>
              <a:rPr lang="cs-CZ" dirty="0" smtClean="0"/>
              <a:t>napětí </a:t>
            </a:r>
            <a:r>
              <a:rPr lang="cs-CZ" dirty="0"/>
              <a:t>1,5 – 3,7 </a:t>
            </a:r>
            <a:r>
              <a:rPr lang="cs-CZ" dirty="0" smtClean="0"/>
              <a:t>V)</a:t>
            </a:r>
            <a:endParaRPr lang="cs-C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b="1" dirty="0" smtClean="0"/>
          </a:p>
          <a:p>
            <a:pPr lvl="1"/>
            <a:r>
              <a:rPr lang="cs-CZ" b="1" dirty="0" smtClean="0"/>
              <a:t>Mincová baterie CR2032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Katoda</a:t>
            </a:r>
            <a:r>
              <a:rPr lang="cs-CZ" dirty="0"/>
              <a:t>: MnO</a:t>
            </a:r>
            <a:r>
              <a:rPr lang="cs-CZ" baseline="-25000" dirty="0"/>
              <a:t>2</a:t>
            </a:r>
            <a:endParaRPr lang="cs-CZ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Napětí: 3 V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Průměr: 20 mm, tloušťka: 3,2 mm</a:t>
            </a:r>
          </a:p>
          <a:p>
            <a:pPr lvl="1"/>
            <a:endParaRPr lang="cs-CZ" dirty="0"/>
          </a:p>
          <a:p>
            <a:pPr lvl="1"/>
            <a:r>
              <a:rPr lang="cs-CZ" b="1" dirty="0" smtClean="0"/>
              <a:t>Náhrada tužkových baterií</a:t>
            </a:r>
            <a:endParaRPr lang="cs-CZ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Článek </a:t>
            </a:r>
            <a:r>
              <a:rPr lang="cs-CZ" dirty="0"/>
              <a:t>Li-FeS</a:t>
            </a:r>
            <a:r>
              <a:rPr lang="cs-CZ" baseline="-25000" dirty="0"/>
              <a:t>2</a:t>
            </a:r>
            <a:r>
              <a:rPr lang="cs-CZ" dirty="0"/>
              <a:t> má napětí 1,5 V </a:t>
            </a:r>
            <a:endParaRPr lang="cs-CZ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Náhrada </a:t>
            </a:r>
            <a:r>
              <a:rPr lang="cs-CZ" dirty="0"/>
              <a:t>tužkových </a:t>
            </a:r>
            <a:r>
              <a:rPr lang="cs-CZ" dirty="0" smtClean="0"/>
              <a:t>baterií</a:t>
            </a:r>
            <a:r>
              <a:rPr lang="cs-CZ" dirty="0"/>
              <a:t> </a:t>
            </a:r>
            <a:r>
              <a:rPr lang="cs-CZ" dirty="0" smtClean="0"/>
              <a:t>– lepší a dražší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98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dirty="0" smtClean="0"/>
              <a:t>Galvanický článek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138374"/>
              </p:ext>
            </p:extLst>
          </p:nvPr>
        </p:nvGraphicFramePr>
        <p:xfrm>
          <a:off x="1979711" y="5517232"/>
          <a:ext cx="5184576" cy="122413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315245595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850190904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879286403"/>
                    </a:ext>
                  </a:extLst>
                </a:gridCol>
              </a:tblGrid>
              <a:tr h="556425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Vybíjecí proud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Kapacita alkalického článku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Kapacita lithiového článku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395539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25 mA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2800 </a:t>
                      </a:r>
                      <a:r>
                        <a:rPr lang="cs-CZ" sz="1400" dirty="0" err="1" smtClean="0">
                          <a:solidFill>
                            <a:schemeClr val="tx1"/>
                          </a:solidFill>
                        </a:rPr>
                        <a:t>mAh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3100 </a:t>
                      </a:r>
                      <a:r>
                        <a:rPr lang="cs-CZ" sz="1400" dirty="0" err="1" smtClean="0">
                          <a:solidFill>
                            <a:schemeClr val="tx1"/>
                          </a:solidFill>
                        </a:rPr>
                        <a:t>mAh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034621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1 A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1000m </a:t>
                      </a:r>
                      <a:r>
                        <a:rPr lang="cs-CZ" sz="1400" dirty="0" err="1" smtClean="0">
                          <a:solidFill>
                            <a:schemeClr val="tx1"/>
                          </a:solidFill>
                        </a:rPr>
                        <a:t>Ah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2900 </a:t>
                      </a:r>
                      <a:r>
                        <a:rPr lang="cs-CZ" sz="1400" dirty="0" err="1" smtClean="0">
                          <a:solidFill>
                            <a:schemeClr val="tx1"/>
                          </a:solidFill>
                        </a:rPr>
                        <a:t>mAh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789821"/>
                  </a:ext>
                </a:extLst>
              </a:tr>
            </a:tbl>
          </a:graphicData>
        </a:graphic>
      </p:graphicFrame>
      <p:sp>
        <p:nvSpPr>
          <p:cNvPr id="8" name="Obdélník 7"/>
          <p:cNvSpPr/>
          <p:nvPr/>
        </p:nvSpPr>
        <p:spPr>
          <a:xfrm>
            <a:off x="683568" y="899710"/>
            <a:ext cx="77768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smtClean="0"/>
              <a:t>Hlavní parametry: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Napětí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Získatelná energie (kapacita článku) (lze měřit v joulech, nebo watthodinách - Wh)</a:t>
            </a:r>
          </a:p>
          <a:p>
            <a:pPr marL="742950" lvl="1" indent="-285750">
              <a:buFontTx/>
              <a:buChar char="-"/>
            </a:pPr>
            <a:r>
              <a:rPr lang="cs-CZ" sz="1600" dirty="0" smtClean="0"/>
              <a:t>Při stejném nominálním napětí se udává v ampérhodinách (</a:t>
            </a:r>
            <a:r>
              <a:rPr lang="cs-CZ" sz="1600" dirty="0" err="1" smtClean="0"/>
              <a:t>Ah</a:t>
            </a:r>
            <a:r>
              <a:rPr lang="cs-CZ" sz="1600" dirty="0" smtClean="0"/>
              <a:t>) nebo </a:t>
            </a:r>
            <a:r>
              <a:rPr lang="cs-CZ" sz="1600" dirty="0" err="1" smtClean="0"/>
              <a:t>mAh</a:t>
            </a:r>
            <a:endParaRPr 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Samovybíjení (skladovatelnost/životnost)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Závislost získatelné energie na odebíraném proudu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Závislost získatelné energie na teplotě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  <a:p>
            <a:r>
              <a:rPr lang="cs-CZ" sz="2000" b="1" dirty="0" smtClean="0"/>
              <a:t>Alkalický článek</a:t>
            </a:r>
            <a:endParaRPr lang="cs-CZ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Nejdelší životnost, vhodný pro malé odběry a dlouhé použití (hodiny)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r>
              <a:rPr lang="cs-CZ" sz="2000" b="1" dirty="0" smtClean="0"/>
              <a:t>Lithiový článek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Kapacita (získatelná energie) téměř nezávisí na odebíraném proudu (nízký vnitřní odpor)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cs-CZ" sz="1600" dirty="0" smtClean="0">
                <a:sym typeface="Wingdings" panose="05000000000000000000" pitchFamily="2" charset="2"/>
              </a:rPr>
              <a:t>foťák (!!)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ym typeface="Wingdings" panose="05000000000000000000" pitchFamily="2" charset="2"/>
              </a:rPr>
              <a:t>Funguje v širokém rozsahu teplot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cs-CZ" sz="1600" dirty="0" smtClean="0">
                <a:sym typeface="Wingdings" panose="05000000000000000000" pitchFamily="2" charset="2"/>
              </a:rPr>
              <a:t>foťák </a:t>
            </a:r>
            <a:r>
              <a:rPr lang="cs-CZ" sz="1600" dirty="0">
                <a:sym typeface="Wingdings" panose="05000000000000000000" pitchFamily="2" charset="2"/>
              </a:rPr>
              <a:t>(!!) </a:t>
            </a:r>
            <a:endParaRPr lang="cs-CZ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ym typeface="Wingdings" panose="05000000000000000000" pitchFamily="2" charset="2"/>
              </a:rPr>
              <a:t>Dokáže dodat velký proud (a to třeba při zkratu), takže dokáže leccos podpálit</a:t>
            </a:r>
            <a:endParaRPr lang="cs-CZ" sz="16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181924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517" y="22126"/>
            <a:ext cx="8229600" cy="1143000"/>
          </a:xfrm>
        </p:spPr>
        <p:txBody>
          <a:bodyPr>
            <a:normAutofit/>
          </a:bodyPr>
          <a:lstStyle/>
          <a:p>
            <a:pPr marL="0" indent="0"/>
            <a:r>
              <a:rPr lang="cs-CZ" dirty="0" smtClean="0"/>
              <a:t>Akumulátor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780929"/>
            <a:ext cx="4834880" cy="1728192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Olověný akumulátor (1859)</a:t>
            </a:r>
          </a:p>
          <a:p>
            <a:pPr lvl="1"/>
            <a:r>
              <a:rPr lang="cs-CZ" sz="2900" dirty="0" smtClean="0"/>
              <a:t>3 různé oxidační stavy </a:t>
            </a:r>
            <a:r>
              <a:rPr lang="cs-CZ" sz="2900" dirty="0" err="1" smtClean="0"/>
              <a:t>Pb</a:t>
            </a:r>
            <a:endParaRPr lang="cs-CZ" sz="2900" dirty="0" smtClean="0"/>
          </a:p>
          <a:p>
            <a:pPr lvl="1"/>
            <a:r>
              <a:rPr lang="cs-CZ" sz="2900" dirty="0" smtClean="0"/>
              <a:t>Napětí jednoho článku: 2 V</a:t>
            </a:r>
          </a:p>
          <a:p>
            <a:pPr lvl="1"/>
            <a:r>
              <a:rPr lang="cs-CZ" sz="2900" dirty="0" smtClean="0"/>
              <a:t>Schopnost poskytnout velký okamžitý proud (startovací baterie) </a:t>
            </a:r>
          </a:p>
          <a:p>
            <a:pPr lvl="1"/>
            <a:r>
              <a:rPr lang="cs-CZ" sz="2900" dirty="0" smtClean="0"/>
              <a:t>30-40Wh/kg</a:t>
            </a:r>
          </a:p>
          <a:p>
            <a:pPr lvl="1"/>
            <a:r>
              <a:rPr lang="cs-CZ" sz="2900" dirty="0" smtClean="0"/>
              <a:t>Nejlevnější (10 Wh/USD)</a:t>
            </a:r>
          </a:p>
        </p:txBody>
      </p:sp>
      <p:sp>
        <p:nvSpPr>
          <p:cNvPr id="5" name="Obdélník 4"/>
          <p:cNvSpPr/>
          <p:nvPr/>
        </p:nvSpPr>
        <p:spPr>
          <a:xfrm>
            <a:off x="5004048" y="2780928"/>
            <a:ext cx="3923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/>
              <a:t>Celková</a:t>
            </a:r>
            <a:r>
              <a:rPr lang="en-GB" sz="1600" dirty="0"/>
              <a:t> </a:t>
            </a:r>
            <a:r>
              <a:rPr lang="en-GB" sz="1600" dirty="0" err="1"/>
              <a:t>reakce</a:t>
            </a:r>
            <a:r>
              <a:rPr lang="en-GB" sz="1600" dirty="0"/>
              <a:t> </a:t>
            </a:r>
            <a:r>
              <a:rPr lang="en-GB" sz="1600" dirty="0" err="1"/>
              <a:t>vybíjení</a:t>
            </a:r>
            <a:r>
              <a:rPr lang="en-GB" sz="1600" dirty="0"/>
              <a:t>:</a:t>
            </a:r>
          </a:p>
          <a:p>
            <a:r>
              <a:rPr lang="en-GB" sz="1600" dirty="0" err="1"/>
              <a:t>Pb</a:t>
            </a:r>
            <a:r>
              <a:rPr lang="en-GB" sz="1600" dirty="0"/>
              <a:t> + 2H</a:t>
            </a:r>
            <a:r>
              <a:rPr lang="en-GB" sz="1600" baseline="-25000" dirty="0"/>
              <a:t>2</a:t>
            </a:r>
            <a:r>
              <a:rPr lang="en-GB" sz="1600" dirty="0"/>
              <a:t>SO</a:t>
            </a:r>
            <a:r>
              <a:rPr lang="en-GB" sz="1600" baseline="-25000" dirty="0"/>
              <a:t>4</a:t>
            </a:r>
            <a:r>
              <a:rPr lang="en-GB" sz="1600" dirty="0"/>
              <a:t> + PbO</a:t>
            </a:r>
            <a:r>
              <a:rPr lang="en-GB" sz="1600" baseline="-25000" dirty="0"/>
              <a:t>2</a:t>
            </a:r>
            <a:r>
              <a:rPr lang="en-GB" sz="1600" dirty="0"/>
              <a:t> → PbSO</a:t>
            </a:r>
            <a:r>
              <a:rPr lang="en-GB" sz="1600" baseline="-25000" dirty="0"/>
              <a:t>4</a:t>
            </a:r>
            <a:r>
              <a:rPr lang="en-GB" sz="1600" dirty="0"/>
              <a:t> + 2H</a:t>
            </a:r>
            <a:r>
              <a:rPr lang="en-GB" sz="1600" baseline="-25000" dirty="0"/>
              <a:t>2</a:t>
            </a:r>
            <a:r>
              <a:rPr lang="en-GB" sz="1600" dirty="0"/>
              <a:t>O + PbSO</a:t>
            </a:r>
            <a:r>
              <a:rPr lang="en-GB" sz="1600" baseline="-25000" dirty="0"/>
              <a:t>4</a:t>
            </a:r>
            <a:r>
              <a:rPr lang="en-GB" sz="1600" dirty="0"/>
              <a:t> </a:t>
            </a:r>
            <a:endParaRPr lang="cs-CZ" sz="1600" dirty="0"/>
          </a:p>
          <a:p>
            <a:r>
              <a:rPr lang="en-GB" sz="1600" dirty="0"/>
              <a:t>Na </a:t>
            </a:r>
            <a:r>
              <a:rPr lang="en-GB" sz="1600" dirty="0" err="1"/>
              <a:t>záporné</a:t>
            </a:r>
            <a:r>
              <a:rPr lang="en-GB" sz="1600" dirty="0"/>
              <a:t> </a:t>
            </a:r>
            <a:r>
              <a:rPr lang="en-GB" sz="1600" dirty="0" err="1"/>
              <a:t>elektrodě</a:t>
            </a:r>
            <a:r>
              <a:rPr lang="en-GB" sz="1600" dirty="0"/>
              <a:t>:</a:t>
            </a:r>
          </a:p>
          <a:p>
            <a:r>
              <a:rPr lang="en-GB" sz="1600" dirty="0" err="1"/>
              <a:t>Pb</a:t>
            </a:r>
            <a:r>
              <a:rPr lang="en-GB" sz="1600" dirty="0"/>
              <a:t> + SO</a:t>
            </a:r>
            <a:r>
              <a:rPr lang="en-GB" sz="1600" baseline="-25000" dirty="0"/>
              <a:t>4</a:t>
            </a:r>
            <a:r>
              <a:rPr lang="en-GB" sz="1600" baseline="30000" dirty="0"/>
              <a:t>2−</a:t>
            </a:r>
            <a:r>
              <a:rPr lang="en-GB" sz="1600" dirty="0"/>
              <a:t> → PbSO</a:t>
            </a:r>
            <a:r>
              <a:rPr lang="en-GB" sz="1600" baseline="-25000" dirty="0"/>
              <a:t>4</a:t>
            </a:r>
            <a:r>
              <a:rPr lang="en-GB" sz="1600" dirty="0"/>
              <a:t> + 2e</a:t>
            </a:r>
            <a:r>
              <a:rPr lang="en-GB" sz="1600" baseline="30000" dirty="0"/>
              <a:t>−</a:t>
            </a:r>
            <a:r>
              <a:rPr lang="en-GB" sz="1600" dirty="0"/>
              <a:t> </a:t>
            </a:r>
            <a:endParaRPr lang="cs-CZ" sz="1600" dirty="0"/>
          </a:p>
          <a:p>
            <a:r>
              <a:rPr lang="en-GB" sz="1600" dirty="0"/>
              <a:t>Na </a:t>
            </a:r>
            <a:r>
              <a:rPr lang="en-GB" sz="1600" dirty="0" err="1"/>
              <a:t>kladné</a:t>
            </a:r>
            <a:r>
              <a:rPr lang="en-GB" sz="1600" dirty="0"/>
              <a:t> </a:t>
            </a:r>
            <a:r>
              <a:rPr lang="en-GB" sz="1600" dirty="0" err="1"/>
              <a:t>elektrodě</a:t>
            </a:r>
            <a:r>
              <a:rPr lang="en-GB" sz="1600" dirty="0"/>
              <a:t>:</a:t>
            </a:r>
          </a:p>
          <a:p>
            <a:r>
              <a:rPr lang="en-GB" sz="1600" dirty="0"/>
              <a:t>PbO</a:t>
            </a:r>
            <a:r>
              <a:rPr lang="en-GB" sz="1600" baseline="-25000" dirty="0"/>
              <a:t>2</a:t>
            </a:r>
            <a:r>
              <a:rPr lang="en-GB" sz="1600" dirty="0"/>
              <a:t> + 4H</a:t>
            </a:r>
            <a:r>
              <a:rPr lang="en-GB" sz="1600" baseline="30000" dirty="0"/>
              <a:t>+</a:t>
            </a:r>
            <a:r>
              <a:rPr lang="en-GB" sz="1600" dirty="0"/>
              <a:t> + SO</a:t>
            </a:r>
            <a:r>
              <a:rPr lang="en-GB" sz="1600" baseline="-25000" dirty="0"/>
              <a:t>4</a:t>
            </a:r>
            <a:r>
              <a:rPr lang="en-GB" sz="1600" baseline="30000" dirty="0"/>
              <a:t>2−</a:t>
            </a:r>
            <a:r>
              <a:rPr lang="en-GB" sz="1600" dirty="0"/>
              <a:t> + 2e</a:t>
            </a:r>
            <a:r>
              <a:rPr lang="en-GB" sz="1600" baseline="30000" dirty="0"/>
              <a:t>−</a:t>
            </a:r>
            <a:r>
              <a:rPr lang="en-GB" sz="1600" dirty="0"/>
              <a:t> → PbSO</a:t>
            </a:r>
            <a:r>
              <a:rPr lang="en-GB" sz="1600" baseline="-25000" dirty="0"/>
              <a:t>4</a:t>
            </a:r>
            <a:r>
              <a:rPr lang="en-GB" sz="1600" dirty="0"/>
              <a:t> + 2H</a:t>
            </a:r>
            <a:r>
              <a:rPr lang="en-GB" sz="1600" baseline="-25000" dirty="0"/>
              <a:t>2</a:t>
            </a:r>
            <a:r>
              <a:rPr lang="en-GB" sz="1600" dirty="0"/>
              <a:t>O </a:t>
            </a:r>
            <a:endParaRPr lang="cs-CZ" sz="1600" dirty="0"/>
          </a:p>
        </p:txBody>
      </p:sp>
      <p:sp>
        <p:nvSpPr>
          <p:cNvPr id="7" name="Obdélník 6"/>
          <p:cNvSpPr/>
          <p:nvPr/>
        </p:nvSpPr>
        <p:spPr>
          <a:xfrm>
            <a:off x="280963" y="1044487"/>
            <a:ext cx="8064896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prstClr val="black"/>
                </a:solidFill>
              </a:rPr>
              <a:t>Sekundární článek, který lze vybíjet a nabíjet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prstClr val="black"/>
                </a:solidFill>
              </a:rPr>
              <a:t>Životností </a:t>
            </a:r>
            <a:r>
              <a:rPr lang="cs-CZ" dirty="0" smtClean="0">
                <a:solidFill>
                  <a:prstClr val="black"/>
                </a:solidFill>
              </a:rPr>
              <a:t>rozumíme zejména počet cyklů (vybití – nabití) aniž by (výrazně) klesla kapacita (získatelná energie) 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prstClr val="black"/>
                </a:solidFill>
              </a:rPr>
              <a:t>Pro </a:t>
            </a:r>
            <a:r>
              <a:rPr lang="cs-CZ" dirty="0">
                <a:solidFill>
                  <a:prstClr val="black"/>
                </a:solidFill>
              </a:rPr>
              <a:t>přenosné aplikace </a:t>
            </a:r>
            <a:r>
              <a:rPr lang="cs-CZ" dirty="0" smtClean="0">
                <a:solidFill>
                  <a:prstClr val="black"/>
                </a:solidFill>
              </a:rPr>
              <a:t>(</a:t>
            </a:r>
            <a:r>
              <a:rPr lang="cs-CZ" dirty="0">
                <a:solidFill>
                  <a:prstClr val="black"/>
                </a:solidFill>
              </a:rPr>
              <a:t>od telefonu po elektromobil) je důležitá získatelná energie na jednotku hmotnosti: </a:t>
            </a:r>
            <a:r>
              <a:rPr lang="cs-CZ" b="1" dirty="0">
                <a:solidFill>
                  <a:prstClr val="black"/>
                </a:solidFill>
              </a:rPr>
              <a:t>Wh/kg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b="1" dirty="0" smtClean="0">
              <a:solidFill>
                <a:prstClr val="black"/>
              </a:solidFill>
            </a:endParaRPr>
          </a:p>
        </p:txBody>
      </p:sp>
      <p:sp>
        <p:nvSpPr>
          <p:cNvPr id="8" name="AutoShape 2" descr="{\displaystyle \mathrm {Li} _{\frac {1}{2}}\mathrm {Co} \mathrm {O} _{2}+\mathrm {Li} _{\frac {1}{2}}\mathrm {C} _{6}\leftrightarrows \mathrm {C} _{6}+\mathrm {Li} \mathrm {Co} \mathrm {O} _{2}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4" descr="{\displaystyle \mathrm {Li} _{\frac {1}{2}}\mathrm {Co} \mathrm {O} _{2}+\mathrm {Li} _{\frac {1}{2}}\mathrm {C} _{6}\leftrightarrows \mathrm {C} _{6}+\mathrm {Li} \mathrm {Co} \mathrm {O} _{2}}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délník 11"/>
              <p:cNvSpPr/>
              <p:nvPr/>
            </p:nvSpPr>
            <p:spPr>
              <a:xfrm>
                <a:off x="445517" y="4693869"/>
                <a:ext cx="8064896" cy="2142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cs-CZ" dirty="0" smtClean="0">
                    <a:solidFill>
                      <a:prstClr val="black"/>
                    </a:solidFill>
                  </a:rPr>
                  <a:t>NiMH</a:t>
                </a:r>
                <a:r>
                  <a:rPr lang="cs-CZ" dirty="0">
                    <a:solidFill>
                      <a:prstClr val="black"/>
                    </a:solidFill>
                  </a:rPr>
                  <a:t> (nikl – </a:t>
                </a:r>
                <a:r>
                  <a:rPr lang="cs-CZ" dirty="0" smtClean="0">
                    <a:solidFill>
                      <a:prstClr val="black"/>
                    </a:solidFill>
                  </a:rPr>
                  <a:t>metal-hydridový akumulátor) </a:t>
                </a:r>
                <a:r>
                  <a:rPr lang="cs-CZ" dirty="0">
                    <a:solidFill>
                      <a:prstClr val="black"/>
                    </a:solidFill>
                  </a:rPr>
                  <a:t>(1967, Philips 1989)</a:t>
                </a:r>
              </a:p>
              <a:p>
                <a:pPr marL="742950" lvl="1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cs-CZ" sz="1600" dirty="0" smtClean="0">
                    <a:solidFill>
                      <a:prstClr val="black"/>
                    </a:solidFill>
                  </a:rPr>
                  <a:t>Anoda: metal-hydrid (MH) slitina </a:t>
                </a:r>
                <a:r>
                  <a:rPr lang="cs-CZ" sz="1600" dirty="0">
                    <a:solidFill>
                      <a:prstClr val="black"/>
                    </a:solidFill>
                  </a:rPr>
                  <a:t>Ni-Co-</a:t>
                </a:r>
                <a:r>
                  <a:rPr lang="cs-CZ" sz="1600" dirty="0" err="1">
                    <a:solidFill>
                      <a:prstClr val="black"/>
                    </a:solidFill>
                  </a:rPr>
                  <a:t>Mn</a:t>
                </a:r>
                <a:r>
                  <a:rPr lang="cs-CZ" sz="1600" dirty="0">
                    <a:solidFill>
                      <a:prstClr val="black"/>
                    </a:solidFill>
                  </a:rPr>
                  <a:t> vytváří s vodíkem směs hydridů</a:t>
                </a:r>
              </a:p>
              <a:p>
                <a:pPr marL="742950" lvl="1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cs-CZ" sz="1600" dirty="0" smtClean="0">
                    <a:solidFill>
                      <a:prstClr val="black"/>
                    </a:solidFill>
                  </a:rPr>
                  <a:t>Katoda: </a:t>
                </a:r>
                <a:r>
                  <a:rPr lang="cs-CZ" sz="1600" dirty="0" err="1">
                    <a:solidFill>
                      <a:prstClr val="black"/>
                    </a:solidFill>
                  </a:rPr>
                  <a:t>NiO</a:t>
                </a:r>
                <a:r>
                  <a:rPr lang="cs-CZ" sz="1600" dirty="0">
                    <a:solidFill>
                      <a:prstClr val="black"/>
                    </a:solidFill>
                  </a:rPr>
                  <a:t>(OH) (oxid hydroxidu </a:t>
                </a:r>
                <a:r>
                  <a:rPr lang="cs-CZ" sz="1600" dirty="0" err="1">
                    <a:solidFill>
                      <a:prstClr val="black"/>
                    </a:solidFill>
                  </a:rPr>
                  <a:t>niklitého</a:t>
                </a:r>
                <a:r>
                  <a:rPr lang="cs-CZ" sz="1600" dirty="0" smtClean="0">
                    <a:solidFill>
                      <a:prstClr val="black"/>
                    </a:solidFill>
                  </a:rPr>
                  <a:t>)</a:t>
                </a:r>
              </a:p>
              <a:p>
                <a:pPr marL="742950" lvl="1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NiO</m:t>
                    </m:r>
                    <m:d>
                      <m:dPr>
                        <m:ctrlPr>
                          <a:rPr lang="cs-CZ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cs-CZ" sz="16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OH</m:t>
                        </m:r>
                      </m:e>
                    </m:d>
                    <m:r>
                      <a:rPr lang="cs-CZ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cs-CZ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MH</m:t>
                    </m:r>
                    <m:r>
                      <a:rPr lang="cs-CZ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cs-CZ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Ni</m:t>
                    </m:r>
                    <m:d>
                      <m:dPr>
                        <m:ctrlPr>
                          <a:rPr lang="cs-CZ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cs-CZ" sz="16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OH</m:t>
                        </m:r>
                      </m:e>
                    </m:d>
                    <m:r>
                      <a:rPr lang="cs-CZ" sz="1600" b="0" i="0" baseline="-250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cs-CZ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cs-CZ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endParaRPr lang="cs-CZ" sz="1600" dirty="0" smtClean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cs-CZ" sz="1600" dirty="0" smtClean="0">
                    <a:solidFill>
                      <a:prstClr val="black"/>
                    </a:solidFill>
                  </a:rPr>
                  <a:t>Napětí</a:t>
                </a:r>
                <a:r>
                  <a:rPr lang="cs-CZ" sz="1600" dirty="0">
                    <a:solidFill>
                      <a:prstClr val="black"/>
                    </a:solidFill>
                  </a:rPr>
                  <a:t>: 1,2 </a:t>
                </a:r>
                <a:r>
                  <a:rPr lang="cs-CZ" sz="1600" dirty="0" smtClean="0">
                    <a:solidFill>
                      <a:prstClr val="black"/>
                    </a:solidFill>
                  </a:rPr>
                  <a:t>V</a:t>
                </a:r>
                <a:r>
                  <a:rPr lang="cs-CZ" sz="1600" dirty="0">
                    <a:solidFill>
                      <a:prstClr val="black"/>
                    </a:solidFill>
                  </a:rPr>
                  <a:t> </a:t>
                </a:r>
                <a:r>
                  <a:rPr lang="cs-CZ" sz="1600" dirty="0" smtClean="0">
                    <a:solidFill>
                      <a:prstClr val="black"/>
                    </a:solidFill>
                  </a:rPr>
                  <a:t>(používá se jako dobíjecí tužková baterie)</a:t>
                </a:r>
              </a:p>
              <a:p>
                <a:pPr marL="742950" lvl="1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cs-CZ" sz="1600" dirty="0" smtClean="0">
                    <a:solidFill>
                      <a:prstClr val="black"/>
                    </a:solidFill>
                  </a:rPr>
                  <a:t>60-120 Wh/kg  (mnohem lehčí než olověný)</a:t>
                </a:r>
              </a:p>
              <a:p>
                <a:pPr marL="742950" lvl="1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cs-CZ" sz="1600" dirty="0" smtClean="0">
                    <a:solidFill>
                      <a:prstClr val="black"/>
                    </a:solidFill>
                  </a:rPr>
                  <a:t>3 Wh / USD (mnohem dražší) </a:t>
                </a:r>
              </a:p>
            </p:txBody>
          </p:sp>
        </mc:Choice>
        <mc:Fallback xmlns="">
          <p:sp>
            <p:nvSpPr>
              <p:cNvPr id="12" name="Obdélník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17" y="4693869"/>
                <a:ext cx="8064896" cy="2142125"/>
              </a:xfrm>
              <a:prstGeom prst="rect">
                <a:avLst/>
              </a:prstGeom>
              <a:blipFill>
                <a:blip r:embed="rId3"/>
                <a:stretch>
                  <a:fillRect l="-454" t="-1709" b="-2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344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Matematická rozcvička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lnSpcReduction="10000"/>
          </a:bodyPr>
          <a:lstStyle/>
          <a:p>
            <a:r>
              <a:rPr lang="cs-CZ" sz="2800" dirty="0" smtClean="0"/>
              <a:t>Jedná se velmi důležitou pasáž, která nám (vám) pomůže to porozumět (složité) látce celého semestru</a:t>
            </a:r>
          </a:p>
          <a:p>
            <a:endParaRPr lang="cs-CZ" dirty="0" smtClean="0"/>
          </a:p>
          <a:p>
            <a:r>
              <a:rPr lang="cs-CZ" dirty="0" smtClean="0"/>
              <a:t>Sin a Cos</a:t>
            </a:r>
          </a:p>
          <a:p>
            <a:r>
              <a:rPr lang="cs-CZ" dirty="0" smtClean="0"/>
              <a:t>Skalární a vektorový součin</a:t>
            </a:r>
          </a:p>
          <a:p>
            <a:r>
              <a:rPr lang="cs-CZ" dirty="0" smtClean="0"/>
              <a:t>Funkce jedné a více proměnných</a:t>
            </a:r>
          </a:p>
          <a:p>
            <a:r>
              <a:rPr lang="cs-CZ" dirty="0" smtClean="0"/>
              <a:t>Skalární a vektorové pole</a:t>
            </a:r>
          </a:p>
          <a:p>
            <a:r>
              <a:rPr lang="cs-CZ" dirty="0" smtClean="0"/>
              <a:t>Derivace a parciální derivace</a:t>
            </a:r>
          </a:p>
          <a:p>
            <a:r>
              <a:rPr lang="cs-CZ" dirty="0" smtClean="0"/>
              <a:t>Gradient, divergence, rotace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51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517" y="22126"/>
            <a:ext cx="8229600" cy="1143000"/>
          </a:xfrm>
        </p:spPr>
        <p:txBody>
          <a:bodyPr>
            <a:normAutofit/>
          </a:bodyPr>
          <a:lstStyle/>
          <a:p>
            <a:pPr marL="0" indent="0"/>
            <a:r>
              <a:rPr lang="cs-CZ" dirty="0" err="1" smtClean="0"/>
              <a:t>Li</a:t>
            </a:r>
            <a:r>
              <a:rPr lang="cs-CZ" dirty="0" smtClean="0"/>
              <a:t>-Ion akumulátor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309910" y="1493995"/>
            <a:ext cx="8064896" cy="470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dirty="0" err="1" smtClean="0">
                <a:solidFill>
                  <a:prstClr val="black"/>
                </a:solidFill>
              </a:rPr>
              <a:t>Li</a:t>
            </a:r>
            <a:r>
              <a:rPr lang="cs-CZ" dirty="0" smtClean="0">
                <a:solidFill>
                  <a:prstClr val="black"/>
                </a:solidFill>
              </a:rPr>
              <a:t>-Ion </a:t>
            </a:r>
            <a:r>
              <a:rPr lang="cs-CZ" dirty="0">
                <a:solidFill>
                  <a:prstClr val="black"/>
                </a:solidFill>
              </a:rPr>
              <a:t>(lithium </a:t>
            </a:r>
            <a:r>
              <a:rPr lang="cs-CZ" dirty="0" smtClean="0">
                <a:solidFill>
                  <a:prstClr val="black"/>
                </a:solidFill>
              </a:rPr>
              <a:t>iontový akumulátor) </a:t>
            </a:r>
            <a:r>
              <a:rPr lang="cs-CZ" dirty="0">
                <a:solidFill>
                  <a:prstClr val="black"/>
                </a:solidFill>
              </a:rPr>
              <a:t>(</a:t>
            </a:r>
            <a:r>
              <a:rPr lang="cs-CZ" dirty="0" smtClean="0">
                <a:solidFill>
                  <a:prstClr val="black"/>
                </a:solidFill>
              </a:rPr>
              <a:t>1970, </a:t>
            </a:r>
            <a:r>
              <a:rPr lang="cs-CZ" dirty="0">
                <a:solidFill>
                  <a:prstClr val="black"/>
                </a:solidFill>
              </a:rPr>
              <a:t>Sony 1991</a:t>
            </a:r>
            <a:r>
              <a:rPr lang="cs-CZ" dirty="0" smtClean="0">
                <a:solidFill>
                  <a:prstClr val="black"/>
                </a:solidFill>
              </a:rPr>
              <a:t>)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Anoda: </a:t>
            </a:r>
            <a:r>
              <a:rPr lang="cs-CZ" sz="1600" dirty="0" err="1" smtClean="0">
                <a:solidFill>
                  <a:prstClr val="black"/>
                </a:solidFill>
              </a:rPr>
              <a:t>Li</a:t>
            </a:r>
            <a:r>
              <a:rPr lang="cs-CZ" sz="1600" dirty="0" smtClean="0">
                <a:solidFill>
                  <a:prstClr val="black"/>
                </a:solidFill>
              </a:rPr>
              <a:t> zabudovaný do uhlíkové mřížky; </a:t>
            </a:r>
            <a:r>
              <a:rPr lang="cs-CZ" sz="1600" dirty="0" err="1" smtClean="0">
                <a:solidFill>
                  <a:prstClr val="black"/>
                </a:solidFill>
              </a:rPr>
              <a:t>Li</a:t>
            </a:r>
            <a:r>
              <a:rPr lang="cs-CZ" sz="1600" dirty="0" smtClean="0">
                <a:solidFill>
                  <a:prstClr val="black"/>
                </a:solidFill>
              </a:rPr>
              <a:t> se musí z ní a do ní dostat (</a:t>
            </a:r>
            <a:r>
              <a:rPr lang="cs-CZ" sz="1600" dirty="0" err="1" smtClean="0">
                <a:solidFill>
                  <a:prstClr val="black"/>
                </a:solidFill>
              </a:rPr>
              <a:t>intercalation</a:t>
            </a:r>
            <a:r>
              <a:rPr lang="cs-CZ" sz="1600" dirty="0" smtClean="0">
                <a:solidFill>
                  <a:prstClr val="black"/>
                </a:solidFill>
              </a:rPr>
              <a:t>)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Katoda: </a:t>
            </a:r>
            <a:r>
              <a:rPr lang="cs-CZ" sz="1600" dirty="0">
                <a:solidFill>
                  <a:prstClr val="black"/>
                </a:solidFill>
              </a:rPr>
              <a:t>oxid </a:t>
            </a:r>
            <a:r>
              <a:rPr lang="cs-CZ" sz="1600" dirty="0" smtClean="0">
                <a:solidFill>
                  <a:prstClr val="black"/>
                </a:solidFill>
              </a:rPr>
              <a:t>kovu (třeba LiCoO</a:t>
            </a:r>
            <a:r>
              <a:rPr lang="cs-CZ" sz="1600" baseline="-25000" dirty="0" smtClean="0">
                <a:solidFill>
                  <a:prstClr val="black"/>
                </a:solidFill>
              </a:rPr>
              <a:t>2</a:t>
            </a:r>
            <a:r>
              <a:rPr lang="cs-CZ" sz="1600" dirty="0" smtClean="0">
                <a:solidFill>
                  <a:prstClr val="black"/>
                </a:solidFill>
              </a:rPr>
              <a:t>)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>
                <a:solidFill>
                  <a:prstClr val="black"/>
                </a:solidFill>
              </a:rPr>
              <a:t>Elektrolyt: </a:t>
            </a:r>
            <a:r>
              <a:rPr lang="cs-CZ" sz="1600" dirty="0" smtClean="0">
                <a:solidFill>
                  <a:prstClr val="black"/>
                </a:solidFill>
              </a:rPr>
              <a:t>lithiová </a:t>
            </a:r>
            <a:r>
              <a:rPr lang="cs-CZ" sz="1600" dirty="0">
                <a:solidFill>
                  <a:prstClr val="black"/>
                </a:solidFill>
              </a:rPr>
              <a:t>sůl v organickém rozpouštědle (tedy hořlavém rozpouštědle</a:t>
            </a:r>
            <a:r>
              <a:rPr lang="cs-CZ" sz="1600" dirty="0" smtClean="0">
                <a:solidFill>
                  <a:prstClr val="black"/>
                </a:solidFill>
              </a:rPr>
              <a:t>)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Napětí</a:t>
            </a:r>
            <a:r>
              <a:rPr lang="cs-CZ" sz="1600" dirty="0">
                <a:solidFill>
                  <a:prstClr val="black"/>
                </a:solidFill>
              </a:rPr>
              <a:t>: </a:t>
            </a:r>
            <a:r>
              <a:rPr lang="cs-CZ" sz="1600" dirty="0" smtClean="0">
                <a:solidFill>
                  <a:prstClr val="black"/>
                </a:solidFill>
              </a:rPr>
              <a:t>3,7 V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100-250 Wh/kg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2 Wh/USD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Degradace baterie (bez ohledu na používání), degradace je nejnižší při nízké teplotě (ne mráz) a v </a:t>
            </a:r>
            <a:r>
              <a:rPr lang="cs-CZ" sz="1600" dirty="0" err="1" smtClean="0">
                <a:solidFill>
                  <a:prstClr val="black"/>
                </a:solidFill>
              </a:rPr>
              <a:t>polovybitém</a:t>
            </a:r>
            <a:r>
              <a:rPr lang="cs-CZ" sz="1600" dirty="0" smtClean="0">
                <a:solidFill>
                  <a:prstClr val="black"/>
                </a:solidFill>
              </a:rPr>
              <a:t> stavu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Každá baterie obsahuje elektronický čip, který řídí nabíjení a vybíjení</a:t>
            </a:r>
          </a:p>
          <a:p>
            <a:pPr marL="1200150" lvl="2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Samotný čip spotřebovává energii (</a:t>
            </a:r>
            <a:r>
              <a:rPr lang="cs-CZ" sz="1600" dirty="0" smtClean="0">
                <a:solidFill>
                  <a:prstClr val="black"/>
                </a:solidFill>
                <a:sym typeface="Wingdings" panose="05000000000000000000" pitchFamily="2" charset="2"/>
              </a:rPr>
              <a:t> neskladovat zcela vybité baterie; spotřeba čipu baterii „dorazí“)</a:t>
            </a:r>
            <a:endParaRPr lang="cs-CZ" sz="1600" dirty="0" smtClean="0">
              <a:solidFill>
                <a:prstClr val="black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Mobilní telefony, notebooky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Skladování energie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1600" dirty="0" smtClean="0">
                <a:solidFill>
                  <a:prstClr val="black"/>
                </a:solidFill>
              </a:rPr>
              <a:t>Elektromobily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cs-CZ" sz="1600" dirty="0" smtClean="0">
              <a:solidFill>
                <a:prstClr val="black"/>
              </a:solidFill>
            </a:endParaRPr>
          </a:p>
        </p:txBody>
      </p:sp>
      <p:sp>
        <p:nvSpPr>
          <p:cNvPr id="8" name="AutoShape 2" descr="{\displaystyle \mathrm {Li} _{\frac {1}{2}}\mathrm {Co} \mathrm {O} _{2}+\mathrm {Li} _{\frac {1}{2}}\mathrm {C} _{6}\leftrightarrows \mathrm {C} _{6}+\mathrm {Li} \mathrm {Co} \mathrm {O} _{2}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4" descr="{\displaystyle \mathrm {Li} _{\frac {1}{2}}\mathrm {Co} \mathrm {O} _{2}+\mathrm {Li} _{\frac {1}{2}}\mathrm {C} _{6}\leftrightarrows \mathrm {C} _{6}+\mathrm {Li} \mathrm {Co} \mathrm {O} _{2}}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délník 9"/>
              <p:cNvSpPr/>
              <p:nvPr/>
            </p:nvSpPr>
            <p:spPr>
              <a:xfrm>
                <a:off x="4491825" y="2852936"/>
                <a:ext cx="211314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1600">
                          <a:solidFill>
                            <a:prstClr val="black"/>
                          </a:solidFill>
                          <a:latin typeface="Cambria Math"/>
                        </a:rPr>
                        <m:t>Li</m:t>
                      </m:r>
                      <m:sSub>
                        <m:sSubPr>
                          <m:ctrlPr>
                            <a:rPr lang="cs-CZ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cs-CZ" sz="1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cs-CZ" sz="1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  <m:r>
                        <a:rPr lang="cs-CZ" sz="1600" i="1">
                          <a:solidFill>
                            <a:prstClr val="black"/>
                          </a:solidFill>
                          <a:latin typeface="Cambria Math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cs-CZ" sz="1600">
                          <a:solidFill>
                            <a:prstClr val="black"/>
                          </a:solidFill>
                          <a:latin typeface="Cambria Math"/>
                        </a:rPr>
                        <m:t>L</m:t>
                      </m:r>
                      <m:sSup>
                        <m:sSupPr>
                          <m:ctrlPr>
                            <a:rPr lang="cs-CZ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cs-CZ" sz="1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i</m:t>
                          </m:r>
                        </m:e>
                        <m:sup>
                          <m:r>
                            <a:rPr lang="cs-CZ" sz="1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cs-CZ" sz="16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cs-CZ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cs-CZ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cs-CZ" sz="16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cs-CZ" sz="1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cs-CZ" sz="1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0" name="Obdélník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825" y="2852936"/>
                <a:ext cx="2113143" cy="3385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délník 10"/>
              <p:cNvSpPr/>
              <p:nvPr/>
            </p:nvSpPr>
            <p:spPr>
              <a:xfrm>
                <a:off x="4203793" y="3150553"/>
                <a:ext cx="260045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1600" b="0" i="0" smtClean="0">
                          <a:solidFill>
                            <a:prstClr val="black"/>
                          </a:solidFill>
                          <a:latin typeface="Cambria Math"/>
                        </a:rPr>
                        <m:t>Co</m:t>
                      </m:r>
                      <m:sSub>
                        <m:sSubPr>
                          <m:ctrlPr>
                            <a:rPr lang="cs-CZ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cs-CZ" sz="1600" b="0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O</m:t>
                          </m:r>
                        </m:e>
                        <m:sub>
                          <m:r>
                            <a:rPr lang="cs-CZ" sz="1600" b="0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cs-CZ" sz="1600">
                          <a:solidFill>
                            <a:prstClr val="black"/>
                          </a:solidFill>
                          <a:latin typeface="Cambria Math"/>
                        </a:rPr>
                        <m:t>L</m:t>
                      </m:r>
                      <m:sSup>
                        <m:sSupPr>
                          <m:ctrlPr>
                            <a:rPr lang="cs-CZ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cs-CZ" sz="1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i</m:t>
                          </m:r>
                        </m:e>
                        <m:sup>
                          <m:r>
                            <a:rPr lang="cs-CZ" sz="1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cs-CZ" sz="16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cs-CZ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cs-CZ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cs-CZ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cs-CZ" sz="1600" b="0" i="0" smtClean="0">
                          <a:solidFill>
                            <a:prstClr val="black"/>
                          </a:solidFill>
                          <a:latin typeface="Cambria Math"/>
                        </a:rPr>
                        <m:t>LiCo</m:t>
                      </m:r>
                      <m:sSub>
                        <m:sSubPr>
                          <m:ctrlPr>
                            <a:rPr lang="cs-CZ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cs-CZ" sz="1600" b="0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O</m:t>
                          </m:r>
                        </m:e>
                        <m:sub>
                          <m:r>
                            <a:rPr lang="cs-CZ" sz="1600" b="0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1" name="Obdélník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793" y="3150553"/>
                <a:ext cx="2600455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131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517" y="22126"/>
            <a:ext cx="8229600" cy="1143000"/>
          </a:xfrm>
        </p:spPr>
        <p:txBody>
          <a:bodyPr>
            <a:normAutofit/>
          </a:bodyPr>
          <a:lstStyle/>
          <a:p>
            <a:pPr marL="0" indent="0"/>
            <a:r>
              <a:rPr lang="cs-CZ" dirty="0" smtClean="0"/>
              <a:t>Elektromobil</a:t>
            </a:r>
            <a:endParaRPr lang="cs-CZ" dirty="0"/>
          </a:p>
        </p:txBody>
      </p:sp>
      <p:sp>
        <p:nvSpPr>
          <p:cNvPr id="8" name="AutoShape 2" descr="{\displaystyle \mathrm {Li} _{\frac {1}{2}}\mathrm {Co} \mathrm {O} _{2}+\mathrm {Li} _{\frac {1}{2}}\mathrm {C} _{6}\leftrightarrows \mathrm {C} _{6}+\mathrm {Li} \mathrm {Co} \mathrm {O} _{2}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4" descr="{\displaystyle \mathrm {Li} _{\frac {1}{2}}\mathrm {Co} \mathrm {O} _{2}+\mathrm {Li} _{\frac {1}{2}}\mathrm {C} _{6}\leftrightarrows \mathrm {C} _{6}+\mathrm {Li} \mathrm {Co} \mathrm {O} _{2}}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Obdélník 5"/>
          <p:cNvSpPr/>
          <p:nvPr/>
        </p:nvSpPr>
        <p:spPr>
          <a:xfrm>
            <a:off x="35497" y="1340768"/>
            <a:ext cx="9108504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Jezdí na elektřinu, obvykle </a:t>
            </a:r>
            <a:r>
              <a:rPr lang="cs-CZ" dirty="0" err="1" smtClean="0">
                <a:solidFill>
                  <a:prstClr val="black"/>
                </a:solidFill>
              </a:rPr>
              <a:t>Li</a:t>
            </a:r>
            <a:r>
              <a:rPr lang="cs-CZ" dirty="0" smtClean="0">
                <a:solidFill>
                  <a:prstClr val="black"/>
                </a:solidFill>
              </a:rPr>
              <a:t>-Ion akumulátor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Elektromotor je jednoduchý a lehký stroj (žádná převodovka, olej, apod.)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Je třeba přibližně 10 kWh/100km = 50 kg </a:t>
            </a:r>
            <a:r>
              <a:rPr lang="cs-CZ" dirty="0" err="1" smtClean="0">
                <a:solidFill>
                  <a:prstClr val="black"/>
                </a:solidFill>
              </a:rPr>
              <a:t>Li</a:t>
            </a:r>
            <a:r>
              <a:rPr lang="cs-CZ" dirty="0" smtClean="0">
                <a:solidFill>
                  <a:prstClr val="black"/>
                </a:solidFill>
              </a:rPr>
              <a:t>-Ion baterie / 100 km dojezdu  = 5000 USD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Baterie se někam musí vejít (např. do podvozku; SUV je ideální) 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Baterie mají omezenou životnost (zatím nikdo neví jakou)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Rekuperace (účinná zejména v městském provozu, až 25%)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Výkon nezávislý na otáčkách (dobrá akcelerace)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Nabíjení výkonem až cca 50 kW, přibližně 20% se „ztratí“, </a:t>
            </a:r>
            <a:r>
              <a:rPr lang="cs-CZ" smtClean="0">
                <a:solidFill>
                  <a:prstClr val="black"/>
                </a:solidFill>
              </a:rPr>
              <a:t>cca 15 </a:t>
            </a:r>
            <a:r>
              <a:rPr lang="cs-CZ" dirty="0" smtClean="0">
                <a:solidFill>
                  <a:prstClr val="black"/>
                </a:solidFill>
              </a:rPr>
              <a:t>minut / dojezd 100 km 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Auto samo netopí (Tesla: tepelné čerpadlo v autě)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>
                <a:solidFill>
                  <a:prstClr val="black"/>
                </a:solidFill>
              </a:rPr>
              <a:t>Ideální pro služby ve městech: taxi, rozvážkové služby, pošta (auto většinu času stojí, vyjíždí vždy ze stejného místa – nabíječka, atd.) – </a:t>
            </a:r>
            <a:r>
              <a:rPr lang="cs-CZ" dirty="0" err="1" smtClean="0">
                <a:solidFill>
                  <a:prstClr val="black"/>
                </a:solidFill>
              </a:rPr>
              <a:t>Deutsche</a:t>
            </a:r>
            <a:r>
              <a:rPr lang="cs-CZ" dirty="0" smtClean="0">
                <a:solidFill>
                  <a:prstClr val="black"/>
                </a:solidFill>
              </a:rPr>
              <a:t> Post má vlastní </a:t>
            </a:r>
            <a:r>
              <a:rPr lang="cs-CZ" dirty="0" err="1" smtClean="0">
                <a:solidFill>
                  <a:prstClr val="black"/>
                </a:solidFill>
              </a:rPr>
              <a:t>elektroauto</a:t>
            </a:r>
            <a:endParaRPr lang="cs-CZ" dirty="0" smtClean="0">
              <a:solidFill>
                <a:prstClr val="black"/>
              </a:solidFill>
            </a:endParaRP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endParaRPr lang="cs-CZ" dirty="0" smtClean="0">
              <a:solidFill>
                <a:prstClr val="black"/>
              </a:solidFill>
            </a:endParaRP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91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Elektrický proud ve vakuu a v </a:t>
            </a:r>
            <a:r>
              <a:rPr lang="cs-CZ" dirty="0"/>
              <a:t>plynech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2592287"/>
          </a:xfrm>
        </p:spPr>
        <p:txBody>
          <a:bodyPr>
            <a:normAutofit lnSpcReduction="10000"/>
          </a:bodyPr>
          <a:lstStyle/>
          <a:p>
            <a:r>
              <a:rPr lang="cs-CZ" sz="2400" dirty="0" smtClean="0"/>
              <a:t>Termoelektrická </a:t>
            </a:r>
            <a:r>
              <a:rPr lang="cs-CZ" sz="2400" dirty="0"/>
              <a:t>emise, fotoelektrická emise, </a:t>
            </a:r>
            <a:r>
              <a:rPr lang="cs-CZ" sz="2400" dirty="0" smtClean="0"/>
              <a:t>autoemise</a:t>
            </a:r>
          </a:p>
          <a:p>
            <a:r>
              <a:rPr lang="cs-CZ" sz="2400" dirty="0" smtClean="0"/>
              <a:t>Katodové záření </a:t>
            </a:r>
            <a:endParaRPr lang="cs-CZ" sz="2400" dirty="0"/>
          </a:p>
          <a:p>
            <a:r>
              <a:rPr lang="cs-CZ" sz="2400" dirty="0" smtClean="0"/>
              <a:t>Ionizace, ionizace nárazem, plazma</a:t>
            </a:r>
          </a:p>
          <a:p>
            <a:r>
              <a:rPr lang="cs-CZ" sz="2400" dirty="0" smtClean="0"/>
              <a:t>Nesamostatný výboj, samostatný výboj</a:t>
            </a:r>
          </a:p>
          <a:p>
            <a:r>
              <a:rPr lang="cs-CZ" sz="2400" dirty="0"/>
              <a:t>Za sníženého tlaku - doutnavý výboj, katodové záření</a:t>
            </a:r>
          </a:p>
          <a:p>
            <a:r>
              <a:rPr lang="cs-CZ" sz="2400" dirty="0"/>
              <a:t>Za normálního tlaku – koróna, jiskrový výboj, elektrický oblouk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38100" y="4005064"/>
            <a:ext cx="9144000" cy="41467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0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Fotoelektrický jev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65609" y="949921"/>
                <a:ext cx="4892773" cy="3816424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cs-CZ" dirty="0" smtClean="0"/>
                  <a:t>Elektrický </a:t>
                </a:r>
                <a:r>
                  <a:rPr lang="cs-CZ" dirty="0"/>
                  <a:t>proud ve </a:t>
                </a:r>
                <a:r>
                  <a:rPr lang="cs-CZ" dirty="0" smtClean="0"/>
                  <a:t>vakuu: pohyb elektronů volným prostorem. Jak se do něj dostanou?</a:t>
                </a:r>
              </a:p>
              <a:p>
                <a:pPr marL="0" indent="0">
                  <a:buNone/>
                </a:pPr>
                <a:r>
                  <a:rPr lang="cs-CZ" dirty="0" smtClean="0"/>
                  <a:t>Výstupní práce – </a:t>
                </a:r>
                <a:r>
                  <a:rPr lang="cs-CZ" b="1" dirty="0" smtClean="0"/>
                  <a:t>fotoelektrický jev </a:t>
                </a:r>
                <a:r>
                  <a:rPr lang="cs-CZ" dirty="0" smtClean="0"/>
                  <a:t>(Einstein, 1905)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h</m:t>
                      </m:r>
                      <m:r>
                        <a:rPr lang="cs-CZ" b="0" i="1" smtClean="0">
                          <a:latin typeface="Cambria Math"/>
                        </a:rPr>
                        <m:t>𝜈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h</m:t>
                    </m:r>
                  </m:oMath>
                </a14:m>
                <a:r>
                  <a:rPr lang="cs-CZ" dirty="0" smtClean="0"/>
                  <a:t> - Planckova konstanta [</a:t>
                </a:r>
                <a:r>
                  <a:rPr lang="cs-CZ" dirty="0" err="1" smtClean="0"/>
                  <a:t>J.s</a:t>
                </a:r>
                <a:r>
                  <a:rPr lang="cs-CZ" dirty="0" smtClean="0"/>
                  <a:t> nebo </a:t>
                </a:r>
                <a:r>
                  <a:rPr lang="cs-CZ" dirty="0" err="1" smtClean="0"/>
                  <a:t>eV.s</a:t>
                </a:r>
                <a:r>
                  <a:rPr lang="cs-CZ" dirty="0" smtClean="0"/>
                  <a:t>]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𝜈</m:t>
                    </m:r>
                  </m:oMath>
                </a14:m>
                <a:r>
                  <a:rPr lang="cs-CZ" dirty="0" smtClean="0"/>
                  <a:t> </a:t>
                </a:r>
                <a:r>
                  <a:rPr lang="cs-CZ" dirty="0"/>
                  <a:t>-</a:t>
                </a:r>
                <a:r>
                  <a:rPr lang="cs-CZ" dirty="0" smtClean="0"/>
                  <a:t> frekvence záření [s</a:t>
                </a:r>
                <a:r>
                  <a:rPr lang="cs-CZ" baseline="30000" dirty="0" smtClean="0"/>
                  <a:t>-1</a:t>
                </a:r>
                <a:r>
                  <a:rPr lang="cs-CZ" dirty="0" smtClean="0"/>
                  <a:t>]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h</m:t>
                    </m:r>
                    <m:r>
                      <a:rPr lang="cs-CZ" i="1">
                        <a:latin typeface="Cambria Math"/>
                      </a:rPr>
                      <m:t>𝜈</m:t>
                    </m:r>
                  </m:oMath>
                </a14:m>
                <a:r>
                  <a:rPr lang="cs-CZ" dirty="0" smtClean="0"/>
                  <a:t> – energie fotonu (pojmenován 1926)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1" i="1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cs-CZ" b="1" i="1">
                            <a:latin typeface="Cambria Math"/>
                          </a:rPr>
                          <m:t>𝒗</m:t>
                        </m:r>
                      </m:sub>
                    </m:sSub>
                  </m:oMath>
                </a14:m>
                <a:r>
                  <a:rPr lang="cs-CZ" b="1" dirty="0" smtClean="0"/>
                  <a:t> - výstupní práce (elektronu z kovu)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cs-CZ" dirty="0" smtClean="0"/>
                  <a:t> - kinetická energie (elektronu) ve vakuu</a:t>
                </a:r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609" y="949921"/>
                <a:ext cx="4892773" cy="3816424"/>
              </a:xfrm>
              <a:blipFill rotWithShape="1">
                <a:blip r:embed="rId3"/>
                <a:stretch>
                  <a:fillRect l="-1494" t="-2556" b="-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Photoelectric effect.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24744"/>
            <a:ext cx="2160240" cy="155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thumb/d/db/Photoelectric_effect_diagram.svg/220px-Photoelectric_effect_diagram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0937"/>
            <a:ext cx="2519950" cy="169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ýsledek obrázk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973" y="2996952"/>
            <a:ext cx="3762375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635896" y="5733256"/>
            <a:ext cx="1842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ym typeface="Wingdings" panose="05000000000000000000" pitchFamily="2" charset="2"/>
              </a:rPr>
              <a:t> fotoemise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43888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Termoelektrická emise a autoemise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395536" y="1124744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cs-CZ" b="1" dirty="0" smtClean="0"/>
              <a:t>Termoelektrická emise (Edison 1883)</a:t>
            </a:r>
          </a:p>
          <a:p>
            <a:pPr marL="266700" lvl="2" indent="-266700">
              <a:buFont typeface="Arial" panose="020B0604020202020204" pitchFamily="34" charset="0"/>
              <a:buChar char="•"/>
            </a:pPr>
            <a:r>
              <a:rPr lang="cs-CZ" sz="1600" dirty="0" smtClean="0"/>
              <a:t>Pokud je kov dostatečně zahřátý, tak jeho elektrony (některé) mají dostatečnou energii a mohou vyletět z kovu</a:t>
            </a:r>
          </a:p>
          <a:p>
            <a:pPr marL="266700" lvl="2" indent="-266700">
              <a:buFont typeface="Arial" panose="020B0604020202020204" pitchFamily="34" charset="0"/>
              <a:buChar char="•"/>
            </a:pPr>
            <a:r>
              <a:rPr lang="cs-CZ" sz="1600" dirty="0" smtClean="0"/>
              <a:t>Např. elektronový mikroskop se žhaveným vláknem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0" lvl="1"/>
            <a:r>
              <a:rPr lang="cs-CZ" b="1" dirty="0" smtClean="0"/>
              <a:t>Autoemise (chladná emise, </a:t>
            </a:r>
            <a:r>
              <a:rPr lang="cs-CZ" b="1" dirty="0" err="1" smtClean="0"/>
              <a:t>field</a:t>
            </a:r>
            <a:r>
              <a:rPr lang="cs-CZ" b="1" dirty="0" smtClean="0"/>
              <a:t> </a:t>
            </a:r>
            <a:r>
              <a:rPr lang="cs-CZ" b="1" dirty="0" err="1" smtClean="0"/>
              <a:t>electron</a:t>
            </a:r>
            <a:r>
              <a:rPr lang="cs-CZ" b="1" dirty="0" smtClean="0"/>
              <a:t> </a:t>
            </a:r>
            <a:r>
              <a:rPr lang="cs-CZ" b="1" dirty="0" err="1" smtClean="0"/>
              <a:t>emission</a:t>
            </a:r>
            <a:r>
              <a:rPr lang="cs-CZ" b="1" dirty="0" smtClean="0"/>
              <a:t>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Na povrch kovu se přivede velké napětí (desítky, stovky </a:t>
            </a:r>
            <a:r>
              <a:rPr lang="cs-CZ" sz="1600" dirty="0" err="1" smtClean="0"/>
              <a:t>kV</a:t>
            </a:r>
            <a:r>
              <a:rPr lang="cs-CZ" sz="1600" dirty="0" smtClean="0"/>
              <a:t>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Elektrony se utrhnou z kovu, aniž by dosáhly výstupní energie (práce)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Využívá kvantový tunelový efekt (pozorováno 1880, vysvětleno 1928)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Částice může </a:t>
            </a:r>
            <a:r>
              <a:rPr lang="cs-CZ" sz="1600" dirty="0" err="1" smtClean="0"/>
              <a:t>protunelovat</a:t>
            </a:r>
            <a:r>
              <a:rPr lang="cs-CZ" sz="1600" dirty="0" smtClean="0"/>
              <a:t> úzkou energetickou bariéru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Tzv. </a:t>
            </a:r>
            <a:r>
              <a:rPr lang="cs-CZ" sz="1600" dirty="0" err="1"/>
              <a:t>s</a:t>
            </a:r>
            <a:r>
              <a:rPr lang="cs-CZ" sz="1600" dirty="0" err="1" smtClean="0"/>
              <a:t>chottkyho</a:t>
            </a:r>
            <a:r>
              <a:rPr lang="cs-CZ" sz="1600" dirty="0" smtClean="0"/>
              <a:t> dioda (</a:t>
            </a:r>
            <a:r>
              <a:rPr lang="cs-CZ" sz="1600" dirty="0" err="1" smtClean="0"/>
              <a:t>field</a:t>
            </a:r>
            <a:r>
              <a:rPr lang="cs-CZ" sz="1600" dirty="0" smtClean="0"/>
              <a:t> </a:t>
            </a:r>
            <a:r>
              <a:rPr lang="cs-CZ" sz="1600" dirty="0" err="1" smtClean="0"/>
              <a:t>emission</a:t>
            </a:r>
            <a:r>
              <a:rPr lang="cs-CZ" sz="1600" dirty="0" smtClean="0"/>
              <a:t> </a:t>
            </a:r>
            <a:r>
              <a:rPr lang="cs-CZ" sz="1600" dirty="0" err="1" smtClean="0"/>
              <a:t>gun</a:t>
            </a:r>
            <a:r>
              <a:rPr lang="cs-CZ" sz="1600" dirty="0" smtClean="0"/>
              <a:t>) </a:t>
            </a:r>
            <a:endParaRPr lang="cs-CZ" sz="1600" dirty="0"/>
          </a:p>
          <a:p>
            <a:pPr marL="0" lvl="1"/>
            <a:r>
              <a:rPr lang="cs-CZ" sz="1600" dirty="0" smtClean="0"/>
              <a:t>Termo/foto/autoemisi lze kombinovat</a:t>
            </a:r>
            <a:endParaRPr lang="cs-CZ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pic>
        <p:nvPicPr>
          <p:cNvPr id="10" name="Picture 2" descr="http://physics.mff.cuni.cz/kfpp/skripta/elektronika/kap2/2_4a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319" y="1772816"/>
            <a:ext cx="3598185" cy="10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Výsledek obrázku pro field emiss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686340"/>
            <a:ext cx="3198215" cy="316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ýsledek obrázku pro field emiss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09" y="4653136"/>
            <a:ext cx="4502541" cy="216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53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Katodové záření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7041430" cy="3340968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Vakuum nebo velmi nízký tlak</a:t>
            </a:r>
          </a:p>
          <a:p>
            <a:r>
              <a:rPr lang="cs-CZ" dirty="0" smtClean="0"/>
              <a:t>Proud elektronů vystupujících z katody</a:t>
            </a:r>
          </a:p>
          <a:p>
            <a:r>
              <a:rPr lang="cs-CZ" dirty="0" smtClean="0"/>
              <a:t>Jedná se o proud hmotných částic (elektronů)</a:t>
            </a:r>
          </a:p>
          <a:p>
            <a:pPr lvl="1"/>
            <a:r>
              <a:rPr lang="cs-CZ" dirty="0" smtClean="0"/>
              <a:t>Mechanické, tepelné a chemické účinky</a:t>
            </a:r>
          </a:p>
          <a:p>
            <a:r>
              <a:rPr lang="cs-CZ" dirty="0" smtClean="0"/>
              <a:t>Lze vychýlit magnetickým polem (bude)</a:t>
            </a:r>
          </a:p>
          <a:p>
            <a:r>
              <a:rPr lang="cs-CZ" dirty="0" smtClean="0"/>
              <a:t>Tak fungovala původně televizní obrazovka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81128"/>
            <a:ext cx="3499769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Elektrický proud v </a:t>
            </a:r>
            <a:r>
              <a:rPr lang="cs-CZ" dirty="0"/>
              <a:t>plynech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2304256"/>
          </a:xfrm>
        </p:spPr>
        <p:txBody>
          <a:bodyPr>
            <a:normAutofit/>
          </a:bodyPr>
          <a:lstStyle/>
          <a:p>
            <a:r>
              <a:rPr lang="cs-CZ" sz="2400" dirty="0" smtClean="0"/>
              <a:t>Ionizace</a:t>
            </a:r>
          </a:p>
          <a:p>
            <a:r>
              <a:rPr lang="cs-CZ" sz="2400" dirty="0" smtClean="0"/>
              <a:t>Ionizace nárazem, plazma</a:t>
            </a:r>
          </a:p>
          <a:p>
            <a:r>
              <a:rPr lang="cs-CZ" sz="2400" dirty="0" smtClean="0"/>
              <a:t>Nesamostatný výboj, samostatný výboj</a:t>
            </a:r>
          </a:p>
          <a:p>
            <a:r>
              <a:rPr lang="cs-CZ" sz="2400" dirty="0"/>
              <a:t>Za sníženého tlaku - doutnavý výboj, katodové záření</a:t>
            </a:r>
          </a:p>
          <a:p>
            <a:r>
              <a:rPr lang="cs-CZ" sz="2400" dirty="0"/>
              <a:t>Za normálního tlaku – koróna, jiskrový výboj, elektrický oblouk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38100" y="3717032"/>
            <a:ext cx="9144000" cy="44348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8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dirty="0" smtClean="0"/>
              <a:t>Ionizace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744416"/>
          </a:xfrm>
        </p:spPr>
        <p:txBody>
          <a:bodyPr>
            <a:normAutofit fontScale="85000" lnSpcReduction="20000"/>
          </a:bodyPr>
          <a:lstStyle/>
          <a:p>
            <a:r>
              <a:rPr lang="cs-CZ" sz="2400" dirty="0" smtClean="0"/>
              <a:t>Ionizace je ionizace. Z neutrálních částic plynu vzniknou ionty.</a:t>
            </a:r>
          </a:p>
          <a:p>
            <a:pPr lvl="1"/>
            <a:r>
              <a:rPr lang="cs-CZ" sz="2000" dirty="0" smtClean="0"/>
              <a:t>Tepelná ionizace</a:t>
            </a:r>
          </a:p>
          <a:p>
            <a:pPr lvl="1"/>
            <a:r>
              <a:rPr lang="cs-CZ" sz="2000" dirty="0" err="1" smtClean="0"/>
              <a:t>Fotoionizace</a:t>
            </a:r>
            <a:r>
              <a:rPr lang="cs-CZ" sz="2000" dirty="0" smtClean="0"/>
              <a:t> (analogie fotoelektrického jevu)</a:t>
            </a:r>
            <a:endParaRPr lang="cs-CZ" sz="2400" dirty="0" smtClean="0"/>
          </a:p>
          <a:p>
            <a:r>
              <a:rPr lang="cs-CZ" sz="2400" dirty="0" smtClean="0"/>
              <a:t>Ionizace nárazem</a:t>
            </a:r>
            <a:endParaRPr lang="cs-CZ" sz="2400" dirty="0"/>
          </a:p>
          <a:p>
            <a:pPr lvl="1"/>
            <a:r>
              <a:rPr lang="cs-CZ" sz="2000" dirty="0" smtClean="0"/>
              <a:t>Vznik nárazem s částicí s dostatečnou kinetickou energií (např. elektron)</a:t>
            </a:r>
          </a:p>
          <a:p>
            <a:pPr lvl="1"/>
            <a:r>
              <a:rPr lang="cs-CZ" sz="2000" dirty="0" smtClean="0"/>
              <a:t>Vzniká kladný iont a elektron(y)</a:t>
            </a:r>
          </a:p>
          <a:p>
            <a:pPr lvl="1"/>
            <a:r>
              <a:rPr lang="cs-CZ" sz="2000" dirty="0" smtClean="0"/>
              <a:t>Vzniklý elektron může získat kinetickou energii a ionizovat další částici</a:t>
            </a:r>
          </a:p>
          <a:p>
            <a:pPr lvl="1"/>
            <a:r>
              <a:rPr lang="cs-CZ" sz="2000" dirty="0" smtClean="0">
                <a:sym typeface="Wingdings" panose="05000000000000000000" pitchFamily="2" charset="2"/>
              </a:rPr>
              <a:t> </a:t>
            </a:r>
            <a:r>
              <a:rPr lang="cs-CZ" sz="2000" b="1" dirty="0" smtClean="0">
                <a:sym typeface="Wingdings" panose="05000000000000000000" pitchFamily="2" charset="2"/>
              </a:rPr>
              <a:t>Lavinová ionizace nárazem</a:t>
            </a:r>
          </a:p>
          <a:p>
            <a:pPr lvl="1"/>
            <a:r>
              <a:rPr lang="cs-CZ" sz="2000" dirty="0" smtClean="0">
                <a:sym typeface="Wingdings" panose="05000000000000000000" pitchFamily="2" charset="2"/>
              </a:rPr>
              <a:t>Aby částice získala dostatečně velkou kinetickou energii, musí se pohybovat po dostatečně dlouhé</a:t>
            </a:r>
            <a:r>
              <a:rPr lang="cs-CZ" sz="2000" b="1" dirty="0" smtClean="0">
                <a:sym typeface="Wingdings" panose="05000000000000000000" pitchFamily="2" charset="2"/>
              </a:rPr>
              <a:t> volné dráze </a:t>
            </a:r>
            <a:r>
              <a:rPr lang="cs-CZ" sz="2000" dirty="0" smtClean="0">
                <a:sym typeface="Wingdings" panose="05000000000000000000" pitchFamily="2" charset="2"/>
              </a:rPr>
              <a:t></a:t>
            </a:r>
            <a:r>
              <a:rPr lang="cs-CZ" sz="2000" b="1" dirty="0" smtClean="0">
                <a:sym typeface="Wingdings" panose="05000000000000000000" pitchFamily="2" charset="2"/>
              </a:rPr>
              <a:t> </a:t>
            </a:r>
            <a:r>
              <a:rPr lang="cs-CZ" sz="2000" dirty="0" smtClean="0">
                <a:sym typeface="Wingdings" panose="05000000000000000000" pitchFamily="2" charset="2"/>
              </a:rPr>
              <a:t>volná dráha je průměrná dráha, po kterou se částice nesrazí s jinou částicí</a:t>
            </a:r>
          </a:p>
          <a:p>
            <a:pPr lvl="1"/>
            <a:r>
              <a:rPr lang="cs-CZ" sz="2000" dirty="0" smtClean="0">
                <a:sym typeface="Wingdings" panose="05000000000000000000" pitchFamily="2" charset="2"/>
              </a:rPr>
              <a:t>Ionizace nárazem je snazší ve zředěném plynu (při nízkém tlaku)</a:t>
            </a:r>
          </a:p>
          <a:p>
            <a:r>
              <a:rPr lang="cs-CZ" sz="2400" dirty="0" smtClean="0">
                <a:sym typeface="Wingdings" panose="05000000000000000000" pitchFamily="2" charset="2"/>
              </a:rPr>
              <a:t>Plazma</a:t>
            </a:r>
          </a:p>
          <a:p>
            <a:pPr lvl="1"/>
            <a:r>
              <a:rPr lang="cs-CZ" sz="2000" dirty="0" smtClean="0">
                <a:sym typeface="Wingdings" panose="05000000000000000000" pitchFamily="2" charset="2"/>
              </a:rPr>
              <a:t>Plazma je částečně nebo zcela ionizovaný plyn, který je jako celek neutrální.</a:t>
            </a: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38100" y="5301208"/>
            <a:ext cx="9144000" cy="349870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6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Elektrický proud v </a:t>
            </a:r>
            <a:r>
              <a:rPr lang="cs-CZ" dirty="0"/>
              <a:t>plynech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2304256"/>
          </a:xfrm>
        </p:spPr>
        <p:txBody>
          <a:bodyPr>
            <a:normAutofit lnSpcReduction="10000"/>
          </a:bodyPr>
          <a:lstStyle/>
          <a:p>
            <a:r>
              <a:rPr lang="cs-CZ" sz="2400" dirty="0" smtClean="0"/>
              <a:t>Plyn vede proud formou </a:t>
            </a:r>
            <a:r>
              <a:rPr lang="cs-CZ" sz="2400" b="1" dirty="0" smtClean="0"/>
              <a:t>elektrického výboje</a:t>
            </a:r>
          </a:p>
          <a:p>
            <a:r>
              <a:rPr lang="cs-CZ" sz="2400" b="1" dirty="0" smtClean="0"/>
              <a:t>Výboj nesamostatný</a:t>
            </a:r>
          </a:p>
          <a:p>
            <a:pPr lvl="1"/>
            <a:r>
              <a:rPr lang="cs-CZ" sz="2000" dirty="0" smtClean="0"/>
              <a:t>Vyžaduje ionizaci vnějším zdrojem (např. </a:t>
            </a:r>
            <a:r>
              <a:rPr lang="cs-CZ" sz="2000" dirty="0" err="1" smtClean="0"/>
              <a:t>fotoionizaci</a:t>
            </a:r>
            <a:r>
              <a:rPr lang="cs-CZ" sz="2000" dirty="0" smtClean="0"/>
              <a:t>)</a:t>
            </a:r>
          </a:p>
          <a:p>
            <a:r>
              <a:rPr lang="cs-CZ" sz="2400" b="1" dirty="0" smtClean="0"/>
              <a:t>Výboj samostatný </a:t>
            </a:r>
          </a:p>
          <a:p>
            <a:pPr lvl="1"/>
            <a:r>
              <a:rPr lang="cs-CZ" sz="2000" dirty="0" smtClean="0"/>
              <a:t>Dochází k ionizaci nárazem. Výboj může pokračovat i po odebrání zdroje ionizace. </a:t>
            </a:r>
            <a:endParaRPr lang="cs-CZ" sz="2400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38100" y="3717032"/>
            <a:ext cx="9144000" cy="44348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80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atická charakteristika elektrického oblouku. Zdroj: &amp;Ccaron;VUT F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999" y="4581128"/>
            <a:ext cx="2846656" cy="225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dirty="0" smtClean="0"/>
              <a:t>Elektrický proud v </a:t>
            </a:r>
            <a:r>
              <a:rPr lang="cs-CZ" dirty="0"/>
              <a:t>plynech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24744"/>
            <a:ext cx="6048672" cy="4392488"/>
          </a:xfrm>
        </p:spPr>
        <p:txBody>
          <a:bodyPr>
            <a:normAutofit fontScale="70000" lnSpcReduction="20000"/>
          </a:bodyPr>
          <a:lstStyle/>
          <a:p>
            <a:r>
              <a:rPr lang="cs-CZ" sz="2400" dirty="0"/>
              <a:t>Za normálního tlaku – koróna, jiskrový výboj, elektrický </a:t>
            </a:r>
            <a:r>
              <a:rPr lang="cs-CZ" sz="2400" dirty="0" smtClean="0"/>
              <a:t>oblouk</a:t>
            </a:r>
          </a:p>
          <a:p>
            <a:pPr marL="0" indent="0">
              <a:buNone/>
            </a:pPr>
            <a:r>
              <a:rPr lang="cs-CZ" sz="2400" dirty="0" smtClean="0"/>
              <a:t>Koróna</a:t>
            </a:r>
          </a:p>
          <a:p>
            <a:pPr lvl="1"/>
            <a:r>
              <a:rPr lang="cs-CZ" sz="2000" dirty="0" smtClean="0"/>
              <a:t>samostatný stabilní výboj vznikající na hrotech, modré světélkování</a:t>
            </a:r>
          </a:p>
          <a:p>
            <a:pPr lvl="1"/>
            <a:r>
              <a:rPr lang="cs-CZ" sz="2000" dirty="0" smtClean="0"/>
              <a:t>parazitní jev na vedení vysokého napětí (sršení z hrotů)</a:t>
            </a:r>
          </a:p>
          <a:p>
            <a:pPr lvl="1"/>
            <a:r>
              <a:rPr lang="cs-CZ" sz="2000" dirty="0"/>
              <a:t>v</a:t>
            </a:r>
            <a:r>
              <a:rPr lang="cs-CZ" sz="2000" dirty="0" smtClean="0"/>
              <a:t>ybití statické elektřiny (loď, strom) do mraku (obvykle před bouřkou či při bouřce) – projevuje se jako Eliášův oheň</a:t>
            </a:r>
            <a:endParaRPr lang="cs-CZ" sz="2000" dirty="0"/>
          </a:p>
          <a:p>
            <a:pPr marL="0" indent="0">
              <a:buNone/>
            </a:pPr>
            <a:r>
              <a:rPr lang="cs-CZ" sz="2400" dirty="0" smtClean="0"/>
              <a:t>Jiskrový výboj</a:t>
            </a:r>
          </a:p>
          <a:p>
            <a:pPr lvl="1"/>
            <a:r>
              <a:rPr lang="cs-CZ" sz="2000" dirty="0" smtClean="0"/>
              <a:t>Ionizace plynu nárazem za atmosférického tlaku (při vysokém napětí)</a:t>
            </a:r>
          </a:p>
          <a:p>
            <a:pPr lvl="1"/>
            <a:r>
              <a:rPr lang="cs-CZ" sz="2000" dirty="0" smtClean="0"/>
              <a:t>Krátkodobý samostatný výboj</a:t>
            </a:r>
          </a:p>
          <a:p>
            <a:pPr lvl="1"/>
            <a:r>
              <a:rPr lang="cs-CZ" sz="2000" dirty="0" smtClean="0"/>
              <a:t>Blesk</a:t>
            </a:r>
          </a:p>
          <a:p>
            <a:pPr marL="0" indent="0">
              <a:buNone/>
            </a:pPr>
            <a:r>
              <a:rPr lang="cs-CZ" sz="2400" dirty="0" smtClean="0"/>
              <a:t>Obloukový výboj (elektrický oblouk)</a:t>
            </a:r>
          </a:p>
          <a:p>
            <a:pPr lvl="1"/>
            <a:r>
              <a:rPr lang="cs-CZ" sz="2000" dirty="0" smtClean="0"/>
              <a:t>Samostatný výboj mezi dvěma uhlíkovými elektrodami</a:t>
            </a:r>
          </a:p>
          <a:p>
            <a:pPr lvl="1"/>
            <a:r>
              <a:rPr lang="cs-CZ" sz="2000" dirty="0" smtClean="0"/>
              <a:t>Po přiblížení elektrod dojde k jiskrovému výboji, roste proudová hustota, roste teplota a vzniká termoemise (mám víc nosičů proudu)</a:t>
            </a:r>
          </a:p>
          <a:p>
            <a:pPr lvl="1"/>
            <a:r>
              <a:rPr lang="cs-CZ" sz="2000" dirty="0" smtClean="0"/>
              <a:t>Elektrody lze oddálit a výboj pokračuje (musím dodávat dost proudu) </a:t>
            </a:r>
          </a:p>
          <a:p>
            <a:pPr lvl="1"/>
            <a:r>
              <a:rPr lang="cs-CZ" sz="2000" dirty="0" smtClean="0"/>
              <a:t>V oblouku jsou extrémně vysoké teploty (10 000°C) – sváření</a:t>
            </a:r>
          </a:p>
          <a:p>
            <a:pPr lvl="1"/>
            <a:r>
              <a:rPr lang="cs-CZ" sz="2000" dirty="0" smtClean="0"/>
              <a:t>Oblouk svítí  - oblouková lampa; svářečka (svítí moc a na moc vysokých energiích </a:t>
            </a:r>
            <a:r>
              <a:rPr lang="cs-CZ" sz="2000" dirty="0" smtClean="0">
                <a:sym typeface="Wingdings" panose="05000000000000000000" pitchFamily="2" charset="2"/>
              </a:rPr>
              <a:t> n</a:t>
            </a:r>
            <a:r>
              <a:rPr lang="cs-CZ" sz="2000" dirty="0" smtClean="0"/>
              <a:t>ebezpečné) </a:t>
            </a:r>
          </a:p>
          <a:p>
            <a:pPr lvl="1"/>
            <a:r>
              <a:rPr lang="cs-CZ" sz="2000" dirty="0" smtClean="0"/>
              <a:t>Reguluje se předřadným odporem (volt ampérová charakteristika)</a:t>
            </a:r>
          </a:p>
          <a:p>
            <a:pPr lvl="1"/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38094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18906</TotalTime>
  <Words>4361</Words>
  <Application>Microsoft Office PowerPoint</Application>
  <PresentationFormat>Předvádění na obrazovce (4:3)</PresentationFormat>
  <Paragraphs>1131</Paragraphs>
  <Slides>100</Slides>
  <Notes>57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100</vt:i4>
      </vt:variant>
    </vt:vector>
  </HeadingPairs>
  <TitlesOfParts>
    <vt:vector size="106" baseType="lpstr">
      <vt:lpstr>Arial</vt:lpstr>
      <vt:lpstr>Calibri</vt:lpstr>
      <vt:lpstr>Cambria Math</vt:lpstr>
      <vt:lpstr>Symbol</vt:lpstr>
      <vt:lpstr>Wingdings</vt:lpstr>
      <vt:lpstr>Motiv systému Office</vt:lpstr>
      <vt:lpstr>Fyzika II pro biochemii</vt:lpstr>
      <vt:lpstr>Pravidla hry I</vt:lpstr>
      <vt:lpstr>Pravidla hry II</vt:lpstr>
      <vt:lpstr>Přibližný sylabus</vt:lpstr>
      <vt:lpstr>Předběžné otázky ke zkoušce</vt:lpstr>
      <vt:lpstr>Elektrický náboj</vt:lpstr>
      <vt:lpstr>Elektrický náboj</vt:lpstr>
      <vt:lpstr>Literatura</vt:lpstr>
      <vt:lpstr>Matematická rozcvička</vt:lpstr>
      <vt:lpstr>Sin a Cos - opakování </vt:lpstr>
      <vt:lpstr>Skalární součin</vt:lpstr>
      <vt:lpstr>Vektorový součin</vt:lpstr>
      <vt:lpstr>Matematické základy (fuj!)</vt:lpstr>
      <vt:lpstr>Matematické základy (fuj2!)</vt:lpstr>
      <vt:lpstr>Matematické základy (fuj3!)</vt:lpstr>
      <vt:lpstr>Skalární pole  v rovině</vt:lpstr>
      <vt:lpstr>Vektorové pole v rovině</vt:lpstr>
      <vt:lpstr>Derivace a parciální derivace</vt:lpstr>
      <vt:lpstr>Vektorový počet</vt:lpstr>
      <vt:lpstr>Gradient</vt:lpstr>
      <vt:lpstr>Divergence</vt:lpstr>
      <vt:lpstr>Rotace</vt:lpstr>
      <vt:lpstr>Elektrický náboj</vt:lpstr>
      <vt:lpstr>Coulombův zákon</vt:lpstr>
      <vt:lpstr>Hustota elektrického náboje</vt:lpstr>
      <vt:lpstr>Objemová, plošná a lineární hustota el. náboje</vt:lpstr>
      <vt:lpstr>Elektrická intenzita</vt:lpstr>
      <vt:lpstr>Elektrická intenzita bodového náboje</vt:lpstr>
      <vt:lpstr>Elektrická intenzita bodového náboje</vt:lpstr>
      <vt:lpstr>Tok vektorové veličiny</vt:lpstr>
      <vt:lpstr>Tok vektorové veličiny</vt:lpstr>
      <vt:lpstr>Tok elektrické intenzity</vt:lpstr>
      <vt:lpstr>Tok elektrické intenzity uzavřenou plochou </vt:lpstr>
      <vt:lpstr>Gaussův zákon elektrostatiky</vt:lpstr>
      <vt:lpstr>Gaussův zákon</vt:lpstr>
      <vt:lpstr>Gaussova věta vektorové analýzy</vt:lpstr>
      <vt:lpstr>Gaussův zákon elektrostatiky</vt:lpstr>
      <vt:lpstr>Práce sil elektrického pole</vt:lpstr>
      <vt:lpstr>Konzervativnost elektrostatického pole</vt:lpstr>
      <vt:lpstr>Potenciál</vt:lpstr>
      <vt:lpstr>Napětí</vt:lpstr>
      <vt:lpstr>Rozdělení volného náboje ve vodičích</vt:lpstr>
      <vt:lpstr>Intenzita el. pole na povrchu vodiče</vt:lpstr>
      <vt:lpstr>Kapacita</vt:lpstr>
      <vt:lpstr>Kondenzátory (vakuum/vzduch)</vt:lpstr>
      <vt:lpstr>Deskový kondenzátor</vt:lpstr>
      <vt:lpstr>Zapojení kondenzátorů</vt:lpstr>
      <vt:lpstr>Elektrický dipól</vt:lpstr>
      <vt:lpstr>Elektrický dipól</vt:lpstr>
      <vt:lpstr>Dielektrikum</vt:lpstr>
      <vt:lpstr>Dielektrikum</vt:lpstr>
      <vt:lpstr>Dielektrikum</vt:lpstr>
      <vt:lpstr>Relativní permitivita</vt:lpstr>
      <vt:lpstr>Elektrická indukce   D ⃗</vt:lpstr>
      <vt:lpstr>Elektrický proud</vt:lpstr>
      <vt:lpstr>Rovnice kontinuity proudu</vt:lpstr>
      <vt:lpstr>Stacionární pole</vt:lpstr>
      <vt:lpstr>Ohmův zákon</vt:lpstr>
      <vt:lpstr>Ohmův zákon pro homogenní vodič </vt:lpstr>
      <vt:lpstr>Odpor vodiče</vt:lpstr>
      <vt:lpstr>Teplotní závislost odporu kovového vodiče</vt:lpstr>
      <vt:lpstr>Joulovo teplo</vt:lpstr>
      <vt:lpstr>Výkon</vt:lpstr>
      <vt:lpstr>Ztráty ve vodiči</vt:lpstr>
      <vt:lpstr>Měření proudu, měření napětí, měření odporu</vt:lpstr>
      <vt:lpstr>Zapojení rezistorů</vt:lpstr>
      <vt:lpstr>Změna rozsahu měřících přístrojů</vt:lpstr>
      <vt:lpstr>Elektromotorické napětí, vnitřní odpor</vt:lpstr>
      <vt:lpstr>Kirchhoffovy zákony</vt:lpstr>
      <vt:lpstr>Vedení proudu v kovech</vt:lpstr>
      <vt:lpstr>Pásová struktura pevných látek</vt:lpstr>
      <vt:lpstr>Pásová struktura pevných látek</vt:lpstr>
      <vt:lpstr>Fermiho energie, Fermi-Diracovo rozdělení</vt:lpstr>
      <vt:lpstr>Kontaktní napětí (Voltův potenciál)</vt:lpstr>
      <vt:lpstr>Termočlánek</vt:lpstr>
      <vt:lpstr>Teplotní závislost odporu v kovech</vt:lpstr>
      <vt:lpstr>Vedení proudu v polovodičích</vt:lpstr>
      <vt:lpstr>Vedení proudu v polovodičích</vt:lpstr>
      <vt:lpstr>PN přechod (polovodičová dioda)</vt:lpstr>
      <vt:lpstr>Tranzistor (bipolární tranzistor)</vt:lpstr>
      <vt:lpstr>Tranzistor</vt:lpstr>
      <vt:lpstr>Vedení proudu v kapalinách</vt:lpstr>
      <vt:lpstr>Faradayovy zákony</vt:lpstr>
      <vt:lpstr>Elektrodový potenciál</vt:lpstr>
      <vt:lpstr>(Chemické) zdroje napětí</vt:lpstr>
      <vt:lpstr>Galvanický článek</vt:lpstr>
      <vt:lpstr>Galvanický článek</vt:lpstr>
      <vt:lpstr>Galvanický článek</vt:lpstr>
      <vt:lpstr>Akumulátor</vt:lpstr>
      <vt:lpstr>Li-Ion akumulátor</vt:lpstr>
      <vt:lpstr>Elektromobil</vt:lpstr>
      <vt:lpstr>Elektrický proud ve vakuu a v plynech </vt:lpstr>
      <vt:lpstr>Fotoelektrický jev</vt:lpstr>
      <vt:lpstr>Termoelektrická emise a autoemise</vt:lpstr>
      <vt:lpstr>Katodové záření</vt:lpstr>
      <vt:lpstr>Elektrický proud v plynech </vt:lpstr>
      <vt:lpstr>Ionizace</vt:lpstr>
      <vt:lpstr>Elektrický proud v plynech </vt:lpstr>
      <vt:lpstr>Elektrický proud v plynech </vt:lpstr>
      <vt:lpstr>Elektrický proud v plynech </vt:lpstr>
    </vt:vector>
  </TitlesOfParts>
  <Company>UK_MFF_KFM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Fyzika II pro biochemii</dc:title>
  <dc:creator>Josef Strasky</dc:creator>
  <cp:lastModifiedBy>Josef Stráský</cp:lastModifiedBy>
  <cp:revision>294</cp:revision>
  <dcterms:created xsi:type="dcterms:W3CDTF">2014-10-11T23:31:21Z</dcterms:created>
  <dcterms:modified xsi:type="dcterms:W3CDTF">2020-03-10T13:50:30Z</dcterms:modified>
</cp:coreProperties>
</file>