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F8F-D249-41C2-A548-C11398693CAA}" type="datetimeFigureOut">
              <a:rPr lang="cs-CZ" smtClean="0"/>
              <a:t>15.4.2018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97E7-92F5-4EAA-8D8B-BCC289B53B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8414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F8F-D249-41C2-A548-C11398693CAA}" type="datetimeFigureOut">
              <a:rPr lang="cs-CZ" smtClean="0"/>
              <a:t>15.4.2018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97E7-92F5-4EAA-8D8B-BCC289B53B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9226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F8F-D249-41C2-A548-C11398693CAA}" type="datetimeFigureOut">
              <a:rPr lang="cs-CZ" smtClean="0"/>
              <a:t>15.4.2018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97E7-92F5-4EAA-8D8B-BCC289B53B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327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F8F-D249-41C2-A548-C11398693CAA}" type="datetimeFigureOut">
              <a:rPr lang="cs-CZ" smtClean="0"/>
              <a:t>15.4.2018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97E7-92F5-4EAA-8D8B-BCC289B53B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325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F8F-D249-41C2-A548-C11398693CAA}" type="datetimeFigureOut">
              <a:rPr lang="cs-CZ" smtClean="0"/>
              <a:t>15.4.2018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97E7-92F5-4EAA-8D8B-BCC289B53B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579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F8F-D249-41C2-A548-C11398693CAA}" type="datetimeFigureOut">
              <a:rPr lang="cs-CZ" smtClean="0"/>
              <a:t>15.4.2018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97E7-92F5-4EAA-8D8B-BCC289B53B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442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F8F-D249-41C2-A548-C11398693CAA}" type="datetimeFigureOut">
              <a:rPr lang="cs-CZ" smtClean="0"/>
              <a:t>15.4.2018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97E7-92F5-4EAA-8D8B-BCC289B53B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2257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F8F-D249-41C2-A548-C11398693CAA}" type="datetimeFigureOut">
              <a:rPr lang="cs-CZ" smtClean="0"/>
              <a:t>15.4.2018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97E7-92F5-4EAA-8D8B-BCC289B53B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91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F8F-D249-41C2-A548-C11398693CAA}" type="datetimeFigureOut">
              <a:rPr lang="cs-CZ" smtClean="0"/>
              <a:t>15.4.2018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97E7-92F5-4EAA-8D8B-BCC289B53B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9963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F8F-D249-41C2-A548-C11398693CAA}" type="datetimeFigureOut">
              <a:rPr lang="cs-CZ" smtClean="0"/>
              <a:t>15.4.2018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97E7-92F5-4EAA-8D8B-BCC289B53B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85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F8F-D249-41C2-A548-C11398693CAA}" type="datetimeFigureOut">
              <a:rPr lang="cs-CZ" smtClean="0"/>
              <a:t>15.4.2018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97E7-92F5-4EAA-8D8B-BCC289B53B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13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C0F8F-D249-41C2-A548-C11398693CAA}" type="datetimeFigureOut">
              <a:rPr lang="cs-CZ" smtClean="0"/>
              <a:t>15.4.2018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D97E7-92F5-4EAA-8D8B-BCC289B53B7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00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dl1.cuni.cz/course/view.php?id=5939" TargetMode="External"/><Relationship Id="rId4" Type="http://schemas.openxmlformats.org/officeDocument/2006/relationships/hyperlink" Target="mailto:michal.topor@ipsl.c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icture 4" descr="C:\Users\Michal Topor IPSL\Dropbox\FF, výuka\Anna Fischerová\LA PNP\Anna Fischerová - pisatelka\IMG_4925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548680"/>
            <a:ext cx="5530204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95536" y="332656"/>
            <a:ext cx="83529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/>
              <a:t>Anna Fischerová, </a:t>
            </a:r>
            <a:r>
              <a:rPr lang="cs-CZ" sz="6000" b="1" dirty="0" smtClean="0"/>
              <a:t>	„</a:t>
            </a:r>
            <a:r>
              <a:rPr lang="cs-CZ" sz="6000" b="1" dirty="0"/>
              <a:t>žena akademicky </a:t>
            </a:r>
            <a:r>
              <a:rPr lang="cs-CZ" sz="6000" b="1" dirty="0" smtClean="0"/>
              <a:t>						vzdělaná</a:t>
            </a:r>
            <a:r>
              <a:rPr lang="cs-CZ" sz="6000" b="1" dirty="0"/>
              <a:t>“</a:t>
            </a:r>
            <a:endParaRPr lang="cs-CZ" sz="6000" dirty="0"/>
          </a:p>
          <a:p>
            <a:endParaRPr lang="cs-CZ" dirty="0" smtClean="0"/>
          </a:p>
        </p:txBody>
      </p:sp>
      <p:pic>
        <p:nvPicPr>
          <p:cNvPr id="34818" name="Picture 2" descr="http://www.dva-antikvari.cz/eshop_img/full/eshop_85432_img831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084168" y="3020776"/>
            <a:ext cx="3057872" cy="380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5724128" y="332656"/>
            <a:ext cx="32403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Michal Topor (</a:t>
            </a:r>
            <a:r>
              <a:rPr lang="cs-CZ" sz="1600" dirty="0">
                <a:hlinkClick r:id="rId4"/>
              </a:rPr>
              <a:t>michal.topor@ipsl.cz</a:t>
            </a:r>
            <a:r>
              <a:rPr lang="cs-CZ" sz="1600" dirty="0"/>
              <a:t>) </a:t>
            </a:r>
          </a:p>
          <a:p>
            <a:r>
              <a:rPr lang="cs-CZ" sz="1600" dirty="0"/>
              <a:t>pracovní prostor – </a:t>
            </a:r>
            <a:r>
              <a:rPr lang="cs-CZ" sz="1600" dirty="0">
                <a:hlinkClick r:id="rId5"/>
              </a:rPr>
              <a:t>https://dl1.cuni.cz/course/view.php?id=5939</a:t>
            </a:r>
            <a:r>
              <a:rPr lang="cs-CZ" sz="1600" dirty="0"/>
              <a:t>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98737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620688"/>
            <a:ext cx="90364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Fischerová, Anna:</a:t>
            </a:r>
            <a:r>
              <a:rPr lang="cs-CZ" sz="1400" dirty="0" smtClean="0"/>
              <a:t> </a:t>
            </a:r>
            <a:r>
              <a:rPr lang="cs-CZ" sz="1400" i="1" dirty="0" smtClean="0"/>
              <a:t>Antika anglických romantiků. Několik poznámek</a:t>
            </a:r>
            <a:r>
              <a:rPr lang="cs-CZ" sz="1400" dirty="0" smtClean="0"/>
              <a:t>. Hradec Králové, vl. n. 1911 (</a:t>
            </a:r>
            <a:r>
              <a:rPr lang="cs-CZ" sz="1400" b="1" dirty="0" smtClean="0">
                <a:solidFill>
                  <a:srgbClr val="0070C0"/>
                </a:solidFill>
              </a:rPr>
              <a:t>moodle; úvod – Marie Marešová</a:t>
            </a:r>
            <a:r>
              <a:rPr lang="cs-CZ" sz="1400" dirty="0" smtClean="0"/>
              <a:t>)</a:t>
            </a:r>
          </a:p>
          <a:p>
            <a:r>
              <a:rPr lang="cs-CZ" sz="1400" dirty="0" smtClean="0"/>
              <a:t>* Walter Pater: </a:t>
            </a:r>
            <a:r>
              <a:rPr lang="cs-CZ" sz="1400" i="1" dirty="0" smtClean="0"/>
              <a:t>Dojmy a myšlenky Maria Epikurejce. Román</a:t>
            </a:r>
            <a:r>
              <a:rPr lang="cs-CZ" sz="1400" dirty="0" smtClean="0"/>
              <a:t>, přel. </a:t>
            </a:r>
            <a:r>
              <a:rPr lang="cs-CZ" sz="1400" b="1" dirty="0" smtClean="0"/>
              <a:t>Anna Fischerová</a:t>
            </a:r>
            <a:r>
              <a:rPr lang="cs-CZ" sz="1400" dirty="0" smtClean="0"/>
              <a:t>, doslov napsal Miloš Marten. Praha, Kamilla Neumannová 1911 (rec. Čas 25, 1911, č. 12. 11., s. 4–5)</a:t>
            </a:r>
          </a:p>
          <a:p>
            <a:r>
              <a:rPr lang="cs-CZ" sz="1400" b="1" dirty="0"/>
              <a:t>Fischerová, Anna:</a:t>
            </a:r>
            <a:r>
              <a:rPr lang="cs-CZ" sz="1400" dirty="0"/>
              <a:t> Nora Hopperová. </a:t>
            </a:r>
            <a:r>
              <a:rPr lang="cs-CZ" sz="1400" i="1" dirty="0"/>
              <a:t>Ženský obzor</a:t>
            </a:r>
            <a:r>
              <a:rPr lang="cs-CZ" sz="1400" dirty="0"/>
              <a:t> 11, 1912, č. 8, srpen, s. </a:t>
            </a:r>
            <a:r>
              <a:rPr lang="cs-CZ" sz="1400" dirty="0" smtClean="0"/>
              <a:t>227–230 </a:t>
            </a:r>
            <a:r>
              <a:rPr lang="cs-CZ" sz="1400" dirty="0" smtClean="0"/>
              <a:t>(</a:t>
            </a:r>
            <a:r>
              <a:rPr lang="cs-CZ" sz="1400" b="1" dirty="0" smtClean="0">
                <a:solidFill>
                  <a:srgbClr val="0070C0"/>
                </a:solidFill>
              </a:rPr>
              <a:t>moodle; </a:t>
            </a:r>
            <a:r>
              <a:rPr lang="cs-CZ" sz="1400" b="1" dirty="0" smtClean="0">
                <a:solidFill>
                  <a:srgbClr val="FFC000"/>
                </a:solidFill>
              </a:rPr>
              <a:t>bude doplněno v ponděl</a:t>
            </a:r>
            <a:r>
              <a:rPr lang="cs-CZ" sz="1400" b="1" dirty="0" smtClean="0">
                <a:solidFill>
                  <a:srgbClr val="0070C0"/>
                </a:solidFill>
              </a:rPr>
              <a:t>í; úvod – Elizabeth Wagebaertová</a:t>
            </a:r>
            <a:r>
              <a:rPr lang="cs-CZ" sz="1400" dirty="0" smtClean="0"/>
              <a:t>)</a:t>
            </a:r>
            <a:endParaRPr lang="cs-CZ" sz="1400" dirty="0"/>
          </a:p>
          <a:p>
            <a:r>
              <a:rPr lang="cs-CZ" sz="1400" b="1" dirty="0"/>
              <a:t>Fischerová, Anna:</a:t>
            </a:r>
            <a:r>
              <a:rPr lang="cs-CZ" sz="1400" dirty="0"/>
              <a:t> Annette z Droste-Hüllshoff. Skizza. </a:t>
            </a:r>
            <a:r>
              <a:rPr lang="cs-CZ" sz="1400" i="1" dirty="0"/>
              <a:t>Ženský obzor</a:t>
            </a:r>
            <a:r>
              <a:rPr lang="cs-CZ" sz="1400" dirty="0"/>
              <a:t> 12, 1913, č. 6/7, [červenec], s. </a:t>
            </a:r>
            <a:r>
              <a:rPr lang="cs-CZ" sz="1400" dirty="0" smtClean="0"/>
              <a:t>187–189 </a:t>
            </a:r>
            <a:r>
              <a:rPr lang="cs-CZ" sz="1400" dirty="0" smtClean="0"/>
              <a:t>(</a:t>
            </a:r>
            <a:r>
              <a:rPr lang="cs-CZ" sz="1400" b="1" dirty="0" smtClean="0">
                <a:solidFill>
                  <a:srgbClr val="0070C0"/>
                </a:solidFill>
              </a:rPr>
              <a:t>moodle</a:t>
            </a:r>
            <a:r>
              <a:rPr lang="cs-CZ" sz="1400" dirty="0" smtClean="0"/>
              <a:t>)</a:t>
            </a:r>
            <a:endParaRPr lang="cs-CZ" sz="1400" dirty="0"/>
          </a:p>
          <a:p>
            <a:r>
              <a:rPr lang="cs-CZ" sz="1400" b="1" dirty="0"/>
              <a:t>Fischerová, Anna:</a:t>
            </a:r>
            <a:r>
              <a:rPr lang="cs-CZ" sz="1400" dirty="0"/>
              <a:t> K účasti žen v pohanských kultech. </a:t>
            </a:r>
            <a:r>
              <a:rPr lang="cs-CZ" sz="1400" i="1" dirty="0"/>
              <a:t>Ženský obzor</a:t>
            </a:r>
            <a:r>
              <a:rPr lang="cs-CZ" sz="1400" dirty="0"/>
              <a:t> 13, 1914, č. 7, [červenec], s. </a:t>
            </a:r>
            <a:r>
              <a:rPr lang="cs-CZ" sz="1400" dirty="0" smtClean="0"/>
              <a:t>194–205 </a:t>
            </a:r>
            <a:r>
              <a:rPr lang="cs-CZ" sz="1400" dirty="0" smtClean="0"/>
              <a:t>(</a:t>
            </a:r>
            <a:r>
              <a:rPr lang="cs-CZ" sz="1400" b="1" dirty="0" smtClean="0">
                <a:solidFill>
                  <a:srgbClr val="0070C0"/>
                </a:solidFill>
              </a:rPr>
              <a:t>moodle; úvod – Kateřina Zajíčková</a:t>
            </a:r>
            <a:r>
              <a:rPr lang="cs-CZ" sz="1400" dirty="0" smtClean="0"/>
              <a:t>)</a:t>
            </a:r>
          </a:p>
          <a:p>
            <a:endParaRPr lang="cs-CZ" sz="1400" b="1" dirty="0" smtClean="0"/>
          </a:p>
          <a:p>
            <a:r>
              <a:rPr lang="cs-CZ" sz="1400" dirty="0" smtClean="0"/>
              <a:t>+ </a:t>
            </a:r>
          </a:p>
          <a:p>
            <a:r>
              <a:rPr lang="cs-CZ" sz="1400" u="sng" dirty="0" smtClean="0"/>
              <a:t>dopisy Otokaru Fischerovi</a:t>
            </a:r>
          </a:p>
          <a:p>
            <a:r>
              <a:rPr lang="cs-CZ" sz="1400" dirty="0" smtClean="0"/>
              <a:t>20. 11.</a:t>
            </a:r>
            <a:r>
              <a:rPr lang="en-US" sz="1400" dirty="0" smtClean="0"/>
              <a:t> </a:t>
            </a:r>
            <a:r>
              <a:rPr lang="cs-CZ" sz="1400" dirty="0" smtClean="0"/>
              <a:t> – Sabina Ali –  </a:t>
            </a:r>
            <a:r>
              <a:rPr lang="en-US" sz="1400" dirty="0" smtClean="0"/>
              <a:t>Otokarovi</a:t>
            </a:r>
            <a:r>
              <a:rPr lang="cs-CZ" sz="1400" dirty="0" smtClean="0"/>
              <a:t>_02_s. 13–18</a:t>
            </a:r>
          </a:p>
          <a:p>
            <a:r>
              <a:rPr lang="cs-CZ" sz="1400" dirty="0" smtClean="0"/>
              <a:t>nedat. – Kristýna Dvořáčková – </a:t>
            </a:r>
            <a:r>
              <a:rPr lang="en-US" sz="1400" dirty="0" smtClean="0"/>
              <a:t>Otokarovi</a:t>
            </a:r>
            <a:r>
              <a:rPr lang="cs-CZ" sz="1400" dirty="0" smtClean="0"/>
              <a:t>_02_s. 19–21</a:t>
            </a:r>
          </a:p>
          <a:p>
            <a:r>
              <a:rPr lang="cs-CZ" sz="1400" dirty="0" smtClean="0"/>
              <a:t>27. 10. 1910  – Gabriela Chomyková – </a:t>
            </a:r>
            <a:r>
              <a:rPr lang="en-US" sz="1400" dirty="0" smtClean="0"/>
              <a:t>Otokarovi</a:t>
            </a:r>
            <a:r>
              <a:rPr lang="cs-CZ" sz="1400" dirty="0" smtClean="0"/>
              <a:t>_02_s. 22–23</a:t>
            </a:r>
          </a:p>
          <a:p>
            <a:r>
              <a:rPr lang="cs-CZ" sz="1400" dirty="0" smtClean="0"/>
              <a:t>19. 10. 1910  – Babeta Jílková – </a:t>
            </a:r>
            <a:r>
              <a:rPr lang="en-US" sz="1400" dirty="0" smtClean="0"/>
              <a:t>Otokarovi</a:t>
            </a:r>
            <a:r>
              <a:rPr lang="cs-CZ" sz="1400" dirty="0" smtClean="0"/>
              <a:t>_02_s. 24–25</a:t>
            </a:r>
          </a:p>
          <a:p>
            <a:r>
              <a:rPr lang="cs-CZ" sz="1400" dirty="0" smtClean="0"/>
              <a:t>5. 10. – Denisa Kochová – </a:t>
            </a:r>
            <a:r>
              <a:rPr lang="en-US" sz="1400" dirty="0" smtClean="0"/>
              <a:t>Otokarovi</a:t>
            </a:r>
            <a:r>
              <a:rPr lang="cs-CZ" sz="1400" dirty="0" smtClean="0"/>
              <a:t>_02_s. 26–28</a:t>
            </a:r>
          </a:p>
          <a:p>
            <a:r>
              <a:rPr lang="cs-CZ" sz="1400" dirty="0" smtClean="0"/>
              <a:t>19. 11. 1910 – Michaela Kvasnicová – </a:t>
            </a:r>
            <a:r>
              <a:rPr lang="en-US" sz="1400" dirty="0" smtClean="0"/>
              <a:t>Otokarovi</a:t>
            </a:r>
            <a:r>
              <a:rPr lang="cs-CZ" sz="1400" dirty="0" smtClean="0"/>
              <a:t>_02_s. 29–30</a:t>
            </a:r>
          </a:p>
          <a:p>
            <a:r>
              <a:rPr lang="cs-CZ" sz="1400" dirty="0" smtClean="0"/>
              <a:t>27. 4. – Mt – </a:t>
            </a:r>
            <a:r>
              <a:rPr lang="en-US" sz="1400" dirty="0" smtClean="0"/>
              <a:t>Otokarovi</a:t>
            </a:r>
            <a:r>
              <a:rPr lang="cs-CZ" sz="1400" dirty="0" smtClean="0"/>
              <a:t>_02_s. 31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934379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78</Words>
  <Application>Microsoft Office PowerPoint</Application>
  <PresentationFormat>Předvádění na obrazovce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Topor IPSL</dc:creator>
  <cp:lastModifiedBy>Michal Topor IPSL</cp:lastModifiedBy>
  <cp:revision>9</cp:revision>
  <dcterms:created xsi:type="dcterms:W3CDTF">2018-04-15T19:27:23Z</dcterms:created>
  <dcterms:modified xsi:type="dcterms:W3CDTF">2018-04-15T20:05:37Z</dcterms:modified>
</cp:coreProperties>
</file>