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dex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cochlear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0E5BA4-AF57-4774-B282-30A4DF8F0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21840"/>
            <a:ext cx="8679915" cy="1802393"/>
          </a:xfrm>
        </p:spPr>
        <p:txBody>
          <a:bodyPr/>
          <a:lstStyle/>
          <a:p>
            <a:r>
              <a:rPr lang="cs-CZ" dirty="0"/>
              <a:t>Uvedení do problematiky – sluchové postižení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7737A1-30E3-4E8C-BAB3-820CB049C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3942080"/>
            <a:ext cx="8673427" cy="1286773"/>
          </a:xfrm>
        </p:spPr>
        <p:txBody>
          <a:bodyPr/>
          <a:lstStyle/>
          <a:p>
            <a:r>
              <a:rPr lang="cs-CZ" dirty="0"/>
              <a:t>Studijní opora pro kurz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FCCF154-A09A-4319-89F6-D8A9C60DB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5120" y="4306544"/>
            <a:ext cx="3759199" cy="147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4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3121E-1693-4C17-82E6-3A854D717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Sluchadla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16587D-9501-4262-9B63-67BF28ED5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6072" y="381000"/>
            <a:ext cx="6730653" cy="6362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Digitální zpracování ve sluchadlech:</a:t>
            </a:r>
          </a:p>
          <a:p>
            <a:r>
              <a:rPr lang="cs-CZ" sz="1700" b="1" dirty="0"/>
              <a:t>Stavba </a:t>
            </a:r>
            <a:r>
              <a:rPr lang="cs-CZ" sz="1700" b="1" dirty="0" err="1"/>
              <a:t>digit</a:t>
            </a:r>
            <a:r>
              <a:rPr lang="cs-CZ" sz="1700" b="1" dirty="0"/>
              <a:t>. sluchadla:</a:t>
            </a:r>
            <a:r>
              <a:rPr lang="cs-CZ" sz="1700" dirty="0"/>
              <a:t> 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1700" dirty="0"/>
              <a:t>mikrofon – umožňuje přijímání zvuků z okolního prostředí, význam pro kvalitu zvuků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1700" dirty="0"/>
              <a:t>zesilovač – zpracuje a zesílí zvukový signál, zabraňuje zkreslení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1700" dirty="0"/>
              <a:t>mikročip – „nervový systém“ sl., velká výkonnost – zpracování </a:t>
            </a:r>
            <a:r>
              <a:rPr lang="cs-CZ" sz="1700" dirty="0" err="1"/>
              <a:t>sig</a:t>
            </a:r>
            <a:r>
              <a:rPr lang="cs-CZ" sz="1700" dirty="0"/>
              <a:t>. a bezdrátová kom. 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1700" dirty="0"/>
              <a:t>reproduktor – převádí elektrický signál na zvuk a odesílá ho do ucha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1700" dirty="0"/>
              <a:t>baterie -  zdroj energie</a:t>
            </a:r>
          </a:p>
          <a:p>
            <a:pPr marL="0" indent="0">
              <a:buNone/>
            </a:pPr>
            <a:r>
              <a:rPr lang="cs-CZ" sz="1700" dirty="0"/>
              <a:t>Digitální sluchadla pracují tak, že mikrofony snímají okolní zvuky a posílají je do zesilovače. Zesilovač zpracuje zvuk a změní ho z analogového na digitální. Takto upravený zvuk je následně odeslán do reproduktoru, který přenáší zesílený zvuk do ucha (</a:t>
            </a:r>
            <a:r>
              <a:rPr lang="cs-CZ" sz="1700" dirty="0">
                <a:hlinkClick r:id="rId2"/>
              </a:rPr>
              <a:t>www.widex.cz</a:t>
            </a:r>
            <a:r>
              <a:rPr lang="cs-CZ" sz="17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/>
              <a:t>Na sluchadla přispívá pojišťovna, větší část si ale klient hradí sám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017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9873B-B1E9-4E4A-9046-0975D0ACC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Kochleární implantát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7226FA-9C74-4ECC-B761-3A49DC243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5"/>
            <a:ext cx="6616353" cy="5549989"/>
          </a:xfrm>
        </p:spPr>
        <p:txBody>
          <a:bodyPr>
            <a:normAutofit/>
          </a:bodyPr>
          <a:lstStyle/>
          <a:p>
            <a:r>
              <a:rPr lang="cs-CZ" dirty="0"/>
              <a:t>Jedná se o elektronickou funkční smyslovou </a:t>
            </a:r>
            <a:r>
              <a:rPr lang="cs-CZ" i="1" dirty="0"/>
              <a:t>náhradu</a:t>
            </a:r>
          </a:p>
          <a:p>
            <a:r>
              <a:rPr lang="cs-CZ" dirty="0"/>
              <a:t>Elektrická stimulace sluchového nervu, „nahrazuje“ funkci vláskových buněk</a:t>
            </a:r>
          </a:p>
          <a:p>
            <a:r>
              <a:rPr lang="cs-CZ" dirty="0"/>
              <a:t>Zvuk sejmutý mikrofonem analyzují a přetvářejí na sled elektrických impulzů</a:t>
            </a:r>
          </a:p>
          <a:p>
            <a:r>
              <a:rPr lang="cs-CZ" dirty="0"/>
              <a:t>Sluchadla – zvuk zesilují, kompenzují ztrátu „citlivosti“ sluchového orgánu</a:t>
            </a:r>
          </a:p>
          <a:p>
            <a:r>
              <a:rPr lang="cs-CZ" dirty="0"/>
              <a:t>První centrum KI v ČR bylo založeno v roce 1996, FN Motol, Praha</a:t>
            </a:r>
          </a:p>
          <a:p>
            <a:r>
              <a:rPr lang="cs-CZ" dirty="0"/>
              <a:t>Kontraindikací je: porušení sluchového nervu, sluchových drah, anatomické abnormality hlemýždě, chronický zánět středo uší atd.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878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A517D76-CE12-47A5-BD95-9A8F05070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A2F2F994-D93C-4552-B9AD-DA9E8C94B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02B8064-B713-4DB8-AC36-3E576B348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1D700A84-AE55-4EDE-A656-62806F504E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04FC3D0-B839-4900-B5C8-86C794457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731A8D63-72B9-496F-BB43-DDD90FC7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5B167ED7-B36F-4DDE-B273-7A309BD0F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178D32B-E32A-4691-84EB-5FE693D3B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AB800FF0-63F8-4B30-96F4-E9601D026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A4616F81-02F6-4A18-949C-FB6CBA200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D31D2123-B363-42F3-8A04-43048C7BA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C60973D3-0B9D-465C-8FD3-266BBA49ED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C6655AC3-A1D6-4A0B-861F-F94CB5F0D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E8850C4A-AFA5-499E-8E1C-176A59C88B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8C06F8D4-97B5-4836-AD19-2151421B0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89A2942D-1C1B-4AFF-9818-DA7B73EA48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2B61C5D3-5852-403F-B4BA-A64B93312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EF62A1A7-26C1-4804-93CB-A07F356CA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490A1082-3E3A-4C61-9613-910BB024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5F452D69-A1DB-4A06-B933-896AED86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45D6626-A6F2-4475-922C-BE42D3365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ECFEB13-5D98-43DB-8DFF-78327AE13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29DA4AFD-8D10-4660-A842-40F4D1434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2DBAFF0-48F5-43BB-87C6-CE56A16B6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33008093-012F-4D0C-BED4-BEEFF11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3DFFFD4-4F03-42EE-8CC9-6778E31477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C313FA99-E955-492D-92DA-24BC187B0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4B8565C6-CF59-4A25-979D-DCCB1EEFD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2F0FB1C6-42CD-425D-8A1A-AC8D127AB1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3613E37E-280F-4723-B802-492ECCC25D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3AB0F38B-9FFB-4015-925B-774507D93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73E1397C-E460-4547-BACF-15CBA1546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5EB09F38-CDC1-423E-99F8-989B6E2AA7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6259FE2B-139E-4BCA-81CB-F4D48D2DC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23E3972C-8468-41B2-B241-0432B96B7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61B8080A-D3E1-4224-B047-BA6677A4DB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21D00F2A-8813-4FBE-8E21-A24F890D0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AEF1E28D-7075-4659-9F37-C42F8C55B2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45FE3553-E10B-4535-9B74-7E4E649F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BAA9E7B8-CF66-4BC0-BCD9-727746DC6F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722C08F1-FE1B-4B18-A004-0AF55A784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B5E231E3-4C94-46DF-8D77-6F72D38CC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672D5C99-E811-4763-8050-D7D4C174C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89D237C5-85B2-4D92-95E3-C5175B7E1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3">
              <a:extLst>
                <a:ext uri="{FF2B5EF4-FFF2-40B4-BE49-F238E27FC236}">
                  <a16:creationId xmlns:a16="http://schemas.microsoft.com/office/drawing/2014/main" id="{D0F16AC1-6E3F-4AF8-B35B-BD160A278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228103D-FF59-416F-98F7-7B395C02B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2F75B55-D4EB-49CE-A9CE-877D32D9D2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Isosceles Triangle 39">
              <a:extLst>
                <a:ext uri="{FF2B5EF4-FFF2-40B4-BE49-F238E27FC236}">
                  <a16:creationId xmlns:a16="http://schemas.microsoft.com/office/drawing/2014/main" id="{85079DB7-0E49-4E26-A993-236F835B6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D6013A5-52E9-408D-B488-26B68CA05C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632CA757-F2B7-47C1-A965-54EF1F96D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600"/>
              <a:t>Kochleární implantát - schéma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8E45477-FC3F-489E-8195-02E95852F6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1" y="0"/>
            <a:ext cx="6750205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Zástupný symbol pro obsah 6">
            <a:extLst>
              <a:ext uri="{FF2B5EF4-FFF2-40B4-BE49-F238E27FC236}">
                <a16:creationId xmlns:a16="http://schemas.microsoft.com/office/drawing/2014/main" id="{5384A757-C1A6-44F4-B0DA-9C925E62C3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318" y="232617"/>
            <a:ext cx="3340264" cy="3340264"/>
          </a:xfrm>
          <a:prstGeom prst="rect">
            <a:avLst/>
          </a:prstGeom>
          <a:ln w="9525">
            <a:noFill/>
          </a:ln>
        </p:spPr>
      </p:pic>
      <p:pic>
        <p:nvPicPr>
          <p:cNvPr id="5" name="Zástupný symbol pro obsah 6">
            <a:extLst>
              <a:ext uri="{FF2B5EF4-FFF2-40B4-BE49-F238E27FC236}">
                <a16:creationId xmlns:a16="http://schemas.microsoft.com/office/drawing/2014/main" id="{5630B586-C78D-4F2B-BABA-CE1A4D9E79B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184" y="3593649"/>
            <a:ext cx="5794440" cy="3031734"/>
          </a:xfrm>
          <a:prstGeom prst="rect">
            <a:avLst/>
          </a:prstGeom>
          <a:ln w="9525">
            <a:noFill/>
          </a:ln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BC425E5F-25C0-46EC-B308-149EAD6F0EDB}"/>
              </a:ext>
            </a:extLst>
          </p:cNvPr>
          <p:cNvSpPr txBox="1"/>
          <p:nvPr/>
        </p:nvSpPr>
        <p:spPr>
          <a:xfrm>
            <a:off x="215900" y="5894252"/>
            <a:ext cx="48095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Zdroje: </a:t>
            </a:r>
            <a:r>
              <a:rPr lang="cs-CZ" dirty="0">
                <a:hlinkClick r:id="rId4"/>
              </a:rPr>
              <a:t>www.cochlear.com</a:t>
            </a:r>
            <a:r>
              <a:rPr lang="cs-CZ" dirty="0"/>
              <a:t>, : http://sites.lafayette.edu/egrs451-sp13-burds/files/2013/04/speech12.jpg </a:t>
            </a:r>
          </a:p>
        </p:txBody>
      </p:sp>
    </p:spTree>
    <p:extLst>
      <p:ext uri="{BB962C8B-B14F-4D97-AF65-F5344CB8AC3E}">
        <p14:creationId xmlns:p14="http://schemas.microsoft.com/office/powerpoint/2010/main" val="3806066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EB220-BD22-48E0-96B0-12507AC2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Kochleární implantát 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F8EC22-790E-4051-AAA2-73F1E00D7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680720"/>
            <a:ext cx="6494433" cy="5415280"/>
          </a:xfrm>
        </p:spPr>
        <p:txBody>
          <a:bodyPr>
            <a:normAutofit/>
          </a:bodyPr>
          <a:lstStyle/>
          <a:p>
            <a:r>
              <a:rPr lang="cs-CZ" dirty="0"/>
              <a:t>Implantát má </a:t>
            </a:r>
            <a:r>
              <a:rPr lang="cs-CZ" b="1" dirty="0"/>
              <a:t>dvě části – vnější a vnitřní</a:t>
            </a:r>
          </a:p>
          <a:p>
            <a:r>
              <a:rPr lang="cs-CZ" dirty="0"/>
              <a:t>Vnější část – mikrofon, zvukový (dříve řečový) procesor a vysílací cívka</a:t>
            </a:r>
          </a:p>
          <a:p>
            <a:r>
              <a:rPr lang="cs-CZ" dirty="0"/>
              <a:t>Vnitřní část – přijímač - stimulátor, svazek elektrod (jsou v hlemýždi)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mikrofon a vysílací cívka – umístěné za boltcem, přenos informací do vnitřního přijímače, cívka je s přijímačem spojená pomocí magnetu pod kůží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zvukový procesor – kódování a zpracovávání zachycených zvuků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přijímač-stimulátor – umístěn ve skalní kosti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svazek elektrod – zavedeny v hlemýždi, dříve ničení zbytků vláskových buněk (již nemusí být),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688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7CCFC-C323-4EEE-A392-A9B8808D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Kochleární implantát - dokončení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116968-6F9B-4A19-949C-BCBD1947B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502053" cy="5369014"/>
          </a:xfrm>
        </p:spPr>
        <p:txBody>
          <a:bodyPr/>
          <a:lstStyle/>
          <a:p>
            <a:r>
              <a:rPr lang="cs-CZ" dirty="0"/>
              <a:t>Zpravidla nejdříve zkoušíme efekt sluchadel</a:t>
            </a:r>
          </a:p>
          <a:p>
            <a:r>
              <a:rPr lang="cs-CZ" dirty="0"/>
              <a:t>Operační zákrok trvá cca 2-3 hodiny, provádí se v celkové anestezii</a:t>
            </a:r>
          </a:p>
          <a:p>
            <a:r>
              <a:rPr lang="cs-CZ" dirty="0"/>
              <a:t>Následuje dlouhodobá rehabilitace, je nutná spolupráce pacienta i rodiny</a:t>
            </a:r>
          </a:p>
          <a:p>
            <a:r>
              <a:rPr lang="cs-CZ" dirty="0"/>
              <a:t>RHB péče začíná cca 4-6 týdnů po operaci 1. nastavováním, hospitalizace cca 5 dnů</a:t>
            </a:r>
          </a:p>
          <a:p>
            <a:r>
              <a:rPr lang="cs-CZ" dirty="0"/>
              <a:t>RHB různě dlouhá, u dětí i několik let</a:t>
            </a:r>
          </a:p>
          <a:p>
            <a:r>
              <a:rPr lang="cs-CZ" dirty="0"/>
              <a:t>KI </a:t>
            </a:r>
            <a:r>
              <a:rPr lang="cs-CZ" b="1" dirty="0"/>
              <a:t>nemůže</a:t>
            </a:r>
            <a:r>
              <a:rPr lang="cs-CZ" dirty="0"/>
              <a:t> zcela nahradit přirozený sluch! </a:t>
            </a:r>
          </a:p>
          <a:p>
            <a:r>
              <a:rPr lang="cs-CZ" dirty="0"/>
              <a:t>Zákrok proplácí pojišťovna, nutné splnit medicínská </a:t>
            </a:r>
            <a:r>
              <a:rPr lang="cs-CZ" dirty="0" err="1"/>
              <a:t>krietéria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314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61B3A-7D34-46A2-B49D-A2AF52A80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2839F2-B025-4D7B-90A1-6EEF3E4DB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cs-CZ" dirty="0"/>
              <a:t>HÁDKOVÁ, Kateřina. </a:t>
            </a:r>
            <a:r>
              <a:rPr lang="cs-CZ" i="1" dirty="0"/>
              <a:t>Člověk se sluchovým postižením</a:t>
            </a:r>
            <a:r>
              <a:rPr lang="cs-CZ" dirty="0"/>
              <a:t>. Praha: Univerzita Karlova, Pedagogická fakulta, 2016. ISBN </a:t>
            </a:r>
            <a:r>
              <a:rPr lang="cs-CZ"/>
              <a:t>978-80-7290-619-2.</a:t>
            </a: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HÁDKOVÁ, Kateřina. </a:t>
            </a:r>
            <a:r>
              <a:rPr lang="cs-CZ" i="1" dirty="0"/>
              <a:t>Vzdělávání žáků a studentů s kochleárním implantátem</a:t>
            </a:r>
            <a:r>
              <a:rPr lang="cs-CZ" dirty="0"/>
              <a:t>. Praha: Univerzita Karlova v Praze, Pedagogická fakulta, 2012. ISBN 9788072906185.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HORÁKOVÁ, Radka. </a:t>
            </a:r>
            <a:r>
              <a:rPr lang="cs-CZ" i="1" dirty="0"/>
              <a:t>Sluchové postižení: úvod do surdopedie</a:t>
            </a:r>
            <a:r>
              <a:rPr lang="cs-CZ" dirty="0"/>
              <a:t>. Praha: Portál, 2012. ISBN 9788026200840.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4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724D9-EEE6-4751-B0A0-010C05BED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Uvedení do problematiky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99BD1A-0288-4E26-A6B8-F3493F62E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8080" y="599440"/>
            <a:ext cx="6756399" cy="5669280"/>
          </a:xfrm>
        </p:spPr>
        <p:txBody>
          <a:bodyPr>
            <a:normAutofit/>
          </a:bodyPr>
          <a:lstStyle/>
          <a:p>
            <a:r>
              <a:rPr lang="cs-CZ" sz="2000" b="1" dirty="0"/>
              <a:t>Dle WHO</a:t>
            </a:r>
            <a:r>
              <a:rPr lang="cs-CZ" sz="2000" dirty="0"/>
              <a:t> (2012) na světě je kolem 360 milionů lidí s SP (přes 5% světové populace)</a:t>
            </a:r>
          </a:p>
          <a:p>
            <a:r>
              <a:rPr lang="cs-CZ" sz="2000" dirty="0"/>
              <a:t>Cca 1,1 miliardy lidí je ohrožena SP z důvodu velkého hluku</a:t>
            </a:r>
          </a:p>
          <a:p>
            <a:r>
              <a:rPr lang="cs-CZ" sz="2000" dirty="0"/>
              <a:t>Světově: na 1 000 nar. dětí připadá 5 s SP</a:t>
            </a:r>
          </a:p>
          <a:p>
            <a:r>
              <a:rPr lang="cs-CZ" sz="2000" dirty="0"/>
              <a:t>1 ze 3 osob nad 65 let trpí SP</a:t>
            </a:r>
          </a:p>
          <a:p>
            <a:r>
              <a:rPr lang="cs-CZ" sz="2000" dirty="0"/>
              <a:t>SP </a:t>
            </a:r>
            <a:r>
              <a:rPr lang="cs-CZ" sz="2000" dirty="0" err="1"/>
              <a:t>jeČR</a:t>
            </a:r>
            <a:r>
              <a:rPr lang="cs-CZ" sz="2000" dirty="0"/>
              <a:t> – cca 300 000 – 500 000 osob s SP (spíše odhad)</a:t>
            </a:r>
          </a:p>
          <a:p>
            <a:r>
              <a:rPr lang="cs-CZ" sz="2000" dirty="0"/>
              <a:t>Z toho cca 10 000 – 15 000 osob neslyšících</a:t>
            </a:r>
          </a:p>
          <a:p>
            <a:r>
              <a:rPr lang="cs-CZ" sz="2000" dirty="0"/>
              <a:t>Ročně se u nás narodí 80 -100 těžce SP dětí, zhruba 20 dospělých ohluchne</a:t>
            </a:r>
          </a:p>
          <a:p>
            <a:r>
              <a:rPr lang="cs-CZ" sz="2000" dirty="0"/>
              <a:t> spolu s MP možno řadit k nejtěžším postižením</a:t>
            </a:r>
          </a:p>
        </p:txBody>
      </p:sp>
    </p:spTree>
    <p:extLst>
      <p:ext uri="{BB962C8B-B14F-4D97-AF65-F5344CB8AC3E}">
        <p14:creationId xmlns:p14="http://schemas.microsoft.com/office/powerpoint/2010/main" val="2393758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8CCBF-B226-40D5-934C-A6EA40CE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Sluchové ústrojí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99D350-1E8C-4725-8B17-A3050AAE6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680720"/>
            <a:ext cx="6819553" cy="5506720"/>
          </a:xfrm>
        </p:spPr>
        <p:txBody>
          <a:bodyPr/>
          <a:lstStyle/>
          <a:p>
            <a:r>
              <a:rPr lang="cs-CZ" dirty="0"/>
              <a:t>Sluchem přijímáme asi 60% všech informací</a:t>
            </a:r>
          </a:p>
          <a:p>
            <a:r>
              <a:rPr lang="cs-CZ" dirty="0"/>
              <a:t>Sluch má největší význam z hlediska komunikace při navazování a udržování společenských vztahů</a:t>
            </a:r>
          </a:p>
          <a:p>
            <a:r>
              <a:rPr lang="cs-CZ" dirty="0"/>
              <a:t>Sluch – zásadní význam pro rozvoj řeči, jazyka a myšlení</a:t>
            </a:r>
          </a:p>
          <a:p>
            <a:r>
              <a:rPr lang="cs-CZ" dirty="0"/>
              <a:t>(Jazyk nemusí být jen verbální – tedy slovní, může být i vizuálně motorický)</a:t>
            </a:r>
          </a:p>
          <a:p>
            <a:r>
              <a:rPr lang="cs-CZ" dirty="0"/>
              <a:t>Na základě sluchu probíhá spontánní rozvoj řeči</a:t>
            </a:r>
          </a:p>
          <a:p>
            <a:r>
              <a:rPr lang="cs-CZ" dirty="0"/>
              <a:t>Působnost sluchu jako systému zpětné vazby pro kontrolu řeči ve všech jejích formách</a:t>
            </a:r>
          </a:p>
          <a:p>
            <a:r>
              <a:rPr lang="cs-CZ" dirty="0"/>
              <a:t>Dříve používaný termín – hluchoněmý, již </a:t>
            </a:r>
            <a:r>
              <a:rPr lang="cs-CZ" b="1" dirty="0"/>
              <a:t>neplatný a nevhodný!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30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112B1-09AB-4C69-9C45-F4AC755A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Sluchové ústrojí pokračování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4715AF-AC1E-4F8F-9F84-057A330DB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535073" cy="5516334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Základní dělení:</a:t>
            </a:r>
          </a:p>
          <a:p>
            <a:pPr marL="502920" indent="-457200">
              <a:buFont typeface="+mj-lt"/>
              <a:buAutoNum type="alphaLcParenR"/>
            </a:pPr>
            <a:r>
              <a:rPr lang="cs-CZ" dirty="0"/>
              <a:t>Vnější ucho (</a:t>
            </a:r>
            <a:r>
              <a:rPr lang="cs-CZ" dirty="0" err="1"/>
              <a:t>auris</a:t>
            </a:r>
            <a:r>
              <a:rPr lang="cs-CZ" dirty="0"/>
              <a:t> </a:t>
            </a:r>
            <a:r>
              <a:rPr lang="cs-CZ" dirty="0" err="1"/>
              <a:t>externa</a:t>
            </a:r>
            <a:r>
              <a:rPr lang="cs-CZ" dirty="0"/>
              <a:t>)</a:t>
            </a:r>
          </a:p>
          <a:p>
            <a:pPr marL="502920" indent="-457200">
              <a:buFont typeface="+mj-lt"/>
              <a:buAutoNum type="alphaLcParenR"/>
            </a:pPr>
            <a:r>
              <a:rPr lang="cs-CZ" dirty="0"/>
              <a:t>Střední ucho (</a:t>
            </a:r>
            <a:r>
              <a:rPr lang="cs-CZ" dirty="0" err="1"/>
              <a:t>auris</a:t>
            </a:r>
            <a:r>
              <a:rPr lang="cs-CZ" dirty="0"/>
              <a:t> media) – skalní kost a kost spánková (zadní stěna středouší)</a:t>
            </a:r>
          </a:p>
          <a:p>
            <a:pPr marL="502920" indent="-457200">
              <a:buFont typeface="+mj-lt"/>
              <a:buAutoNum type="alphaLcParenR"/>
            </a:pPr>
            <a:r>
              <a:rPr lang="cs-CZ" dirty="0"/>
              <a:t>Vnitřní ucho (</a:t>
            </a:r>
            <a:r>
              <a:rPr lang="cs-CZ" dirty="0" err="1"/>
              <a:t>auris</a:t>
            </a:r>
            <a:r>
              <a:rPr lang="cs-CZ" dirty="0"/>
              <a:t> interna) – skalní kost</a:t>
            </a:r>
          </a:p>
          <a:p>
            <a:r>
              <a:rPr lang="cs-CZ" dirty="0"/>
              <a:t>Na vnitřní ucho navazuje VIII. hlavový nerv – </a:t>
            </a:r>
            <a:r>
              <a:rPr lang="cs-CZ" dirty="0" err="1"/>
              <a:t>sluchověrovnovážný</a:t>
            </a:r>
            <a:r>
              <a:rPr lang="cs-CZ" dirty="0"/>
              <a:t> (</a:t>
            </a:r>
            <a:r>
              <a:rPr lang="cs-CZ" dirty="0" err="1"/>
              <a:t>nervus</a:t>
            </a:r>
            <a:r>
              <a:rPr lang="cs-CZ" dirty="0"/>
              <a:t> </a:t>
            </a:r>
            <a:r>
              <a:rPr lang="cs-CZ" dirty="0" err="1"/>
              <a:t>vestibulocohlearis</a:t>
            </a:r>
            <a:r>
              <a:rPr lang="cs-CZ" dirty="0"/>
              <a:t>) – ten vede sluchový impulz do mozku</a:t>
            </a:r>
          </a:p>
          <a:p>
            <a:r>
              <a:rPr lang="cs-CZ" b="1" dirty="0"/>
              <a:t>Vnější ucho – </a:t>
            </a:r>
            <a:r>
              <a:rPr lang="cs-CZ" dirty="0"/>
              <a:t>boltec (pro samotné slyšení není podstatný), zvukovod, bubínek (cca 0,1 mm silná blanka),</a:t>
            </a:r>
          </a:p>
          <a:p>
            <a:r>
              <a:rPr lang="cs-CZ" b="1" dirty="0"/>
              <a:t>Střední ucho </a:t>
            </a:r>
            <a:r>
              <a:rPr lang="cs-CZ" dirty="0"/>
              <a:t>– vyplněno vzduchem, kladívko, třmínek a kovadlinka (ušní kůstky), Eustachova trubice – vyrovnává tlak před a za bubínkem</a:t>
            </a:r>
          </a:p>
          <a:p>
            <a:r>
              <a:rPr lang="cs-CZ" b="1" dirty="0"/>
              <a:t>Vnitřní ucho – </a:t>
            </a:r>
            <a:r>
              <a:rPr lang="cs-CZ" dirty="0"/>
              <a:t>hlemýžď a rovnovážné ústrojí</a:t>
            </a:r>
          </a:p>
        </p:txBody>
      </p:sp>
    </p:spTree>
    <p:extLst>
      <p:ext uri="{BB962C8B-B14F-4D97-AF65-F5344CB8AC3E}">
        <p14:creationId xmlns:p14="http://schemas.microsoft.com/office/powerpoint/2010/main" val="1302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8">
            <a:extLst>
              <a:ext uri="{FF2B5EF4-FFF2-40B4-BE49-F238E27FC236}">
                <a16:creationId xmlns:a16="http://schemas.microsoft.com/office/drawing/2014/main" id="{17C4610E-9C18-467B-BF10-BE6A974CC3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96DF307-344E-4E9B-A7AA-8139E450D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E263CC2D-ACFB-4EB3-ADF9-CD82BC842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C5366E2F-9BA0-485A-B1CA-A5E6E2E37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1803051E-7C26-4F53-8293-B4EAED421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10888CD-E496-4116-9C45-CF4F17ADE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0A42DA8F-DA3D-43E9-A184-E0F6C133A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473EAD31-7AA3-49B7-ADD6-C13FF0F14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2BBB7CDF-BA2E-451F-9201-CF2B6FEAE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84809EF2-CD0D-4BC3-ABC7-E7E312A1D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11D2D6C5-637B-4AFE-97F4-D4E48A613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841B2C5-57F5-4FE6-B4D4-EBB3F30881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B4822A39-2A52-4B2C-9319-BEFC526DB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4E469692-E783-4950-8DEC-3A1FD3978B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012909CD-3254-41E5-B8BB-0F2D7CE0D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93E7648E-861E-4503-AEDC-56C4EC50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9C72257-EBD0-4D1C-A32C-D84644687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87BB2CBB-9C22-4E28-AB86-DC92AEE2DB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F85B3053-8D9F-410A-80C2-7960DDEA6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E8FF5DA7-6E72-41F1-A54C-EAF440A27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899734C-500F-4274-9854-8BFA14A1D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F07BF51-2934-47AD-A415-7400882F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1">
              <a:extLst>
                <a:ext uri="{FF2B5EF4-FFF2-40B4-BE49-F238E27FC236}">
                  <a16:creationId xmlns:a16="http://schemas.microsoft.com/office/drawing/2014/main" id="{DD6E3DF0-EDC0-458B-9C5B-911814F0A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0824B1-47C9-4504-99FB-CB150519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34DD805B-2A7B-4ADA-9C4D-E0C9F192D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664A566-6D08-4E84-9708-4916A2001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871B622B-6E58-4933-88EC-99F28705F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EE9A4681-AC1B-4ABC-9A1C-C7E7F08A0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F1EEAF4B-DA1A-4CC9-9CE4-587A9E2E1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4591EF24-12A6-499B-8074-7E3DFBE6E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66866784-2E4F-4C28-BE67-875B71B7C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752279D8-59CC-4821-B591-79994164F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FB4FBA9C-1D3E-4B35-8A79-25478153F5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9428A193-740A-43D2-B875-80CB90AD9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92B2EFF8-5790-427A-ABED-1680FD133D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782C5932-1596-43AA-BD7E-0F94FB8A9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EFC81310-1590-4DBE-BF0B-DADBCF9F88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968BA84E-DD0E-4FCD-8EDA-76DF8E09FB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id="{1D3D7541-A0D9-4993-B691-D2D5B8B3E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id="{9FB31D01-8168-4494-8C2F-727E555A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id="{8C455EEB-FD40-414D-A542-FB35DEB73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id="{F08F1FC1-956F-4494-BAFD-D504E9307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id="{BEEDE1AA-8DCD-43D3-BC15-574840314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E36CDA69-ED79-4DCF-9761-0B6134FA6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id="{5F812C02-CFCB-47F4-B493-7753519FCA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83678BA-0A50-4D51-9E9E-08BB66F83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7084" y="1186483"/>
            <a:ext cx="3822597" cy="4477933"/>
            <a:chOff x="807084" y="1186483"/>
            <a:chExt cx="3822597" cy="447793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1A8F65D-5E8F-4CA5-9240-1357120F9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39">
              <a:extLst>
                <a:ext uri="{FF2B5EF4-FFF2-40B4-BE49-F238E27FC236}">
                  <a16:creationId xmlns:a16="http://schemas.microsoft.com/office/drawing/2014/main" id="{2A4731E5-DE5F-4215-9525-99426B3909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478866D-C5E9-4968-BEF7-B1F030808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8A2F41E-067C-4216-80E3-4E5E861C0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415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cs-CZ" sz="5400" dirty="0"/>
              <a:t>Vnitřní ucho</a:t>
            </a:r>
            <a:endParaRPr lang="en-US" sz="54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BF6EDB4-B4ED-4900-9E38-A7AE0EEEE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0150" y="-6706"/>
            <a:ext cx="6751849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B4B0898-A06A-470A-9774-CD092C2C0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7680" y="1276159"/>
            <a:ext cx="6309900" cy="4448479"/>
          </a:xfrm>
          <a:prstGeom prst="rect">
            <a:avLst/>
          </a:prstGeom>
          <a:ln w="9525"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A7BA9F7-3420-41CB-A323-A7400F78C538}"/>
              </a:ext>
            </a:extLst>
          </p:cNvPr>
          <p:cNvSpPr txBox="1"/>
          <p:nvPr/>
        </p:nvSpPr>
        <p:spPr>
          <a:xfrm>
            <a:off x="5425635" y="6394979"/>
            <a:ext cx="5096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Zdroj: http://nemoc-pomoc.cz/?page_id=526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688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1A31E-5131-4340-A1A2-755B80716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sluchových vad a poruch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E26FE3-D9E4-473E-8C45-E2C68DA8F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778913" cy="5739854"/>
          </a:xfrm>
        </p:spPr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cs-CZ" b="1" dirty="0"/>
              <a:t>Vrozené x získané</a:t>
            </a:r>
          </a:p>
          <a:p>
            <a:r>
              <a:rPr lang="cs-CZ" dirty="0"/>
              <a:t>Vrozené (tzv. hereditární): dědičné nebo získané v raných fázích těhotenství, během porodu nebo krátce po něm</a:t>
            </a:r>
          </a:p>
          <a:p>
            <a:r>
              <a:rPr lang="cs-CZ" dirty="0"/>
              <a:t>Získané: získané po porodu</a:t>
            </a:r>
          </a:p>
          <a:p>
            <a:pPr marL="45720" indent="0">
              <a:buNone/>
            </a:pPr>
            <a:r>
              <a:rPr lang="cs-CZ" b="1" dirty="0"/>
              <a:t>2.  Periferní x centrální</a:t>
            </a:r>
            <a:endParaRPr lang="cs-CZ" dirty="0"/>
          </a:p>
          <a:p>
            <a:r>
              <a:rPr lang="cs-CZ" b="1" dirty="0"/>
              <a:t>Periferní:</a:t>
            </a:r>
            <a:r>
              <a:rPr lang="cs-CZ" dirty="0"/>
              <a:t> mohou být jednostranné nebo oboustranné</a:t>
            </a:r>
          </a:p>
          <a:p>
            <a:pPr marL="502920" indent="-457200">
              <a:buFont typeface="+mj-lt"/>
              <a:buAutoNum type="alphaLcParenR"/>
            </a:pPr>
            <a:r>
              <a:rPr lang="cs-CZ" dirty="0"/>
              <a:t>Převodní (</a:t>
            </a:r>
            <a:r>
              <a:rPr lang="cs-CZ" dirty="0" err="1"/>
              <a:t>konduktivní</a:t>
            </a:r>
            <a:r>
              <a:rPr lang="cs-CZ" dirty="0"/>
              <a:t>)</a:t>
            </a:r>
          </a:p>
          <a:p>
            <a:pPr marL="502920" indent="-457200">
              <a:buFont typeface="+mj-lt"/>
              <a:buAutoNum type="alphaLcParenR"/>
            </a:pPr>
            <a:r>
              <a:rPr lang="cs-CZ" dirty="0"/>
              <a:t>Percepční (nitroušní, </a:t>
            </a:r>
            <a:r>
              <a:rPr lang="cs-CZ" dirty="0" err="1"/>
              <a:t>senzoneurální</a:t>
            </a:r>
            <a:r>
              <a:rPr lang="cs-CZ" dirty="0"/>
              <a:t>)</a:t>
            </a:r>
          </a:p>
          <a:p>
            <a:pPr marL="502920" indent="-457200">
              <a:buFont typeface="+mj-lt"/>
              <a:buAutoNum type="alphaLcParenR"/>
            </a:pPr>
            <a:r>
              <a:rPr lang="cs-CZ" dirty="0"/>
              <a:t>Smíšené – oba předchozí typy společně</a:t>
            </a:r>
          </a:p>
          <a:p>
            <a:r>
              <a:rPr lang="cs-CZ" b="1" dirty="0"/>
              <a:t>Centrální:</a:t>
            </a:r>
            <a:r>
              <a:rPr lang="cs-CZ" dirty="0"/>
              <a:t> poškození je v oblasti CNS, abnormální zpracování zvuku v mozku (akustická agnózie, slovní hluchota)</a:t>
            </a:r>
          </a:p>
          <a:p>
            <a:r>
              <a:rPr lang="cs-CZ" dirty="0"/>
              <a:t>Velký dopad na komunikační možnosti má percepční postižení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85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2E2F4B-B6AF-402B-8B87-BBF813849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termíny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AE3159-66AD-4C41-BFD2-42065AD0B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829713" cy="5760174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Často používané termíny:</a:t>
            </a:r>
          </a:p>
          <a:p>
            <a:r>
              <a:rPr lang="cs-CZ" b="1" dirty="0"/>
              <a:t>Kongenitální vady</a:t>
            </a:r>
            <a:r>
              <a:rPr lang="cs-CZ" dirty="0"/>
              <a:t> – vrozené vady (prenatálně x perinatálně)</a:t>
            </a:r>
          </a:p>
          <a:p>
            <a:r>
              <a:rPr lang="cs-CZ" dirty="0"/>
              <a:t>Prenatální – vliv v těhotenství, zejména 1. trimestr</a:t>
            </a:r>
          </a:p>
          <a:p>
            <a:r>
              <a:rPr lang="cs-CZ" dirty="0"/>
              <a:t>Perinatální – vznik v průběhu porodu či bezprostředně po něm</a:t>
            </a:r>
          </a:p>
          <a:p>
            <a:r>
              <a:rPr lang="cs-CZ" b="1" dirty="0"/>
              <a:t>Prelingvální postižení</a:t>
            </a:r>
            <a:r>
              <a:rPr lang="cs-CZ" dirty="0"/>
              <a:t> – před ukončením vývoje řeči, cca do 6. roku věku</a:t>
            </a:r>
          </a:p>
          <a:p>
            <a:r>
              <a:rPr lang="cs-CZ" dirty="0"/>
              <a:t>Dopad na komunikační možnosti, může dojít k rozpadu řečových stereotypů, jazyk není plně zafixován</a:t>
            </a:r>
          </a:p>
          <a:p>
            <a:r>
              <a:rPr lang="cs-CZ" b="1" dirty="0"/>
              <a:t>Postlingvální postižení</a:t>
            </a:r>
            <a:r>
              <a:rPr lang="cs-CZ" dirty="0"/>
              <a:t> – po ukončení vývoje řeči, cca od 6. roku dále</a:t>
            </a:r>
          </a:p>
          <a:p>
            <a:r>
              <a:rPr lang="cs-CZ" dirty="0"/>
              <a:t>Řečové stereotypy zůstávají zachovány, narušeny mohou být modulační faktory řeči, vhodná logopedická péče, jazyk již fixován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00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539D9-3963-4E86-9464-C6819E97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sluchových vad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2B8D66-D1F9-4EEE-9C3E-95CC636CF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8" y="685800"/>
            <a:ext cx="6492528" cy="5362575"/>
          </a:xfrm>
        </p:spPr>
        <p:txBody>
          <a:bodyPr>
            <a:normAutofit lnSpcReduction="10000"/>
          </a:bodyPr>
          <a:lstStyle/>
          <a:p>
            <a:pPr fontAlgn="t"/>
            <a:r>
              <a:rPr lang="cs-CZ" b="1" dirty="0"/>
              <a:t>WHO</a:t>
            </a:r>
            <a:r>
              <a:rPr lang="cs-CZ" dirty="0"/>
              <a:t> – klasifikace stupňů SP:</a:t>
            </a:r>
            <a:endParaRPr lang="cs-CZ" b="1" dirty="0"/>
          </a:p>
          <a:p>
            <a:pPr fontAlgn="t"/>
            <a:r>
              <a:rPr lang="cs-CZ" b="1" dirty="0"/>
              <a:t>Normální sluch</a:t>
            </a:r>
            <a:endParaRPr lang="cs-CZ" dirty="0"/>
          </a:p>
          <a:p>
            <a:pPr fontAlgn="t"/>
            <a:r>
              <a:rPr lang="cs-CZ" b="1" dirty="0"/>
              <a:t>0-25 dB</a:t>
            </a:r>
            <a:endParaRPr lang="cs-CZ" dirty="0"/>
          </a:p>
          <a:p>
            <a:pPr fontAlgn="t"/>
            <a:r>
              <a:rPr lang="cs-CZ" b="1" dirty="0"/>
              <a:t>Lehké sluchové postižení</a:t>
            </a:r>
            <a:endParaRPr lang="cs-CZ" dirty="0"/>
          </a:p>
          <a:p>
            <a:pPr fontAlgn="t"/>
            <a:r>
              <a:rPr lang="cs-CZ" b="1" dirty="0"/>
              <a:t>26-40 dB</a:t>
            </a:r>
            <a:endParaRPr lang="cs-CZ" dirty="0"/>
          </a:p>
          <a:p>
            <a:pPr fontAlgn="t"/>
            <a:r>
              <a:rPr lang="cs-CZ" b="1" dirty="0"/>
              <a:t>Střední sluchové postižení</a:t>
            </a:r>
            <a:endParaRPr lang="cs-CZ" dirty="0"/>
          </a:p>
          <a:p>
            <a:pPr fontAlgn="t"/>
            <a:r>
              <a:rPr lang="cs-CZ" b="1" dirty="0"/>
              <a:t>41-60 dB</a:t>
            </a:r>
            <a:endParaRPr lang="cs-CZ" dirty="0"/>
          </a:p>
          <a:p>
            <a:pPr fontAlgn="t"/>
            <a:r>
              <a:rPr lang="cs-CZ" b="1" dirty="0"/>
              <a:t>Těžké sluchové postižení</a:t>
            </a:r>
            <a:endParaRPr lang="cs-CZ" dirty="0"/>
          </a:p>
          <a:p>
            <a:pPr fontAlgn="t"/>
            <a:r>
              <a:rPr lang="cs-CZ" b="1" dirty="0"/>
              <a:t>61-80 dB</a:t>
            </a:r>
            <a:endParaRPr lang="cs-CZ" dirty="0"/>
          </a:p>
          <a:p>
            <a:pPr fontAlgn="t"/>
            <a:r>
              <a:rPr lang="cs-CZ" b="1" dirty="0"/>
              <a:t>Velmi těžké sl. postižení až úplná hluchota</a:t>
            </a:r>
            <a:endParaRPr lang="cs-CZ" dirty="0"/>
          </a:p>
          <a:p>
            <a:pPr fontAlgn="t"/>
            <a:r>
              <a:rPr lang="cs-CZ" b="1" dirty="0"/>
              <a:t>nad 81 dB</a:t>
            </a:r>
          </a:p>
          <a:p>
            <a:pPr fontAlgn="t"/>
            <a:r>
              <a:rPr lang="cs-CZ" b="1" dirty="0"/>
              <a:t>Existují i další dělení a klasifikace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683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A2491-76CF-49F0-A031-5555D3B7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kompenzace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321FB-3F28-439E-BC7F-235F90A0C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6350" y="819150"/>
            <a:ext cx="6715125" cy="5495924"/>
          </a:xfrm>
        </p:spPr>
        <p:txBody>
          <a:bodyPr/>
          <a:lstStyle/>
          <a:p>
            <a:r>
              <a:rPr lang="cs-CZ" dirty="0"/>
              <a:t>Kompenzační pomůcky: nejvíce používané jsou sluchadla a kochleární implantát (KL)</a:t>
            </a:r>
          </a:p>
          <a:p>
            <a:r>
              <a:rPr lang="cs-CZ" dirty="0"/>
              <a:t>Zásadní pro jedince s využitelnými zbytky sluchu a nedoslýchavé</a:t>
            </a:r>
          </a:p>
          <a:p>
            <a:r>
              <a:rPr lang="cs-CZ" dirty="0"/>
              <a:t>Ne všechny SP osoby jsou vadu kompenzují – využívá je asi jen 1/3 (údaj 1998)</a:t>
            </a:r>
          </a:p>
          <a:p>
            <a:r>
              <a:rPr lang="cs-CZ" b="1" dirty="0"/>
              <a:t>V současnosti se využívá:</a:t>
            </a:r>
          </a:p>
          <a:p>
            <a:r>
              <a:rPr lang="cs-CZ" dirty="0"/>
              <a:t>Sluchadla (zejména digitální)</a:t>
            </a:r>
          </a:p>
          <a:p>
            <a:r>
              <a:rPr lang="cs-CZ" dirty="0"/>
              <a:t>Kochleární implantát, BAHA  sluchadlo, kmenový implantát</a:t>
            </a:r>
          </a:p>
          <a:p>
            <a:r>
              <a:rPr lang="cs-CZ" dirty="0"/>
              <a:t>Další signalizační pomůcky – světelné a vibrační (např. budíky, signalizace bytového zvonku, pláče dítěte…)</a:t>
            </a:r>
          </a:p>
        </p:txBody>
      </p:sp>
    </p:spTree>
    <p:extLst>
      <p:ext uri="{BB962C8B-B14F-4D97-AF65-F5344CB8AC3E}">
        <p14:creationId xmlns:p14="http://schemas.microsoft.com/office/powerpoint/2010/main" val="396587450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1106</Words>
  <Application>Microsoft Office PowerPoint</Application>
  <PresentationFormat>Širokoúhlá obrazovka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 Light</vt:lpstr>
      <vt:lpstr>Rockwell</vt:lpstr>
      <vt:lpstr>Wingdings</vt:lpstr>
      <vt:lpstr>Atlas</vt:lpstr>
      <vt:lpstr>Uvedení do problematiky – sluchové postižení</vt:lpstr>
      <vt:lpstr>Uvedení do problematiky</vt:lpstr>
      <vt:lpstr>Sluchové ústrojí</vt:lpstr>
      <vt:lpstr>Sluchové ústrojí pokračování</vt:lpstr>
      <vt:lpstr>Vnitřní ucho</vt:lpstr>
      <vt:lpstr>Typy sluchových vad a poruch</vt:lpstr>
      <vt:lpstr>Důležité termíny</vt:lpstr>
      <vt:lpstr>Stupně sluchových vad</vt:lpstr>
      <vt:lpstr>Možnosti kompenzace</vt:lpstr>
      <vt:lpstr>Sluchadla</vt:lpstr>
      <vt:lpstr>Kochleární implantát</vt:lpstr>
      <vt:lpstr>Kochleární implantát - schéma</vt:lpstr>
      <vt:lpstr>Kochleární implantát funkce</vt:lpstr>
      <vt:lpstr>Kochleární implantát - dokončení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Uvedení do problematiky – sluchové postižení</dc:title>
  <dc:creator>Tereza Hradilová</dc:creator>
  <cp:lastModifiedBy>Tereza Hradilová</cp:lastModifiedBy>
  <cp:revision>5</cp:revision>
  <dcterms:created xsi:type="dcterms:W3CDTF">2021-01-14T17:50:51Z</dcterms:created>
  <dcterms:modified xsi:type="dcterms:W3CDTF">2021-01-14T18:58:28Z</dcterms:modified>
</cp:coreProperties>
</file>