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307" r:id="rId2"/>
    <p:sldId id="342" r:id="rId3"/>
    <p:sldId id="293" r:id="rId4"/>
    <p:sldId id="364" r:id="rId5"/>
    <p:sldId id="340" r:id="rId6"/>
    <p:sldId id="377" r:id="rId7"/>
    <p:sldId id="276" r:id="rId8"/>
    <p:sldId id="379" r:id="rId9"/>
    <p:sldId id="378" r:id="rId10"/>
    <p:sldId id="351" r:id="rId11"/>
    <p:sldId id="373" r:id="rId12"/>
    <p:sldId id="375" r:id="rId13"/>
    <p:sldId id="284" r:id="rId14"/>
    <p:sldId id="272" r:id="rId15"/>
    <p:sldId id="374" r:id="rId16"/>
    <p:sldId id="269" r:id="rId17"/>
    <p:sldId id="295" r:id="rId18"/>
    <p:sldId id="376" r:id="rId19"/>
    <p:sldId id="356" r:id="rId20"/>
    <p:sldId id="263" r:id="rId21"/>
    <p:sldId id="357" r:id="rId22"/>
    <p:sldId id="358" r:id="rId23"/>
    <p:sldId id="354" r:id="rId24"/>
    <p:sldId id="360" r:id="rId25"/>
    <p:sldId id="361" r:id="rId26"/>
    <p:sldId id="359" r:id="rId27"/>
    <p:sldId id="297" r:id="rId28"/>
    <p:sldId id="366" r:id="rId29"/>
    <p:sldId id="365" r:id="rId30"/>
    <p:sldId id="355" r:id="rId31"/>
    <p:sldId id="362" r:id="rId32"/>
    <p:sldId id="363" r:id="rId33"/>
    <p:sldId id="372" r:id="rId34"/>
    <p:sldId id="370" r:id="rId35"/>
    <p:sldId id="367" r:id="rId36"/>
    <p:sldId id="369" r:id="rId37"/>
    <p:sldId id="368" r:id="rId38"/>
    <p:sldId id="371" r:id="rId39"/>
    <p:sldId id="31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A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4660"/>
  </p:normalViewPr>
  <p:slideViewPr>
    <p:cSldViewPr snapToGrid="0">
      <p:cViewPr varScale="1">
        <p:scale>
          <a:sx n="76" d="100"/>
          <a:sy n="76" d="100"/>
        </p:scale>
        <p:origin x="859"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B888A6-6465-47DC-A46F-900023966534}" type="datetimeFigureOut">
              <a:rPr lang="cs-CZ" smtClean="0"/>
              <a:t>22.11.2022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136A78-F31F-4100-A397-B82042087C42}" type="slidenum">
              <a:rPr lang="cs-CZ" smtClean="0"/>
              <a:t>‹#›</a:t>
            </a:fld>
            <a:endParaRPr lang="cs-CZ"/>
          </a:p>
        </p:txBody>
      </p:sp>
    </p:spTree>
    <p:extLst>
      <p:ext uri="{BB962C8B-B14F-4D97-AF65-F5344CB8AC3E}">
        <p14:creationId xmlns:p14="http://schemas.microsoft.com/office/powerpoint/2010/main" val="232793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629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2243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61150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40740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EDDB370-8917-4344-A0BE-EFD97CCE4009}" type="slidenum">
              <a:rPr lang="cs-CZ" smtClean="0"/>
              <a:pPr/>
              <a:t>‹#›</a:t>
            </a:fld>
            <a:endParaRPr lang="cs-CZ"/>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20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57025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9728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17920" y="2582334"/>
            <a:ext cx="4937760" cy="33782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3604272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187789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cs-CZ"/>
          </a:p>
        </p:txBody>
      </p:sp>
      <p:sp>
        <p:nvSpPr>
          <p:cNvPr id="9" name="Slide Number Placeholder 8"/>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212799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80939CA-D328-4AE7-A6AC-10661A5843BC}" type="datetimeFigureOut">
              <a:rPr lang="cs-CZ" smtClean="0"/>
              <a:pPr/>
              <a:t>22.11.2022</a:t>
            </a:fld>
            <a:endParaRPr lang="cs-CZ"/>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cs-CZ"/>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EDDB370-8917-4344-A0BE-EFD97CCE4009}" type="slidenum">
              <a:rPr lang="cs-CZ" smtClean="0"/>
              <a:pPr/>
              <a:t>‹#›</a:t>
            </a:fld>
            <a:endParaRPr lang="cs-CZ"/>
          </a:p>
        </p:txBody>
      </p:sp>
    </p:spTree>
    <p:extLst>
      <p:ext uri="{BB962C8B-B14F-4D97-AF65-F5344CB8AC3E}">
        <p14:creationId xmlns:p14="http://schemas.microsoft.com/office/powerpoint/2010/main" val="3624734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80939CA-D328-4AE7-A6AC-10661A5843BC}" type="datetimeFigureOut">
              <a:rPr lang="cs-CZ" smtClean="0"/>
              <a:pPr/>
              <a:t>22.11.2022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EDDB370-8917-4344-A0BE-EFD97CCE4009}" type="slidenum">
              <a:rPr lang="cs-CZ" smtClean="0"/>
              <a:pPr/>
              <a:t>‹#›</a:t>
            </a:fld>
            <a:endParaRPr lang="cs-CZ"/>
          </a:p>
        </p:txBody>
      </p:sp>
    </p:spTree>
    <p:extLst>
      <p:ext uri="{BB962C8B-B14F-4D97-AF65-F5344CB8AC3E}">
        <p14:creationId xmlns:p14="http://schemas.microsoft.com/office/powerpoint/2010/main" val="353911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0939CA-D328-4AE7-A6AC-10661A5843BC}" type="datetimeFigureOut">
              <a:rPr lang="cs-CZ" smtClean="0"/>
              <a:pPr/>
              <a:t>22.11.2022</a:t>
            </a:fld>
            <a:endParaRPr lang="cs-CZ"/>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cs-CZ"/>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EDDB370-8917-4344-A0BE-EFD97CCE4009}" type="slidenum">
              <a:rPr lang="cs-CZ" smtClean="0"/>
              <a:pPr/>
              <a:t>‹#›</a:t>
            </a:fld>
            <a:endParaRPr lang="cs-CZ"/>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7123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40.tiff"/><Relationship Id="rId7" Type="http://schemas.openxmlformats.org/officeDocument/2006/relationships/image" Target="../media/image44.pn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tiff"/><Relationship Id="rId5" Type="http://schemas.openxmlformats.org/officeDocument/2006/relationships/image" Target="../media/image42.png"/><Relationship Id="rId4" Type="http://schemas.openxmlformats.org/officeDocument/2006/relationships/image" Target="../media/image41.tiff"/></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tiff"/><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tiff"/></Relationships>
</file>

<file path=ppt/slides/_rels/slide1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59.emf"/><Relationship Id="rId5" Type="http://schemas.openxmlformats.org/officeDocument/2006/relationships/image" Target="../media/image58.emf"/><Relationship Id="rId4" Type="http://schemas.openxmlformats.org/officeDocument/2006/relationships/image" Target="../media/image57.emf"/></Relationships>
</file>

<file path=ppt/slides/_rels/slide19.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23.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5.emf"/></Relationships>
</file>

<file path=ppt/slides/_rels/slide27.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28.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3" Type="http://schemas.openxmlformats.org/officeDocument/2006/relationships/image" Target="../media/image83.png"/><Relationship Id="rId7" Type="http://schemas.openxmlformats.org/officeDocument/2006/relationships/image" Target="../media/image87.png"/><Relationship Id="rId12" Type="http://schemas.openxmlformats.org/officeDocument/2006/relationships/image" Target="../media/image92.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2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emf"/><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3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34.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0" Type="http://schemas.openxmlformats.org/officeDocument/2006/relationships/image" Target="../media/image117.png"/><Relationship Id="rId4" Type="http://schemas.openxmlformats.org/officeDocument/2006/relationships/image" Target="../media/image111.png"/><Relationship Id="rId9" Type="http://schemas.openxmlformats.org/officeDocument/2006/relationships/image" Target="../media/image116.png"/></Relationships>
</file>

<file path=ppt/slides/_rels/slide3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36.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37.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6.jpeg"/><Relationship Id="rId2"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3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40.png"/><Relationship Id="rId4" Type="http://schemas.openxmlformats.org/officeDocument/2006/relationships/image" Target="../media/image139.png"/></Relationships>
</file>

<file path=ppt/slides/_rels/slide39.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tiff"/><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tiff"/><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tiff"/><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0691BD-FDF9-452C-8FD8-68E55C6FC276}"/>
              </a:ext>
            </a:extLst>
          </p:cNvPr>
          <p:cNvSpPr>
            <a:spLocks noGrp="1"/>
          </p:cNvSpPr>
          <p:nvPr>
            <p:ph type="ctrTitle"/>
          </p:nvPr>
        </p:nvSpPr>
        <p:spPr>
          <a:xfrm>
            <a:off x="1097280" y="1706252"/>
            <a:ext cx="9979215" cy="2639504"/>
          </a:xfrm>
        </p:spPr>
        <p:txBody>
          <a:bodyPr>
            <a:noAutofit/>
          </a:bodyPr>
          <a:lstStyle/>
          <a:p>
            <a:r>
              <a:rPr lang="en-US" sz="6000" dirty="0"/>
              <a:t>06 ‒ Settlements of the Hallstatt Period ‒ lowland settlements and homesteads</a:t>
            </a:r>
            <a:endParaRPr lang="cs-CZ" sz="6000" dirty="0"/>
          </a:p>
        </p:txBody>
      </p:sp>
      <p:sp>
        <p:nvSpPr>
          <p:cNvPr id="3" name="Podnadpis 2">
            <a:extLst>
              <a:ext uri="{FF2B5EF4-FFF2-40B4-BE49-F238E27FC236}">
                <a16:creationId xmlns:a16="http://schemas.microsoft.com/office/drawing/2014/main" id="{D75E91B4-ADE5-4903-BA47-72566DD42A11}"/>
              </a:ext>
            </a:extLst>
          </p:cNvPr>
          <p:cNvSpPr>
            <a:spLocks noGrp="1"/>
          </p:cNvSpPr>
          <p:nvPr>
            <p:ph type="subTitle" idx="1"/>
          </p:nvPr>
        </p:nvSpPr>
        <p:spPr/>
        <p:txBody>
          <a:bodyPr/>
          <a:lstStyle/>
          <a:p>
            <a:r>
              <a:rPr lang="en-US" dirty="0"/>
              <a:t>Early Iron Age in the Central European context on the example of Moravia</a:t>
            </a:r>
            <a:r>
              <a:rPr lang="cs-CZ" dirty="0"/>
              <a:t> 6/12 (UPA UK)</a:t>
            </a:r>
          </a:p>
          <a:p>
            <a:endParaRPr lang="cs-CZ" dirty="0"/>
          </a:p>
        </p:txBody>
      </p:sp>
      <p:sp>
        <p:nvSpPr>
          <p:cNvPr id="4" name="Podnadpis 2">
            <a:extLst>
              <a:ext uri="{FF2B5EF4-FFF2-40B4-BE49-F238E27FC236}">
                <a16:creationId xmlns:a16="http://schemas.microsoft.com/office/drawing/2014/main" id="{83CCF3A7-6547-4C3B-A21F-18EC9C7E56F4}"/>
              </a:ext>
            </a:extLst>
          </p:cNvPr>
          <p:cNvSpPr txBox="1">
            <a:spLocks/>
          </p:cNvSpPr>
          <p:nvPr/>
        </p:nvSpPr>
        <p:spPr>
          <a:xfrm>
            <a:off x="1097280" y="6523348"/>
            <a:ext cx="11094720" cy="3346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cs-CZ" sz="1200" dirty="0">
                <a:solidFill>
                  <a:schemeClr val="bg1"/>
                </a:solidFill>
              </a:rPr>
              <a:t>Mgr. Zuzana </a:t>
            </a:r>
            <a:r>
              <a:rPr lang="cs-CZ" sz="1200" dirty="0" err="1">
                <a:solidFill>
                  <a:schemeClr val="bg1"/>
                </a:solidFill>
              </a:rPr>
              <a:t>golec</a:t>
            </a:r>
            <a:r>
              <a:rPr lang="cs-CZ" sz="1200" dirty="0">
                <a:solidFill>
                  <a:schemeClr val="bg1"/>
                </a:solidFill>
              </a:rPr>
              <a:t> mírová, Department of </a:t>
            </a:r>
            <a:r>
              <a:rPr lang="cs-CZ" sz="1200" dirty="0" err="1">
                <a:solidFill>
                  <a:schemeClr val="bg1"/>
                </a:solidFill>
              </a:rPr>
              <a:t>archaeology</a:t>
            </a:r>
            <a:r>
              <a:rPr lang="cs-CZ" sz="1200" dirty="0">
                <a:solidFill>
                  <a:schemeClr val="bg1"/>
                </a:solidFill>
              </a:rPr>
              <a:t>, </a:t>
            </a:r>
            <a:r>
              <a:rPr lang="cs-CZ" sz="1200" dirty="0" err="1">
                <a:solidFill>
                  <a:schemeClr val="bg1"/>
                </a:solidFill>
              </a:rPr>
              <a:t>Faculty</a:t>
            </a:r>
            <a:r>
              <a:rPr lang="cs-CZ" sz="1200" dirty="0">
                <a:solidFill>
                  <a:schemeClr val="bg1"/>
                </a:solidFill>
              </a:rPr>
              <a:t> of </a:t>
            </a:r>
            <a:r>
              <a:rPr lang="cs-CZ" sz="1200" dirty="0" err="1">
                <a:solidFill>
                  <a:schemeClr val="bg1"/>
                </a:solidFill>
              </a:rPr>
              <a:t>arts</a:t>
            </a:r>
            <a:r>
              <a:rPr lang="cs-CZ" sz="1200" dirty="0">
                <a:solidFill>
                  <a:schemeClr val="bg1"/>
                </a:solidFill>
              </a:rPr>
              <a:t>, Charles university </a:t>
            </a:r>
            <a:r>
              <a:rPr lang="cs-CZ" sz="1200" dirty="0" err="1">
                <a:solidFill>
                  <a:schemeClr val="bg1"/>
                </a:solidFill>
              </a:rPr>
              <a:t>prague</a:t>
            </a:r>
            <a:endParaRPr lang="cs-CZ" sz="1200" dirty="0">
              <a:solidFill>
                <a:schemeClr val="bg1"/>
              </a:solidFill>
            </a:endParaRPr>
          </a:p>
          <a:p>
            <a:endParaRPr lang="cs-CZ" dirty="0"/>
          </a:p>
        </p:txBody>
      </p:sp>
    </p:spTree>
    <p:extLst>
      <p:ext uri="{BB962C8B-B14F-4D97-AF65-F5344CB8AC3E}">
        <p14:creationId xmlns:p14="http://schemas.microsoft.com/office/powerpoint/2010/main" val="89381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76045" y="246672"/>
            <a:ext cx="11395493" cy="705435"/>
          </a:xfrm>
        </p:spPr>
        <p:txBody>
          <a:bodyPr>
            <a:normAutofit fontScale="90000"/>
          </a:bodyPr>
          <a:lstStyle/>
          <a:p>
            <a:pPr algn="ctr"/>
            <a:r>
              <a:rPr lang="cs-CZ" b="1" dirty="0">
                <a:solidFill>
                  <a:schemeClr val="accent1"/>
                </a:solidFill>
              </a:rPr>
              <a:t>Platěnice </a:t>
            </a:r>
            <a:r>
              <a:rPr lang="cs-CZ" b="1" dirty="0" err="1">
                <a:solidFill>
                  <a:schemeClr val="accent1"/>
                </a:solidFill>
              </a:rPr>
              <a:t>group</a:t>
            </a:r>
            <a:endParaRPr lang="cs-CZ" b="1" dirty="0">
              <a:solidFill>
                <a:schemeClr val="accent1"/>
              </a:solidFill>
            </a:endParaRPr>
          </a:p>
        </p:txBody>
      </p:sp>
      <p:pic>
        <p:nvPicPr>
          <p:cNvPr id="4" name="Obrázek 3">
            <a:extLst>
              <a:ext uri="{FF2B5EF4-FFF2-40B4-BE49-F238E27FC236}">
                <a16:creationId xmlns:a16="http://schemas.microsoft.com/office/drawing/2014/main" id="{B688EE5C-E6F9-485A-AE96-CCFFD8C749F4}"/>
              </a:ext>
            </a:extLst>
          </p:cNvPr>
          <p:cNvPicPr>
            <a:picLocks noChangeAspect="1"/>
          </p:cNvPicPr>
          <p:nvPr/>
        </p:nvPicPr>
        <p:blipFill rotWithShape="1">
          <a:blip r:embed="rId2">
            <a:extLst>
              <a:ext uri="{28A0092B-C50C-407E-A947-70E740481C1C}">
                <a14:useLocalDpi xmlns:a14="http://schemas.microsoft.com/office/drawing/2010/main" val="0"/>
              </a:ext>
            </a:extLst>
          </a:blip>
          <a:srcRect l="-165" t="27320" r="165" b="1839"/>
          <a:stretch/>
        </p:blipFill>
        <p:spPr>
          <a:xfrm>
            <a:off x="-29460" y="1084082"/>
            <a:ext cx="12221460" cy="5773918"/>
          </a:xfrm>
          <a:prstGeom prst="rect">
            <a:avLst/>
          </a:prstGeom>
        </p:spPr>
      </p:pic>
    </p:spTree>
    <p:extLst>
      <p:ext uri="{BB962C8B-B14F-4D97-AF65-F5344CB8AC3E}">
        <p14:creationId xmlns:p14="http://schemas.microsoft.com/office/powerpoint/2010/main" val="1282085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142898" y="206307"/>
            <a:ext cx="6905602" cy="680120"/>
          </a:xfrm>
        </p:spPr>
        <p:txBody>
          <a:bodyPr>
            <a:normAutofit fontScale="90000"/>
          </a:bodyPr>
          <a:lstStyle/>
          <a:p>
            <a:r>
              <a:rPr lang="cs-CZ" b="1" dirty="0">
                <a:solidFill>
                  <a:schemeClr val="accent1"/>
                </a:solidFill>
              </a:rPr>
              <a:t>Open </a:t>
            </a:r>
            <a:r>
              <a:rPr lang="cs-CZ" b="1" dirty="0" err="1">
                <a:solidFill>
                  <a:schemeClr val="accent1"/>
                </a:solidFill>
              </a:rPr>
              <a:t>lowland</a:t>
            </a:r>
            <a:r>
              <a:rPr lang="cs-CZ" b="1" dirty="0">
                <a:solidFill>
                  <a:schemeClr val="accent1"/>
                </a:solidFill>
              </a:rPr>
              <a:t> </a:t>
            </a:r>
            <a:r>
              <a:rPr lang="cs-CZ" b="1" dirty="0" err="1">
                <a:solidFill>
                  <a:schemeClr val="accent1"/>
                </a:solidFill>
              </a:rPr>
              <a:t>settlements</a:t>
            </a:r>
            <a:endParaRPr lang="cs-CZ" b="1" dirty="0">
              <a:solidFill>
                <a:schemeClr val="accent1"/>
              </a:solidFill>
            </a:endParaRPr>
          </a:p>
        </p:txBody>
      </p:sp>
      <p:pic>
        <p:nvPicPr>
          <p:cNvPr id="6" name="Obrázek 5">
            <a:extLst>
              <a:ext uri="{FF2B5EF4-FFF2-40B4-BE49-F238E27FC236}">
                <a16:creationId xmlns:a16="http://schemas.microsoft.com/office/drawing/2014/main" id="{789AD9DA-49AF-40A7-B8B7-2ACA4864C2D1}"/>
              </a:ext>
            </a:extLst>
          </p:cNvPr>
          <p:cNvPicPr>
            <a:picLocks noChangeAspect="1"/>
          </p:cNvPicPr>
          <p:nvPr/>
        </p:nvPicPr>
        <p:blipFill>
          <a:blip r:embed="rId2"/>
          <a:stretch>
            <a:fillRect/>
          </a:stretch>
        </p:blipFill>
        <p:spPr>
          <a:xfrm>
            <a:off x="5855594" y="0"/>
            <a:ext cx="6336406" cy="4351506"/>
          </a:xfrm>
          <a:prstGeom prst="rect">
            <a:avLst/>
          </a:prstGeom>
        </p:spPr>
      </p:pic>
      <p:sp>
        <p:nvSpPr>
          <p:cNvPr id="10" name="TextovéPole 9">
            <a:extLst>
              <a:ext uri="{FF2B5EF4-FFF2-40B4-BE49-F238E27FC236}">
                <a16:creationId xmlns:a16="http://schemas.microsoft.com/office/drawing/2014/main" id="{047A6DAA-178A-4714-BE86-DCA8C355C97D}"/>
              </a:ext>
            </a:extLst>
          </p:cNvPr>
          <p:cNvSpPr txBox="1"/>
          <p:nvPr/>
        </p:nvSpPr>
        <p:spPr>
          <a:xfrm>
            <a:off x="6617572" y="206307"/>
            <a:ext cx="1945403" cy="369332"/>
          </a:xfrm>
          <a:prstGeom prst="rect">
            <a:avLst/>
          </a:prstGeom>
          <a:noFill/>
        </p:spPr>
        <p:txBody>
          <a:bodyPr wrap="square">
            <a:spAutoFit/>
          </a:bodyPr>
          <a:lstStyle/>
          <a:p>
            <a:r>
              <a:rPr lang="cs-CZ" sz="1800" dirty="0">
                <a:solidFill>
                  <a:srgbClr val="000000"/>
                </a:solidFill>
                <a:latin typeface="Calibri"/>
              </a:rPr>
              <a:t>Lipník nad Bečvou</a:t>
            </a:r>
            <a:endParaRPr lang="cs-CZ" dirty="0"/>
          </a:p>
        </p:txBody>
      </p:sp>
      <p:pic>
        <p:nvPicPr>
          <p:cNvPr id="8" name="Obrázek 7" descr="22520060_10210486370979961_3606971045945069271_o.jpg">
            <a:extLst>
              <a:ext uri="{FF2B5EF4-FFF2-40B4-BE49-F238E27FC236}">
                <a16:creationId xmlns:a16="http://schemas.microsoft.com/office/drawing/2014/main" id="{E3517031-9BD2-465D-8BF8-734C8EF7132C}"/>
              </a:ext>
            </a:extLst>
          </p:cNvPr>
          <p:cNvPicPr>
            <a:picLocks noChangeAspect="1"/>
          </p:cNvPicPr>
          <p:nvPr/>
        </p:nvPicPr>
        <p:blipFill>
          <a:blip r:embed="rId3" cstate="print"/>
          <a:stretch>
            <a:fillRect/>
          </a:stretch>
        </p:blipFill>
        <p:spPr>
          <a:xfrm>
            <a:off x="8850008" y="4351506"/>
            <a:ext cx="3341992" cy="2506494"/>
          </a:xfrm>
          <a:prstGeom prst="rect">
            <a:avLst/>
          </a:prstGeom>
        </p:spPr>
      </p:pic>
      <p:pic>
        <p:nvPicPr>
          <p:cNvPr id="9" name="Obrázek 8" descr="22552563_10210487060157190_7531840781157540149_n.jpg">
            <a:extLst>
              <a:ext uri="{FF2B5EF4-FFF2-40B4-BE49-F238E27FC236}">
                <a16:creationId xmlns:a16="http://schemas.microsoft.com/office/drawing/2014/main" id="{C24295CE-5A9A-46B8-AE59-CBD57EB74866}"/>
              </a:ext>
            </a:extLst>
          </p:cNvPr>
          <p:cNvPicPr>
            <a:picLocks noChangeAspect="1"/>
          </p:cNvPicPr>
          <p:nvPr/>
        </p:nvPicPr>
        <p:blipFill>
          <a:blip r:embed="rId4" cstate="print"/>
          <a:stretch>
            <a:fillRect/>
          </a:stretch>
        </p:blipFill>
        <p:spPr>
          <a:xfrm>
            <a:off x="6958188" y="4351506"/>
            <a:ext cx="1879871" cy="2506494"/>
          </a:xfrm>
          <a:prstGeom prst="rect">
            <a:avLst/>
          </a:prstGeom>
        </p:spPr>
      </p:pic>
      <p:pic>
        <p:nvPicPr>
          <p:cNvPr id="14" name="Obrázek 13">
            <a:extLst>
              <a:ext uri="{FF2B5EF4-FFF2-40B4-BE49-F238E27FC236}">
                <a16:creationId xmlns:a16="http://schemas.microsoft.com/office/drawing/2014/main" id="{463E4043-F0CC-43C9-B7F2-D9097D48BEB5}"/>
              </a:ext>
            </a:extLst>
          </p:cNvPr>
          <p:cNvPicPr>
            <a:picLocks noChangeAspect="1"/>
          </p:cNvPicPr>
          <p:nvPr/>
        </p:nvPicPr>
        <p:blipFill>
          <a:blip r:embed="rId5"/>
          <a:stretch>
            <a:fillRect/>
          </a:stretch>
        </p:blipFill>
        <p:spPr>
          <a:xfrm>
            <a:off x="244428" y="4342411"/>
            <a:ext cx="3657600" cy="2515589"/>
          </a:xfrm>
          <a:prstGeom prst="rect">
            <a:avLst/>
          </a:prstGeom>
        </p:spPr>
      </p:pic>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42897" y="981075"/>
            <a:ext cx="6210277" cy="3370431"/>
          </a:xfrm>
          <a:prstGeom prst="rect">
            <a:avLst/>
          </a:prstGeom>
        </p:spPr>
        <p:txBody>
          <a:bodyPr vert="horz" lIns="0" tIns="45720" rIns="0" bIns="45720" rtlCol="0">
            <a:normAutofit fontScale="92500" lnSpcReduction="2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Přáslavice</a:t>
            </a:r>
            <a:r>
              <a:rPr kumimoji="0" lang="en-US" sz="2400" b="0" i="0" u="none" strike="noStrike" kern="1200" cap="none" spc="0" normalizeH="0" baseline="0" noProof="0" dirty="0">
                <a:ln>
                  <a:noFill/>
                </a:ln>
                <a:solidFill>
                  <a:srgbClr val="000000"/>
                </a:solidFill>
                <a:effectLst/>
                <a:uLnTx/>
                <a:uFillTx/>
                <a:latin typeface="Calibri"/>
                <a:ea typeface="+mn-ea"/>
                <a:cs typeface="+mn-cs"/>
              </a:rPr>
              <a:t> – pole structure with a double row of poles</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Lešany</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existence of crafts → weaving, blacksmithing, pottery</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Kostelec</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na</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Hané</a:t>
            </a:r>
            <a:r>
              <a:rPr kumimoji="0" lang="en-US" sz="2400" b="0" i="0" u="none" strike="noStrike" kern="1200" cap="none" spc="0" normalizeH="0" baseline="0" noProof="0" dirty="0">
                <a:ln>
                  <a:noFill/>
                </a:ln>
                <a:solidFill>
                  <a:srgbClr val="000000"/>
                </a:solidFill>
                <a:effectLst/>
                <a:uLnTx/>
                <a:uFillTx/>
                <a:latin typeface="Calibri"/>
                <a:ea typeface="+mn-ea"/>
                <a:cs typeface="+mn-cs"/>
              </a:rPr>
              <a:t> – production of amber,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above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ground</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houses</a:t>
            </a:r>
            <a:r>
              <a:rPr kumimoji="0" lang="cs-CZ" sz="2400" b="0" i="0" u="none" strike="noStrike" kern="1200" cap="none" spc="0" normalizeH="0" baseline="0" noProof="0" dirty="0">
                <a:ln>
                  <a:noFill/>
                </a:ln>
                <a:solidFill>
                  <a:srgbClr val="000000"/>
                </a:solidFill>
                <a:effectLst/>
                <a:uLnTx/>
                <a:uFillTx/>
                <a:latin typeface="Calibri"/>
                <a:ea typeface="+mn-ea"/>
                <a:cs typeface="+mn-cs"/>
              </a:rPr>
              <a:t> and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sunken</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huts</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Kralice</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na</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Hané</a:t>
            </a:r>
            <a:r>
              <a:rPr kumimoji="0" lang="en-US" sz="2400" b="0" i="0" u="none" strike="noStrike" kern="1200" cap="none" spc="0" normalizeH="0" baseline="0" noProof="0" dirty="0">
                <a:ln>
                  <a:noFill/>
                </a:ln>
                <a:solidFill>
                  <a:srgbClr val="000000"/>
                </a:solidFill>
                <a:effectLst/>
                <a:uLnTx/>
                <a:uFillTx/>
                <a:latin typeface="Calibri"/>
                <a:ea typeface="+mn-ea"/>
                <a:cs typeface="+mn-cs"/>
              </a:rPr>
              <a:t> – </a:t>
            </a:r>
            <a:r>
              <a:rPr kumimoji="0" lang="cs-CZ" sz="2400" b="0" i="0" u="none" strike="noStrike" kern="1200" cap="none" spc="0" normalizeH="0" baseline="0" noProof="0" dirty="0">
                <a:ln>
                  <a:noFill/>
                </a:ln>
                <a:solidFill>
                  <a:srgbClr val="000000"/>
                </a:solidFill>
                <a:effectLst/>
                <a:uLnTx/>
                <a:uFillTx/>
                <a:latin typeface="Calibri"/>
                <a:ea typeface="+mn-ea"/>
                <a:cs typeface="+mn-cs"/>
              </a:rPr>
              <a:t>amber</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Lipník and Bečvou, A. </a:t>
            </a:r>
            <a:r>
              <a:rPr lang="cs-CZ" sz="2400" dirty="0" err="1">
                <a:solidFill>
                  <a:srgbClr val="000000"/>
                </a:solidFill>
                <a:latin typeface="Calibri"/>
              </a:rPr>
              <a:t>Tajer</a:t>
            </a:r>
            <a:r>
              <a:rPr lang="cs-CZ" sz="2400" dirty="0">
                <a:solidFill>
                  <a:srgbClr val="000000"/>
                </a:solidFill>
                <a:latin typeface="Calibri"/>
              </a:rPr>
              <a:t> 2002</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Pravčice –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we</a:t>
            </a:r>
            <a:r>
              <a:rPr lang="cs-CZ" sz="2400" dirty="0" err="1">
                <a:solidFill>
                  <a:srgbClr val="000000"/>
                </a:solidFill>
                <a:latin typeface="Calibri"/>
              </a:rPr>
              <a:t>ll</a:t>
            </a:r>
            <a:r>
              <a:rPr lang="cs-CZ" sz="2400" dirty="0">
                <a:solidFill>
                  <a:srgbClr val="000000"/>
                </a:solidFill>
                <a:latin typeface="Calibri"/>
              </a:rPr>
              <a:t>, A. </a:t>
            </a:r>
            <a:r>
              <a:rPr lang="cs-CZ" sz="2400" dirty="0" err="1">
                <a:solidFill>
                  <a:srgbClr val="000000"/>
                </a:solidFill>
                <a:latin typeface="Calibri"/>
              </a:rPr>
              <a:t>Tajer</a:t>
            </a:r>
            <a:r>
              <a:rPr lang="cs-CZ" sz="2400" dirty="0">
                <a:solidFill>
                  <a:srgbClr val="000000"/>
                </a:solidFill>
                <a:latin typeface="Calibri"/>
              </a:rPr>
              <a:t> 2017</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6" name="Obrázek 15">
            <a:extLst>
              <a:ext uri="{FF2B5EF4-FFF2-40B4-BE49-F238E27FC236}">
                <a16:creationId xmlns:a16="http://schemas.microsoft.com/office/drawing/2014/main" id="{AEE31BBF-898A-49A4-9FB2-0372735DD654}"/>
              </a:ext>
            </a:extLst>
          </p:cNvPr>
          <p:cNvPicPr>
            <a:picLocks noChangeAspect="1"/>
          </p:cNvPicPr>
          <p:nvPr/>
        </p:nvPicPr>
        <p:blipFill>
          <a:blip r:embed="rId6"/>
          <a:stretch>
            <a:fillRect/>
          </a:stretch>
        </p:blipFill>
        <p:spPr>
          <a:xfrm>
            <a:off x="4003559" y="2895601"/>
            <a:ext cx="2844214" cy="3962400"/>
          </a:xfrm>
          <a:prstGeom prst="rect">
            <a:avLst/>
          </a:prstGeom>
        </p:spPr>
      </p:pic>
      <p:cxnSp>
        <p:nvCxnSpPr>
          <p:cNvPr id="19" name="Přímá spojnice se šipkou 18">
            <a:extLst>
              <a:ext uri="{FF2B5EF4-FFF2-40B4-BE49-F238E27FC236}">
                <a16:creationId xmlns:a16="http://schemas.microsoft.com/office/drawing/2014/main" id="{123E9A86-43FC-4957-A03F-A3F6882775A0}"/>
              </a:ext>
            </a:extLst>
          </p:cNvPr>
          <p:cNvCxnSpPr/>
          <p:nvPr/>
        </p:nvCxnSpPr>
        <p:spPr>
          <a:xfrm>
            <a:off x="4003559" y="3695700"/>
            <a:ext cx="787516" cy="1428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a:extLst>
              <a:ext uri="{FF2B5EF4-FFF2-40B4-BE49-F238E27FC236}">
                <a16:creationId xmlns:a16="http://schemas.microsoft.com/office/drawing/2014/main" id="{E61FE4BB-05E3-42F9-9F97-7577F45B1DAA}"/>
              </a:ext>
            </a:extLst>
          </p:cNvPr>
          <p:cNvCxnSpPr/>
          <p:nvPr/>
        </p:nvCxnSpPr>
        <p:spPr>
          <a:xfrm flipV="1">
            <a:off x="4003559" y="2547529"/>
            <a:ext cx="2682991" cy="11195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a:extLst>
              <a:ext uri="{FF2B5EF4-FFF2-40B4-BE49-F238E27FC236}">
                <a16:creationId xmlns:a16="http://schemas.microsoft.com/office/drawing/2014/main" id="{093F08A3-7BFC-4BCB-8D09-0C780D419945}"/>
              </a:ext>
            </a:extLst>
          </p:cNvPr>
          <p:cNvCxnSpPr/>
          <p:nvPr/>
        </p:nvCxnSpPr>
        <p:spPr>
          <a:xfrm flipH="1">
            <a:off x="3762375" y="3695700"/>
            <a:ext cx="241184" cy="14559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ovéPole 25">
            <a:extLst>
              <a:ext uri="{FF2B5EF4-FFF2-40B4-BE49-F238E27FC236}">
                <a16:creationId xmlns:a16="http://schemas.microsoft.com/office/drawing/2014/main" id="{286EF2F8-6771-4AAD-99EA-CA3C4F4EFCEB}"/>
              </a:ext>
            </a:extLst>
          </p:cNvPr>
          <p:cNvSpPr txBox="1"/>
          <p:nvPr/>
        </p:nvSpPr>
        <p:spPr>
          <a:xfrm>
            <a:off x="8948474" y="4371158"/>
            <a:ext cx="1100401" cy="369332"/>
          </a:xfrm>
          <a:prstGeom prst="rect">
            <a:avLst/>
          </a:prstGeom>
          <a:noFill/>
        </p:spPr>
        <p:txBody>
          <a:bodyPr wrap="square">
            <a:spAutoFit/>
          </a:bodyPr>
          <a:lstStyle/>
          <a:p>
            <a:r>
              <a:rPr kumimoji="0" lang="cs-CZ" sz="1800" b="0" i="0" u="none" strike="noStrike" kern="1200" cap="none" spc="0" normalizeH="0" baseline="0" noProof="0" dirty="0">
                <a:ln>
                  <a:noFill/>
                </a:ln>
                <a:solidFill>
                  <a:srgbClr val="000000"/>
                </a:solidFill>
                <a:effectLst/>
                <a:uLnTx/>
                <a:uFillTx/>
                <a:latin typeface="Calibri"/>
                <a:ea typeface="+mn-ea"/>
                <a:cs typeface="+mn-cs"/>
              </a:rPr>
              <a:t>Pravčice</a:t>
            </a:r>
            <a:endParaRPr lang="cs-CZ" dirty="0"/>
          </a:p>
        </p:txBody>
      </p:sp>
    </p:spTree>
    <p:extLst>
      <p:ext uri="{BB962C8B-B14F-4D97-AF65-F5344CB8AC3E}">
        <p14:creationId xmlns:p14="http://schemas.microsoft.com/office/powerpoint/2010/main" val="4259302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Nadpis 1">
            <a:extLst>
              <a:ext uri="{FF2B5EF4-FFF2-40B4-BE49-F238E27FC236}">
                <a16:creationId xmlns:a16="http://schemas.microsoft.com/office/drawing/2014/main" id="{1317B6DA-346B-4A8A-B8CB-5B721F5ACDE6}"/>
              </a:ext>
            </a:extLst>
          </p:cNvPr>
          <p:cNvSpPr txBox="1">
            <a:spLocks/>
          </p:cNvSpPr>
          <p:nvPr/>
        </p:nvSpPr>
        <p:spPr>
          <a:xfrm>
            <a:off x="189781" y="0"/>
            <a:ext cx="11585276" cy="81951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cs-CZ" sz="4000" b="1" i="0" u="none" strike="noStrike" kern="1200" cap="none" spc="-50" normalizeH="0" baseline="0" noProof="0" dirty="0">
                <a:ln>
                  <a:noFill/>
                </a:ln>
                <a:solidFill>
                  <a:srgbClr val="E48312"/>
                </a:solidFill>
                <a:effectLst/>
                <a:uLnTx/>
                <a:uFillTx/>
                <a:latin typeface="Calibri Light"/>
                <a:ea typeface="+mn-ea"/>
                <a:cs typeface="+mn-cs"/>
              </a:rPr>
              <a:t>Kralice na Hané – „Karlický háj“ </a:t>
            </a:r>
            <a:r>
              <a:rPr kumimoji="0" lang="cs-CZ" sz="4000" b="1" i="0" u="none" strike="noStrike" kern="1200" cap="none" spc="-50" normalizeH="0" baseline="0" noProof="0" dirty="0" err="1">
                <a:ln>
                  <a:noFill/>
                </a:ln>
                <a:solidFill>
                  <a:srgbClr val="E48312"/>
                </a:solidFill>
                <a:effectLst/>
                <a:uLnTx/>
                <a:uFillTx/>
                <a:latin typeface="Calibri Light"/>
                <a:ea typeface="+mn-ea"/>
                <a:cs typeface="+mn-cs"/>
              </a:rPr>
              <a:t>agglomeration</a:t>
            </a:r>
            <a:endParaRPr kumimoji="0" lang="cs-CZ" sz="4000" b="1" i="0" u="none" strike="noStrike" kern="1200" cap="none" spc="-50" normalizeH="0" baseline="0" noProof="0" dirty="0">
              <a:ln>
                <a:noFill/>
              </a:ln>
              <a:solidFill>
                <a:srgbClr val="E48312"/>
              </a:solidFill>
              <a:effectLst/>
              <a:uLnTx/>
              <a:uFillTx/>
              <a:latin typeface="Calibri Light"/>
              <a:ea typeface="+mn-ea"/>
              <a:cs typeface="+mn-cs"/>
            </a:endParaRPr>
          </a:p>
        </p:txBody>
      </p:sp>
      <p:sp>
        <p:nvSpPr>
          <p:cNvPr id="8" name="Zástupný obsah 2">
            <a:extLst>
              <a:ext uri="{FF2B5EF4-FFF2-40B4-BE49-F238E27FC236}">
                <a16:creationId xmlns:a16="http://schemas.microsoft.com/office/drawing/2014/main" id="{1E715B4F-D773-4DFF-9595-A519BC4624B3}"/>
              </a:ext>
            </a:extLst>
          </p:cNvPr>
          <p:cNvSpPr txBox="1">
            <a:spLocks/>
          </p:cNvSpPr>
          <p:nvPr/>
        </p:nvSpPr>
        <p:spPr>
          <a:xfrm>
            <a:off x="138224" y="888521"/>
            <a:ext cx="3657600" cy="5969479"/>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settlement center in </a:t>
            </a:r>
            <a:r>
              <a:rPr kumimoji="0" lang="en-US"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Prostějov</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basin - documents of elites Ha D1–D3</a:t>
            </a:r>
            <a:endPar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the explored residential agglomeration of </a:t>
            </a:r>
            <a:r>
              <a:rPr kumimoji="0" lang="en-US"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Kralice</a:t>
            </a:r>
            <a:r>
              <a:rPr kumimoji="0" lang="en-US"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a:t>
            </a:r>
            <a:r>
              <a:rPr kumimoji="0" lang="en-US"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na</a:t>
            </a:r>
            <a:r>
              <a:rPr kumimoji="0" lang="en-US"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a:t>
            </a:r>
            <a:r>
              <a:rPr kumimoji="0" lang="en-US"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Hané</a:t>
            </a:r>
            <a:r>
              <a:rPr kumimoji="0" lang="en-US"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(about 58 ha), about 1000 </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features</a:t>
            </a:r>
            <a:r>
              <a:rPr kumimoji="0" lang="en-US"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(unprocessed) are marked in red</a:t>
            </a:r>
            <a:endPar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1 ‒ Prostějov-</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Čechůvky</a:t>
            </a: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 „Kopaniny“ (</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hoard</a:t>
            </a:r>
            <a:r>
              <a:rPr kumimoji="0" lang="en-US"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of bronze bracelets, amber and pearl beads</a:t>
            </a: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2 ‒ Kralice na Hané H1 ‒ „Staré olší“ (</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magnate</a:t>
            </a: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mound</a:t>
            </a: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3 ‒ Kralice na Hané ‒ „Kralický háj“ (</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homestead</a:t>
            </a: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4 ‒ Kralice na Hané ‒ „Kralický háj“ (</a:t>
            </a:r>
            <a:r>
              <a:rPr kumimoji="0" lang="en-US"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elite </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hoard</a:t>
            </a:r>
            <a:r>
              <a:rPr kumimoji="0" lang="en-US"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with bronze vessels, iron </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spits</a:t>
            </a:r>
            <a:r>
              <a:rPr kumimoji="0" lang="en-US"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and an iron hinge for the </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cauldron</a:t>
            </a: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5‒6 ‒ Kralice na Hané ‒ „Kralický háj“ (amber </a:t>
            </a:r>
            <a:r>
              <a:rPr kumimoji="0" lang="cs-CZ" sz="18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workshops</a:t>
            </a:r>
            <a:r>
              <a:rPr kumimoji="0" lang="cs-CZ" sz="18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a:t>
            </a:r>
          </a:p>
        </p:txBody>
      </p:sp>
      <p:pic>
        <p:nvPicPr>
          <p:cNvPr id="10" name="Obrázek 9" descr="Kralice - aglomerace.jpg"/>
          <p:cNvPicPr>
            <a:picLocks noChangeAspect="1"/>
          </p:cNvPicPr>
          <p:nvPr/>
        </p:nvPicPr>
        <p:blipFill>
          <a:blip r:embed="rId2" cstate="print"/>
          <a:stretch>
            <a:fillRect/>
          </a:stretch>
        </p:blipFill>
        <p:spPr>
          <a:xfrm>
            <a:off x="3805364" y="888521"/>
            <a:ext cx="8386636" cy="5969479"/>
          </a:xfrm>
          <a:prstGeom prst="rect">
            <a:avLst/>
          </a:prstGeom>
        </p:spPr>
      </p:pic>
      <p:sp>
        <p:nvSpPr>
          <p:cNvPr id="5" name="TextovéPole 4"/>
          <p:cNvSpPr txBox="1"/>
          <p:nvPr/>
        </p:nvSpPr>
        <p:spPr>
          <a:xfrm>
            <a:off x="9963491" y="0"/>
            <a:ext cx="2238049"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Cups</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from</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the</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mound</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Kralice na Hané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H1 – „Staré olší“</a:t>
            </a:r>
          </a:p>
        </p:txBody>
      </p:sp>
    </p:spTree>
    <p:extLst>
      <p:ext uri="{BB962C8B-B14F-4D97-AF65-F5344CB8AC3E}">
        <p14:creationId xmlns:p14="http://schemas.microsoft.com/office/powerpoint/2010/main" val="1459452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133350" y="415152"/>
            <a:ext cx="5219700" cy="1450757"/>
          </a:xfrm>
        </p:spPr>
        <p:txBody>
          <a:bodyPr>
            <a:normAutofit fontScale="90000"/>
          </a:bodyPr>
          <a:lstStyle/>
          <a:p>
            <a:r>
              <a:rPr lang="cs-CZ" b="1" dirty="0" err="1">
                <a:solidFill>
                  <a:schemeClr val="accent1"/>
                </a:solidFill>
              </a:rPr>
              <a:t>Lowland</a:t>
            </a:r>
            <a:r>
              <a:rPr lang="cs-CZ" b="1" dirty="0">
                <a:solidFill>
                  <a:schemeClr val="accent1"/>
                </a:solidFill>
              </a:rPr>
              <a:t> settlement </a:t>
            </a:r>
            <a:r>
              <a:rPr lang="cs-CZ" b="1" dirty="0" err="1">
                <a:solidFill>
                  <a:schemeClr val="accent1"/>
                </a:solidFill>
              </a:rPr>
              <a:t>with</a:t>
            </a:r>
            <a:r>
              <a:rPr lang="cs-CZ" b="1" dirty="0">
                <a:solidFill>
                  <a:schemeClr val="accent1"/>
                </a:solidFill>
              </a:rPr>
              <a:t> </a:t>
            </a:r>
            <a:r>
              <a:rPr lang="cs-CZ" b="1" dirty="0" err="1">
                <a:solidFill>
                  <a:schemeClr val="accent1"/>
                </a:solidFill>
              </a:rPr>
              <a:t>homestead</a:t>
            </a:r>
            <a:r>
              <a:rPr lang="cs-CZ" b="1" dirty="0">
                <a:solidFill>
                  <a:schemeClr val="accent1"/>
                </a:solidFill>
              </a:rPr>
              <a:t> –Kralice na Hané</a:t>
            </a:r>
            <a:endParaRPr lang="cs-CZ" sz="1400" b="1" dirty="0">
              <a:solidFill>
                <a:schemeClr val="accent1"/>
              </a:solidFill>
            </a:endParaRPr>
          </a:p>
        </p:txBody>
      </p:sp>
      <p:pic>
        <p:nvPicPr>
          <p:cNvPr id="7" name="Zástupný symbol pro obsah 6" descr="Kralice na Hané.jpg"/>
          <p:cNvPicPr>
            <a:picLocks noGrp="1" noChangeAspect="1"/>
          </p:cNvPicPr>
          <p:nvPr>
            <p:ph sz="quarter" idx="1"/>
          </p:nvPr>
        </p:nvPicPr>
        <p:blipFill>
          <a:blip r:embed="rId2" cstate="print"/>
          <a:stretch>
            <a:fillRect/>
          </a:stretch>
        </p:blipFill>
        <p:spPr>
          <a:xfrm>
            <a:off x="8761891" y="0"/>
            <a:ext cx="3430109" cy="2281062"/>
          </a:xfrm>
        </p:spPr>
      </p:pic>
      <p:pic>
        <p:nvPicPr>
          <p:cNvPr id="6" name="Obrázek 5" descr="IMG_0011.jpg"/>
          <p:cNvPicPr>
            <a:picLocks noChangeAspect="1"/>
          </p:cNvPicPr>
          <p:nvPr/>
        </p:nvPicPr>
        <p:blipFill>
          <a:blip r:embed="rId3" cstate="print"/>
          <a:stretch>
            <a:fillRect/>
          </a:stretch>
        </p:blipFill>
        <p:spPr>
          <a:xfrm>
            <a:off x="6888912" y="2287590"/>
            <a:ext cx="5303088" cy="4540673"/>
          </a:xfrm>
          <a:prstGeom prst="rect">
            <a:avLst/>
          </a:prstGeom>
        </p:spPr>
      </p:pic>
      <p:pic>
        <p:nvPicPr>
          <p:cNvPr id="8" name="Obrázek 7" descr="IMG_20171023_0003 - kopie.jpg"/>
          <p:cNvPicPr>
            <a:picLocks noChangeAspect="1"/>
          </p:cNvPicPr>
          <p:nvPr/>
        </p:nvPicPr>
        <p:blipFill>
          <a:blip r:embed="rId4" cstate="print"/>
          <a:stretch>
            <a:fillRect/>
          </a:stretch>
        </p:blipFill>
        <p:spPr>
          <a:xfrm>
            <a:off x="6734175" y="1"/>
            <a:ext cx="2027716" cy="2291154"/>
          </a:xfrm>
          <a:prstGeom prst="rect">
            <a:avLst/>
          </a:prstGeom>
        </p:spPr>
      </p:pic>
      <p:pic>
        <p:nvPicPr>
          <p:cNvPr id="9" name="Obrázek 8" descr="IMG_20171023_0003.jpg"/>
          <p:cNvPicPr>
            <a:picLocks noChangeAspect="1"/>
          </p:cNvPicPr>
          <p:nvPr/>
        </p:nvPicPr>
        <p:blipFill>
          <a:blip r:embed="rId5" cstate="print"/>
          <a:stretch>
            <a:fillRect/>
          </a:stretch>
        </p:blipFill>
        <p:spPr>
          <a:xfrm>
            <a:off x="4727710" y="0"/>
            <a:ext cx="2027716" cy="2246969"/>
          </a:xfrm>
          <a:prstGeom prst="rect">
            <a:avLst/>
          </a:prstGeom>
        </p:spPr>
      </p:pic>
      <p:pic>
        <p:nvPicPr>
          <p:cNvPr id="10" name="Obrázek 9" descr="IMG_20171023_0004.jpg"/>
          <p:cNvPicPr>
            <a:picLocks noChangeAspect="1"/>
          </p:cNvPicPr>
          <p:nvPr/>
        </p:nvPicPr>
        <p:blipFill>
          <a:blip r:embed="rId6" cstate="print"/>
          <a:stretch>
            <a:fillRect/>
          </a:stretch>
        </p:blipFill>
        <p:spPr>
          <a:xfrm>
            <a:off x="114720" y="3852605"/>
            <a:ext cx="3448050" cy="3005395"/>
          </a:xfrm>
          <a:prstGeom prst="rect">
            <a:avLst/>
          </a:prstGeom>
        </p:spPr>
      </p:pic>
      <p:sp>
        <p:nvSpPr>
          <p:cNvPr id="3" name="Zástupný obsah 2">
            <a:extLst>
              <a:ext uri="{FF2B5EF4-FFF2-40B4-BE49-F238E27FC236}">
                <a16:creationId xmlns:a16="http://schemas.microsoft.com/office/drawing/2014/main" id="{8B3B96E4-736B-4936-85A1-ACC4B3E5AB56}"/>
              </a:ext>
            </a:extLst>
          </p:cNvPr>
          <p:cNvSpPr txBox="1">
            <a:spLocks/>
          </p:cNvSpPr>
          <p:nvPr/>
        </p:nvSpPr>
        <p:spPr>
          <a:xfrm>
            <a:off x="138224" y="1865909"/>
            <a:ext cx="3657600" cy="4992091"/>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M. Šmíd and P. Fojtík 2004</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settlement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aglomeration</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Kralický háj</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2 buildings 708 and 2669 contained the remains of the production of amber beads, polishing, drilling and turning (M. </a:t>
            </a:r>
            <a:r>
              <a:rPr kumimoji="0" lang="en-US"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Přichystal</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a:t>
            </a:r>
            <a:endPar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p:txBody>
      </p:sp>
      <p:pic>
        <p:nvPicPr>
          <p:cNvPr id="9218" name="Picture 2">
            <a:extLst>
              <a:ext uri="{FF2B5EF4-FFF2-40B4-BE49-F238E27FC236}">
                <a16:creationId xmlns:a16="http://schemas.microsoft.com/office/drawing/2014/main" id="{7B8F5E59-007D-47A5-985C-C27F8BEB28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69450" y="2287589"/>
            <a:ext cx="3019758" cy="45406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Zástupný symbol pro obsah 3" descr="Čechůvky.jpg"/>
          <p:cNvPicPr>
            <a:picLocks noGrp="1" noChangeAspect="1"/>
          </p:cNvPicPr>
          <p:nvPr>
            <p:ph sz="quarter" idx="1"/>
          </p:nvPr>
        </p:nvPicPr>
        <p:blipFill>
          <a:blip r:embed="rId2" cstate="print"/>
          <a:stretch>
            <a:fillRect/>
          </a:stretch>
        </p:blipFill>
        <p:spPr>
          <a:xfrm>
            <a:off x="8877300" y="104775"/>
            <a:ext cx="2817752" cy="1873837"/>
          </a:xfrm>
        </p:spPr>
      </p:pic>
      <p:pic>
        <p:nvPicPr>
          <p:cNvPr id="8" name="Obrázek 7" descr="04_skelety 785 kresba.tif"/>
          <p:cNvPicPr>
            <a:picLocks noChangeAspect="1"/>
          </p:cNvPicPr>
          <p:nvPr/>
        </p:nvPicPr>
        <p:blipFill>
          <a:blip r:embed="rId3" cstate="print"/>
          <a:stretch>
            <a:fillRect/>
          </a:stretch>
        </p:blipFill>
        <p:spPr>
          <a:xfrm>
            <a:off x="8686801" y="1873837"/>
            <a:ext cx="3505200" cy="4958162"/>
          </a:xfrm>
          <a:prstGeom prst="rect">
            <a:avLst/>
          </a:prstGeom>
        </p:spPr>
      </p:pic>
      <p:pic>
        <p:nvPicPr>
          <p:cNvPr id="10" name="Obrázek 9" descr="06_skelet 748 foto.tif"/>
          <p:cNvPicPr>
            <a:picLocks noChangeAspect="1"/>
          </p:cNvPicPr>
          <p:nvPr/>
        </p:nvPicPr>
        <p:blipFill>
          <a:blip r:embed="rId4" cstate="print"/>
          <a:stretch>
            <a:fillRect/>
          </a:stretch>
        </p:blipFill>
        <p:spPr>
          <a:xfrm>
            <a:off x="4421886" y="3921913"/>
            <a:ext cx="4341743" cy="2852936"/>
          </a:xfrm>
          <a:prstGeom prst="rect">
            <a:avLst/>
          </a:prstGeom>
        </p:spPr>
      </p:pic>
      <p:sp>
        <p:nvSpPr>
          <p:cNvPr id="14" name="TextovéPole 13">
            <a:extLst>
              <a:ext uri="{FF2B5EF4-FFF2-40B4-BE49-F238E27FC236}">
                <a16:creationId xmlns:a16="http://schemas.microsoft.com/office/drawing/2014/main" id="{BD925F71-FC1D-47A2-A384-AB23B69038CC}"/>
              </a:ext>
            </a:extLst>
          </p:cNvPr>
          <p:cNvSpPr txBox="1"/>
          <p:nvPr/>
        </p:nvSpPr>
        <p:spPr>
          <a:xfrm>
            <a:off x="138224" y="0"/>
            <a:ext cx="6591300" cy="1569660"/>
          </a:xfrm>
          <a:prstGeom prst="rect">
            <a:avLst/>
          </a:prstGeom>
          <a:noFill/>
        </p:spPr>
        <p:txBody>
          <a:bodyPr wrap="square">
            <a:spAutoFit/>
          </a:bodyPr>
          <a:lstStyle/>
          <a:p>
            <a:r>
              <a:rPr kumimoji="0" lang="cs-CZ" sz="4800" b="1" i="0" u="none" strike="noStrike" kern="1200" cap="none" spc="-50" normalizeH="0" baseline="0" noProof="0" dirty="0" err="1">
                <a:ln>
                  <a:noFill/>
                </a:ln>
                <a:solidFill>
                  <a:srgbClr val="E48312"/>
                </a:solidFill>
                <a:effectLst/>
                <a:uLnTx/>
                <a:uFillTx/>
                <a:latin typeface="Calibri Light"/>
                <a:ea typeface="+mj-ea"/>
                <a:cs typeface="+mj-cs"/>
              </a:rPr>
              <a:t>Lowland</a:t>
            </a:r>
            <a:r>
              <a:rPr kumimoji="0" lang="cs-CZ" sz="4800" b="1" i="0" u="none" strike="noStrike" kern="1200" cap="none" spc="-50" normalizeH="0" baseline="0" noProof="0" dirty="0">
                <a:ln>
                  <a:noFill/>
                </a:ln>
                <a:solidFill>
                  <a:srgbClr val="E48312"/>
                </a:solidFill>
                <a:effectLst/>
                <a:uLnTx/>
                <a:uFillTx/>
                <a:latin typeface="Calibri Light"/>
                <a:ea typeface="+mj-ea"/>
                <a:cs typeface="+mj-cs"/>
              </a:rPr>
              <a:t> settlement – </a:t>
            </a:r>
            <a:r>
              <a:rPr kumimoji="0" lang="cs-CZ" sz="4800" b="1" i="0" u="none" strike="noStrike" kern="1200" cap="none" spc="-50" normalizeH="0" baseline="0" noProof="0" dirty="0" err="1">
                <a:ln>
                  <a:noFill/>
                </a:ln>
                <a:solidFill>
                  <a:srgbClr val="E48312"/>
                </a:solidFill>
                <a:effectLst/>
                <a:uLnTx/>
                <a:uFillTx/>
                <a:latin typeface="Calibri Light"/>
                <a:ea typeface="+mj-ea"/>
                <a:cs typeface="+mj-cs"/>
              </a:rPr>
              <a:t>Čechůvky</a:t>
            </a:r>
            <a:endParaRPr lang="cs-CZ" dirty="0"/>
          </a:p>
        </p:txBody>
      </p:sp>
      <p:sp>
        <p:nvSpPr>
          <p:cNvPr id="16" name="Zástupný obsah 2">
            <a:extLst>
              <a:ext uri="{FF2B5EF4-FFF2-40B4-BE49-F238E27FC236}">
                <a16:creationId xmlns:a16="http://schemas.microsoft.com/office/drawing/2014/main" id="{36A82600-5D6C-484A-993B-2E6B118C9EEB}"/>
              </a:ext>
            </a:extLst>
          </p:cNvPr>
          <p:cNvSpPr txBox="1">
            <a:spLocks/>
          </p:cNvSpPr>
          <p:nvPr/>
        </p:nvSpPr>
        <p:spPr>
          <a:xfrm>
            <a:off x="210784" y="1486509"/>
            <a:ext cx="3991186" cy="5288340"/>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M. </a:t>
            </a:r>
            <a:r>
              <a:rPr kumimoji="0" lang="en-US"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Šmíd</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and P. </a:t>
            </a:r>
            <a:r>
              <a:rPr kumimoji="0" lang="en-US"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Fojtík</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2003</a:t>
            </a:r>
            <a:endPar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ritually placed skeletons </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i</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n the </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settlement pit </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in </a:t>
            </a:r>
            <a:r>
              <a:rPr kumimoji="0" lang="en-US"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Čechůvky</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feature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No</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785, a pair of siblings at the age of 14 lay crosswise facing each other according to the directions of the world. The limbs were crouched to form a swastika (rotating sun)</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there was a grinder next to the couple</a:t>
            </a:r>
            <a:endPar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dirty="0">
                <a:solidFill>
                  <a:srgbClr val="000000">
                    <a:lumMod val="75000"/>
                    <a:lumOff val="25000"/>
                  </a:srgbClr>
                </a:solidFill>
                <a:latin typeface="Calibri"/>
              </a:rPr>
              <a:t> </a:t>
            </a:r>
            <a:r>
              <a:rPr lang="cs-CZ" dirty="0" err="1">
                <a:solidFill>
                  <a:srgbClr val="000000">
                    <a:lumMod val="75000"/>
                    <a:lumOff val="25000"/>
                  </a:srgbClr>
                </a:solidFill>
                <a:latin typeface="Calibri"/>
              </a:rPr>
              <a:t>feature</a:t>
            </a:r>
            <a:r>
              <a:rPr lang="cs-CZ" dirty="0">
                <a:solidFill>
                  <a:srgbClr val="000000">
                    <a:lumMod val="75000"/>
                    <a:lumOff val="25000"/>
                  </a:srgbClr>
                </a:solidFill>
                <a:latin typeface="Calibri"/>
              </a:rPr>
              <a:t> No 748 – </a:t>
            </a:r>
            <a:r>
              <a:rPr lang="cs-CZ" dirty="0" err="1">
                <a:solidFill>
                  <a:srgbClr val="000000">
                    <a:lumMod val="75000"/>
                    <a:lumOff val="25000"/>
                  </a:srgbClr>
                </a:solidFill>
                <a:latin typeface="Calibri"/>
              </a:rPr>
              <a:t>thrown</a:t>
            </a:r>
            <a:r>
              <a:rPr lang="cs-CZ" dirty="0">
                <a:solidFill>
                  <a:srgbClr val="000000">
                    <a:lumMod val="75000"/>
                    <a:lumOff val="25000"/>
                  </a:srgbClr>
                </a:solidFill>
                <a:latin typeface="Calibri"/>
              </a:rPr>
              <a:t> </a:t>
            </a:r>
            <a:r>
              <a:rPr lang="cs-CZ" dirty="0" err="1">
                <a:solidFill>
                  <a:srgbClr val="000000">
                    <a:lumMod val="75000"/>
                    <a:lumOff val="25000"/>
                  </a:srgbClr>
                </a:solidFill>
                <a:latin typeface="Calibri"/>
              </a:rPr>
              <a:t>elderly</a:t>
            </a:r>
            <a:r>
              <a:rPr lang="cs-CZ" dirty="0">
                <a:solidFill>
                  <a:srgbClr val="000000">
                    <a:lumMod val="75000"/>
                    <a:lumOff val="25000"/>
                  </a:srgbClr>
                </a:solidFill>
                <a:latin typeface="Calibri"/>
              </a:rPr>
              <a:t> </a:t>
            </a:r>
            <a:r>
              <a:rPr lang="cs-CZ" dirty="0" err="1">
                <a:solidFill>
                  <a:srgbClr val="000000">
                    <a:lumMod val="75000"/>
                    <a:lumOff val="25000"/>
                  </a:srgbClr>
                </a:solidFill>
                <a:latin typeface="Calibri"/>
              </a:rPr>
              <a:t>woman</a:t>
            </a:r>
            <a:endParaRPr lang="cs-CZ" dirty="0">
              <a:solidFill>
                <a:srgbClr val="000000">
                  <a:lumMod val="75000"/>
                  <a:lumOff val="25000"/>
                </a:srgbClr>
              </a:solidFill>
              <a:latin typeface="Calibri"/>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endPar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p:txBody>
      </p:sp>
      <p:pic>
        <p:nvPicPr>
          <p:cNvPr id="3" name="Obrázek 2">
            <a:extLst>
              <a:ext uri="{FF2B5EF4-FFF2-40B4-BE49-F238E27FC236}">
                <a16:creationId xmlns:a16="http://schemas.microsoft.com/office/drawing/2014/main" id="{A033FC70-DD68-4E36-A3B7-DFAD9998B47E}"/>
              </a:ext>
            </a:extLst>
          </p:cNvPr>
          <p:cNvPicPr>
            <a:picLocks noChangeAspect="1"/>
          </p:cNvPicPr>
          <p:nvPr/>
        </p:nvPicPr>
        <p:blipFill>
          <a:blip r:embed="rId5"/>
          <a:stretch>
            <a:fillRect/>
          </a:stretch>
        </p:blipFill>
        <p:spPr>
          <a:xfrm>
            <a:off x="-1" y="4424824"/>
            <a:ext cx="2439613" cy="2433176"/>
          </a:xfrm>
          <a:prstGeom prst="rect">
            <a:avLst/>
          </a:prstGeom>
        </p:spPr>
      </p:pic>
      <p:pic>
        <p:nvPicPr>
          <p:cNvPr id="5" name="Obrázek 4" descr="07a_skelet 785_P1 foto.tif"/>
          <p:cNvPicPr>
            <a:picLocks noChangeAspect="1"/>
          </p:cNvPicPr>
          <p:nvPr/>
        </p:nvPicPr>
        <p:blipFill>
          <a:blip r:embed="rId6" cstate="print"/>
          <a:stretch>
            <a:fillRect/>
          </a:stretch>
        </p:blipFill>
        <p:spPr>
          <a:xfrm>
            <a:off x="4440307" y="896775"/>
            <a:ext cx="4341744" cy="2950508"/>
          </a:xfrm>
          <a:prstGeom prst="rect">
            <a:avLst/>
          </a:prstGeom>
        </p:spPr>
      </p:pic>
      <p:pic>
        <p:nvPicPr>
          <p:cNvPr id="7" name="Obrázek 6">
            <a:extLst>
              <a:ext uri="{FF2B5EF4-FFF2-40B4-BE49-F238E27FC236}">
                <a16:creationId xmlns:a16="http://schemas.microsoft.com/office/drawing/2014/main" id="{9007D3A2-C40E-4782-BF75-AFFCE542E7A5}"/>
              </a:ext>
            </a:extLst>
          </p:cNvPr>
          <p:cNvPicPr>
            <a:picLocks noChangeAspect="1"/>
          </p:cNvPicPr>
          <p:nvPr/>
        </p:nvPicPr>
        <p:blipFill>
          <a:blip r:embed="rId7"/>
          <a:stretch>
            <a:fillRect/>
          </a:stretch>
        </p:blipFill>
        <p:spPr>
          <a:xfrm>
            <a:off x="2204169" y="4464211"/>
            <a:ext cx="2217717" cy="23677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142898" y="606357"/>
            <a:ext cx="5057752" cy="680120"/>
          </a:xfrm>
        </p:spPr>
        <p:txBody>
          <a:bodyPr>
            <a:normAutofit fontScale="90000"/>
          </a:bodyPr>
          <a:lstStyle/>
          <a:p>
            <a:r>
              <a:rPr lang="cs-CZ" b="1" dirty="0" err="1">
                <a:solidFill>
                  <a:schemeClr val="accent1"/>
                </a:solidFill>
              </a:rPr>
              <a:t>Hoards</a:t>
            </a:r>
            <a:r>
              <a:rPr lang="cs-CZ" b="1" dirty="0">
                <a:solidFill>
                  <a:schemeClr val="accent1"/>
                </a:solidFill>
              </a:rPr>
              <a:t> </a:t>
            </a:r>
            <a:r>
              <a:rPr lang="cs-CZ" b="1" dirty="0" err="1">
                <a:solidFill>
                  <a:schemeClr val="accent1"/>
                </a:solidFill>
              </a:rPr>
              <a:t>from</a:t>
            </a:r>
            <a:r>
              <a:rPr lang="cs-CZ" b="1" dirty="0">
                <a:solidFill>
                  <a:schemeClr val="accent1"/>
                </a:solidFill>
              </a:rPr>
              <a:t> Kralice na Hané and </a:t>
            </a:r>
            <a:r>
              <a:rPr lang="cs-CZ" b="1" dirty="0" err="1">
                <a:solidFill>
                  <a:schemeClr val="accent1"/>
                </a:solidFill>
              </a:rPr>
              <a:t>Čechůvky</a:t>
            </a:r>
            <a:endParaRPr lang="cs-CZ" b="1" dirty="0">
              <a:solidFill>
                <a:schemeClr val="accent1"/>
              </a:solidFill>
            </a:endParaRPr>
          </a:p>
        </p:txBody>
      </p:sp>
      <p:pic>
        <p:nvPicPr>
          <p:cNvPr id="3" name="Obrázek 2" descr="5.20b.jpg">
            <a:extLst>
              <a:ext uri="{FF2B5EF4-FFF2-40B4-BE49-F238E27FC236}">
                <a16:creationId xmlns:a16="http://schemas.microsoft.com/office/drawing/2014/main" id="{6215477F-64F1-4E90-8CE6-52EFEE0DD75E}"/>
              </a:ext>
            </a:extLst>
          </p:cNvPr>
          <p:cNvPicPr>
            <a:picLocks noChangeAspect="1"/>
          </p:cNvPicPr>
          <p:nvPr/>
        </p:nvPicPr>
        <p:blipFill>
          <a:blip r:embed="rId2" cstate="print"/>
          <a:stretch>
            <a:fillRect/>
          </a:stretch>
        </p:blipFill>
        <p:spPr>
          <a:xfrm>
            <a:off x="8528895" y="4172103"/>
            <a:ext cx="3663105" cy="2685896"/>
          </a:xfrm>
          <a:prstGeom prst="rect">
            <a:avLst/>
          </a:prstGeom>
        </p:spPr>
      </p:pic>
      <p:pic>
        <p:nvPicPr>
          <p:cNvPr id="6" name="Obrázek 5" descr="5.20a.jpg">
            <a:extLst>
              <a:ext uri="{FF2B5EF4-FFF2-40B4-BE49-F238E27FC236}">
                <a16:creationId xmlns:a16="http://schemas.microsoft.com/office/drawing/2014/main" id="{A4DFCC53-59A1-43FC-A0A9-751AEE2F33A5}"/>
              </a:ext>
            </a:extLst>
          </p:cNvPr>
          <p:cNvPicPr>
            <a:picLocks noChangeAspect="1"/>
          </p:cNvPicPr>
          <p:nvPr/>
        </p:nvPicPr>
        <p:blipFill>
          <a:blip r:embed="rId3" cstate="print"/>
          <a:stretch>
            <a:fillRect/>
          </a:stretch>
        </p:blipFill>
        <p:spPr>
          <a:xfrm>
            <a:off x="4545732" y="4172103"/>
            <a:ext cx="3895163" cy="2632716"/>
          </a:xfrm>
          <a:prstGeom prst="rect">
            <a:avLst/>
          </a:prstGeom>
        </p:spPr>
      </p:pic>
      <p:pic>
        <p:nvPicPr>
          <p:cNvPr id="8" name="Obrázek 7" descr="jídlo3_jpg.jpg">
            <a:extLst>
              <a:ext uri="{FF2B5EF4-FFF2-40B4-BE49-F238E27FC236}">
                <a16:creationId xmlns:a16="http://schemas.microsoft.com/office/drawing/2014/main" id="{630E91F5-5DFD-4819-AD94-C2CE23710038}"/>
              </a:ext>
            </a:extLst>
          </p:cNvPr>
          <p:cNvPicPr>
            <a:picLocks noChangeAspect="1"/>
          </p:cNvPicPr>
          <p:nvPr/>
        </p:nvPicPr>
        <p:blipFill>
          <a:blip r:embed="rId4" cstate="print"/>
          <a:stretch>
            <a:fillRect/>
          </a:stretch>
        </p:blipFill>
        <p:spPr>
          <a:xfrm>
            <a:off x="7981950" y="1"/>
            <a:ext cx="4210050" cy="4172102"/>
          </a:xfrm>
          <a:prstGeom prst="rect">
            <a:avLst/>
          </a:prstGeom>
        </p:spPr>
      </p:pic>
      <p:sp>
        <p:nvSpPr>
          <p:cNvPr id="10" name="Zástupný obsah 2">
            <a:extLst>
              <a:ext uri="{FF2B5EF4-FFF2-40B4-BE49-F238E27FC236}">
                <a16:creationId xmlns:a16="http://schemas.microsoft.com/office/drawing/2014/main" id="{AA5CACA1-8D91-4754-A0EE-6D914FE13960}"/>
              </a:ext>
            </a:extLst>
          </p:cNvPr>
          <p:cNvSpPr txBox="1">
            <a:spLocks/>
          </p:cNvSpPr>
          <p:nvPr/>
        </p:nvSpPr>
        <p:spPr>
          <a:xfrm>
            <a:off x="130660" y="1249266"/>
            <a:ext cx="4890204" cy="5555553"/>
          </a:xfrm>
          <a:prstGeom prst="rect">
            <a:avLst/>
          </a:prstGeom>
        </p:spPr>
        <p:txBody>
          <a:bodyPr vert="horz" lIns="0" tIns="45720" rIns="0" bIns="45720" rtlCol="0">
            <a:normAutofit fontScale="92500" lnSpcReduction="10000"/>
          </a:bodyPr>
          <a:lstStyle/>
          <a:p>
            <a:pPr marR="0" lvl="0" algn="l" defTabSz="914400" rtl="0" eaLnBrk="1" fontAlgn="auto" latinLnBrk="0" hangingPunct="1">
              <a:lnSpc>
                <a:spcPct val="90000"/>
              </a:lnSpc>
              <a:spcBef>
                <a:spcPts val="1200"/>
              </a:spcBef>
              <a:spcAft>
                <a:spcPts val="200"/>
              </a:spcAft>
              <a:buClr>
                <a:schemeClr val="accent1"/>
              </a:buClr>
              <a:buSzPct val="100000"/>
              <a:tabLst/>
              <a:defRPr/>
            </a:pPr>
            <a:r>
              <a:rPr kumimoji="0" lang="cs-CZ" sz="1600" b="1" i="0" u="none" strike="noStrike" kern="1200" cap="none" spc="0" normalizeH="0" baseline="0" noProof="0" dirty="0">
                <a:ln>
                  <a:noFill/>
                </a:ln>
                <a:solidFill>
                  <a:schemeClr val="tx1">
                    <a:lumMod val="75000"/>
                    <a:lumOff val="25000"/>
                  </a:schemeClr>
                </a:solidFill>
                <a:effectLst/>
                <a:uLnTx/>
                <a:uFillTx/>
                <a:latin typeface="+mn-lt"/>
                <a:ea typeface="+mn-ea"/>
                <a:cs typeface="+mn-cs"/>
              </a:rPr>
              <a:t>Kralice na Hané</a:t>
            </a: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found during archaeological research in a rectangular pit at the S side, near the </a:t>
            </a:r>
            <a:r>
              <a:rPr kumimoji="0" lang="cs-CZ" sz="16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homestead</a:t>
            </a:r>
            <a:endPar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7 bronze vessels, 2 Fe </a:t>
            </a:r>
            <a:r>
              <a:rPr kumimoji="0" lang="cs-CZ" sz="16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pits</a:t>
            </a: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and a hanging device for the boiler (it has no analogy in the Hallstatt of Europe)</a:t>
            </a:r>
            <a:endPar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objects intentionally damaged</a:t>
            </a:r>
            <a:endPar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unique types, </a:t>
            </a:r>
            <a:r>
              <a:rPr lang="en-US" sz="1600" dirty="0">
                <a:solidFill>
                  <a:schemeClr val="tx1">
                    <a:lumMod val="75000"/>
                    <a:lumOff val="25000"/>
                  </a:schemeClr>
                </a:solidFill>
              </a:rPr>
              <a:t>probably Italy</a:t>
            </a:r>
            <a:r>
              <a:rPr lang="cs-CZ" sz="1600" dirty="0">
                <a:solidFill>
                  <a:schemeClr val="tx1">
                    <a:lumMod val="75000"/>
                    <a:lumOff val="25000"/>
                  </a:schemeClr>
                </a:solidFill>
              </a:rPr>
              <a:t>; </a:t>
            </a:r>
            <a:r>
              <a:rPr lang="en-US" sz="1600" dirty="0">
                <a:solidFill>
                  <a:schemeClr val="tx1">
                    <a:lumMod val="75000"/>
                    <a:lumOff val="25000"/>
                  </a:schemeClr>
                </a:solidFill>
              </a:rPr>
              <a:t>analogy of </a:t>
            </a:r>
            <a:r>
              <a:rPr lang="en-US" sz="1600" dirty="0" err="1">
                <a:solidFill>
                  <a:schemeClr val="tx1">
                    <a:lumMod val="75000"/>
                    <a:lumOff val="25000"/>
                  </a:schemeClr>
                </a:solidFill>
              </a:rPr>
              <a:t>Náklo</a:t>
            </a:r>
            <a:r>
              <a:rPr lang="en-US" sz="1600" dirty="0">
                <a:solidFill>
                  <a:schemeClr val="tx1">
                    <a:lumMod val="75000"/>
                    <a:lumOff val="25000"/>
                  </a:schemeClr>
                </a:solidFill>
              </a:rPr>
              <a:t> and </a:t>
            </a:r>
            <a:r>
              <a:rPr lang="en-US" sz="1600" dirty="0" err="1">
                <a:solidFill>
                  <a:schemeClr val="tx1">
                    <a:lumMod val="75000"/>
                    <a:lumOff val="25000"/>
                  </a:schemeClr>
                </a:solidFill>
              </a:rPr>
              <a:t>Býčí</a:t>
            </a:r>
            <a:r>
              <a:rPr lang="en-US" sz="1600" dirty="0">
                <a:solidFill>
                  <a:schemeClr val="tx1">
                    <a:lumMod val="75000"/>
                    <a:lumOff val="25000"/>
                  </a:schemeClr>
                </a:solidFill>
              </a:rPr>
              <a:t> </a:t>
            </a:r>
            <a:r>
              <a:rPr lang="en-US" sz="1600" dirty="0" err="1">
                <a:solidFill>
                  <a:schemeClr val="tx1">
                    <a:lumMod val="75000"/>
                    <a:lumOff val="25000"/>
                  </a:schemeClr>
                </a:solidFill>
              </a:rPr>
              <a:t>skála</a:t>
            </a:r>
            <a:endParaRPr lang="cs-CZ" sz="1600" dirty="0">
              <a:solidFill>
                <a:schemeClr val="tx1">
                  <a:lumMod val="75000"/>
                  <a:lumOff val="25000"/>
                </a:schemeClr>
              </a:solidFill>
            </a:endParaRP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3 ladles, 3 bowls (sets)</a:t>
            </a:r>
            <a:r>
              <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fat found in the cup (food, not drink)</a:t>
            </a:r>
          </a:p>
          <a:p>
            <a:pPr marR="0" lvl="0" algn="l" defTabSz="914400" rtl="0" eaLnBrk="1" fontAlgn="auto" latinLnBrk="0" hangingPunct="1">
              <a:lnSpc>
                <a:spcPct val="90000"/>
              </a:lnSpc>
              <a:spcBef>
                <a:spcPts val="1200"/>
              </a:spcBef>
              <a:spcAft>
                <a:spcPts val="200"/>
              </a:spcAft>
              <a:buClr>
                <a:schemeClr val="accent1"/>
              </a:buClr>
              <a:buSzPct val="100000"/>
              <a:tabLst/>
              <a:defRPr/>
            </a:pPr>
            <a:r>
              <a:rPr kumimoji="0" lang="cs-CZ" sz="1600" b="1" i="0" u="none" strike="noStrike" kern="1200" cap="none" spc="0" normalizeH="0" baseline="0" noProof="0" dirty="0" err="1">
                <a:ln>
                  <a:noFill/>
                </a:ln>
                <a:solidFill>
                  <a:schemeClr val="tx1">
                    <a:lumMod val="75000"/>
                    <a:lumOff val="25000"/>
                  </a:schemeClr>
                </a:solidFill>
                <a:effectLst/>
                <a:uLnTx/>
                <a:uFillTx/>
                <a:latin typeface="+mn-lt"/>
                <a:ea typeface="+mn-ea"/>
                <a:cs typeface="+mn-cs"/>
              </a:rPr>
              <a:t>Čechůvky</a:t>
            </a:r>
            <a:endParaRPr kumimoji="0" lang="en-US" sz="1600" b="1"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found during archaeological research in a small hole, </a:t>
            </a:r>
            <a:br>
              <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b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objects on the S side</a:t>
            </a:r>
            <a:endPar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t>
            </a: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jewelry (belonged to a woman)</a:t>
            </a:r>
            <a:endPar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the depot contained 5 bronze bracelets (1 tin melon, </a:t>
            </a:r>
            <a:br>
              <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b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2 spiral and 2 ribbed Hallstatt type, the depot also </a:t>
            </a:r>
            <a:br>
              <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b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contained amber and pearl beads</a:t>
            </a:r>
            <a:endPar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it is a typical "jewelry" depot of the </a:t>
            </a:r>
            <a:r>
              <a:rPr kumimoji="0" lang="en-US" sz="16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Platenice</a:t>
            </a: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group </a:t>
            </a:r>
            <a:br>
              <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b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(most jewelry found)</a:t>
            </a:r>
            <a:endPar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a:p>
            <a:pPr marL="91440" indent="-91440" defTabSz="914400">
              <a:lnSpc>
                <a:spcPct val="90000"/>
              </a:lnSpc>
              <a:spcBef>
                <a:spcPts val="1200"/>
              </a:spcBef>
              <a:spcAft>
                <a:spcPts val="200"/>
              </a:spcAft>
              <a:buClr>
                <a:schemeClr val="accent1"/>
              </a:buClr>
              <a:buSzPct val="100000"/>
              <a:buFont typeface="Arial" pitchFamily="34" charset="0"/>
              <a:buChar char="•"/>
              <a:defRPr/>
            </a:pP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analogy in </a:t>
            </a:r>
            <a:r>
              <a:rPr kumimoji="0" lang="en-US" sz="1600" b="0" i="0" u="none" strike="noStrike" kern="1200" cap="none" spc="0" normalizeH="0" baseline="0" noProof="0" dirty="0" err="1">
                <a:ln>
                  <a:noFill/>
                </a:ln>
                <a:solidFill>
                  <a:schemeClr val="tx1">
                    <a:lumMod val="75000"/>
                    <a:lumOff val="25000"/>
                  </a:schemeClr>
                </a:solidFill>
                <a:effectLst/>
                <a:uLnTx/>
                <a:uFillTx/>
                <a:latin typeface="+mn-lt"/>
                <a:ea typeface="+mn-ea"/>
                <a:cs typeface="+mn-cs"/>
              </a:rPr>
              <a:t>Habrůvka</a:t>
            </a:r>
            <a:r>
              <a:rPr kumimoji="0" lang="en-US" sz="1600" b="0" i="0" u="none" strike="noStrike" kern="1200" cap="none" spc="0" normalizeH="0" baseline="0" noProof="0" dirty="0">
                <a:ln>
                  <a:noFill/>
                </a:ln>
                <a:solidFill>
                  <a:schemeClr val="tx1">
                    <a:lumMod val="75000"/>
                    <a:lumOff val="25000"/>
                  </a:schemeClr>
                </a:solidFill>
                <a:effectLst/>
                <a:uLnTx/>
                <a:uFillTx/>
                <a:latin typeface="+mn-lt"/>
                <a:ea typeface="+mn-ea"/>
                <a:cs typeface="+mn-cs"/>
              </a:rPr>
              <a:t> - "Bull Rock"</a:t>
            </a:r>
            <a:endParaRPr kumimoji="0" lang="cs-CZ" sz="1600" b="0" i="0" u="none" strike="noStrike" kern="1200" cap="none" spc="0" normalizeH="0" baseline="0" noProof="0" dirty="0">
              <a:ln>
                <a:noFill/>
              </a:ln>
              <a:solidFill>
                <a:schemeClr val="tx1">
                  <a:lumMod val="75000"/>
                  <a:lumOff val="25000"/>
                </a:schemeClr>
              </a:solidFill>
              <a:effectLst/>
              <a:uLnTx/>
              <a:uFillTx/>
              <a:latin typeface="+mn-lt"/>
              <a:ea typeface="+mn-ea"/>
              <a:cs typeface="+mn-cs"/>
            </a:endParaRPr>
          </a:p>
        </p:txBody>
      </p:sp>
      <p:pic>
        <p:nvPicPr>
          <p:cNvPr id="12" name="Obrázek 11" descr="5.21b.jpg">
            <a:extLst>
              <a:ext uri="{FF2B5EF4-FFF2-40B4-BE49-F238E27FC236}">
                <a16:creationId xmlns:a16="http://schemas.microsoft.com/office/drawing/2014/main" id="{FDAB690B-DB93-44F9-B5A1-4494F3686292}"/>
              </a:ext>
            </a:extLst>
          </p:cNvPr>
          <p:cNvPicPr>
            <a:picLocks noChangeAspect="1"/>
          </p:cNvPicPr>
          <p:nvPr/>
        </p:nvPicPr>
        <p:blipFill>
          <a:blip r:embed="rId5" cstate="print"/>
          <a:stretch>
            <a:fillRect/>
          </a:stretch>
        </p:blipFill>
        <p:spPr>
          <a:xfrm>
            <a:off x="5070211" y="53181"/>
            <a:ext cx="2911739" cy="2080420"/>
          </a:xfrm>
          <a:prstGeom prst="rect">
            <a:avLst/>
          </a:prstGeom>
        </p:spPr>
      </p:pic>
      <p:pic>
        <p:nvPicPr>
          <p:cNvPr id="14" name="Obrázek 13" descr="5.21a.jpg">
            <a:extLst>
              <a:ext uri="{FF2B5EF4-FFF2-40B4-BE49-F238E27FC236}">
                <a16:creationId xmlns:a16="http://schemas.microsoft.com/office/drawing/2014/main" id="{9EF32BB7-0C7A-4690-AD1C-F95571F392E5}"/>
              </a:ext>
            </a:extLst>
          </p:cNvPr>
          <p:cNvPicPr>
            <a:picLocks noChangeAspect="1"/>
          </p:cNvPicPr>
          <p:nvPr/>
        </p:nvPicPr>
        <p:blipFill>
          <a:blip r:embed="rId6" cstate="print"/>
          <a:stretch>
            <a:fillRect/>
          </a:stretch>
        </p:blipFill>
        <p:spPr>
          <a:xfrm>
            <a:off x="5070210" y="2128906"/>
            <a:ext cx="2911740" cy="2018285"/>
          </a:xfrm>
          <a:prstGeom prst="rect">
            <a:avLst/>
          </a:prstGeom>
        </p:spPr>
      </p:pic>
    </p:spTree>
    <p:extLst>
      <p:ext uri="{BB962C8B-B14F-4D97-AF65-F5344CB8AC3E}">
        <p14:creationId xmlns:p14="http://schemas.microsoft.com/office/powerpoint/2010/main" val="77945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Nadpis 1">
            <a:extLst>
              <a:ext uri="{FF2B5EF4-FFF2-40B4-BE49-F238E27FC236}">
                <a16:creationId xmlns:a16="http://schemas.microsoft.com/office/drawing/2014/main" id="{1317B6DA-346B-4A8A-B8CB-5B721F5ACDE6}"/>
              </a:ext>
            </a:extLst>
          </p:cNvPr>
          <p:cNvSpPr txBox="1">
            <a:spLocks/>
          </p:cNvSpPr>
          <p:nvPr/>
        </p:nvSpPr>
        <p:spPr>
          <a:xfrm>
            <a:off x="189781" y="0"/>
            <a:ext cx="11585276" cy="81951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cs-CZ" sz="4000" b="1" i="0" u="none" strike="noStrike" kern="1200" cap="none" spc="-50" normalizeH="0" baseline="0" noProof="0" dirty="0">
                <a:ln>
                  <a:noFill/>
                </a:ln>
                <a:solidFill>
                  <a:srgbClr val="E48312"/>
                </a:solidFill>
                <a:effectLst/>
                <a:uLnTx/>
                <a:uFillTx/>
                <a:latin typeface="Calibri Light"/>
                <a:ea typeface="+mn-ea"/>
                <a:cs typeface="+mn-cs"/>
              </a:rPr>
              <a:t>Prostějov </a:t>
            </a:r>
            <a:r>
              <a:rPr kumimoji="0" lang="cs-CZ" sz="4000" b="1" i="0" u="none" strike="noStrike" kern="1200" cap="none" spc="-50" normalizeH="0" baseline="0" noProof="0" dirty="0" err="1">
                <a:ln>
                  <a:noFill/>
                </a:ln>
                <a:solidFill>
                  <a:srgbClr val="E48312"/>
                </a:solidFill>
                <a:effectLst/>
                <a:uLnTx/>
                <a:uFillTx/>
                <a:latin typeface="Calibri Light"/>
                <a:ea typeface="+mn-ea"/>
                <a:cs typeface="+mn-cs"/>
              </a:rPr>
              <a:t>basin</a:t>
            </a:r>
            <a:r>
              <a:rPr kumimoji="0" lang="cs-CZ" sz="4000" b="1" i="0" u="none" strike="noStrike" kern="1200" cap="none" spc="-50" normalizeH="0" baseline="0" noProof="0" dirty="0">
                <a:ln>
                  <a:noFill/>
                </a:ln>
                <a:solidFill>
                  <a:srgbClr val="E48312"/>
                </a:solidFill>
                <a:effectLst/>
                <a:uLnTx/>
                <a:uFillTx/>
                <a:latin typeface="Calibri Light"/>
                <a:ea typeface="+mn-ea"/>
                <a:cs typeface="+mn-cs"/>
              </a:rPr>
              <a:t> in </a:t>
            </a:r>
            <a:r>
              <a:rPr kumimoji="0" lang="cs-CZ" sz="4000" b="1" i="0" u="none" strike="noStrike" kern="1200" cap="none" spc="-50" normalizeH="0" baseline="0" noProof="0" dirty="0" err="1">
                <a:ln>
                  <a:noFill/>
                </a:ln>
                <a:solidFill>
                  <a:srgbClr val="E48312"/>
                </a:solidFill>
                <a:effectLst/>
                <a:uLnTx/>
                <a:uFillTx/>
                <a:latin typeface="Calibri Light"/>
                <a:ea typeface="+mn-ea"/>
                <a:cs typeface="+mn-cs"/>
              </a:rPr>
              <a:t>the</a:t>
            </a:r>
            <a:r>
              <a:rPr kumimoji="0" lang="cs-CZ" sz="4000" b="1" i="0" u="none" strike="noStrike" kern="1200" cap="none" spc="-50" normalizeH="0" baseline="0" noProof="0" dirty="0">
                <a:ln>
                  <a:noFill/>
                </a:ln>
                <a:solidFill>
                  <a:srgbClr val="E48312"/>
                </a:solidFill>
                <a:effectLst/>
                <a:uLnTx/>
                <a:uFillTx/>
                <a:latin typeface="Calibri Light"/>
                <a:ea typeface="+mn-ea"/>
                <a:cs typeface="+mn-cs"/>
              </a:rPr>
              <a:t> </a:t>
            </a:r>
            <a:r>
              <a:rPr kumimoji="0" lang="cs-CZ" sz="4000" b="1" i="0" u="none" strike="noStrike" kern="1200" cap="none" spc="-50" normalizeH="0" baseline="0" noProof="0" dirty="0" err="1">
                <a:ln>
                  <a:noFill/>
                </a:ln>
                <a:solidFill>
                  <a:srgbClr val="E48312"/>
                </a:solidFill>
                <a:effectLst/>
                <a:uLnTx/>
                <a:uFillTx/>
                <a:latin typeface="Calibri Light"/>
                <a:ea typeface="+mn-ea"/>
                <a:cs typeface="+mn-cs"/>
              </a:rPr>
              <a:t>Hallstatt</a:t>
            </a:r>
            <a:r>
              <a:rPr kumimoji="0" lang="cs-CZ" sz="4000" b="1" i="0" u="none" strike="noStrike" kern="1200" cap="none" spc="-50" normalizeH="0" baseline="0" noProof="0" dirty="0">
                <a:ln>
                  <a:noFill/>
                </a:ln>
                <a:solidFill>
                  <a:srgbClr val="E48312"/>
                </a:solidFill>
                <a:effectLst/>
                <a:uLnTx/>
                <a:uFillTx/>
                <a:latin typeface="Calibri Light"/>
                <a:ea typeface="+mn-ea"/>
                <a:cs typeface="+mn-cs"/>
              </a:rPr>
              <a:t> period</a:t>
            </a:r>
          </a:p>
        </p:txBody>
      </p:sp>
      <p:sp>
        <p:nvSpPr>
          <p:cNvPr id="8" name="Zástupný obsah 2">
            <a:extLst>
              <a:ext uri="{FF2B5EF4-FFF2-40B4-BE49-F238E27FC236}">
                <a16:creationId xmlns:a16="http://schemas.microsoft.com/office/drawing/2014/main" id="{1E715B4F-D773-4DFF-9595-A519BC4624B3}"/>
              </a:ext>
            </a:extLst>
          </p:cNvPr>
          <p:cNvSpPr txBox="1">
            <a:spLocks/>
          </p:cNvSpPr>
          <p:nvPr/>
        </p:nvSpPr>
        <p:spPr>
          <a:xfrm>
            <a:off x="103696" y="819509"/>
            <a:ext cx="3553904" cy="6038491"/>
          </a:xfrm>
          <a:prstGeom prst="rect">
            <a:avLst/>
          </a:prstGeom>
        </p:spPr>
        <p:txBody>
          <a:bodyPr vert="horz" lIns="0" tIns="45720" rIns="0" bIns="45720" rtlCol="0">
            <a:normAutofit fontScale="92500" lnSpcReduction="1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In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the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Prostějov region,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thanks</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to A.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Gottwald's</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research</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in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the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interwar</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period, V.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Podborský's</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theoretical</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work</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and ÚAPP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Brno's</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research</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(P. Fojtík),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we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have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comprehensive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information</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on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the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landscape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of</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the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Hallstatt</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period".</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Smooth</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transition</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from</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the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late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Bronze Age –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burial</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ground</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Prostějov-Domamyslice – "Klínky" (44), "Pod hájem" (46) and Určice –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Kumberky</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(62)</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in Ha C1–D3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division</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into</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3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zones</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zone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 - Kralice na Hané Ha D1–D3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elites</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homestead</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magnate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hoard</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and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grave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Ha D1–D2);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zone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B in Ha C1–D3 –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accumulation</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in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the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area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of</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Dětkovice – Lešany (B1,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magnate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grave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Seloutky – „Na Šťastných Ha C2), Držovice – Smržice (B2), Kostelec na Hané (B3);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zone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C –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fortified</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settlement Bílovice-Lutotín -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Castle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Malé Hradisko – „Staré Hradisko“, Stínava – „Ježův hrad“, Myslejovice – „Spálený kopec“,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Fe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ore</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 </a:t>
            </a:r>
            <a:r>
              <a:rPr kumimoji="0" lang="cs-CZ" sz="18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Repešský</a:t>
            </a:r>
            <a:r>
              <a:rPr kumimoji="0" lang="cs-CZ" sz="18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žleb</a:t>
            </a:r>
          </a:p>
        </p:txBody>
      </p:sp>
      <p:pic>
        <p:nvPicPr>
          <p:cNvPr id="9" name="Obrázek 8" descr="Mapa_Prostejovsko.jpg"/>
          <p:cNvPicPr>
            <a:picLocks noChangeAspect="1"/>
          </p:cNvPicPr>
          <p:nvPr/>
        </p:nvPicPr>
        <p:blipFill>
          <a:blip r:embed="rId2" cstate="print"/>
          <a:stretch>
            <a:fillRect/>
          </a:stretch>
        </p:blipFill>
        <p:spPr>
          <a:xfrm>
            <a:off x="3678183" y="908721"/>
            <a:ext cx="8513817" cy="5949280"/>
          </a:xfrm>
          <a:prstGeom prst="rect">
            <a:avLst/>
          </a:prstGeom>
        </p:spPr>
      </p:pic>
      <p:sp>
        <p:nvSpPr>
          <p:cNvPr id="11" name="TextovéPole 10"/>
          <p:cNvSpPr txBox="1"/>
          <p:nvPr/>
        </p:nvSpPr>
        <p:spPr>
          <a:xfrm>
            <a:off x="7936302" y="0"/>
            <a:ext cx="4255697"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In Ha D1 – D3 there is an accumulation with elites near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Kralice</a:t>
            </a:r>
            <a:r>
              <a:rPr kumimoji="0" lang="en-US" sz="18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na</a:t>
            </a:r>
            <a:r>
              <a:rPr kumimoji="0" lang="en-US" sz="1800" b="0" i="0" u="none" strike="noStrike" kern="1200" cap="none" spc="0" normalizeH="0" baseline="0" noProof="0" dirty="0">
                <a:ln>
                  <a:noFill/>
                </a:ln>
                <a:solidFill>
                  <a:srgbClr val="000000"/>
                </a:solidFill>
                <a:effectLst/>
                <a:uLnTx/>
                <a:uFillTx/>
                <a:latin typeface="Calibri"/>
                <a:ea typeface="+mn-ea"/>
                <a:cs typeface="+mn-cs"/>
              </a:rPr>
              <a:t> </a:t>
            </a:r>
            <a:r>
              <a:rPr kumimoji="0" lang="en-US" sz="1800" b="0" i="0" u="none" strike="noStrike" kern="1200" cap="none" spc="0" normalizeH="0" baseline="0" noProof="0" dirty="0" err="1">
                <a:ln>
                  <a:noFill/>
                </a:ln>
                <a:solidFill>
                  <a:srgbClr val="000000"/>
                </a:solidFill>
                <a:effectLst/>
                <a:uLnTx/>
                <a:uFillTx/>
                <a:latin typeface="Calibri"/>
                <a:ea typeface="+mn-ea"/>
                <a:cs typeface="+mn-cs"/>
              </a:rPr>
              <a:t>Hané</a:t>
            </a:r>
            <a:r>
              <a:rPr kumimoji="0" lang="en-US" sz="1800" b="0" i="0" u="none" strike="noStrike" kern="1200" cap="none" spc="0" normalizeH="0" baseline="0" noProof="0" dirty="0">
                <a:ln>
                  <a:noFill/>
                </a:ln>
                <a:solidFill>
                  <a:srgbClr val="000000"/>
                </a:solidFill>
                <a:effectLst/>
                <a:uLnTx/>
                <a:uFillTx/>
                <a:latin typeface="Calibri"/>
                <a:ea typeface="+mn-ea"/>
                <a:cs typeface="+mn-cs"/>
              </a:rPr>
              <a:t> (zone A) and a system of fortifications (zone C)</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TextovéPole 1">
            <a:extLst>
              <a:ext uri="{FF2B5EF4-FFF2-40B4-BE49-F238E27FC236}">
                <a16:creationId xmlns:a16="http://schemas.microsoft.com/office/drawing/2014/main" id="{B005C0CD-847B-42AB-B0D8-EA092F929352}"/>
              </a:ext>
            </a:extLst>
          </p:cNvPr>
          <p:cNvSpPr txBox="1"/>
          <p:nvPr/>
        </p:nvSpPr>
        <p:spPr>
          <a:xfrm>
            <a:off x="4204355" y="3838272"/>
            <a:ext cx="1659117" cy="2377574"/>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err="1">
                <a:ln>
                  <a:noFill/>
                </a:ln>
                <a:solidFill>
                  <a:srgbClr val="000000"/>
                </a:solidFill>
                <a:effectLst/>
                <a:uLnTx/>
                <a:uFillTx/>
                <a:latin typeface="Calibri"/>
                <a:ea typeface="+mn-ea"/>
                <a:cs typeface="+mn-cs"/>
              </a:rPr>
              <a:t>Hillfort</a:t>
            </a:r>
            <a:endParaRPr kumimoji="0" lang="cs-CZ" sz="135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err="1">
                <a:ln>
                  <a:noFill/>
                </a:ln>
                <a:solidFill>
                  <a:srgbClr val="000000"/>
                </a:solidFill>
                <a:effectLst/>
                <a:uLnTx/>
                <a:uFillTx/>
                <a:latin typeface="Calibri"/>
                <a:ea typeface="+mn-ea"/>
                <a:cs typeface="+mn-cs"/>
              </a:rPr>
              <a:t>Homestead</a:t>
            </a:r>
            <a:endParaRPr kumimoji="0" lang="cs-CZ" sz="135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a:ln>
                  <a:noFill/>
                </a:ln>
                <a:solidFill>
                  <a:srgbClr val="000000"/>
                </a:solidFill>
                <a:effectLst/>
                <a:uLnTx/>
                <a:uFillTx/>
                <a:latin typeface="Calibri"/>
                <a:ea typeface="+mn-ea"/>
                <a:cs typeface="+mn-cs"/>
              </a:rPr>
              <a:t>Settlement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err="1">
                <a:ln>
                  <a:noFill/>
                </a:ln>
                <a:solidFill>
                  <a:srgbClr val="000000"/>
                </a:solidFill>
                <a:effectLst/>
                <a:uLnTx/>
                <a:uFillTx/>
                <a:latin typeface="Calibri"/>
                <a:ea typeface="+mn-ea"/>
                <a:cs typeface="+mn-cs"/>
              </a:rPr>
              <a:t>Hoard</a:t>
            </a:r>
            <a:endParaRPr kumimoji="0" lang="cs-CZ" sz="135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err="1">
                <a:ln>
                  <a:noFill/>
                </a:ln>
                <a:solidFill>
                  <a:srgbClr val="000000"/>
                </a:solidFill>
                <a:effectLst/>
                <a:uLnTx/>
                <a:uFillTx/>
                <a:latin typeface="Calibri"/>
                <a:ea typeface="+mn-ea"/>
                <a:cs typeface="+mn-cs"/>
              </a:rPr>
              <a:t>Magnate</a:t>
            </a:r>
            <a:r>
              <a:rPr kumimoji="0" lang="cs-CZ" sz="1350" b="0" i="0" u="none" strike="noStrike" kern="1200" cap="none" spc="0" normalizeH="0" baseline="0" noProof="0" dirty="0">
                <a:ln>
                  <a:noFill/>
                </a:ln>
                <a:solidFill>
                  <a:srgbClr val="000000"/>
                </a:solidFill>
                <a:effectLst/>
                <a:uLnTx/>
                <a:uFillTx/>
                <a:latin typeface="Calibri"/>
                <a:ea typeface="+mn-ea"/>
                <a:cs typeface="+mn-cs"/>
              </a:rPr>
              <a:t> </a:t>
            </a:r>
            <a:r>
              <a:rPr kumimoji="0" lang="cs-CZ" sz="1350" b="0" i="0" u="none" strike="noStrike" kern="1200" cap="none" spc="0" normalizeH="0" baseline="0" noProof="0" dirty="0" err="1">
                <a:ln>
                  <a:noFill/>
                </a:ln>
                <a:solidFill>
                  <a:srgbClr val="000000"/>
                </a:solidFill>
                <a:effectLst/>
                <a:uLnTx/>
                <a:uFillTx/>
                <a:latin typeface="Calibri"/>
                <a:ea typeface="+mn-ea"/>
                <a:cs typeface="+mn-cs"/>
              </a:rPr>
              <a:t>grave</a:t>
            </a:r>
            <a:endParaRPr kumimoji="0" lang="cs-CZ" sz="135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err="1">
                <a:ln>
                  <a:noFill/>
                </a:ln>
                <a:solidFill>
                  <a:srgbClr val="000000"/>
                </a:solidFill>
                <a:effectLst/>
                <a:uLnTx/>
                <a:uFillTx/>
                <a:latin typeface="Calibri"/>
                <a:ea typeface="+mn-ea"/>
                <a:cs typeface="+mn-cs"/>
              </a:rPr>
              <a:t>Grave</a:t>
            </a:r>
            <a:endParaRPr kumimoji="0" lang="cs-CZ" sz="135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err="1">
                <a:ln>
                  <a:noFill/>
                </a:ln>
                <a:solidFill>
                  <a:srgbClr val="000000"/>
                </a:solidFill>
                <a:effectLst/>
                <a:uLnTx/>
                <a:uFillTx/>
                <a:latin typeface="Calibri"/>
                <a:ea typeface="+mn-ea"/>
                <a:cs typeface="+mn-cs"/>
              </a:rPr>
              <a:t>bloomery</a:t>
            </a:r>
            <a:endParaRPr kumimoji="0" lang="cs-CZ" sz="135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a:ln>
                  <a:noFill/>
                </a:ln>
                <a:solidFill>
                  <a:srgbClr val="000000"/>
                </a:solidFill>
                <a:effectLst/>
                <a:uLnTx/>
                <a:uFillTx/>
                <a:latin typeface="Calibri"/>
                <a:ea typeface="+mn-ea"/>
                <a:cs typeface="+mn-cs"/>
              </a:rPr>
              <a:t>Amber workshop</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a:ln>
                  <a:noFill/>
                </a:ln>
                <a:solidFill>
                  <a:srgbClr val="000000"/>
                </a:solidFill>
                <a:effectLst/>
                <a:uLnTx/>
                <a:uFillTx/>
                <a:latin typeface="Calibri"/>
                <a:ea typeface="+mn-ea"/>
                <a:cs typeface="+mn-cs"/>
              </a:rPr>
              <a:t>Fibula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err="1">
                <a:ln>
                  <a:noFill/>
                </a:ln>
                <a:solidFill>
                  <a:srgbClr val="000000"/>
                </a:solidFill>
                <a:effectLst/>
                <a:uLnTx/>
                <a:uFillTx/>
                <a:latin typeface="Calibri"/>
                <a:ea typeface="+mn-ea"/>
                <a:cs typeface="+mn-cs"/>
              </a:rPr>
              <a:t>Eastern</a:t>
            </a:r>
            <a:r>
              <a:rPr kumimoji="0" lang="cs-CZ" sz="1350" b="0" i="0" u="none" strike="noStrike" kern="1200" cap="none" spc="0" normalizeH="0" baseline="0" noProof="0" dirty="0">
                <a:ln>
                  <a:noFill/>
                </a:ln>
                <a:solidFill>
                  <a:srgbClr val="000000"/>
                </a:solidFill>
                <a:effectLst/>
                <a:uLnTx/>
                <a:uFillTx/>
                <a:latin typeface="Calibri"/>
                <a:ea typeface="+mn-ea"/>
                <a:cs typeface="+mn-cs"/>
              </a:rPr>
              <a:t> type </a:t>
            </a:r>
            <a:r>
              <a:rPr kumimoji="0" lang="cs-CZ" sz="1350" b="0" i="0" u="none" strike="noStrike" kern="1200" cap="none" spc="0" normalizeH="0" baseline="0" noProof="0" dirty="0" err="1">
                <a:ln>
                  <a:noFill/>
                </a:ln>
                <a:solidFill>
                  <a:srgbClr val="000000"/>
                </a:solidFill>
                <a:effectLst/>
                <a:uLnTx/>
                <a:uFillTx/>
                <a:latin typeface="Calibri"/>
                <a:ea typeface="+mn-ea"/>
                <a:cs typeface="+mn-cs"/>
              </a:rPr>
              <a:t>finding</a:t>
            </a:r>
            <a:endParaRPr kumimoji="0" lang="cs-CZ" sz="135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350" b="0" i="0" u="none" strike="noStrike" kern="1200" cap="none" spc="0" normalizeH="0" baseline="0" noProof="0" dirty="0" err="1">
                <a:ln>
                  <a:noFill/>
                </a:ln>
                <a:solidFill>
                  <a:srgbClr val="000000"/>
                </a:solidFill>
                <a:effectLst/>
                <a:uLnTx/>
                <a:uFillTx/>
                <a:latin typeface="Calibri"/>
                <a:ea typeface="+mn-ea"/>
                <a:cs typeface="+mn-cs"/>
              </a:rPr>
              <a:t>Unique</a:t>
            </a:r>
            <a:r>
              <a:rPr kumimoji="0" lang="cs-CZ" sz="1350" b="0" i="0" u="none" strike="noStrike" kern="1200" cap="none" spc="0" normalizeH="0" baseline="0" noProof="0" dirty="0">
                <a:ln>
                  <a:noFill/>
                </a:ln>
                <a:solidFill>
                  <a:srgbClr val="000000"/>
                </a:solidFill>
                <a:effectLst/>
                <a:uLnTx/>
                <a:uFillTx/>
                <a:latin typeface="Calibri"/>
                <a:ea typeface="+mn-ea"/>
                <a:cs typeface="+mn-cs"/>
              </a:rPr>
              <a:t> </a:t>
            </a:r>
            <a:r>
              <a:rPr kumimoji="0" lang="cs-CZ" sz="1350" b="0" i="0" u="none" strike="noStrike" kern="1200" cap="none" spc="0" normalizeH="0" baseline="0" noProof="0" dirty="0" err="1">
                <a:ln>
                  <a:noFill/>
                </a:ln>
                <a:solidFill>
                  <a:srgbClr val="000000"/>
                </a:solidFill>
                <a:effectLst/>
                <a:uLnTx/>
                <a:uFillTx/>
                <a:latin typeface="Calibri"/>
                <a:ea typeface="+mn-ea"/>
                <a:cs typeface="+mn-cs"/>
              </a:rPr>
              <a:t>finding</a:t>
            </a:r>
            <a:endParaRPr kumimoji="0" lang="cs-CZ" sz="135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30579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Nadpis 34"/>
          <p:cNvSpPr>
            <a:spLocks noGrp="1"/>
          </p:cNvSpPr>
          <p:nvPr>
            <p:ph type="title"/>
          </p:nvPr>
        </p:nvSpPr>
        <p:spPr>
          <a:xfrm>
            <a:off x="138022" y="122702"/>
            <a:ext cx="11869948" cy="722687"/>
          </a:xfrm>
        </p:spPr>
        <p:txBody>
          <a:bodyPr>
            <a:normAutofit/>
          </a:bodyPr>
          <a:lstStyle/>
          <a:p>
            <a:r>
              <a:rPr lang="cs-CZ" b="1" dirty="0" err="1">
                <a:solidFill>
                  <a:schemeClr val="accent1"/>
                </a:solidFill>
              </a:rPr>
              <a:t>Hillfort</a:t>
            </a:r>
            <a:r>
              <a:rPr lang="cs-CZ" b="1" dirty="0">
                <a:solidFill>
                  <a:schemeClr val="accent1"/>
                </a:solidFill>
              </a:rPr>
              <a:t> Křenovice – „Hradisko“</a:t>
            </a:r>
          </a:p>
        </p:txBody>
      </p:sp>
      <p:sp>
        <p:nvSpPr>
          <p:cNvPr id="25" name="TextovéPole 24"/>
          <p:cNvSpPr txBox="1"/>
          <p:nvPr/>
        </p:nvSpPr>
        <p:spPr>
          <a:xfrm>
            <a:off x="10932367" y="1268759"/>
            <a:ext cx="1130053"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záměrné</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poškození</a:t>
            </a:r>
          </a:p>
        </p:txBody>
      </p:sp>
      <p:pic>
        <p:nvPicPr>
          <p:cNvPr id="14" name="Zástupný symbol pro obsah 13" descr="Fig. 3.tif"/>
          <p:cNvPicPr>
            <a:picLocks noGrp="1" noChangeAspect="1"/>
          </p:cNvPicPr>
          <p:nvPr>
            <p:ph idx="1"/>
          </p:nvPr>
        </p:nvPicPr>
        <p:blipFill>
          <a:blip r:embed="rId2" cstate="print"/>
          <a:stretch>
            <a:fillRect/>
          </a:stretch>
        </p:blipFill>
        <p:spPr>
          <a:xfrm>
            <a:off x="6067245" y="733245"/>
            <a:ext cx="6124755" cy="6124755"/>
          </a:xfrm>
        </p:spPr>
      </p:pic>
      <p:pic>
        <p:nvPicPr>
          <p:cNvPr id="17" name="Obrázek 16" descr="Fig. 4.png"/>
          <p:cNvPicPr>
            <a:picLocks noChangeAspect="1"/>
          </p:cNvPicPr>
          <p:nvPr/>
        </p:nvPicPr>
        <p:blipFill>
          <a:blip r:embed="rId3" cstate="print"/>
          <a:stretch>
            <a:fillRect/>
          </a:stretch>
        </p:blipFill>
        <p:spPr>
          <a:xfrm>
            <a:off x="3787899" y="3789041"/>
            <a:ext cx="2352869" cy="3068960"/>
          </a:xfrm>
          <a:prstGeom prst="rect">
            <a:avLst/>
          </a:prstGeom>
        </p:spPr>
      </p:pic>
      <p:pic>
        <p:nvPicPr>
          <p:cNvPr id="18" name="Obrázek 17" descr="Fig. 5.tif"/>
          <p:cNvPicPr>
            <a:picLocks noChangeAspect="1"/>
          </p:cNvPicPr>
          <p:nvPr/>
        </p:nvPicPr>
        <p:blipFill>
          <a:blip r:embed="rId4" cstate="print"/>
          <a:stretch>
            <a:fillRect/>
          </a:stretch>
        </p:blipFill>
        <p:spPr>
          <a:xfrm>
            <a:off x="35234" y="3798974"/>
            <a:ext cx="3684502" cy="3059027"/>
          </a:xfrm>
          <a:prstGeom prst="rect">
            <a:avLst/>
          </a:prstGeom>
        </p:spPr>
      </p:pic>
      <p:sp>
        <p:nvSpPr>
          <p:cNvPr id="7" name="Zástupný obsah 2">
            <a:extLst>
              <a:ext uri="{FF2B5EF4-FFF2-40B4-BE49-F238E27FC236}">
                <a16:creationId xmlns:a16="http://schemas.microsoft.com/office/drawing/2014/main" id="{1E715B4F-D773-4DFF-9595-A519BC4624B3}"/>
              </a:ext>
            </a:extLst>
          </p:cNvPr>
          <p:cNvSpPr txBox="1">
            <a:spLocks/>
          </p:cNvSpPr>
          <p:nvPr/>
        </p:nvSpPr>
        <p:spPr>
          <a:xfrm>
            <a:off x="248963" y="786809"/>
            <a:ext cx="5758432" cy="3200400"/>
          </a:xfrm>
          <a:prstGeom prst="rect">
            <a:avLst/>
          </a:prstGeom>
        </p:spPr>
        <p:txBody>
          <a:bodyPr vert="horz" lIns="0" tIns="45720" rIns="0" bIns="45720" rtlCol="0">
            <a:normAutofit fontScale="92500" lnSpcReduction="2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more than a hundred years of interest in the </a:t>
            </a:r>
            <a:r>
              <a:rPr kumimoji="0" lang="cs-CZ"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site</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in southern </a:t>
            </a:r>
            <a:r>
              <a:rPr kumimoji="0" lang="en-US"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Haná</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probably the best known fortified settlement of the </a:t>
            </a:r>
            <a:r>
              <a:rPr kumimoji="0" lang="en-US"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Platěnice</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group today, revised by S. </a:t>
            </a:r>
            <a:r>
              <a:rPr kumimoji="0" lang="en-US"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Bambasová</a:t>
            </a:r>
            <a:endPar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separate acropolis and </a:t>
            </a:r>
            <a:r>
              <a:rPr kumimoji="0" lang="en-US"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suburbium</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were found by geomagnetic measurements of the hill fort, two fortifications SW ("</a:t>
            </a:r>
            <a:r>
              <a:rPr kumimoji="0" lang="en-US"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Vinice</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and NW ("</a:t>
            </a:r>
            <a:r>
              <a:rPr kumimoji="0" lang="en-US" sz="2000" b="0" i="0" u="none" strike="noStrike" kern="1200" cap="none" spc="0" normalizeH="0" baseline="0" noProof="0" dirty="0" err="1">
                <a:ln>
                  <a:noFill/>
                </a:ln>
                <a:solidFill>
                  <a:srgbClr val="000000">
                    <a:lumMod val="75000"/>
                    <a:lumOff val="25000"/>
                  </a:srgbClr>
                </a:solidFill>
                <a:effectLst/>
                <a:uLnTx/>
                <a:uFillTx/>
                <a:latin typeface="Calibri"/>
                <a:ea typeface="+mn-ea"/>
                <a:cs typeface="+mn-cs"/>
              </a:rPr>
              <a:t>Koráb</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disturbed by clay mining)</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metal, bone artifacts and ceramics date the fort to Ha C2 – D3; 140 whorls - textile production</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in</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Ha D1 – D2 attack from the east (arrows)</a:t>
            </a:r>
            <a:r>
              <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a:t>
            </a:r>
            <a:r>
              <a:rPr kumimoji="0" lang="en-US"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rPr>
              <a:t>, continuation of settlement</a:t>
            </a:r>
            <a:endParaRPr kumimoji="0" lang="cs-CZ" sz="2000" b="0" i="0" u="none" strike="noStrike" kern="1200" cap="none" spc="0" normalizeH="0" baseline="0" noProof="0" dirty="0">
              <a:ln>
                <a:noFill/>
              </a:ln>
              <a:solidFill>
                <a:srgbClr val="000000">
                  <a:lumMod val="75000"/>
                  <a:lumOff val="25000"/>
                </a:srgbClr>
              </a:solidFill>
              <a:effectLst/>
              <a:uLnTx/>
              <a:uFillTx/>
              <a:latin typeface="Calibri"/>
              <a:ea typeface="+mn-ea"/>
              <a:cs typeface="+mn-cs"/>
            </a:endParaRPr>
          </a:p>
        </p:txBody>
      </p:sp>
      <p:pic>
        <p:nvPicPr>
          <p:cNvPr id="8" name="Obrázek 7" descr="Bez názvu.jpg"/>
          <p:cNvPicPr>
            <a:picLocks noChangeAspect="1"/>
          </p:cNvPicPr>
          <p:nvPr/>
        </p:nvPicPr>
        <p:blipFill>
          <a:blip r:embed="rId5" cstate="print"/>
          <a:stretch>
            <a:fillRect/>
          </a:stretch>
        </p:blipFill>
        <p:spPr>
          <a:xfrm>
            <a:off x="10050570" y="1"/>
            <a:ext cx="2141429" cy="2348880"/>
          </a:xfrm>
          <a:prstGeom prst="rect">
            <a:avLst/>
          </a:prstGeom>
        </p:spPr>
      </p:pic>
      <p:sp>
        <p:nvSpPr>
          <p:cNvPr id="9" name="TextovéPole 8"/>
          <p:cNvSpPr txBox="1"/>
          <p:nvPr/>
        </p:nvSpPr>
        <p:spPr>
          <a:xfrm>
            <a:off x="8982046" y="140478"/>
            <a:ext cx="1008674"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loom</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ceramics</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85399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 name="Nadpis 34"/>
          <p:cNvSpPr>
            <a:spLocks noGrp="1"/>
          </p:cNvSpPr>
          <p:nvPr>
            <p:ph type="title"/>
          </p:nvPr>
        </p:nvSpPr>
        <p:spPr>
          <a:xfrm>
            <a:off x="129580" y="674967"/>
            <a:ext cx="4995953" cy="722687"/>
          </a:xfrm>
        </p:spPr>
        <p:txBody>
          <a:bodyPr>
            <a:normAutofit fontScale="90000"/>
          </a:bodyPr>
          <a:lstStyle/>
          <a:p>
            <a:r>
              <a:rPr lang="cs-CZ" b="1" dirty="0" err="1">
                <a:solidFill>
                  <a:schemeClr val="accent1"/>
                </a:solidFill>
              </a:rPr>
              <a:t>Hillfort</a:t>
            </a:r>
            <a:r>
              <a:rPr lang="cs-CZ" b="1" dirty="0">
                <a:solidFill>
                  <a:schemeClr val="accent1"/>
                </a:solidFill>
              </a:rPr>
              <a:t> Křenovice – „Hradisko“</a:t>
            </a:r>
          </a:p>
        </p:txBody>
      </p:sp>
      <p:sp>
        <p:nvSpPr>
          <p:cNvPr id="25" name="TextovéPole 24"/>
          <p:cNvSpPr txBox="1"/>
          <p:nvPr/>
        </p:nvSpPr>
        <p:spPr>
          <a:xfrm>
            <a:off x="10932367" y="1268759"/>
            <a:ext cx="1130053"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záměrné</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a:ln>
                  <a:noFill/>
                </a:ln>
                <a:solidFill>
                  <a:prstClr val="white"/>
                </a:solidFill>
                <a:effectLst/>
                <a:uLnTx/>
                <a:uFillTx/>
                <a:latin typeface="Calibri"/>
                <a:ea typeface="+mn-ea"/>
                <a:cs typeface="+mn-cs"/>
              </a:rPr>
              <a:t>poškození</a:t>
            </a:r>
          </a:p>
        </p:txBody>
      </p:sp>
      <p:pic>
        <p:nvPicPr>
          <p:cNvPr id="8194" name="Picture 2">
            <a:extLst>
              <a:ext uri="{FF2B5EF4-FFF2-40B4-BE49-F238E27FC236}">
                <a16:creationId xmlns:a16="http://schemas.microsoft.com/office/drawing/2014/main" id="{41293BEF-D2EB-44D9-9464-967803789E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0"/>
            <a:ext cx="6781800" cy="4210050"/>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a:extLst>
              <a:ext uri="{FF2B5EF4-FFF2-40B4-BE49-F238E27FC236}">
                <a16:creationId xmlns:a16="http://schemas.microsoft.com/office/drawing/2014/main" id="{20095B74-F076-4550-B88E-B79669FFDFFE}"/>
              </a:ext>
            </a:extLst>
          </p:cNvPr>
          <p:cNvPicPr>
            <a:picLocks noChangeAspect="1"/>
          </p:cNvPicPr>
          <p:nvPr/>
        </p:nvPicPr>
        <p:blipFill>
          <a:blip r:embed="rId3"/>
          <a:stretch>
            <a:fillRect/>
          </a:stretch>
        </p:blipFill>
        <p:spPr>
          <a:xfrm>
            <a:off x="9067" y="3089537"/>
            <a:ext cx="5410200" cy="3768463"/>
          </a:xfrm>
          <a:prstGeom prst="rect">
            <a:avLst/>
          </a:prstGeom>
        </p:spPr>
      </p:pic>
      <p:pic>
        <p:nvPicPr>
          <p:cNvPr id="6" name="Obrázek 5">
            <a:extLst>
              <a:ext uri="{FF2B5EF4-FFF2-40B4-BE49-F238E27FC236}">
                <a16:creationId xmlns:a16="http://schemas.microsoft.com/office/drawing/2014/main" id="{99EC4345-1AE0-42E0-8D85-BDA7EA6C3A51}"/>
              </a:ext>
            </a:extLst>
          </p:cNvPr>
          <p:cNvPicPr>
            <a:picLocks noChangeAspect="1"/>
          </p:cNvPicPr>
          <p:nvPr/>
        </p:nvPicPr>
        <p:blipFill>
          <a:blip r:embed="rId4"/>
          <a:stretch>
            <a:fillRect/>
          </a:stretch>
        </p:blipFill>
        <p:spPr>
          <a:xfrm>
            <a:off x="0" y="1397654"/>
            <a:ext cx="5410200" cy="1691883"/>
          </a:xfrm>
          <a:prstGeom prst="rect">
            <a:avLst/>
          </a:prstGeom>
        </p:spPr>
      </p:pic>
      <p:pic>
        <p:nvPicPr>
          <p:cNvPr id="8" name="Obrázek 7">
            <a:extLst>
              <a:ext uri="{FF2B5EF4-FFF2-40B4-BE49-F238E27FC236}">
                <a16:creationId xmlns:a16="http://schemas.microsoft.com/office/drawing/2014/main" id="{CD73D89D-5349-4A40-B346-409B9DB2AC18}"/>
              </a:ext>
            </a:extLst>
          </p:cNvPr>
          <p:cNvPicPr>
            <a:picLocks noChangeAspect="1"/>
          </p:cNvPicPr>
          <p:nvPr/>
        </p:nvPicPr>
        <p:blipFill>
          <a:blip r:embed="rId5"/>
          <a:stretch>
            <a:fillRect/>
          </a:stretch>
        </p:blipFill>
        <p:spPr>
          <a:xfrm>
            <a:off x="8572500" y="4126064"/>
            <a:ext cx="3610433" cy="2731936"/>
          </a:xfrm>
          <a:prstGeom prst="rect">
            <a:avLst/>
          </a:prstGeom>
        </p:spPr>
      </p:pic>
      <p:pic>
        <p:nvPicPr>
          <p:cNvPr id="12" name="Obrázek 11">
            <a:extLst>
              <a:ext uri="{FF2B5EF4-FFF2-40B4-BE49-F238E27FC236}">
                <a16:creationId xmlns:a16="http://schemas.microsoft.com/office/drawing/2014/main" id="{EA6A13C4-D629-4AFF-AB51-CBB89D81E405}"/>
              </a:ext>
            </a:extLst>
          </p:cNvPr>
          <p:cNvPicPr>
            <a:picLocks noChangeAspect="1"/>
          </p:cNvPicPr>
          <p:nvPr/>
        </p:nvPicPr>
        <p:blipFill>
          <a:blip r:embed="rId6"/>
          <a:stretch>
            <a:fillRect/>
          </a:stretch>
        </p:blipFill>
        <p:spPr>
          <a:xfrm>
            <a:off x="5410200" y="4126064"/>
            <a:ext cx="3162300" cy="2731936"/>
          </a:xfrm>
          <a:prstGeom prst="rect">
            <a:avLst/>
          </a:prstGeom>
        </p:spPr>
      </p:pic>
      <p:sp>
        <p:nvSpPr>
          <p:cNvPr id="13" name="TextovéPole 12">
            <a:extLst>
              <a:ext uri="{FF2B5EF4-FFF2-40B4-BE49-F238E27FC236}">
                <a16:creationId xmlns:a16="http://schemas.microsoft.com/office/drawing/2014/main" id="{219B557D-3F29-4734-802F-F70756F4ECC7}"/>
              </a:ext>
            </a:extLst>
          </p:cNvPr>
          <p:cNvSpPr txBox="1"/>
          <p:nvPr/>
        </p:nvSpPr>
        <p:spPr>
          <a:xfrm>
            <a:off x="4008099" y="1588578"/>
            <a:ext cx="125976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Chronology</a:t>
            </a:r>
          </a:p>
        </p:txBody>
      </p:sp>
      <p:sp>
        <p:nvSpPr>
          <p:cNvPr id="14" name="TextovéPole 13">
            <a:extLst>
              <a:ext uri="{FF2B5EF4-FFF2-40B4-BE49-F238E27FC236}">
                <a16:creationId xmlns:a16="http://schemas.microsoft.com/office/drawing/2014/main" id="{4161B0A5-EE03-4377-8EF8-9B31402B2C1E}"/>
              </a:ext>
            </a:extLst>
          </p:cNvPr>
          <p:cNvSpPr txBox="1"/>
          <p:nvPr/>
        </p:nvSpPr>
        <p:spPr>
          <a:xfrm>
            <a:off x="10802652" y="4215841"/>
            <a:ext cx="125976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Chronology</a:t>
            </a:r>
          </a:p>
        </p:txBody>
      </p:sp>
      <p:sp>
        <p:nvSpPr>
          <p:cNvPr id="15" name="TextovéPole 14">
            <a:extLst>
              <a:ext uri="{FF2B5EF4-FFF2-40B4-BE49-F238E27FC236}">
                <a16:creationId xmlns:a16="http://schemas.microsoft.com/office/drawing/2014/main" id="{DD362CD7-A436-4586-914F-A09CBC43ABE9}"/>
              </a:ext>
            </a:extLst>
          </p:cNvPr>
          <p:cNvSpPr txBox="1"/>
          <p:nvPr/>
        </p:nvSpPr>
        <p:spPr>
          <a:xfrm>
            <a:off x="6294791" y="1730424"/>
            <a:ext cx="77687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3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sites</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7" name="TextovéPole 16">
            <a:extLst>
              <a:ext uri="{FF2B5EF4-FFF2-40B4-BE49-F238E27FC236}">
                <a16:creationId xmlns:a16="http://schemas.microsoft.com/office/drawing/2014/main" id="{94663C47-0EDD-4142-BDA8-AD065339E821}"/>
              </a:ext>
            </a:extLst>
          </p:cNvPr>
          <p:cNvSpPr txBox="1"/>
          <p:nvPr/>
        </p:nvSpPr>
        <p:spPr>
          <a:xfrm>
            <a:off x="3035941" y="3238468"/>
            <a:ext cx="160204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chemeClr val="bg1"/>
                </a:solidFill>
                <a:effectLst/>
                <a:uLnTx/>
                <a:uFillTx/>
                <a:latin typeface="Calibri"/>
                <a:ea typeface="+mn-ea"/>
                <a:cs typeface="+mn-cs"/>
              </a:rPr>
              <a:t>Surface</a:t>
            </a:r>
            <a:r>
              <a:rPr kumimoji="0" lang="cs-CZ" sz="1800" b="0" i="0" u="none" strike="noStrike" kern="1200" cap="none" spc="0" normalizeH="0" baseline="0" noProof="0" dirty="0">
                <a:ln>
                  <a:noFill/>
                </a:ln>
                <a:solidFill>
                  <a:schemeClr val="bg1"/>
                </a:solidFill>
                <a:effectLst/>
                <a:uLnTx/>
                <a:uFillTx/>
                <a:latin typeface="Calibri"/>
                <a:ea typeface="+mn-ea"/>
                <a:cs typeface="+mn-cs"/>
              </a:rPr>
              <a:t> </a:t>
            </a:r>
            <a:r>
              <a:rPr kumimoji="0" lang="cs-CZ" sz="1800" b="0" i="0" u="none" strike="noStrike" kern="1200" cap="none" spc="0" normalizeH="0" baseline="0" noProof="0" dirty="0" err="1">
                <a:ln>
                  <a:noFill/>
                </a:ln>
                <a:solidFill>
                  <a:schemeClr val="bg1"/>
                </a:solidFill>
                <a:effectLst/>
                <a:uLnTx/>
                <a:uFillTx/>
                <a:latin typeface="Calibri"/>
                <a:ea typeface="+mn-ea"/>
                <a:cs typeface="+mn-cs"/>
              </a:rPr>
              <a:t>survey</a:t>
            </a:r>
            <a:r>
              <a:rPr kumimoji="0" lang="cs-CZ" sz="1800" b="0" i="0" u="none" strike="noStrike" kern="1200" cap="none" spc="0" normalizeH="0" baseline="0" noProof="0" dirty="0">
                <a:ln>
                  <a:noFill/>
                </a:ln>
                <a:solidFill>
                  <a:schemeClr val="bg1"/>
                </a:solidFill>
                <a:effectLst/>
                <a:uLnTx/>
                <a:uFillTx/>
                <a:latin typeface="Calibri"/>
                <a:ea typeface="+mn-ea"/>
                <a:cs typeface="+mn-cs"/>
              </a:rPr>
              <a:t> </a:t>
            </a:r>
          </a:p>
        </p:txBody>
      </p:sp>
    </p:spTree>
    <p:extLst>
      <p:ext uri="{BB962C8B-B14F-4D97-AF65-F5344CB8AC3E}">
        <p14:creationId xmlns:p14="http://schemas.microsoft.com/office/powerpoint/2010/main" val="787487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76045" y="246672"/>
            <a:ext cx="11395493" cy="705435"/>
          </a:xfrm>
        </p:spPr>
        <p:txBody>
          <a:bodyPr>
            <a:noAutofit/>
          </a:bodyPr>
          <a:lstStyle/>
          <a:p>
            <a:pPr algn="ctr"/>
            <a:r>
              <a:rPr lang="cs-CZ" sz="4000" b="1" dirty="0">
                <a:solidFill>
                  <a:schemeClr val="accent1"/>
                </a:solidFill>
              </a:rPr>
              <a:t>Platěnice </a:t>
            </a:r>
            <a:r>
              <a:rPr lang="cs-CZ" sz="4000" b="1" dirty="0" err="1">
                <a:solidFill>
                  <a:schemeClr val="accent1"/>
                </a:solidFill>
              </a:rPr>
              <a:t>group</a:t>
            </a:r>
            <a:r>
              <a:rPr lang="cs-CZ" sz="4000" b="1" dirty="0">
                <a:solidFill>
                  <a:schemeClr val="accent1"/>
                </a:solidFill>
              </a:rPr>
              <a:t> </a:t>
            </a:r>
            <a:r>
              <a:rPr lang="cs-CZ" sz="4000" b="1" dirty="0" err="1">
                <a:solidFill>
                  <a:schemeClr val="accent1"/>
                </a:solidFill>
              </a:rPr>
              <a:t>of</a:t>
            </a:r>
            <a:r>
              <a:rPr lang="cs-CZ" sz="4000" b="1" dirty="0">
                <a:solidFill>
                  <a:schemeClr val="accent1"/>
                </a:solidFill>
              </a:rPr>
              <a:t> </a:t>
            </a:r>
            <a:r>
              <a:rPr lang="cs-CZ" sz="4000" b="1" dirty="0" err="1">
                <a:solidFill>
                  <a:schemeClr val="accent1"/>
                </a:solidFill>
              </a:rPr>
              <a:t>the</a:t>
            </a:r>
            <a:r>
              <a:rPr lang="cs-CZ" sz="4000" b="1" dirty="0">
                <a:solidFill>
                  <a:schemeClr val="accent1"/>
                </a:solidFill>
              </a:rPr>
              <a:t> East </a:t>
            </a:r>
            <a:r>
              <a:rPr lang="cs-CZ" sz="4000" b="1" dirty="0" err="1">
                <a:solidFill>
                  <a:schemeClr val="accent1"/>
                </a:solidFill>
              </a:rPr>
              <a:t>Hallstatt</a:t>
            </a:r>
            <a:r>
              <a:rPr lang="cs-CZ" sz="4000" b="1" dirty="0">
                <a:solidFill>
                  <a:schemeClr val="accent1"/>
                </a:solidFill>
              </a:rPr>
              <a:t> </a:t>
            </a:r>
            <a:r>
              <a:rPr lang="cs-CZ" sz="4000" b="1" dirty="0" err="1">
                <a:solidFill>
                  <a:schemeClr val="accent1"/>
                </a:solidFill>
              </a:rPr>
              <a:t>Culture</a:t>
            </a:r>
            <a:r>
              <a:rPr lang="cs-CZ" sz="4000" b="1" dirty="0">
                <a:solidFill>
                  <a:schemeClr val="accent1"/>
                </a:solidFill>
              </a:rPr>
              <a:t> in Bohemia</a:t>
            </a:r>
          </a:p>
        </p:txBody>
      </p:sp>
      <p:pic>
        <p:nvPicPr>
          <p:cNvPr id="4" name="Obrázek 3" descr="Obsah obrázku příslušenství, zelená&#10;&#10;Popis byl vytvořen automaticky">
            <a:extLst>
              <a:ext uri="{FF2B5EF4-FFF2-40B4-BE49-F238E27FC236}">
                <a16:creationId xmlns:a16="http://schemas.microsoft.com/office/drawing/2014/main" id="{B02A7BC2-AB38-4032-AEF0-FA0EB96B40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276" y="1032171"/>
            <a:ext cx="8705850" cy="5825829"/>
          </a:xfrm>
          <a:prstGeom prst="rect">
            <a:avLst/>
          </a:prstGeom>
          <a:effectLst>
            <a:softEdge rad="165100"/>
          </a:effectLst>
        </p:spPr>
      </p:pic>
    </p:spTree>
    <p:extLst>
      <p:ext uri="{BB962C8B-B14F-4D97-AF65-F5344CB8AC3E}">
        <p14:creationId xmlns:p14="http://schemas.microsoft.com/office/powerpoint/2010/main" val="3331452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1B5DCE-C2BD-4F24-A9C0-6F6FEAD9B918}"/>
              </a:ext>
            </a:extLst>
          </p:cNvPr>
          <p:cNvSpPr>
            <a:spLocks noGrp="1"/>
          </p:cNvSpPr>
          <p:nvPr>
            <p:ph type="title"/>
          </p:nvPr>
        </p:nvSpPr>
        <p:spPr>
          <a:xfrm>
            <a:off x="91436" y="66439"/>
            <a:ext cx="7871464" cy="1038462"/>
          </a:xfrm>
        </p:spPr>
        <p:txBody>
          <a:bodyPr>
            <a:normAutofit/>
          </a:bodyPr>
          <a:lstStyle/>
          <a:p>
            <a:r>
              <a:rPr lang="cs-CZ" sz="3600" dirty="0">
                <a:solidFill>
                  <a:schemeClr val="accent1"/>
                </a:solidFill>
                <a:effectLst>
                  <a:outerShdw blurRad="38100" dist="38100" dir="2700000" algn="tl">
                    <a:srgbClr val="000000">
                      <a:alpha val="43137"/>
                    </a:srgbClr>
                  </a:outerShdw>
                </a:effectLst>
              </a:rPr>
              <a:t>3 </a:t>
            </a:r>
            <a:r>
              <a:rPr lang="cs-CZ" sz="3600" dirty="0" err="1">
                <a:solidFill>
                  <a:schemeClr val="accent1"/>
                </a:solidFill>
                <a:effectLst>
                  <a:outerShdw blurRad="38100" dist="38100" dir="2700000" algn="tl">
                    <a:srgbClr val="000000">
                      <a:alpha val="43137"/>
                    </a:srgbClr>
                  </a:outerShdw>
                </a:effectLst>
              </a:rPr>
              <a:t>chronological</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topics</a:t>
            </a:r>
            <a:r>
              <a:rPr lang="cs-CZ" sz="3600" dirty="0">
                <a:solidFill>
                  <a:schemeClr val="accent1"/>
                </a:solidFill>
                <a:effectLst>
                  <a:outerShdw blurRad="38100" dist="38100" dir="2700000" algn="tl">
                    <a:srgbClr val="000000">
                      <a:alpha val="43137"/>
                    </a:srgbClr>
                  </a:outerShdw>
                </a:effectLst>
              </a:rPr>
              <a:t> </a:t>
            </a:r>
            <a:br>
              <a:rPr lang="cs-CZ" sz="3600" dirty="0">
                <a:solidFill>
                  <a:schemeClr val="accent1"/>
                </a:solidFill>
                <a:effectLst>
                  <a:outerShdw blurRad="38100" dist="38100" dir="2700000" algn="tl">
                    <a:srgbClr val="000000">
                      <a:alpha val="43137"/>
                    </a:srgbClr>
                  </a:outerShdw>
                </a:effectLst>
              </a:rPr>
            </a:br>
            <a:r>
              <a:rPr lang="cs-CZ" sz="3600" dirty="0">
                <a:solidFill>
                  <a:schemeClr val="accent1"/>
                </a:solidFill>
                <a:effectLst>
                  <a:outerShdw blurRad="38100" dist="38100" dir="2700000" algn="tl">
                    <a:srgbClr val="000000">
                      <a:alpha val="43137"/>
                    </a:srgbClr>
                  </a:outerShdw>
                </a:effectLst>
              </a:rPr>
              <a:t>and </a:t>
            </a:r>
            <a:r>
              <a:rPr lang="cs-CZ" sz="3600" dirty="0" err="1">
                <a:solidFill>
                  <a:schemeClr val="accent1"/>
                </a:solidFill>
                <a:effectLst>
                  <a:outerShdw blurRad="38100" dist="38100" dir="2700000" algn="tl">
                    <a:srgbClr val="000000">
                      <a:alpha val="43137"/>
                    </a:srgbClr>
                  </a:outerShdw>
                </a:effectLst>
              </a:rPr>
              <a:t>problematics</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of</a:t>
            </a:r>
            <a:r>
              <a:rPr lang="cs-CZ" sz="3600" dirty="0">
                <a:solidFill>
                  <a:schemeClr val="accent1"/>
                </a:solidFill>
                <a:effectLst>
                  <a:outerShdw blurRad="38100" dist="38100" dir="2700000" algn="tl">
                    <a:srgbClr val="000000">
                      <a:alpha val="43137"/>
                    </a:srgbClr>
                  </a:outerShdw>
                </a:effectLst>
              </a:rPr>
              <a:t> </a:t>
            </a:r>
            <a:r>
              <a:rPr lang="cs-CZ" sz="3600" dirty="0" err="1">
                <a:solidFill>
                  <a:schemeClr val="accent1"/>
                </a:solidFill>
                <a:effectLst>
                  <a:outerShdw blurRad="38100" dist="38100" dir="2700000" algn="tl">
                    <a:srgbClr val="000000">
                      <a:alpha val="43137"/>
                    </a:srgbClr>
                  </a:outerShdw>
                </a:effectLst>
              </a:rPr>
              <a:t>sources</a:t>
            </a:r>
            <a:endParaRPr lang="cs-CZ" sz="3600" dirty="0">
              <a:solidFill>
                <a:schemeClr val="accent1"/>
              </a:solidFill>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4A92AA59-4C88-4C67-937A-22FE4A0572A2}"/>
              </a:ext>
            </a:extLst>
          </p:cNvPr>
          <p:cNvSpPr>
            <a:spLocks noGrp="1"/>
          </p:cNvSpPr>
          <p:nvPr>
            <p:ph idx="1"/>
          </p:nvPr>
        </p:nvSpPr>
        <p:spPr>
          <a:xfrm>
            <a:off x="91437" y="1264588"/>
            <a:ext cx="6611022" cy="5526973"/>
          </a:xfrm>
        </p:spPr>
        <p:txBody>
          <a:bodyPr>
            <a:normAutofit fontScale="92500" lnSpcReduction="10000"/>
          </a:bodyPr>
          <a:lstStyle/>
          <a:p>
            <a:pPr>
              <a:buFont typeface="Arial" panose="020B0604020202020204" pitchFamily="34" charset="0"/>
              <a:buChar char="•"/>
            </a:pPr>
            <a:r>
              <a:rPr lang="cs-CZ" dirty="0" err="1">
                <a:solidFill>
                  <a:schemeClr val="accent1">
                    <a:lumMod val="75000"/>
                  </a:schemeClr>
                </a:solidFill>
              </a:rPr>
              <a:t>Topic</a:t>
            </a:r>
            <a:r>
              <a:rPr lang="en-US" dirty="0">
                <a:solidFill>
                  <a:schemeClr val="accent1">
                    <a:lumMod val="75000"/>
                  </a:schemeClr>
                </a:solidFill>
              </a:rPr>
              <a:t> </a:t>
            </a:r>
            <a:r>
              <a:rPr lang="cs-CZ" dirty="0">
                <a:solidFill>
                  <a:schemeClr val="accent1">
                    <a:lumMod val="75000"/>
                  </a:schemeClr>
                </a:solidFill>
              </a:rPr>
              <a:t>I</a:t>
            </a:r>
            <a:r>
              <a:rPr lang="en-US" dirty="0">
                <a:solidFill>
                  <a:schemeClr val="accent1">
                    <a:lumMod val="75000"/>
                  </a:schemeClr>
                </a:solidFill>
              </a:rPr>
              <a:t> </a:t>
            </a:r>
            <a:r>
              <a:rPr lang="cs-CZ" dirty="0">
                <a:solidFill>
                  <a:schemeClr val="tx2">
                    <a:lumMod val="50000"/>
                  </a:schemeClr>
                </a:solidFill>
              </a:rPr>
              <a:t>/Ha C1/ </a:t>
            </a:r>
            <a:r>
              <a:rPr lang="en-US" dirty="0">
                <a:solidFill>
                  <a:schemeClr val="tx2">
                    <a:lumMod val="50000"/>
                  </a:schemeClr>
                </a:solidFill>
              </a:rPr>
              <a:t>‒ </a:t>
            </a:r>
            <a:r>
              <a:rPr lang="cs-CZ" dirty="0" err="1"/>
              <a:t>hoards</a:t>
            </a:r>
            <a:r>
              <a:rPr lang="en-US" dirty="0"/>
              <a:t>, </a:t>
            </a:r>
            <a:r>
              <a:rPr lang="en-US" dirty="0" err="1"/>
              <a:t>Thraco</a:t>
            </a:r>
            <a:r>
              <a:rPr lang="cs-CZ" dirty="0"/>
              <a:t>-c</a:t>
            </a:r>
            <a:r>
              <a:rPr lang="en-US" dirty="0" err="1"/>
              <a:t>immerian</a:t>
            </a:r>
            <a:r>
              <a:rPr lang="en-US" dirty="0"/>
              <a:t> </a:t>
            </a:r>
            <a:r>
              <a:rPr lang="cs-CZ" dirty="0"/>
              <a:t>bronze </a:t>
            </a:r>
            <a:r>
              <a:rPr lang="cs-CZ" dirty="0" err="1"/>
              <a:t>artefacts</a:t>
            </a:r>
            <a:r>
              <a:rPr lang="en-US" dirty="0"/>
              <a:t>, </a:t>
            </a:r>
            <a:r>
              <a:rPr lang="cs-CZ" dirty="0" err="1"/>
              <a:t>collapse</a:t>
            </a:r>
            <a:r>
              <a:rPr lang="en-US" dirty="0"/>
              <a:t> of </a:t>
            </a:r>
            <a:r>
              <a:rPr lang="cs-CZ" dirty="0"/>
              <a:t>Bronze Age</a:t>
            </a:r>
            <a:r>
              <a:rPr lang="en-US" dirty="0"/>
              <a:t> centers, survival of </a:t>
            </a:r>
            <a:r>
              <a:rPr lang="cs-CZ" b="1" dirty="0" err="1"/>
              <a:t>cremation</a:t>
            </a:r>
            <a:r>
              <a:rPr lang="en-US" b="1" dirty="0"/>
              <a:t> rite </a:t>
            </a:r>
            <a:r>
              <a:rPr lang="cs-CZ" b="1" dirty="0" err="1"/>
              <a:t>both</a:t>
            </a:r>
            <a:r>
              <a:rPr lang="cs-CZ" b="1" dirty="0"/>
              <a:t> in HG and PG</a:t>
            </a:r>
            <a:endParaRPr lang="en-US" b="1" dirty="0"/>
          </a:p>
          <a:p>
            <a:pPr>
              <a:buFont typeface="Arial" panose="020B0604020202020204" pitchFamily="34" charset="0"/>
              <a:buChar char="•"/>
            </a:pPr>
            <a:r>
              <a:rPr lang="cs-CZ" dirty="0" err="1">
                <a:solidFill>
                  <a:schemeClr val="accent1">
                    <a:lumMod val="75000"/>
                  </a:schemeClr>
                </a:solidFill>
              </a:rPr>
              <a:t>Topic</a:t>
            </a:r>
            <a:r>
              <a:rPr lang="en-US" dirty="0">
                <a:solidFill>
                  <a:schemeClr val="accent1">
                    <a:lumMod val="75000"/>
                  </a:schemeClr>
                </a:solidFill>
              </a:rPr>
              <a:t> </a:t>
            </a:r>
            <a:r>
              <a:rPr lang="cs-CZ" dirty="0">
                <a:solidFill>
                  <a:schemeClr val="accent1">
                    <a:lumMod val="75000"/>
                  </a:schemeClr>
                </a:solidFill>
              </a:rPr>
              <a:t>II</a:t>
            </a:r>
            <a:r>
              <a:rPr lang="en-US" dirty="0">
                <a:solidFill>
                  <a:schemeClr val="accent1">
                    <a:lumMod val="75000"/>
                  </a:schemeClr>
                </a:solidFill>
              </a:rPr>
              <a:t> </a:t>
            </a:r>
            <a:r>
              <a:rPr lang="en-US" dirty="0"/>
              <a:t>‒ </a:t>
            </a:r>
            <a:r>
              <a:rPr lang="en-US" b="1" dirty="0"/>
              <a:t>elites in graves</a:t>
            </a:r>
            <a:r>
              <a:rPr lang="en-US" dirty="0"/>
              <a:t>, </a:t>
            </a:r>
            <a:r>
              <a:rPr lang="cs-CZ" dirty="0" err="1"/>
              <a:t>hoards</a:t>
            </a:r>
            <a:r>
              <a:rPr lang="en-US" dirty="0"/>
              <a:t> in P</a:t>
            </a:r>
            <a:r>
              <a:rPr lang="cs-CZ" dirty="0"/>
              <a:t>G</a:t>
            </a:r>
            <a:r>
              <a:rPr lang="en-US" dirty="0"/>
              <a:t> in Ha D, </a:t>
            </a:r>
            <a:r>
              <a:rPr lang="cs-CZ" dirty="0" err="1"/>
              <a:t>i</a:t>
            </a:r>
            <a:r>
              <a:rPr lang="cs-CZ" b="1" dirty="0" err="1"/>
              <a:t>nhumation</a:t>
            </a:r>
            <a:r>
              <a:rPr lang="en-US" b="1" dirty="0"/>
              <a:t> rite in </a:t>
            </a:r>
            <a:r>
              <a:rPr lang="cs-CZ" b="1" dirty="0"/>
              <a:t>HG</a:t>
            </a:r>
            <a:endParaRPr lang="en-US" b="1" dirty="0"/>
          </a:p>
          <a:p>
            <a:r>
              <a:rPr lang="cs-CZ" dirty="0">
                <a:solidFill>
                  <a:schemeClr val="accent1"/>
                </a:solidFill>
              </a:rPr>
              <a:t>II</a:t>
            </a:r>
            <a:r>
              <a:rPr lang="en-US" dirty="0">
                <a:solidFill>
                  <a:schemeClr val="accent1"/>
                </a:solidFill>
              </a:rPr>
              <a:t>a</a:t>
            </a:r>
            <a:r>
              <a:rPr lang="en-US" dirty="0"/>
              <a:t> </a:t>
            </a:r>
            <a:r>
              <a:rPr lang="cs-CZ" dirty="0"/>
              <a:t>/Ha </a:t>
            </a:r>
            <a:r>
              <a:rPr lang="en-US" dirty="0"/>
              <a:t>C2</a:t>
            </a:r>
            <a:r>
              <a:rPr lang="cs-CZ" dirty="0"/>
              <a:t>/</a:t>
            </a:r>
            <a:r>
              <a:rPr lang="en-US" dirty="0"/>
              <a:t> ‒ </a:t>
            </a:r>
            <a:r>
              <a:rPr lang="en-US" b="1" dirty="0"/>
              <a:t>large </a:t>
            </a:r>
            <a:r>
              <a:rPr lang="cs-CZ" b="1" dirty="0" err="1"/>
              <a:t>burial</a:t>
            </a:r>
            <a:r>
              <a:rPr lang="cs-CZ" b="1" dirty="0"/>
              <a:t> </a:t>
            </a:r>
            <a:r>
              <a:rPr lang="cs-CZ" b="1" dirty="0" err="1"/>
              <a:t>mounds</a:t>
            </a:r>
            <a:r>
              <a:rPr lang="en-US" dirty="0"/>
              <a:t>, local chiefs, without significant centers</a:t>
            </a:r>
          </a:p>
          <a:p>
            <a:r>
              <a:rPr lang="cs-CZ" dirty="0">
                <a:solidFill>
                  <a:schemeClr val="accent1"/>
                </a:solidFill>
              </a:rPr>
              <a:t>II</a:t>
            </a:r>
            <a:r>
              <a:rPr lang="en-US" dirty="0">
                <a:solidFill>
                  <a:schemeClr val="accent1"/>
                </a:solidFill>
              </a:rPr>
              <a:t>b</a:t>
            </a:r>
            <a:r>
              <a:rPr lang="en-US" dirty="0"/>
              <a:t> </a:t>
            </a:r>
            <a:r>
              <a:rPr lang="cs-CZ" dirty="0"/>
              <a:t>/Ha </a:t>
            </a:r>
            <a:r>
              <a:rPr lang="en-US" dirty="0"/>
              <a:t>D1</a:t>
            </a:r>
            <a:r>
              <a:rPr lang="cs-CZ" dirty="0"/>
              <a:t>/</a:t>
            </a:r>
            <a:r>
              <a:rPr lang="en-US" dirty="0"/>
              <a:t> ‒ end of local chiefs, </a:t>
            </a:r>
            <a:r>
              <a:rPr lang="en-US" dirty="0" err="1"/>
              <a:t>Bratčice</a:t>
            </a:r>
            <a:r>
              <a:rPr lang="en-US" dirty="0"/>
              <a:t> and </a:t>
            </a:r>
            <a:r>
              <a:rPr lang="cs-CZ" dirty="0" err="1"/>
              <a:t>compound</a:t>
            </a:r>
            <a:r>
              <a:rPr lang="cs-CZ" dirty="0"/>
              <a:t> </a:t>
            </a:r>
            <a:r>
              <a:rPr lang="en-US" dirty="0"/>
              <a:t>belt lad</a:t>
            </a:r>
            <a:r>
              <a:rPr lang="cs-CZ" dirty="0" err="1"/>
              <a:t>ies</a:t>
            </a:r>
            <a:r>
              <a:rPr lang="en-US" dirty="0"/>
              <a:t>, beginning of institutionalization of the </a:t>
            </a:r>
            <a:r>
              <a:rPr lang="en-US" b="1" dirty="0" err="1"/>
              <a:t>Býčí</a:t>
            </a:r>
            <a:r>
              <a:rPr lang="en-US" b="1" dirty="0"/>
              <a:t> </a:t>
            </a:r>
            <a:r>
              <a:rPr lang="en-US" b="1" dirty="0" err="1"/>
              <a:t>skála</a:t>
            </a:r>
            <a:r>
              <a:rPr lang="cs-CZ" b="1" dirty="0"/>
              <a:t> </a:t>
            </a:r>
            <a:r>
              <a:rPr lang="cs-CZ" b="1" dirty="0" err="1"/>
              <a:t>Cave</a:t>
            </a:r>
            <a:r>
              <a:rPr lang="en-US" b="1" dirty="0"/>
              <a:t> </a:t>
            </a:r>
            <a:r>
              <a:rPr lang="cs-CZ" b="1" dirty="0" err="1"/>
              <a:t>sanctuary</a:t>
            </a:r>
            <a:r>
              <a:rPr lang="en-US" dirty="0"/>
              <a:t>, hillfort</a:t>
            </a:r>
            <a:r>
              <a:rPr lang="cs-CZ" dirty="0"/>
              <a:t>, </a:t>
            </a:r>
            <a:r>
              <a:rPr lang="cs-CZ" b="1" dirty="0" err="1">
                <a:solidFill>
                  <a:schemeClr val="accent1"/>
                </a:solidFill>
              </a:rPr>
              <a:t>homesteads</a:t>
            </a:r>
            <a:endParaRPr lang="en-US" b="1" dirty="0">
              <a:solidFill>
                <a:schemeClr val="accent1"/>
              </a:solidFill>
            </a:endParaRPr>
          </a:p>
          <a:p>
            <a:pPr>
              <a:buFont typeface="Arial" panose="020B0604020202020204" pitchFamily="34" charset="0"/>
              <a:buChar char="•"/>
            </a:pPr>
            <a:r>
              <a:rPr lang="cs-CZ" dirty="0" err="1">
                <a:solidFill>
                  <a:schemeClr val="accent1">
                    <a:lumMod val="75000"/>
                  </a:schemeClr>
                </a:solidFill>
              </a:rPr>
              <a:t>Topic</a:t>
            </a:r>
            <a:r>
              <a:rPr lang="en-US" dirty="0">
                <a:solidFill>
                  <a:schemeClr val="accent1">
                    <a:lumMod val="75000"/>
                  </a:schemeClr>
                </a:solidFill>
              </a:rPr>
              <a:t> </a:t>
            </a:r>
            <a:r>
              <a:rPr lang="cs-CZ" dirty="0">
                <a:solidFill>
                  <a:schemeClr val="accent1">
                    <a:lumMod val="75000"/>
                  </a:schemeClr>
                </a:solidFill>
              </a:rPr>
              <a:t>III </a:t>
            </a:r>
            <a:r>
              <a:rPr lang="cs-CZ" dirty="0"/>
              <a:t>/Ha D2‒LT A/</a:t>
            </a:r>
            <a:endParaRPr lang="en-US" dirty="0"/>
          </a:p>
          <a:p>
            <a:r>
              <a:rPr lang="cs-CZ" dirty="0">
                <a:solidFill>
                  <a:schemeClr val="accent1"/>
                </a:solidFill>
              </a:rPr>
              <a:t>III</a:t>
            </a:r>
            <a:r>
              <a:rPr lang="en-US" dirty="0">
                <a:solidFill>
                  <a:schemeClr val="accent1"/>
                </a:solidFill>
              </a:rPr>
              <a:t>a</a:t>
            </a:r>
            <a:r>
              <a:rPr lang="en-US" dirty="0"/>
              <a:t> ‒ Ha D2 culminating centralization processes, </a:t>
            </a:r>
            <a:r>
              <a:rPr lang="en-US" dirty="0" err="1"/>
              <a:t>elits</a:t>
            </a:r>
            <a:r>
              <a:rPr lang="en-US" dirty="0"/>
              <a:t> disappearing from the landscape, moving to </a:t>
            </a:r>
            <a:r>
              <a:rPr lang="cs-CZ" dirty="0"/>
              <a:t> Býčí skála </a:t>
            </a:r>
            <a:r>
              <a:rPr lang="cs-CZ" dirty="0" err="1"/>
              <a:t>cave</a:t>
            </a:r>
            <a:r>
              <a:rPr lang="en-US" dirty="0"/>
              <a:t>, </a:t>
            </a:r>
            <a:r>
              <a:rPr lang="cs-CZ" dirty="0" err="1"/>
              <a:t>hoards</a:t>
            </a:r>
            <a:r>
              <a:rPr lang="en-US" dirty="0"/>
              <a:t>, duration of Hallstatt</a:t>
            </a:r>
            <a:r>
              <a:rPr lang="cs-CZ" dirty="0"/>
              <a:t> Period</a:t>
            </a:r>
            <a:r>
              <a:rPr lang="en-US" dirty="0"/>
              <a:t> fortified </a:t>
            </a:r>
            <a:r>
              <a:rPr lang="cs-CZ" dirty="0" err="1"/>
              <a:t>hilltop</a:t>
            </a:r>
            <a:r>
              <a:rPr lang="cs-CZ" dirty="0"/>
              <a:t> </a:t>
            </a:r>
            <a:r>
              <a:rPr lang="en-US" dirty="0"/>
              <a:t>settlements</a:t>
            </a:r>
            <a:r>
              <a:rPr lang="cs-CZ" dirty="0"/>
              <a:t>, </a:t>
            </a:r>
            <a:r>
              <a:rPr lang="cs-CZ" b="1" dirty="0" err="1">
                <a:solidFill>
                  <a:schemeClr val="accent1"/>
                </a:solidFill>
              </a:rPr>
              <a:t>homesteads</a:t>
            </a:r>
            <a:endParaRPr lang="en-US" dirty="0"/>
          </a:p>
          <a:p>
            <a:r>
              <a:rPr lang="cs-CZ" dirty="0">
                <a:solidFill>
                  <a:schemeClr val="accent1"/>
                </a:solidFill>
              </a:rPr>
              <a:t>III</a:t>
            </a:r>
            <a:r>
              <a:rPr lang="en-US" dirty="0">
                <a:solidFill>
                  <a:schemeClr val="accent1"/>
                </a:solidFill>
              </a:rPr>
              <a:t>b</a:t>
            </a:r>
            <a:r>
              <a:rPr lang="cs-CZ" dirty="0"/>
              <a:t> – in </a:t>
            </a:r>
            <a:r>
              <a:rPr lang="en-US" dirty="0"/>
              <a:t>Ha D3 last elite in B</a:t>
            </a:r>
            <a:r>
              <a:rPr lang="cs-CZ" dirty="0" err="1"/>
              <a:t>ýčí</a:t>
            </a:r>
            <a:r>
              <a:rPr lang="cs-CZ" dirty="0"/>
              <a:t> skála </a:t>
            </a:r>
            <a:r>
              <a:rPr lang="cs-CZ" dirty="0" err="1"/>
              <a:t>Cave</a:t>
            </a:r>
            <a:r>
              <a:rPr lang="en-US" dirty="0"/>
              <a:t>, no </a:t>
            </a:r>
            <a:r>
              <a:rPr lang="cs-CZ" dirty="0" err="1"/>
              <a:t>other</a:t>
            </a:r>
            <a:r>
              <a:rPr lang="cs-CZ" dirty="0"/>
              <a:t> </a:t>
            </a:r>
            <a:r>
              <a:rPr lang="en-US" dirty="0"/>
              <a:t>graves </a:t>
            </a:r>
            <a:r>
              <a:rPr lang="cs-CZ" dirty="0" err="1"/>
              <a:t>of</a:t>
            </a:r>
            <a:r>
              <a:rPr lang="cs-CZ" dirty="0"/>
              <a:t> </a:t>
            </a:r>
            <a:r>
              <a:rPr lang="cs-CZ" dirty="0" err="1"/>
              <a:t>elites</a:t>
            </a:r>
            <a:r>
              <a:rPr lang="cs-CZ" dirty="0"/>
              <a:t>;</a:t>
            </a:r>
            <a:r>
              <a:rPr lang="en-US" dirty="0"/>
              <a:t> LT A hillforts (7), LT A </a:t>
            </a:r>
            <a:r>
              <a:rPr lang="cs-CZ" dirty="0" err="1"/>
              <a:t>hoards</a:t>
            </a:r>
            <a:r>
              <a:rPr lang="cs-CZ" dirty="0"/>
              <a:t>, </a:t>
            </a:r>
            <a:r>
              <a:rPr lang="cs-CZ" b="1" dirty="0" err="1">
                <a:solidFill>
                  <a:schemeClr val="accent1"/>
                </a:solidFill>
              </a:rPr>
              <a:t>homesteads</a:t>
            </a:r>
            <a:endParaRPr lang="cs-CZ" dirty="0"/>
          </a:p>
        </p:txBody>
      </p:sp>
      <p:pic>
        <p:nvPicPr>
          <p:cNvPr id="7" name="Obrázek 6">
            <a:extLst>
              <a:ext uri="{FF2B5EF4-FFF2-40B4-BE49-F238E27FC236}">
                <a16:creationId xmlns:a16="http://schemas.microsoft.com/office/drawing/2014/main" id="{D3D5B2C4-F352-47C5-BC8B-54C970FD24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6787" y="0"/>
            <a:ext cx="5225213" cy="5981700"/>
          </a:xfrm>
          <a:prstGeom prst="rect">
            <a:avLst/>
          </a:prstGeom>
        </p:spPr>
      </p:pic>
      <p:sp>
        <p:nvSpPr>
          <p:cNvPr id="15" name="Obdélník 14">
            <a:extLst>
              <a:ext uri="{FF2B5EF4-FFF2-40B4-BE49-F238E27FC236}">
                <a16:creationId xmlns:a16="http://schemas.microsoft.com/office/drawing/2014/main" id="{3A92916A-98B2-4ED7-9632-72B703713D05}"/>
              </a:ext>
            </a:extLst>
          </p:cNvPr>
          <p:cNvSpPr/>
          <p:nvPr/>
        </p:nvSpPr>
        <p:spPr>
          <a:xfrm>
            <a:off x="6966787" y="719689"/>
            <a:ext cx="5225213" cy="1709186"/>
          </a:xfrm>
          <a:prstGeom prst="rect">
            <a:avLst/>
          </a:prstGeom>
          <a:solidFill>
            <a:schemeClr val="accent1">
              <a:alpha val="3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17" name="Obdélník 16">
            <a:extLst>
              <a:ext uri="{FF2B5EF4-FFF2-40B4-BE49-F238E27FC236}">
                <a16:creationId xmlns:a16="http://schemas.microsoft.com/office/drawing/2014/main" id="{66B1D4CD-8217-4D1D-BCB5-D3BAC494BE19}"/>
              </a:ext>
            </a:extLst>
          </p:cNvPr>
          <p:cNvSpPr/>
          <p:nvPr/>
        </p:nvSpPr>
        <p:spPr>
          <a:xfrm>
            <a:off x="6966786" y="2428874"/>
            <a:ext cx="5225213" cy="1485901"/>
          </a:xfrm>
          <a:prstGeom prst="rect">
            <a:avLst/>
          </a:prstGeom>
          <a:solidFill>
            <a:schemeClr val="bg2">
              <a:lumMod val="50000"/>
              <a:alpha val="18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dirty="0">
              <a:solidFill>
                <a:schemeClr val="tx2">
                  <a:lumMod val="75000"/>
                </a:schemeClr>
              </a:solidFill>
            </a:endParaRPr>
          </a:p>
        </p:txBody>
      </p:sp>
      <p:sp>
        <p:nvSpPr>
          <p:cNvPr id="19" name="Obdélník 18">
            <a:extLst>
              <a:ext uri="{FF2B5EF4-FFF2-40B4-BE49-F238E27FC236}">
                <a16:creationId xmlns:a16="http://schemas.microsoft.com/office/drawing/2014/main" id="{30FF892C-FBDF-40BD-9A56-6B813C16369E}"/>
              </a:ext>
            </a:extLst>
          </p:cNvPr>
          <p:cNvSpPr/>
          <p:nvPr/>
        </p:nvSpPr>
        <p:spPr>
          <a:xfrm>
            <a:off x="6966785" y="3876882"/>
            <a:ext cx="5225214" cy="2104818"/>
          </a:xfrm>
          <a:prstGeom prst="rect">
            <a:avLst/>
          </a:prstGeom>
          <a:solidFill>
            <a:schemeClr val="accent1">
              <a:alpha val="33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cs-CZ"/>
          </a:p>
        </p:txBody>
      </p:sp>
      <p:sp>
        <p:nvSpPr>
          <p:cNvPr id="20" name="Obdélník 19">
            <a:extLst>
              <a:ext uri="{FF2B5EF4-FFF2-40B4-BE49-F238E27FC236}">
                <a16:creationId xmlns:a16="http://schemas.microsoft.com/office/drawing/2014/main" id="{45DEE014-E510-47DF-AC99-B1B16DD2F2F8}"/>
              </a:ext>
            </a:extLst>
          </p:cNvPr>
          <p:cNvSpPr/>
          <p:nvPr/>
        </p:nvSpPr>
        <p:spPr>
          <a:xfrm>
            <a:off x="7824398" y="1381676"/>
            <a:ext cx="288862" cy="584775"/>
          </a:xfrm>
          <a:prstGeom prst="rect">
            <a:avLst/>
          </a:prstGeom>
          <a:noFill/>
        </p:spPr>
        <p:txBody>
          <a:bodyPr wrap="none" lIns="91440" tIns="45720" rIns="91440" bIns="45720">
            <a:spAutoFit/>
          </a:bodyPr>
          <a:lstStyle/>
          <a:p>
            <a:pPr algn="ctr"/>
            <a:r>
              <a:rPr lang="cs-CZ" sz="3200" dirty="0">
                <a:ln w="0"/>
                <a:solidFill>
                  <a:schemeClr val="accent1"/>
                </a:solidFill>
                <a:effectLst>
                  <a:outerShdw blurRad="38100" dist="25400" dir="5400000" algn="ctr" rotWithShape="0">
                    <a:srgbClr val="6E747A">
                      <a:alpha val="43000"/>
                    </a:srgbClr>
                  </a:outerShdw>
                </a:effectLst>
              </a:rPr>
              <a:t>I</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1" name="Obdélník 20">
            <a:extLst>
              <a:ext uri="{FF2B5EF4-FFF2-40B4-BE49-F238E27FC236}">
                <a16:creationId xmlns:a16="http://schemas.microsoft.com/office/drawing/2014/main" id="{41FB4F8D-357D-424B-9808-B53E7031C18A}"/>
              </a:ext>
            </a:extLst>
          </p:cNvPr>
          <p:cNvSpPr/>
          <p:nvPr/>
        </p:nvSpPr>
        <p:spPr>
          <a:xfrm>
            <a:off x="7800725" y="2415139"/>
            <a:ext cx="590225" cy="584775"/>
          </a:xfrm>
          <a:prstGeom prst="rect">
            <a:avLst/>
          </a:prstGeom>
          <a:noFill/>
        </p:spPr>
        <p:txBody>
          <a:bodyPr wrap="none" lIns="91440" tIns="45720" rIns="91440" bIns="45720">
            <a:spAutoFit/>
          </a:bodyPr>
          <a:lstStyle/>
          <a:p>
            <a:pPr algn="ctr"/>
            <a:r>
              <a:rPr lang="cs-CZ" sz="3200" dirty="0" err="1">
                <a:ln w="0"/>
                <a:solidFill>
                  <a:schemeClr val="accent1"/>
                </a:solidFill>
                <a:effectLst>
                  <a:outerShdw blurRad="38100" dist="25400" dir="5400000" algn="ctr" rotWithShape="0">
                    <a:srgbClr val="6E747A">
                      <a:alpha val="43000"/>
                    </a:srgbClr>
                  </a:outerShdw>
                </a:effectLst>
              </a:rPr>
              <a:t>IIa</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2" name="Obdélník 21">
            <a:extLst>
              <a:ext uri="{FF2B5EF4-FFF2-40B4-BE49-F238E27FC236}">
                <a16:creationId xmlns:a16="http://schemas.microsoft.com/office/drawing/2014/main" id="{D3C22E4D-DBD3-4999-B4CB-F4E5C8A5DA68}"/>
              </a:ext>
            </a:extLst>
          </p:cNvPr>
          <p:cNvSpPr/>
          <p:nvPr/>
        </p:nvSpPr>
        <p:spPr>
          <a:xfrm>
            <a:off x="7756432" y="3903700"/>
            <a:ext cx="694421" cy="584775"/>
          </a:xfrm>
          <a:prstGeom prst="rect">
            <a:avLst/>
          </a:prstGeom>
          <a:noFill/>
        </p:spPr>
        <p:txBody>
          <a:bodyPr wrap="none" lIns="91440" tIns="45720" rIns="91440" bIns="45720">
            <a:spAutoFit/>
          </a:bodyPr>
          <a:lstStyle/>
          <a:p>
            <a:pPr algn="ctr"/>
            <a:r>
              <a:rPr lang="cs-CZ" sz="3200" dirty="0" err="1">
                <a:ln w="0"/>
                <a:solidFill>
                  <a:schemeClr val="accent1"/>
                </a:solidFill>
                <a:effectLst>
                  <a:outerShdw blurRad="38100" dist="25400" dir="5400000" algn="ctr" rotWithShape="0">
                    <a:srgbClr val="6E747A">
                      <a:alpha val="43000"/>
                    </a:srgbClr>
                  </a:outerShdw>
                </a:effectLst>
              </a:rPr>
              <a:t>IIIa</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3" name="Obdélník 22">
            <a:extLst>
              <a:ext uri="{FF2B5EF4-FFF2-40B4-BE49-F238E27FC236}">
                <a16:creationId xmlns:a16="http://schemas.microsoft.com/office/drawing/2014/main" id="{0951B82F-B49F-46DE-BD9F-E43314BDDC44}"/>
              </a:ext>
            </a:extLst>
          </p:cNvPr>
          <p:cNvSpPr/>
          <p:nvPr/>
        </p:nvSpPr>
        <p:spPr>
          <a:xfrm>
            <a:off x="7800725" y="3169950"/>
            <a:ext cx="609462" cy="584775"/>
          </a:xfrm>
          <a:prstGeom prst="rect">
            <a:avLst/>
          </a:prstGeom>
          <a:noFill/>
        </p:spPr>
        <p:txBody>
          <a:bodyPr wrap="none" lIns="91440" tIns="45720" rIns="91440" bIns="45720">
            <a:spAutoFit/>
          </a:bodyPr>
          <a:lstStyle/>
          <a:p>
            <a:pPr algn="ctr"/>
            <a:r>
              <a:rPr lang="cs-CZ" sz="3200" dirty="0" err="1">
                <a:ln w="0"/>
                <a:solidFill>
                  <a:schemeClr val="accent1"/>
                </a:solidFill>
                <a:effectLst>
                  <a:outerShdw blurRad="38100" dist="25400" dir="5400000" algn="ctr" rotWithShape="0">
                    <a:srgbClr val="6E747A">
                      <a:alpha val="43000"/>
                    </a:srgbClr>
                  </a:outerShdw>
                </a:effectLst>
              </a:rPr>
              <a:t>IIb</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4" name="Obdélník 23">
            <a:extLst>
              <a:ext uri="{FF2B5EF4-FFF2-40B4-BE49-F238E27FC236}">
                <a16:creationId xmlns:a16="http://schemas.microsoft.com/office/drawing/2014/main" id="{CA830058-E1DD-455D-A415-065912A06728}"/>
              </a:ext>
            </a:extLst>
          </p:cNvPr>
          <p:cNvSpPr/>
          <p:nvPr/>
        </p:nvSpPr>
        <p:spPr>
          <a:xfrm>
            <a:off x="7756432" y="4791743"/>
            <a:ext cx="713657" cy="584775"/>
          </a:xfrm>
          <a:prstGeom prst="rect">
            <a:avLst/>
          </a:prstGeom>
          <a:noFill/>
        </p:spPr>
        <p:txBody>
          <a:bodyPr wrap="none" lIns="91440" tIns="45720" rIns="91440" bIns="45720">
            <a:spAutoFit/>
          </a:bodyPr>
          <a:lstStyle/>
          <a:p>
            <a:pPr algn="ctr"/>
            <a:r>
              <a:rPr lang="cs-CZ" sz="3200" dirty="0" err="1">
                <a:ln w="0"/>
                <a:solidFill>
                  <a:schemeClr val="accent1"/>
                </a:solidFill>
                <a:effectLst>
                  <a:outerShdw blurRad="38100" dist="25400" dir="5400000" algn="ctr" rotWithShape="0">
                    <a:srgbClr val="6E747A">
                      <a:alpha val="43000"/>
                    </a:srgbClr>
                  </a:outerShdw>
                </a:effectLst>
              </a:rPr>
              <a:t>IIIb</a:t>
            </a:r>
            <a:endParaRPr lang="cs-CZ" sz="3200" b="0" cap="none" spc="0" dirty="0">
              <a:ln w="0"/>
              <a:solidFill>
                <a:schemeClr val="accent1"/>
              </a:solidFill>
              <a:effectLst>
                <a:outerShdw blurRad="38100" dist="25400" dir="5400000" algn="ctr" rotWithShape="0">
                  <a:srgbClr val="6E747A">
                    <a:alpha val="43000"/>
                  </a:srgbClr>
                </a:outerShdw>
              </a:effectLst>
            </a:endParaRPr>
          </a:p>
        </p:txBody>
      </p:sp>
      <p:sp>
        <p:nvSpPr>
          <p:cNvPr id="25" name="Obdélník 24">
            <a:extLst>
              <a:ext uri="{FF2B5EF4-FFF2-40B4-BE49-F238E27FC236}">
                <a16:creationId xmlns:a16="http://schemas.microsoft.com/office/drawing/2014/main" id="{C6A0CA1C-FF61-47F1-A039-2932452499A7}"/>
              </a:ext>
            </a:extLst>
          </p:cNvPr>
          <p:cNvSpPr/>
          <p:nvPr/>
        </p:nvSpPr>
        <p:spPr>
          <a:xfrm>
            <a:off x="9636542" y="4531553"/>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BS3</a:t>
            </a:r>
          </a:p>
        </p:txBody>
      </p:sp>
      <p:sp>
        <p:nvSpPr>
          <p:cNvPr id="26" name="Obdélník 25">
            <a:extLst>
              <a:ext uri="{FF2B5EF4-FFF2-40B4-BE49-F238E27FC236}">
                <a16:creationId xmlns:a16="http://schemas.microsoft.com/office/drawing/2014/main" id="{1882FBCC-3CC9-4C88-942C-C9654D9BDC26}"/>
              </a:ext>
            </a:extLst>
          </p:cNvPr>
          <p:cNvSpPr/>
          <p:nvPr/>
        </p:nvSpPr>
        <p:spPr>
          <a:xfrm>
            <a:off x="9636542" y="4065459"/>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BS2</a:t>
            </a:r>
          </a:p>
        </p:txBody>
      </p:sp>
      <p:sp>
        <p:nvSpPr>
          <p:cNvPr id="27" name="Obdélník 26">
            <a:extLst>
              <a:ext uri="{FF2B5EF4-FFF2-40B4-BE49-F238E27FC236}">
                <a16:creationId xmlns:a16="http://schemas.microsoft.com/office/drawing/2014/main" id="{FD215F9F-80D4-452F-AA89-D488DE44E810}"/>
              </a:ext>
            </a:extLst>
          </p:cNvPr>
          <p:cNvSpPr/>
          <p:nvPr/>
        </p:nvSpPr>
        <p:spPr>
          <a:xfrm>
            <a:off x="9636542" y="3641960"/>
            <a:ext cx="738738" cy="523220"/>
          </a:xfrm>
          <a:prstGeom prst="rect">
            <a:avLst/>
          </a:prstGeom>
          <a:noFill/>
          <a:ln>
            <a:noFill/>
          </a:ln>
        </p:spPr>
        <p:txBody>
          <a:bodyPr wrap="square" lIns="91440" tIns="45720" rIns="91440" bIns="45720">
            <a:spAutoFit/>
          </a:bodyPr>
          <a:lstStyle/>
          <a:p>
            <a:pPr algn="ctr"/>
            <a:r>
              <a:rPr lang="cs-CZ" sz="2800" b="0" cap="none" spc="0" dirty="0">
                <a:ln w="0"/>
                <a:solidFill>
                  <a:srgbClr val="FF0000"/>
                </a:solidFill>
                <a:effectLst>
                  <a:outerShdw blurRad="38100" dist="25400" dir="5400000" algn="ctr" rotWithShape="0">
                    <a:srgbClr val="6E747A">
                      <a:alpha val="43000"/>
                    </a:srgbClr>
                  </a:outerShdw>
                </a:effectLst>
              </a:rPr>
              <a:t>BS1</a:t>
            </a:r>
          </a:p>
        </p:txBody>
      </p:sp>
      <p:sp>
        <p:nvSpPr>
          <p:cNvPr id="4" name="Obdélník 3">
            <a:extLst>
              <a:ext uri="{FF2B5EF4-FFF2-40B4-BE49-F238E27FC236}">
                <a16:creationId xmlns:a16="http://schemas.microsoft.com/office/drawing/2014/main" id="{0E81981E-0D65-4CFF-942D-909B583D2D2D}"/>
              </a:ext>
            </a:extLst>
          </p:cNvPr>
          <p:cNvSpPr/>
          <p:nvPr/>
        </p:nvSpPr>
        <p:spPr>
          <a:xfrm>
            <a:off x="6966785" y="2999914"/>
            <a:ext cx="5225215" cy="2981786"/>
          </a:xfrm>
          <a:prstGeom prst="rect">
            <a:avLst/>
          </a:prstGeom>
          <a:noFill/>
          <a:ln w="762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cs-CZ"/>
          </a:p>
        </p:txBody>
      </p:sp>
      <p:sp>
        <p:nvSpPr>
          <p:cNvPr id="5" name="Šipka: doprava 4">
            <a:extLst>
              <a:ext uri="{FF2B5EF4-FFF2-40B4-BE49-F238E27FC236}">
                <a16:creationId xmlns:a16="http://schemas.microsoft.com/office/drawing/2014/main" id="{292817F1-64F8-49A6-AEF2-D2A915671DC6}"/>
              </a:ext>
            </a:extLst>
          </p:cNvPr>
          <p:cNvSpPr/>
          <p:nvPr/>
        </p:nvSpPr>
        <p:spPr>
          <a:xfrm>
            <a:off x="5653841" y="4105276"/>
            <a:ext cx="1312943" cy="647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740485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142898" y="606357"/>
            <a:ext cx="6905602" cy="680120"/>
          </a:xfrm>
        </p:spPr>
        <p:txBody>
          <a:bodyPr>
            <a:normAutofit fontScale="90000"/>
          </a:bodyPr>
          <a:lstStyle/>
          <a:p>
            <a:r>
              <a:rPr lang="cs-CZ" b="1" dirty="0" err="1">
                <a:solidFill>
                  <a:schemeClr val="accent1"/>
                </a:solidFill>
              </a:rPr>
              <a:t>Lowland</a:t>
            </a:r>
            <a:r>
              <a:rPr lang="cs-CZ" b="1" dirty="0">
                <a:solidFill>
                  <a:schemeClr val="accent1"/>
                </a:solidFill>
              </a:rPr>
              <a:t> </a:t>
            </a:r>
            <a:r>
              <a:rPr lang="cs-CZ" b="1" dirty="0" err="1">
                <a:solidFill>
                  <a:schemeClr val="accent1"/>
                </a:solidFill>
              </a:rPr>
              <a:t>settlements</a:t>
            </a:r>
            <a:r>
              <a:rPr lang="cs-CZ" b="1" dirty="0">
                <a:solidFill>
                  <a:schemeClr val="accent1"/>
                </a:solidFill>
              </a:rPr>
              <a:t> - Opatovice nad Labem </a:t>
            </a:r>
          </a:p>
        </p:txBody>
      </p:sp>
      <p:pic>
        <p:nvPicPr>
          <p:cNvPr id="17" name="Picture 4"/>
          <p:cNvPicPr>
            <a:picLocks noChangeAspect="1" noChangeArrowheads="1"/>
          </p:cNvPicPr>
          <p:nvPr/>
        </p:nvPicPr>
        <p:blipFill>
          <a:blip r:embed="rId2" cstate="print"/>
          <a:srcRect/>
          <a:stretch>
            <a:fillRect/>
          </a:stretch>
        </p:blipFill>
        <p:spPr bwMode="auto">
          <a:xfrm>
            <a:off x="7343753" y="0"/>
            <a:ext cx="4847996" cy="6858000"/>
          </a:xfrm>
          <a:prstGeom prst="rect">
            <a:avLst/>
          </a:prstGeom>
          <a:noFill/>
          <a:ln w="9525">
            <a:noFill/>
            <a:miter lim="800000"/>
            <a:headEnd/>
            <a:tailEnd/>
          </a:ln>
        </p:spPr>
      </p:pic>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42898" y="1419225"/>
            <a:ext cx="5353028" cy="5305625"/>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O</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patovice</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nad</a:t>
            </a:r>
            <a:r>
              <a:rPr kumimoji="0" lang="en-US" sz="2400" b="0" i="0" u="none" strike="noStrike" kern="1200" cap="none" spc="0" normalizeH="0" baseline="0" noProof="0" dirty="0">
                <a:ln>
                  <a:noFill/>
                </a:ln>
                <a:solidFill>
                  <a:srgbClr val="000000"/>
                </a:solidFill>
                <a:effectLst/>
                <a:uLnTx/>
                <a:uFillTx/>
                <a:latin typeface="Calibri"/>
                <a:ea typeface="+mn-ea"/>
                <a:cs typeface="+mn-cs"/>
              </a:rPr>
              <a:t> Labem (Pardubice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District</a:t>
            </a:r>
            <a:r>
              <a:rPr kumimoji="0" lang="en-US" sz="2400" b="0" i="0" u="none" strike="noStrike" kern="1200" cap="none" spc="0" normalizeH="0" baseline="0" noProof="0" dirty="0">
                <a:ln>
                  <a:noFill/>
                </a:ln>
                <a:solidFill>
                  <a:srgbClr val="000000"/>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Settlement excavated </a:t>
            </a:r>
            <a:r>
              <a:rPr kumimoji="0" lang="en-US" sz="2400" b="0" i="0" u="none" strike="noStrike" kern="1200" cap="none" spc="0" normalizeH="0" baseline="0" noProof="0" dirty="0">
                <a:ln>
                  <a:noFill/>
                </a:ln>
                <a:solidFill>
                  <a:srgbClr val="000000"/>
                </a:solidFill>
                <a:effectLst/>
                <a:uLnTx/>
                <a:uFillTx/>
                <a:latin typeface="Calibri"/>
                <a:ea typeface="+mn-ea"/>
                <a:cs typeface="+mn-cs"/>
              </a:rPr>
              <a:t>since 2000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Sigl</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Vokolek</a:t>
            </a:r>
            <a:r>
              <a:rPr kumimoji="0" lang="en-US" sz="2400" b="0" i="0" u="none" strike="noStrike" kern="1200" cap="none" spc="0" normalizeH="0" baseline="0" noProof="0" dirty="0">
                <a:ln>
                  <a:noFill/>
                </a:ln>
                <a:solidFill>
                  <a:srgbClr val="000000"/>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many floor plans of above-ground buildings</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indications of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homestead</a:t>
            </a:r>
            <a:r>
              <a:rPr kumimoji="0" lang="cs-CZ" sz="2400" b="0" i="0" u="none" strike="noStrike" kern="1200" cap="none" spc="0" normalizeH="0" baseline="0" noProof="0" dirty="0">
                <a:ln>
                  <a:noFill/>
                </a:ln>
                <a:solidFill>
                  <a:srgbClr val="000000"/>
                </a:solidFill>
                <a:effectLst/>
                <a:uLnTx/>
                <a:uFillTx/>
                <a:latin typeface="Calibri"/>
                <a:ea typeface="+mn-ea"/>
                <a:cs typeface="+mn-cs"/>
              </a:rPr>
              <a:t>, but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incertain</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lang="en-US" sz="2400" dirty="0">
                <a:solidFill>
                  <a:srgbClr val="000000"/>
                </a:solidFill>
                <a:latin typeface="Calibri"/>
              </a:rPr>
              <a:t>larger surface houses - sometimes multi-room</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en-US" sz="2400" dirty="0">
                <a:solidFill>
                  <a:srgbClr val="000000"/>
                </a:solidFill>
                <a:latin typeface="Calibri"/>
              </a:rPr>
              <a:t> small buildings (4-6 </a:t>
            </a:r>
            <a:r>
              <a:rPr lang="cs-CZ" sz="2400" dirty="0">
                <a:solidFill>
                  <a:srgbClr val="000000"/>
                </a:solidFill>
                <a:latin typeface="Calibri"/>
              </a:rPr>
              <a:t>pit </a:t>
            </a:r>
            <a:r>
              <a:rPr lang="cs-CZ" sz="2400" dirty="0" err="1">
                <a:solidFill>
                  <a:srgbClr val="000000"/>
                </a:solidFill>
                <a:latin typeface="Calibri"/>
              </a:rPr>
              <a:t>holes</a:t>
            </a:r>
            <a:r>
              <a:rPr lang="en-US" sz="2400" dirty="0">
                <a:solidFill>
                  <a:srgbClr val="000000"/>
                </a:solidFill>
                <a:latin typeface="Calibri"/>
              </a:rPr>
              <a:t>) – economic</a:t>
            </a:r>
            <a:r>
              <a:rPr lang="cs-CZ" sz="2400" dirty="0">
                <a:solidFill>
                  <a:srgbClr val="000000"/>
                </a:solidFill>
                <a:latin typeface="Calibri"/>
              </a:rPr>
              <a:t> </a:t>
            </a:r>
            <a:r>
              <a:rPr lang="cs-CZ" sz="2400" dirty="0" err="1">
                <a:solidFill>
                  <a:srgbClr val="000000"/>
                </a:solidFill>
                <a:latin typeface="Calibri"/>
              </a:rPr>
              <a:t>buildings</a:t>
            </a:r>
            <a:r>
              <a:rPr lang="cs-CZ" sz="2400" dirty="0">
                <a:solidFill>
                  <a:srgbClr val="000000"/>
                </a:solidFill>
                <a:latin typeface="Calibri"/>
              </a:rPr>
              <a:t>?</a:t>
            </a:r>
            <a:endParaRPr lang="en-US" sz="2400" dirty="0">
              <a:solidFill>
                <a:srgbClr val="000000"/>
              </a:solidFill>
              <a:latin typeface="Calibri"/>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en-US" sz="2400" dirty="0">
                <a:solidFill>
                  <a:srgbClr val="000000"/>
                </a:solidFill>
                <a:latin typeface="Calibri"/>
              </a:rPr>
              <a:t> sunken </a:t>
            </a:r>
            <a:r>
              <a:rPr lang="cs-CZ" sz="2400" dirty="0" err="1">
                <a:solidFill>
                  <a:srgbClr val="000000"/>
                </a:solidFill>
                <a:latin typeface="Calibri"/>
              </a:rPr>
              <a:t>huts</a:t>
            </a:r>
            <a:r>
              <a:rPr lang="en-US" sz="2400" dirty="0">
                <a:solidFill>
                  <a:srgbClr val="000000"/>
                </a:solidFill>
                <a:latin typeface="Calibri"/>
              </a:rPr>
              <a:t> - since Ha C</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en-US" sz="2400" dirty="0">
                <a:solidFill>
                  <a:srgbClr val="000000"/>
                </a:solidFill>
                <a:latin typeface="Calibri"/>
              </a:rPr>
              <a:t> </a:t>
            </a:r>
            <a:r>
              <a:rPr lang="cs-CZ" sz="2400" dirty="0" err="1">
                <a:solidFill>
                  <a:srgbClr val="000000"/>
                </a:solidFill>
                <a:latin typeface="Calibri"/>
              </a:rPr>
              <a:t>courts</a:t>
            </a:r>
            <a:r>
              <a:rPr lang="cs-CZ" sz="2400" dirty="0">
                <a:solidFill>
                  <a:srgbClr val="000000"/>
                </a:solidFill>
                <a:latin typeface="Calibri"/>
              </a:rPr>
              <a:t>/</a:t>
            </a:r>
            <a:r>
              <a:rPr lang="cs-CZ" sz="2400" dirty="0" err="1">
                <a:solidFill>
                  <a:srgbClr val="000000"/>
                </a:solidFill>
                <a:latin typeface="Calibri"/>
              </a:rPr>
              <a:t>units</a:t>
            </a:r>
            <a:r>
              <a:rPr lang="en-US" sz="2400" dirty="0">
                <a:solidFill>
                  <a:srgbClr val="000000"/>
                </a:solidFill>
                <a:latin typeface="Calibri"/>
              </a:rPr>
              <a:t> - 5-6 in the </a:t>
            </a:r>
            <a:r>
              <a:rPr lang="cs-CZ" sz="2400" dirty="0">
                <a:solidFill>
                  <a:srgbClr val="000000"/>
                </a:solidFill>
                <a:latin typeface="Calibri"/>
              </a:rPr>
              <a:t>settlement</a:t>
            </a:r>
            <a:endParaRPr kumimoji="0" lang="cs-CZ" sz="21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1026" name="Picture 2" descr="Univerzita Karlova v Praze. Filozofická fakulta - PDF Free Download">
            <a:extLst>
              <a:ext uri="{FF2B5EF4-FFF2-40B4-BE49-F238E27FC236}">
                <a16:creationId xmlns:a16="http://schemas.microsoft.com/office/drawing/2014/main" id="{B7B7AC41-4E81-46C2-9AD7-36B2E726C7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7351" y="4467225"/>
            <a:ext cx="3356447" cy="2387716"/>
          </a:xfrm>
          <a:prstGeom prst="rect">
            <a:avLst/>
          </a:prstGeom>
          <a:noFill/>
          <a:extLst>
            <a:ext uri="{909E8E84-426E-40DD-AFC4-6F175D3DCCD1}">
              <a14:hiddenFill xmlns:a14="http://schemas.microsoft.com/office/drawing/2010/main">
                <a:solidFill>
                  <a:srgbClr val="FFFFFF"/>
                </a:solidFill>
              </a14:hiddenFill>
            </a:ext>
          </a:extLst>
        </p:spPr>
      </p:pic>
      <p:cxnSp>
        <p:nvCxnSpPr>
          <p:cNvPr id="4" name="Přímá spojnice se šipkou 3">
            <a:extLst>
              <a:ext uri="{FF2B5EF4-FFF2-40B4-BE49-F238E27FC236}">
                <a16:creationId xmlns:a16="http://schemas.microsoft.com/office/drawing/2014/main" id="{4C40070A-064C-4AA7-B691-930C2F6EB187}"/>
              </a:ext>
            </a:extLst>
          </p:cNvPr>
          <p:cNvCxnSpPr/>
          <p:nvPr/>
        </p:nvCxnSpPr>
        <p:spPr>
          <a:xfrm>
            <a:off x="4019550" y="5753702"/>
            <a:ext cx="2076450" cy="190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42898" y="1419225"/>
            <a:ext cx="2819377" cy="5305625"/>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excavated </a:t>
            </a:r>
            <a:r>
              <a:rPr lang="en-US" sz="2400" dirty="0">
                <a:solidFill>
                  <a:srgbClr val="000000"/>
                </a:solidFill>
              </a:rPr>
              <a:t>2001</a:t>
            </a:r>
            <a:r>
              <a:rPr lang="cs-CZ" sz="2400" dirty="0">
                <a:solidFill>
                  <a:srgbClr val="000000"/>
                </a:solidFill>
              </a:rPr>
              <a:t>, V. </a:t>
            </a:r>
            <a:r>
              <a:rPr lang="en-US" sz="2400" dirty="0" err="1">
                <a:solidFill>
                  <a:srgbClr val="000000"/>
                </a:solidFill>
              </a:rPr>
              <a:t>Vokolek</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above-ground pole constructions,</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grouped around an empty space,</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on the south side bordered by a palisade</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above-ground granaries - floor plan of 4-6 poles; isolated storage pits</a:t>
            </a:r>
            <a:endParaRPr kumimoji="0" lang="cs-CZ" sz="21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3" name="Obrázek 2" descr="Doba-železná-v-Čechách Jiráň-18.jpg">
            <a:extLst>
              <a:ext uri="{FF2B5EF4-FFF2-40B4-BE49-F238E27FC236}">
                <a16:creationId xmlns:a16="http://schemas.microsoft.com/office/drawing/2014/main" id="{A0856691-5A8B-41A2-BE0D-9651AA05E9F8}"/>
              </a:ext>
            </a:extLst>
          </p:cNvPr>
          <p:cNvPicPr>
            <a:picLocks noChangeAspect="1"/>
          </p:cNvPicPr>
          <p:nvPr/>
        </p:nvPicPr>
        <p:blipFill>
          <a:blip r:embed="rId2" cstate="print"/>
          <a:stretch>
            <a:fillRect/>
          </a:stretch>
        </p:blipFill>
        <p:spPr>
          <a:xfrm>
            <a:off x="3058088" y="90710"/>
            <a:ext cx="9133912" cy="6767289"/>
          </a:xfrm>
          <a:prstGeom prst="rect">
            <a:avLst/>
          </a:prstGeom>
        </p:spPr>
      </p:pic>
      <p:sp>
        <p:nvSpPr>
          <p:cNvPr id="2" name="Nadpis 1"/>
          <p:cNvSpPr>
            <a:spLocks noGrp="1"/>
          </p:cNvSpPr>
          <p:nvPr>
            <p:ph type="title"/>
          </p:nvPr>
        </p:nvSpPr>
        <p:spPr>
          <a:xfrm>
            <a:off x="142898" y="607377"/>
            <a:ext cx="4571977" cy="680120"/>
          </a:xfrm>
        </p:spPr>
        <p:txBody>
          <a:bodyPr>
            <a:normAutofit fontScale="90000"/>
          </a:bodyPr>
          <a:lstStyle/>
          <a:p>
            <a:r>
              <a:rPr lang="cs-CZ" b="1" dirty="0" err="1">
                <a:solidFill>
                  <a:schemeClr val="accent1"/>
                </a:solidFill>
              </a:rPr>
              <a:t>Lowland</a:t>
            </a:r>
            <a:r>
              <a:rPr lang="cs-CZ" b="1" dirty="0">
                <a:solidFill>
                  <a:schemeClr val="accent1"/>
                </a:solidFill>
              </a:rPr>
              <a:t> </a:t>
            </a:r>
            <a:r>
              <a:rPr lang="cs-CZ" b="1" dirty="0" err="1">
                <a:solidFill>
                  <a:schemeClr val="accent1"/>
                </a:solidFill>
              </a:rPr>
              <a:t>settlements</a:t>
            </a:r>
            <a:r>
              <a:rPr lang="cs-CZ" b="1" dirty="0">
                <a:solidFill>
                  <a:schemeClr val="accent1"/>
                </a:solidFill>
              </a:rPr>
              <a:t> - Slepotice</a:t>
            </a:r>
          </a:p>
        </p:txBody>
      </p:sp>
      <p:sp>
        <p:nvSpPr>
          <p:cNvPr id="10" name="TextovéPole 9">
            <a:extLst>
              <a:ext uri="{FF2B5EF4-FFF2-40B4-BE49-F238E27FC236}">
                <a16:creationId xmlns:a16="http://schemas.microsoft.com/office/drawing/2014/main" id="{40BB0F34-4B3D-4106-AF85-CEF017420FDE}"/>
              </a:ext>
            </a:extLst>
          </p:cNvPr>
          <p:cNvSpPr txBox="1"/>
          <p:nvPr/>
        </p:nvSpPr>
        <p:spPr>
          <a:xfrm>
            <a:off x="4810688" y="1234559"/>
            <a:ext cx="6143624" cy="369332"/>
          </a:xfrm>
          <a:prstGeom prst="rect">
            <a:avLst/>
          </a:prstGeom>
          <a:noFill/>
        </p:spPr>
        <p:txBody>
          <a:bodyPr wrap="square">
            <a:spAutoFit/>
          </a:bodyPr>
          <a:lstStyle/>
          <a:p>
            <a:r>
              <a:rPr lang="cs-CZ" dirty="0" err="1"/>
              <a:t>houses</a:t>
            </a:r>
            <a:r>
              <a:rPr lang="cs-CZ" dirty="0"/>
              <a:t> </a:t>
            </a:r>
            <a:r>
              <a:rPr lang="cs-CZ" dirty="0" err="1"/>
              <a:t>of</a:t>
            </a:r>
            <a:r>
              <a:rPr lang="cs-CZ" dirty="0"/>
              <a:t> </a:t>
            </a:r>
            <a:r>
              <a:rPr lang="cs-CZ" dirty="0" err="1"/>
              <a:t>above-ground</a:t>
            </a:r>
            <a:r>
              <a:rPr lang="cs-CZ" dirty="0"/>
              <a:t> pole </a:t>
            </a:r>
            <a:r>
              <a:rPr lang="cs-CZ" dirty="0" err="1"/>
              <a:t>construction</a:t>
            </a:r>
            <a:endParaRPr lang="cs-CZ" dirty="0"/>
          </a:p>
        </p:txBody>
      </p:sp>
    </p:spTree>
    <p:extLst>
      <p:ext uri="{BB962C8B-B14F-4D97-AF65-F5344CB8AC3E}">
        <p14:creationId xmlns:p14="http://schemas.microsoft.com/office/powerpoint/2010/main" val="1845587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42898" y="1419225"/>
            <a:ext cx="2581252" cy="5305625"/>
          </a:xfrm>
          <a:prstGeom prst="rect">
            <a:avLst/>
          </a:prstGeom>
        </p:spPr>
        <p:txBody>
          <a:bodyPr vert="horz" lIns="0" tIns="45720" rIns="0" bIns="45720" rtlCol="0">
            <a:normAutofit/>
          </a:bodyPr>
          <a:lstStyle/>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Ha D1, J. Frolík</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fenced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homestead</a:t>
            </a:r>
            <a:r>
              <a:rPr kumimoji="0" lang="cs-CZ" sz="2400" b="0" i="0" u="none" strike="noStrike" kern="1200" cap="none" spc="0" normalizeH="0" baseline="0" noProof="0" dirty="0">
                <a:ln>
                  <a:noFill/>
                </a:ln>
                <a:solidFill>
                  <a:srgbClr val="000000"/>
                </a:solidFill>
                <a:effectLst/>
                <a:uLnTx/>
                <a:uFillTx/>
                <a:latin typeface="Calibri"/>
                <a:ea typeface="+mn-ea"/>
                <a:cs typeface="+mn-cs"/>
              </a:rPr>
              <a:t>, on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hillfort</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the fortified settlement in eastern Bohemia disappeared during the 6th century BC,</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has not been restored</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 ceramics</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 Greek type grinder</a:t>
            </a:r>
            <a:endParaRPr kumimoji="0" lang="cs-CZ" sz="21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Nadpis 1"/>
          <p:cNvSpPr>
            <a:spLocks noGrp="1"/>
          </p:cNvSpPr>
          <p:nvPr>
            <p:ph type="title"/>
          </p:nvPr>
        </p:nvSpPr>
        <p:spPr>
          <a:xfrm>
            <a:off x="142898" y="607377"/>
            <a:ext cx="4571977" cy="680120"/>
          </a:xfrm>
        </p:spPr>
        <p:txBody>
          <a:bodyPr>
            <a:normAutofit fontScale="90000"/>
          </a:bodyPr>
          <a:lstStyle/>
          <a:p>
            <a:r>
              <a:rPr lang="cs-CZ" b="1" dirty="0" err="1">
                <a:solidFill>
                  <a:schemeClr val="accent1"/>
                </a:solidFill>
              </a:rPr>
              <a:t>Homesteads</a:t>
            </a:r>
            <a:r>
              <a:rPr lang="cs-CZ" b="1" dirty="0">
                <a:solidFill>
                  <a:schemeClr val="accent1"/>
                </a:solidFill>
              </a:rPr>
              <a:t> - Chrudim</a:t>
            </a:r>
          </a:p>
        </p:txBody>
      </p:sp>
      <p:pic>
        <p:nvPicPr>
          <p:cNvPr id="4" name="Picture 4">
            <a:extLst>
              <a:ext uri="{FF2B5EF4-FFF2-40B4-BE49-F238E27FC236}">
                <a16:creationId xmlns:a16="http://schemas.microsoft.com/office/drawing/2014/main" id="{B07899E5-E5FB-41E8-9898-3EDC7A24C9B2}"/>
              </a:ext>
            </a:extLst>
          </p:cNvPr>
          <p:cNvPicPr>
            <a:picLocks noChangeAspect="1" noChangeArrowheads="1"/>
          </p:cNvPicPr>
          <p:nvPr/>
        </p:nvPicPr>
        <p:blipFill>
          <a:blip r:embed="rId2" cstate="print">
            <a:lum bright="24000" contrast="54000"/>
          </a:blip>
          <a:srcRect/>
          <a:stretch>
            <a:fillRect/>
          </a:stretch>
        </p:blipFill>
        <p:spPr bwMode="auto">
          <a:xfrm>
            <a:off x="2686844" y="3427379"/>
            <a:ext cx="4900612" cy="3216275"/>
          </a:xfrm>
          <a:prstGeom prst="rect">
            <a:avLst/>
          </a:prstGeom>
          <a:noFill/>
          <a:ln w="9525">
            <a:noFill/>
            <a:miter lim="800000"/>
            <a:headEnd/>
            <a:tailEnd/>
          </a:ln>
        </p:spPr>
      </p:pic>
      <p:pic>
        <p:nvPicPr>
          <p:cNvPr id="7" name="Picture 7">
            <a:extLst>
              <a:ext uri="{FF2B5EF4-FFF2-40B4-BE49-F238E27FC236}">
                <a16:creationId xmlns:a16="http://schemas.microsoft.com/office/drawing/2014/main" id="{165604BC-4D02-4909-9739-909225920868}"/>
              </a:ext>
            </a:extLst>
          </p:cNvPr>
          <p:cNvPicPr>
            <a:picLocks noChangeAspect="1" noChangeArrowheads="1"/>
          </p:cNvPicPr>
          <p:nvPr/>
        </p:nvPicPr>
        <p:blipFill>
          <a:blip r:embed="rId3" cstate="print">
            <a:grayscl/>
          </a:blip>
          <a:srcRect/>
          <a:stretch>
            <a:fillRect/>
          </a:stretch>
        </p:blipFill>
        <p:spPr bwMode="auto">
          <a:xfrm>
            <a:off x="3717480" y="180210"/>
            <a:ext cx="3971925" cy="3115441"/>
          </a:xfrm>
          <a:prstGeom prst="rect">
            <a:avLst/>
          </a:prstGeom>
          <a:noFill/>
          <a:ln w="9525">
            <a:noFill/>
            <a:miter lim="800000"/>
            <a:headEnd/>
            <a:tailEnd/>
          </a:ln>
        </p:spPr>
      </p:pic>
      <p:pic>
        <p:nvPicPr>
          <p:cNvPr id="2050" name="Picture 2">
            <a:extLst>
              <a:ext uri="{FF2B5EF4-FFF2-40B4-BE49-F238E27FC236}">
                <a16:creationId xmlns:a16="http://schemas.microsoft.com/office/drawing/2014/main" id="{CDD16BF0-4C29-45D3-A8EF-807720EE93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0150" y="0"/>
            <a:ext cx="46418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9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76045" y="246672"/>
            <a:ext cx="11395493" cy="705435"/>
          </a:xfrm>
        </p:spPr>
        <p:txBody>
          <a:bodyPr>
            <a:normAutofit fontScale="90000"/>
          </a:bodyPr>
          <a:lstStyle/>
          <a:p>
            <a:pPr algn="ctr"/>
            <a:r>
              <a:rPr lang="cs-CZ" b="1" dirty="0">
                <a:solidFill>
                  <a:schemeClr val="accent1"/>
                </a:solidFill>
              </a:rPr>
              <a:t>Bylany </a:t>
            </a:r>
            <a:r>
              <a:rPr lang="cs-CZ" b="1" dirty="0" err="1">
                <a:solidFill>
                  <a:schemeClr val="accent1"/>
                </a:solidFill>
              </a:rPr>
              <a:t>group</a:t>
            </a:r>
            <a:r>
              <a:rPr lang="cs-CZ" b="1" dirty="0">
                <a:solidFill>
                  <a:schemeClr val="accent1"/>
                </a:solidFill>
              </a:rPr>
              <a:t> </a:t>
            </a:r>
            <a:r>
              <a:rPr lang="cs-CZ" b="1" dirty="0" err="1">
                <a:solidFill>
                  <a:schemeClr val="accent1"/>
                </a:solidFill>
              </a:rPr>
              <a:t>of</a:t>
            </a:r>
            <a:r>
              <a:rPr lang="cs-CZ" b="1" dirty="0">
                <a:solidFill>
                  <a:schemeClr val="accent1"/>
                </a:solidFill>
              </a:rPr>
              <a:t> </a:t>
            </a:r>
            <a:r>
              <a:rPr lang="cs-CZ" b="1" dirty="0" err="1">
                <a:solidFill>
                  <a:schemeClr val="accent1"/>
                </a:solidFill>
              </a:rPr>
              <a:t>the</a:t>
            </a:r>
            <a:r>
              <a:rPr lang="cs-CZ" b="1" dirty="0">
                <a:solidFill>
                  <a:schemeClr val="accent1"/>
                </a:solidFill>
              </a:rPr>
              <a:t> </a:t>
            </a:r>
            <a:r>
              <a:rPr lang="cs-CZ" b="1" dirty="0" err="1">
                <a:solidFill>
                  <a:schemeClr val="accent1"/>
                </a:solidFill>
              </a:rPr>
              <a:t>West</a:t>
            </a:r>
            <a:r>
              <a:rPr lang="cs-CZ" b="1" dirty="0">
                <a:solidFill>
                  <a:schemeClr val="accent1"/>
                </a:solidFill>
              </a:rPr>
              <a:t> </a:t>
            </a:r>
            <a:r>
              <a:rPr lang="cs-CZ" b="1" dirty="0" err="1">
                <a:solidFill>
                  <a:schemeClr val="accent1"/>
                </a:solidFill>
              </a:rPr>
              <a:t>Hallstatt</a:t>
            </a:r>
            <a:r>
              <a:rPr lang="cs-CZ" b="1" dirty="0">
                <a:solidFill>
                  <a:schemeClr val="accent1"/>
                </a:solidFill>
              </a:rPr>
              <a:t> </a:t>
            </a:r>
            <a:r>
              <a:rPr lang="cs-CZ" b="1" dirty="0" err="1">
                <a:solidFill>
                  <a:schemeClr val="accent1"/>
                </a:solidFill>
              </a:rPr>
              <a:t>Culture</a:t>
            </a:r>
            <a:endParaRPr lang="cs-CZ" b="1" dirty="0">
              <a:solidFill>
                <a:schemeClr val="accent1"/>
              </a:solidFill>
            </a:endParaRPr>
          </a:p>
        </p:txBody>
      </p:sp>
      <p:pic>
        <p:nvPicPr>
          <p:cNvPr id="5" name="Obrázek 4" descr="Obsah obrázku tráva, exteriér, strom, pole&#10;&#10;Popis byl vytvořen automaticky">
            <a:extLst>
              <a:ext uri="{FF2B5EF4-FFF2-40B4-BE49-F238E27FC236}">
                <a16:creationId xmlns:a16="http://schemas.microsoft.com/office/drawing/2014/main" id="{B11357E4-E8FE-422C-BFD4-E1D9433B082E}"/>
              </a:ext>
            </a:extLst>
          </p:cNvPr>
          <p:cNvPicPr>
            <a:picLocks noChangeAspect="1"/>
          </p:cNvPicPr>
          <p:nvPr/>
        </p:nvPicPr>
        <p:blipFill rotWithShape="1">
          <a:blip r:embed="rId2">
            <a:extLst>
              <a:ext uri="{28A0092B-C50C-407E-A947-70E740481C1C}">
                <a14:useLocalDpi xmlns:a14="http://schemas.microsoft.com/office/drawing/2010/main" val="0"/>
              </a:ext>
            </a:extLst>
          </a:blip>
          <a:srcRect t="9344" b="2074"/>
          <a:stretch/>
        </p:blipFill>
        <p:spPr>
          <a:xfrm>
            <a:off x="1209675" y="1086750"/>
            <a:ext cx="9772650" cy="5771250"/>
          </a:xfrm>
          <a:prstGeom prst="rect">
            <a:avLst/>
          </a:prstGeom>
        </p:spPr>
      </p:pic>
    </p:spTree>
    <p:extLst>
      <p:ext uri="{BB962C8B-B14F-4D97-AF65-F5344CB8AC3E}">
        <p14:creationId xmlns:p14="http://schemas.microsoft.com/office/powerpoint/2010/main" val="3064980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D3048CC-BFEE-499F-968D-9681FE2545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603724" y="97663"/>
            <a:ext cx="5249334" cy="852042"/>
          </a:xfrm>
        </p:spPr>
        <p:txBody>
          <a:bodyPr vert="horz" lIns="91440" tIns="45720" rIns="91440" bIns="45720" rtlCol="0" anchor="b">
            <a:normAutofit/>
          </a:bodyPr>
          <a:lstStyle/>
          <a:p>
            <a:r>
              <a:rPr lang="en-US" b="1" dirty="0">
                <a:solidFill>
                  <a:schemeClr val="accent1"/>
                </a:solidFill>
              </a:rPr>
              <a:t>Lowland</a:t>
            </a:r>
            <a:r>
              <a:rPr lang="cs-CZ" b="1" dirty="0">
                <a:solidFill>
                  <a:schemeClr val="accent1"/>
                </a:solidFill>
              </a:rPr>
              <a:t> </a:t>
            </a:r>
            <a:r>
              <a:rPr lang="en-US" b="1" dirty="0">
                <a:solidFill>
                  <a:schemeClr val="accent1"/>
                </a:solidFill>
              </a:rPr>
              <a:t>settlements</a:t>
            </a:r>
          </a:p>
        </p:txBody>
      </p:sp>
      <p:sp>
        <p:nvSpPr>
          <p:cNvPr id="28" name="Rectangle 27">
            <a:extLst>
              <a:ext uri="{FF2B5EF4-FFF2-40B4-BE49-F238E27FC236}">
                <a16:creationId xmlns:a16="http://schemas.microsoft.com/office/drawing/2014/main" id="{2AF095ED-34C6-4B6B-BF2F-B18C3C6CD2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1" descr="Obsah obrázku text, perokresba&#10;&#10;Popis byl vytvořen automaticky">
            <a:extLst>
              <a:ext uri="{FF2B5EF4-FFF2-40B4-BE49-F238E27FC236}">
                <a16:creationId xmlns:a16="http://schemas.microsoft.com/office/drawing/2014/main" id="{D7CD5A1C-9739-48CF-BA75-F2B2AE88C62C}"/>
              </a:ext>
            </a:extLst>
          </p:cNvPr>
          <p:cNvPicPr>
            <a:picLocks noChangeAspect="1" noChangeArrowheads="1"/>
          </p:cNvPicPr>
          <p:nvPr/>
        </p:nvPicPr>
        <p:blipFill>
          <a:blip r:embed="rId2" cstate="print"/>
          <a:stretch>
            <a:fillRect/>
          </a:stretch>
        </p:blipFill>
        <p:spPr bwMode="auto">
          <a:xfrm>
            <a:off x="458336" y="516933"/>
            <a:ext cx="2784700" cy="3017838"/>
          </a:xfrm>
          <a:prstGeom prst="rect">
            <a:avLst/>
          </a:prstGeom>
          <a:noFill/>
        </p:spPr>
      </p:pic>
      <p:sp>
        <p:nvSpPr>
          <p:cNvPr id="30" name="Rectangle 29">
            <a:extLst>
              <a:ext uri="{FF2B5EF4-FFF2-40B4-BE49-F238E27FC236}">
                <a16:creationId xmlns:a16="http://schemas.microsoft.com/office/drawing/2014/main" id="{E80E2106-26D1-4CFC-9F58-A3D915C7A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321734"/>
            <a:ext cx="2567411" cy="195525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8">
            <a:extLst>
              <a:ext uri="{FF2B5EF4-FFF2-40B4-BE49-F238E27FC236}">
                <a16:creationId xmlns:a16="http://schemas.microsoft.com/office/drawing/2014/main" id="{9AC7BA74-DFBF-46A8-8E08-AD6558B59BE3}"/>
              </a:ext>
            </a:extLst>
          </p:cNvPr>
          <p:cNvPicPr>
            <a:picLocks noChangeAspect="1" noChangeArrowheads="1"/>
          </p:cNvPicPr>
          <p:nvPr/>
        </p:nvPicPr>
        <p:blipFill>
          <a:blip r:embed="rId3" cstate="print"/>
          <a:stretch>
            <a:fillRect/>
          </a:stretch>
        </p:blipFill>
        <p:spPr bwMode="auto">
          <a:xfrm>
            <a:off x="4036313" y="473902"/>
            <a:ext cx="1551961" cy="1626575"/>
          </a:xfrm>
          <a:prstGeom prst="rect">
            <a:avLst/>
          </a:prstGeom>
          <a:noFill/>
        </p:spPr>
      </p:pic>
      <p:cxnSp>
        <p:nvCxnSpPr>
          <p:cNvPr id="32" name="Straight Connector 31">
            <a:extLst>
              <a:ext uri="{FF2B5EF4-FFF2-40B4-BE49-F238E27FC236}">
                <a16:creationId xmlns:a16="http://schemas.microsoft.com/office/drawing/2014/main" id="{9E02610F-7D0E-44AD-ADE2-F343EC06F7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46959"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82C98A42-D33B-4523-A0B2-4904C32B7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04612"/>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7" descr="Obsah obrázku budova&#10;&#10;Popis byl vytvořen automaticky">
            <a:extLst>
              <a:ext uri="{FF2B5EF4-FFF2-40B4-BE49-F238E27FC236}">
                <a16:creationId xmlns:a16="http://schemas.microsoft.com/office/drawing/2014/main" id="{E580F5F0-B582-45F0-8E4C-C482E2E5603C}"/>
              </a:ext>
            </a:extLst>
          </p:cNvPr>
          <p:cNvPicPr>
            <a:picLocks noChangeAspect="1" noChangeArrowheads="1"/>
          </p:cNvPicPr>
          <p:nvPr/>
        </p:nvPicPr>
        <p:blipFill>
          <a:blip r:embed="rId4" cstate="print"/>
          <a:stretch>
            <a:fillRect/>
          </a:stretch>
        </p:blipFill>
        <p:spPr bwMode="auto">
          <a:xfrm>
            <a:off x="564994" y="4013574"/>
            <a:ext cx="2571385" cy="1819377"/>
          </a:xfrm>
          <a:prstGeom prst="rect">
            <a:avLst/>
          </a:prstGeom>
          <a:noFill/>
        </p:spPr>
      </p:pic>
      <p:sp>
        <p:nvSpPr>
          <p:cNvPr id="36" name="Rectangle 35">
            <a:extLst>
              <a:ext uri="{FF2B5EF4-FFF2-40B4-BE49-F238E27FC236}">
                <a16:creationId xmlns:a16="http://schemas.microsoft.com/office/drawing/2014/main" id="{B314DF03-4B84-4C63-9500-DC80BCA1BB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0" descr="Obsah obrázku text, perokresba&#10;&#10;Popis byl vytvořen automaticky">
            <a:extLst>
              <a:ext uri="{FF2B5EF4-FFF2-40B4-BE49-F238E27FC236}">
                <a16:creationId xmlns:a16="http://schemas.microsoft.com/office/drawing/2014/main" id="{DA014E26-8DDD-42A9-8416-BF706632FED2}"/>
              </a:ext>
            </a:extLst>
          </p:cNvPr>
          <p:cNvPicPr>
            <a:picLocks noChangeAspect="1" noChangeArrowheads="1"/>
          </p:cNvPicPr>
          <p:nvPr/>
        </p:nvPicPr>
        <p:blipFill>
          <a:blip r:embed="rId5" cstate="print"/>
          <a:stretch>
            <a:fillRect/>
          </a:stretch>
        </p:blipFill>
        <p:spPr bwMode="auto">
          <a:xfrm>
            <a:off x="3664752" y="2955101"/>
            <a:ext cx="2295082" cy="2524590"/>
          </a:xfrm>
          <a:prstGeom prst="rect">
            <a:avLst/>
          </a:prstGeom>
          <a:noFill/>
        </p:spPr>
      </p:pic>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6244949" y="949705"/>
            <a:ext cx="5737502" cy="5384611"/>
          </a:xfrm>
          <a:prstGeom prst="rect">
            <a:avLst/>
          </a:prstGeom>
          <a:solidFill>
            <a:schemeClr val="bg1"/>
          </a:solidFill>
        </p:spPr>
        <p:txBody>
          <a:bodyPr vert="horz" lIns="0" tIns="45720" rIns="0" bIns="45720" rtlCol="0">
            <a:normAutofit lnSpcReduction="10000"/>
          </a:bodyPr>
          <a:lstStyle/>
          <a:p>
            <a:pPr marL="91440" marR="0" lvl="0" indent="-91440" defTabSz="914400" fontAlgn="auto">
              <a:lnSpc>
                <a:spcPct val="90000"/>
              </a:lnSpc>
              <a:spcBef>
                <a:spcPts val="1200"/>
              </a:spcBef>
              <a:spcAft>
                <a:spcPts val="200"/>
              </a:spcAft>
              <a:buClr>
                <a:schemeClr val="accent1"/>
              </a:buClr>
              <a:buSzPct val="100000"/>
              <a:buFont typeface="Calibri" panose="020F0502020204030204" pitchFamily="34" charset="0"/>
              <a:buChar char="•"/>
              <a:tabLst/>
              <a:defRPr/>
            </a:pPr>
            <a:r>
              <a:rPr kumimoji="0" lang="en-US" sz="2000" b="0" i="0" u="none" strike="noStrike" cap="none" spc="0" normalizeH="0" baseline="0" noProof="0" dirty="0">
                <a:ln>
                  <a:noFill/>
                </a:ln>
                <a:solidFill>
                  <a:schemeClr val="tx1">
                    <a:lumMod val="75000"/>
                    <a:lumOff val="25000"/>
                  </a:schemeClr>
                </a:solidFill>
                <a:effectLst/>
                <a:uLnTx/>
                <a:uFillTx/>
              </a:rPr>
              <a:t> large number of sites</a:t>
            </a:r>
          </a:p>
          <a:p>
            <a:pPr marL="91440" marR="0" lvl="0" indent="-91440" defTabSz="914400" fontAlgn="auto">
              <a:lnSpc>
                <a:spcPct val="90000"/>
              </a:lnSpc>
              <a:spcBef>
                <a:spcPts val="1200"/>
              </a:spcBef>
              <a:spcAft>
                <a:spcPts val="200"/>
              </a:spcAft>
              <a:buClr>
                <a:schemeClr val="accent1"/>
              </a:buClr>
              <a:buSzPct val="100000"/>
              <a:buFont typeface="Calibri" panose="020F0502020204030204" pitchFamily="34" charset="0"/>
              <a:buChar char="•"/>
              <a:tabLst/>
              <a:defRPr/>
            </a:pPr>
            <a:r>
              <a:rPr kumimoji="0" lang="en-US" sz="2000" b="0" i="0" u="none" strike="noStrike" cap="none" spc="0" normalizeH="0" baseline="0" noProof="0" dirty="0">
                <a:ln>
                  <a:noFill/>
                </a:ln>
                <a:solidFill>
                  <a:schemeClr val="tx1">
                    <a:lumMod val="75000"/>
                    <a:lumOff val="25000"/>
                  </a:schemeClr>
                </a:solidFill>
                <a:effectLst/>
                <a:uLnTx/>
                <a:uFillTx/>
              </a:rPr>
              <a:t> own </a:t>
            </a:r>
            <a:r>
              <a:rPr kumimoji="0" lang="en-US" sz="2000" b="0" i="0" u="none" strike="noStrike" cap="none" spc="0" normalizeH="0" baseline="0" noProof="0" dirty="0" err="1">
                <a:ln>
                  <a:noFill/>
                </a:ln>
                <a:solidFill>
                  <a:schemeClr val="tx1">
                    <a:lumMod val="75000"/>
                    <a:lumOff val="25000"/>
                  </a:schemeClr>
                </a:solidFill>
                <a:effectLst/>
                <a:uLnTx/>
                <a:uFillTx/>
              </a:rPr>
              <a:t>Bylany</a:t>
            </a:r>
            <a:r>
              <a:rPr kumimoji="0" lang="en-US" sz="2000" b="0" i="0" u="none" strike="noStrike" cap="none" spc="0" normalizeH="0" baseline="0" noProof="0" dirty="0">
                <a:ln>
                  <a:noFill/>
                </a:ln>
                <a:solidFill>
                  <a:schemeClr val="tx1">
                    <a:lumMod val="75000"/>
                    <a:lumOff val="25000"/>
                  </a:schemeClr>
                </a:solidFill>
                <a:effectLst/>
                <a:uLnTx/>
                <a:uFillTx/>
              </a:rPr>
              <a:t> group: Ha C1-D1</a:t>
            </a:r>
            <a:r>
              <a:rPr kumimoji="0" lang="cs-CZ" sz="2000" b="0" i="0" u="none" strike="noStrike" cap="none" spc="0" normalizeH="0" baseline="0" noProof="0" dirty="0">
                <a:ln>
                  <a:noFill/>
                </a:ln>
                <a:solidFill>
                  <a:schemeClr val="tx1">
                    <a:lumMod val="75000"/>
                    <a:lumOff val="25000"/>
                  </a:schemeClr>
                </a:solidFill>
                <a:effectLst/>
                <a:uLnTx/>
                <a:uFillTx/>
              </a:rPr>
              <a:t>; </a:t>
            </a:r>
            <a:r>
              <a:rPr kumimoji="0" lang="en-US" sz="2000" b="0" i="0" u="none" strike="noStrike" cap="none" spc="0" normalizeH="0" baseline="0" noProof="0" dirty="0">
                <a:ln>
                  <a:noFill/>
                </a:ln>
                <a:solidFill>
                  <a:schemeClr val="tx1">
                    <a:lumMod val="75000"/>
                    <a:lumOff val="25000"/>
                  </a:schemeClr>
                </a:solidFill>
                <a:effectLst/>
                <a:uLnTx/>
                <a:uFillTx/>
              </a:rPr>
              <a:t>late Hallstatt: Ha D2-LT A</a:t>
            </a:r>
          </a:p>
          <a:p>
            <a:pPr marL="91440" marR="0" lvl="0" indent="-91440" defTabSz="914400" fontAlgn="auto">
              <a:lnSpc>
                <a:spcPct val="90000"/>
              </a:lnSpc>
              <a:spcBef>
                <a:spcPts val="1200"/>
              </a:spcBef>
              <a:spcAft>
                <a:spcPts val="200"/>
              </a:spcAft>
              <a:buClr>
                <a:schemeClr val="accent1"/>
              </a:buClr>
              <a:buSzPct val="100000"/>
              <a:buFont typeface="Calibri" panose="020F0502020204030204" pitchFamily="34" charset="0"/>
              <a:buChar char="•"/>
              <a:tabLst/>
              <a:defRPr/>
            </a:pPr>
            <a:r>
              <a:rPr lang="en-US" sz="2000" dirty="0">
                <a:solidFill>
                  <a:schemeClr val="tx1">
                    <a:lumMod val="75000"/>
                    <a:lumOff val="25000"/>
                  </a:schemeClr>
                </a:solidFill>
              </a:rPr>
              <a:t> Praha – </a:t>
            </a:r>
            <a:r>
              <a:rPr lang="en-US" sz="2000" dirty="0" err="1">
                <a:solidFill>
                  <a:schemeClr val="tx1">
                    <a:lumMod val="75000"/>
                    <a:lumOff val="25000"/>
                  </a:schemeClr>
                </a:solidFill>
              </a:rPr>
              <a:t>Hostivař</a:t>
            </a:r>
            <a:r>
              <a:rPr lang="en-US" sz="2000" dirty="0">
                <a:solidFill>
                  <a:schemeClr val="tx1">
                    <a:lumMod val="75000"/>
                    <a:lumOff val="25000"/>
                  </a:schemeClr>
                </a:solidFill>
              </a:rPr>
              <a:t>, Praha – </a:t>
            </a:r>
            <a:r>
              <a:rPr lang="en-US" sz="2000" dirty="0" err="1">
                <a:solidFill>
                  <a:schemeClr val="tx1">
                    <a:lumMod val="75000"/>
                    <a:lumOff val="25000"/>
                  </a:schemeClr>
                </a:solidFill>
              </a:rPr>
              <a:t>Miškovice</a:t>
            </a:r>
            <a:r>
              <a:rPr lang="en-US" sz="2000" dirty="0">
                <a:solidFill>
                  <a:schemeClr val="tx1">
                    <a:lumMod val="75000"/>
                    <a:lumOff val="25000"/>
                  </a:schemeClr>
                </a:solidFill>
              </a:rPr>
              <a:t> </a:t>
            </a:r>
          </a:p>
          <a:p>
            <a:pPr marL="91440" marR="0" lvl="0" indent="-91440" defTabSz="914400" fontAlgn="auto">
              <a:lnSpc>
                <a:spcPct val="90000"/>
              </a:lnSpc>
              <a:spcBef>
                <a:spcPts val="1200"/>
              </a:spcBef>
              <a:spcAft>
                <a:spcPts val="200"/>
              </a:spcAft>
              <a:buClr>
                <a:schemeClr val="accent1"/>
              </a:buClr>
              <a:buSzPct val="100000"/>
              <a:buFont typeface="Calibri" panose="020F0502020204030204" pitchFamily="34" charset="0"/>
              <a:buChar char="•"/>
              <a:tabLst/>
              <a:defRPr/>
            </a:pPr>
            <a:r>
              <a:rPr lang="en-US" sz="2000" dirty="0">
                <a:solidFill>
                  <a:schemeClr val="tx1">
                    <a:lumMod val="75000"/>
                    <a:lumOff val="25000"/>
                  </a:schemeClr>
                </a:solidFill>
              </a:rPr>
              <a:t> hilltop settlement: since Ha D1</a:t>
            </a:r>
          </a:p>
          <a:p>
            <a:pPr marL="548640" lvl="1" indent="-91440" defTabSz="914400">
              <a:lnSpc>
                <a:spcPct val="90000"/>
              </a:lnSpc>
              <a:spcBef>
                <a:spcPts val="1200"/>
              </a:spcBef>
              <a:spcAft>
                <a:spcPts val="200"/>
              </a:spcAft>
              <a:buClr>
                <a:schemeClr val="accent1"/>
              </a:buClr>
              <a:buSzPct val="100000"/>
              <a:buFont typeface="Calibri" panose="020F0502020204030204" pitchFamily="34" charset="0"/>
              <a:buChar char="•"/>
              <a:defRPr/>
            </a:pPr>
            <a:r>
              <a:rPr lang="en-US" sz="2000" dirty="0">
                <a:solidFill>
                  <a:schemeClr val="tx1">
                    <a:lumMod val="75000"/>
                    <a:lumOff val="25000"/>
                  </a:schemeClr>
                </a:solidFill>
              </a:rPr>
              <a:t>Praha – </a:t>
            </a:r>
            <a:r>
              <a:rPr lang="en-US" sz="2000" dirty="0" err="1">
                <a:solidFill>
                  <a:schemeClr val="tx1">
                    <a:lumMod val="75000"/>
                    <a:lumOff val="25000"/>
                  </a:schemeClr>
                </a:solidFill>
              </a:rPr>
              <a:t>Bohnice</a:t>
            </a:r>
            <a:r>
              <a:rPr lang="en-US" sz="2000" dirty="0">
                <a:solidFill>
                  <a:schemeClr val="tx1">
                    <a:lumMod val="75000"/>
                    <a:lumOff val="25000"/>
                  </a:schemeClr>
                </a:solidFill>
              </a:rPr>
              <a:t>; Hradec u </a:t>
            </a:r>
            <a:r>
              <a:rPr lang="en-US" sz="2000" dirty="0" err="1">
                <a:solidFill>
                  <a:schemeClr val="tx1">
                    <a:lumMod val="75000"/>
                    <a:lumOff val="25000"/>
                  </a:schemeClr>
                </a:solidFill>
              </a:rPr>
              <a:t>Kadaně</a:t>
            </a:r>
            <a:endParaRPr lang="en-US" sz="2000" dirty="0">
              <a:solidFill>
                <a:schemeClr val="tx1">
                  <a:lumMod val="75000"/>
                  <a:lumOff val="25000"/>
                </a:schemeClr>
              </a:solidFill>
            </a:endParaRPr>
          </a:p>
          <a:p>
            <a:pPr marL="91440" marR="0" lvl="0" indent="-91440" defTabSz="914400" fontAlgn="auto">
              <a:lnSpc>
                <a:spcPct val="90000"/>
              </a:lnSpc>
              <a:spcBef>
                <a:spcPts val="1200"/>
              </a:spcBef>
              <a:spcAft>
                <a:spcPts val="200"/>
              </a:spcAft>
              <a:buClr>
                <a:schemeClr val="accent1"/>
              </a:buClr>
              <a:buSzPct val="100000"/>
              <a:buFont typeface="Calibri" panose="020F0502020204030204" pitchFamily="34" charset="0"/>
              <a:buChar char="•"/>
              <a:tabLst/>
              <a:defRPr/>
            </a:pPr>
            <a:r>
              <a:rPr lang="en-US" sz="2000" dirty="0">
                <a:solidFill>
                  <a:schemeClr val="tx1">
                    <a:lumMod val="75000"/>
                    <a:lumOff val="25000"/>
                  </a:schemeClr>
                </a:solidFill>
              </a:rPr>
              <a:t>Late Hallstatt Period: </a:t>
            </a:r>
          </a:p>
          <a:p>
            <a:pPr marL="548640" lvl="1" indent="-91440" defTabSz="914400">
              <a:lnSpc>
                <a:spcPct val="90000"/>
              </a:lnSpc>
              <a:spcBef>
                <a:spcPts val="1200"/>
              </a:spcBef>
              <a:spcAft>
                <a:spcPts val="200"/>
              </a:spcAft>
              <a:buClr>
                <a:schemeClr val="accent1"/>
              </a:buClr>
              <a:buSzPct val="100000"/>
              <a:buFont typeface="Calibri" panose="020F0502020204030204" pitchFamily="34" charset="0"/>
              <a:buChar char="•"/>
              <a:defRPr/>
            </a:pPr>
            <a:r>
              <a:rPr lang="en-US" sz="2000" dirty="0" err="1">
                <a:solidFill>
                  <a:schemeClr val="tx1">
                    <a:lumMod val="75000"/>
                    <a:lumOff val="25000"/>
                  </a:schemeClr>
                </a:solidFill>
              </a:rPr>
              <a:t>Hostivař</a:t>
            </a:r>
            <a:r>
              <a:rPr lang="en-US" sz="2000" dirty="0">
                <a:solidFill>
                  <a:schemeClr val="tx1">
                    <a:lumMod val="75000"/>
                    <a:lumOff val="25000"/>
                  </a:schemeClr>
                </a:solidFill>
              </a:rPr>
              <a:t> (stone rampart</a:t>
            </a:r>
            <a:r>
              <a:rPr lang="cs-CZ" sz="2000" dirty="0">
                <a:solidFill>
                  <a:schemeClr val="tx1">
                    <a:lumMod val="75000"/>
                    <a:lumOff val="25000"/>
                  </a:schemeClr>
                </a:solidFill>
              </a:rPr>
              <a:t>); </a:t>
            </a:r>
            <a:r>
              <a:rPr lang="en-US" sz="2000" dirty="0" err="1">
                <a:solidFill>
                  <a:schemeClr val="tx1">
                    <a:lumMod val="75000"/>
                    <a:lumOff val="25000"/>
                  </a:schemeClr>
                </a:solidFill>
              </a:rPr>
              <a:t>Slánská</a:t>
            </a:r>
            <a:r>
              <a:rPr lang="en-US" sz="2000" dirty="0">
                <a:solidFill>
                  <a:schemeClr val="tx1">
                    <a:lumMod val="75000"/>
                    <a:lumOff val="25000"/>
                  </a:schemeClr>
                </a:solidFill>
              </a:rPr>
              <a:t> Hora, </a:t>
            </a:r>
            <a:r>
              <a:rPr lang="en-US" sz="2000" dirty="0" err="1">
                <a:solidFill>
                  <a:schemeClr val="tx1">
                    <a:lumMod val="75000"/>
                    <a:lumOff val="25000"/>
                  </a:schemeClr>
                </a:solidFill>
              </a:rPr>
              <a:t>Kotýz</a:t>
            </a:r>
            <a:r>
              <a:rPr lang="en-US" sz="2000" dirty="0">
                <a:solidFill>
                  <a:schemeClr val="tx1">
                    <a:lumMod val="75000"/>
                    <a:lumOff val="25000"/>
                  </a:schemeClr>
                </a:solidFill>
              </a:rPr>
              <a:t>, </a:t>
            </a:r>
            <a:r>
              <a:rPr lang="en-US" sz="2000" dirty="0" err="1">
                <a:solidFill>
                  <a:schemeClr val="tx1">
                    <a:lumMod val="75000"/>
                    <a:lumOff val="25000"/>
                  </a:schemeClr>
                </a:solidFill>
              </a:rPr>
              <a:t>Kounov</a:t>
            </a:r>
            <a:endParaRPr lang="en-US" sz="2000" dirty="0">
              <a:solidFill>
                <a:schemeClr val="tx1">
                  <a:lumMod val="75000"/>
                  <a:lumOff val="25000"/>
                </a:schemeClr>
              </a:solidFill>
            </a:endParaRPr>
          </a:p>
          <a:p>
            <a:pPr marL="91440" marR="0" lvl="0" indent="-91440" defTabSz="914400" fontAlgn="auto">
              <a:lnSpc>
                <a:spcPct val="90000"/>
              </a:lnSpc>
              <a:spcBef>
                <a:spcPts val="1200"/>
              </a:spcBef>
              <a:spcAft>
                <a:spcPts val="200"/>
              </a:spcAft>
              <a:buClr>
                <a:schemeClr val="accent1"/>
              </a:buClr>
              <a:buSzPct val="100000"/>
              <a:buFont typeface="Calibri" panose="020F0502020204030204" pitchFamily="34" charset="0"/>
              <a:buChar char="•"/>
              <a:tabLst/>
              <a:defRPr/>
            </a:pPr>
            <a:r>
              <a:rPr lang="en-US" sz="2000" dirty="0">
                <a:solidFill>
                  <a:schemeClr val="tx1">
                    <a:lumMod val="75000"/>
                    <a:lumOff val="25000"/>
                  </a:schemeClr>
                </a:solidFill>
              </a:rPr>
              <a:t> fenced areas – homesteads:</a:t>
            </a:r>
            <a:r>
              <a:rPr lang="cs-CZ" sz="2000" dirty="0">
                <a:solidFill>
                  <a:schemeClr val="tx1">
                    <a:lumMod val="75000"/>
                    <a:lumOff val="25000"/>
                  </a:schemeClr>
                </a:solidFill>
              </a:rPr>
              <a:t> </a:t>
            </a:r>
            <a:r>
              <a:rPr lang="en-US" sz="2000" dirty="0">
                <a:solidFill>
                  <a:schemeClr val="tx1">
                    <a:lumMod val="75000"/>
                    <a:lumOff val="25000"/>
                  </a:schemeClr>
                </a:solidFill>
              </a:rPr>
              <a:t>since Ha C – otherwise mostly LHP</a:t>
            </a:r>
          </a:p>
          <a:p>
            <a:pPr marL="548640" lvl="1" indent="-91440" defTabSz="914400">
              <a:lnSpc>
                <a:spcPct val="90000"/>
              </a:lnSpc>
              <a:spcBef>
                <a:spcPts val="1200"/>
              </a:spcBef>
              <a:spcAft>
                <a:spcPts val="200"/>
              </a:spcAft>
              <a:buClr>
                <a:schemeClr val="accent1"/>
              </a:buClr>
              <a:buSzPct val="100000"/>
              <a:buFont typeface="Calibri" panose="020F0502020204030204" pitchFamily="34" charset="0"/>
              <a:buChar char="•"/>
              <a:defRPr/>
            </a:pPr>
            <a:r>
              <a:rPr lang="en-US" sz="2000" dirty="0">
                <a:solidFill>
                  <a:schemeClr val="tx1">
                    <a:lumMod val="75000"/>
                    <a:lumOff val="25000"/>
                  </a:schemeClr>
                </a:solidFill>
              </a:rPr>
              <a:t> </a:t>
            </a:r>
            <a:r>
              <a:rPr lang="en-US" sz="2000" dirty="0" err="1">
                <a:solidFill>
                  <a:schemeClr val="tx1">
                    <a:lumMod val="75000"/>
                    <a:lumOff val="25000"/>
                  </a:schemeClr>
                </a:solidFill>
              </a:rPr>
              <a:t>Krašovice</a:t>
            </a:r>
            <a:r>
              <a:rPr lang="en-US" sz="2000" dirty="0">
                <a:solidFill>
                  <a:schemeClr val="tx1">
                    <a:lumMod val="75000"/>
                    <a:lumOff val="25000"/>
                  </a:schemeClr>
                </a:solidFill>
              </a:rPr>
              <a:t> (Ha C)</a:t>
            </a:r>
          </a:p>
          <a:p>
            <a:pPr marL="548640" lvl="1" indent="-91440" defTabSz="914400">
              <a:lnSpc>
                <a:spcPct val="90000"/>
              </a:lnSpc>
              <a:spcBef>
                <a:spcPts val="1200"/>
              </a:spcBef>
              <a:spcAft>
                <a:spcPts val="200"/>
              </a:spcAft>
              <a:buClr>
                <a:schemeClr val="accent1"/>
              </a:buClr>
              <a:buSzPct val="100000"/>
              <a:buFont typeface="Calibri" panose="020F0502020204030204" pitchFamily="34" charset="0"/>
              <a:buChar char="•"/>
              <a:defRPr/>
            </a:pPr>
            <a:r>
              <a:rPr lang="en-US" sz="2000" dirty="0" err="1">
                <a:solidFill>
                  <a:schemeClr val="tx1">
                    <a:lumMod val="75000"/>
                    <a:lumOff val="25000"/>
                  </a:schemeClr>
                </a:solidFill>
              </a:rPr>
              <a:t>Šárka</a:t>
            </a:r>
            <a:r>
              <a:rPr lang="en-US" sz="2000" dirty="0">
                <a:solidFill>
                  <a:schemeClr val="tx1">
                    <a:lumMod val="75000"/>
                    <a:lumOff val="25000"/>
                  </a:schemeClr>
                </a:solidFill>
              </a:rPr>
              <a:t>, Praha – </a:t>
            </a:r>
            <a:r>
              <a:rPr lang="en-US" sz="2000" dirty="0" err="1">
                <a:solidFill>
                  <a:schemeClr val="tx1">
                    <a:lumMod val="75000"/>
                    <a:lumOff val="25000"/>
                  </a:schemeClr>
                </a:solidFill>
              </a:rPr>
              <a:t>Bohnice</a:t>
            </a:r>
            <a:r>
              <a:rPr lang="en-US" sz="2000" dirty="0">
                <a:solidFill>
                  <a:schemeClr val="tx1">
                    <a:lumMod val="75000"/>
                    <a:lumOff val="25000"/>
                  </a:schemeClr>
                </a:solidFill>
              </a:rPr>
              <a:t> (Ha D2)</a:t>
            </a:r>
          </a:p>
          <a:p>
            <a:pPr marL="91440" marR="0" lvl="0" indent="-91440" defTabSz="914400" fontAlgn="auto">
              <a:lnSpc>
                <a:spcPct val="90000"/>
              </a:lnSpc>
              <a:spcBef>
                <a:spcPts val="1200"/>
              </a:spcBef>
              <a:spcAft>
                <a:spcPts val="200"/>
              </a:spcAft>
              <a:buClr>
                <a:schemeClr val="accent1"/>
              </a:buClr>
              <a:buSzPct val="100000"/>
              <a:buFont typeface="Calibri" panose="020F0502020204030204" pitchFamily="34" charset="0"/>
              <a:buChar char="•"/>
              <a:tabLst/>
              <a:defRPr/>
            </a:pPr>
            <a:r>
              <a:rPr lang="en-US" sz="2000" dirty="0">
                <a:solidFill>
                  <a:schemeClr val="tx1">
                    <a:lumMod val="75000"/>
                    <a:lumOff val="25000"/>
                  </a:schemeClr>
                </a:solidFill>
              </a:rPr>
              <a:t> Central hillforts: Ha D2 – LT A; </a:t>
            </a:r>
            <a:r>
              <a:rPr lang="en-US" sz="2000" dirty="0" err="1">
                <a:solidFill>
                  <a:schemeClr val="tx1">
                    <a:lumMod val="75000"/>
                    <a:lumOff val="25000"/>
                  </a:schemeClr>
                </a:solidFill>
              </a:rPr>
              <a:t>Závist</a:t>
            </a:r>
            <a:r>
              <a:rPr lang="en-US" sz="2000" dirty="0">
                <a:solidFill>
                  <a:schemeClr val="tx1">
                    <a:lumMod val="75000"/>
                    <a:lumOff val="25000"/>
                  </a:schemeClr>
                </a:solidFill>
              </a:rPr>
              <a:t>, </a:t>
            </a:r>
            <a:r>
              <a:rPr lang="en-US" sz="2000" dirty="0" err="1">
                <a:solidFill>
                  <a:schemeClr val="tx1">
                    <a:lumMod val="75000"/>
                    <a:lumOff val="25000"/>
                  </a:schemeClr>
                </a:solidFill>
              </a:rPr>
              <a:t>Minice</a:t>
            </a:r>
            <a:r>
              <a:rPr lang="en-US" sz="2000" dirty="0">
                <a:solidFill>
                  <a:schemeClr val="tx1">
                    <a:lumMod val="75000"/>
                    <a:lumOff val="25000"/>
                  </a:schemeClr>
                </a:solidFill>
              </a:rPr>
              <a:t> u </a:t>
            </a:r>
            <a:r>
              <a:rPr lang="en-US" sz="2000" dirty="0" err="1">
                <a:solidFill>
                  <a:schemeClr val="tx1">
                    <a:lumMod val="75000"/>
                    <a:lumOff val="25000"/>
                  </a:schemeClr>
                </a:solidFill>
              </a:rPr>
              <a:t>Kralup</a:t>
            </a:r>
            <a:endParaRPr lang="en-US" sz="2000" dirty="0">
              <a:solidFill>
                <a:schemeClr val="tx1">
                  <a:lumMod val="75000"/>
                  <a:lumOff val="25000"/>
                </a:schemeClr>
              </a:solidFill>
            </a:endParaRPr>
          </a:p>
        </p:txBody>
      </p:sp>
      <p:sp>
        <p:nvSpPr>
          <p:cNvPr id="38" name="Rectangle 37">
            <a:extLst>
              <a:ext uri="{FF2B5EF4-FFF2-40B4-BE49-F238E27FC236}">
                <a16:creationId xmlns:a16="http://schemas.microsoft.com/office/drawing/2014/main" id="{C0C2C24D-DBC6-4FC3-8BD4-31D3CC1A3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Rectangle 39">
            <a:extLst>
              <a:ext uri="{FF2B5EF4-FFF2-40B4-BE49-F238E27FC236}">
                <a16:creationId xmlns:a16="http://schemas.microsoft.com/office/drawing/2014/main" id="{57B513E8-3CAA-4B4E-92DE-D3EA3E17B3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 Box 15">
            <a:extLst>
              <a:ext uri="{FF2B5EF4-FFF2-40B4-BE49-F238E27FC236}">
                <a16:creationId xmlns:a16="http://schemas.microsoft.com/office/drawing/2014/main" id="{DB5642AA-D0CC-4417-AE38-DBC6CA296172}"/>
              </a:ext>
            </a:extLst>
          </p:cNvPr>
          <p:cNvSpPr txBox="1">
            <a:spLocks noChangeArrowheads="1"/>
          </p:cNvSpPr>
          <p:nvPr/>
        </p:nvSpPr>
        <p:spPr bwMode="auto">
          <a:xfrm>
            <a:off x="2025113" y="3321381"/>
            <a:ext cx="1252138" cy="369332"/>
          </a:xfrm>
          <a:prstGeom prst="rect">
            <a:avLst/>
          </a:prstGeom>
          <a:noFill/>
          <a:ln w="9525">
            <a:noFill/>
            <a:miter lim="800000"/>
            <a:headEnd/>
            <a:tailEnd/>
          </a:ln>
        </p:spPr>
        <p:txBody>
          <a:bodyPr wrap="none">
            <a:spAutoFit/>
          </a:bodyPr>
          <a:lstStyle/>
          <a:p>
            <a:pPr>
              <a:spcAft>
                <a:spcPts val="600"/>
              </a:spcAft>
            </a:pPr>
            <a:r>
              <a:rPr lang="cs-CZ" b="1" i="1" dirty="0" err="1">
                <a:solidFill>
                  <a:srgbClr val="CC0000"/>
                </a:solidFill>
              </a:rPr>
              <a:t>Sunken</a:t>
            </a:r>
            <a:r>
              <a:rPr lang="cs-CZ" b="1" i="1" dirty="0">
                <a:solidFill>
                  <a:srgbClr val="CC0000"/>
                </a:solidFill>
              </a:rPr>
              <a:t> </a:t>
            </a:r>
            <a:r>
              <a:rPr lang="cs-CZ" b="1" i="1" dirty="0" err="1">
                <a:solidFill>
                  <a:srgbClr val="CC0000"/>
                </a:solidFill>
              </a:rPr>
              <a:t>hut</a:t>
            </a:r>
            <a:endParaRPr lang="cs-CZ" b="1" i="1" dirty="0">
              <a:solidFill>
                <a:srgbClr val="CC0000"/>
              </a:solidFill>
            </a:endParaRPr>
          </a:p>
        </p:txBody>
      </p:sp>
      <p:sp>
        <p:nvSpPr>
          <p:cNvPr id="17" name="Text Box 19">
            <a:extLst>
              <a:ext uri="{FF2B5EF4-FFF2-40B4-BE49-F238E27FC236}">
                <a16:creationId xmlns:a16="http://schemas.microsoft.com/office/drawing/2014/main" id="{36F0F924-1385-4329-A435-A2C46EFA9DC1}"/>
              </a:ext>
            </a:extLst>
          </p:cNvPr>
          <p:cNvSpPr txBox="1">
            <a:spLocks noChangeArrowheads="1"/>
          </p:cNvSpPr>
          <p:nvPr/>
        </p:nvSpPr>
        <p:spPr bwMode="auto">
          <a:xfrm>
            <a:off x="1818459" y="5588816"/>
            <a:ext cx="1533690" cy="369332"/>
          </a:xfrm>
          <a:prstGeom prst="rect">
            <a:avLst/>
          </a:prstGeom>
          <a:noFill/>
          <a:ln w="9525">
            <a:noFill/>
            <a:miter lim="800000"/>
            <a:headEnd/>
            <a:tailEnd/>
          </a:ln>
        </p:spPr>
        <p:txBody>
          <a:bodyPr wrap="none">
            <a:spAutoFit/>
          </a:bodyPr>
          <a:lstStyle/>
          <a:p>
            <a:pPr>
              <a:spcAft>
                <a:spcPts val="600"/>
              </a:spcAft>
            </a:pPr>
            <a:r>
              <a:rPr lang="cs-CZ" b="1" i="1" dirty="0" err="1">
                <a:solidFill>
                  <a:srgbClr val="CC0000"/>
                </a:solidFill>
              </a:rPr>
              <a:t>Above</a:t>
            </a:r>
            <a:r>
              <a:rPr lang="cs-CZ" b="1" i="1" dirty="0">
                <a:solidFill>
                  <a:srgbClr val="CC0000"/>
                </a:solidFill>
              </a:rPr>
              <a:t> </a:t>
            </a:r>
            <a:r>
              <a:rPr lang="cs-CZ" b="1" i="1" dirty="0" err="1">
                <a:solidFill>
                  <a:srgbClr val="CC0000"/>
                </a:solidFill>
              </a:rPr>
              <a:t>ground</a:t>
            </a:r>
            <a:endParaRPr lang="cs-CZ" b="1" i="1" dirty="0">
              <a:solidFill>
                <a:srgbClr val="CC0000"/>
              </a:solidFill>
            </a:endParaRPr>
          </a:p>
        </p:txBody>
      </p:sp>
      <p:sp>
        <p:nvSpPr>
          <p:cNvPr id="19" name="Text Box 20">
            <a:extLst>
              <a:ext uri="{FF2B5EF4-FFF2-40B4-BE49-F238E27FC236}">
                <a16:creationId xmlns:a16="http://schemas.microsoft.com/office/drawing/2014/main" id="{D959F70A-FAD6-4D58-9E84-F540D85305E6}"/>
              </a:ext>
            </a:extLst>
          </p:cNvPr>
          <p:cNvSpPr txBox="1">
            <a:spLocks noChangeArrowheads="1"/>
          </p:cNvSpPr>
          <p:nvPr/>
        </p:nvSpPr>
        <p:spPr bwMode="auto">
          <a:xfrm>
            <a:off x="4697988" y="1883313"/>
            <a:ext cx="1093056" cy="369332"/>
          </a:xfrm>
          <a:prstGeom prst="rect">
            <a:avLst/>
          </a:prstGeom>
          <a:noFill/>
          <a:ln w="9525">
            <a:noFill/>
            <a:miter lim="800000"/>
            <a:headEnd/>
            <a:tailEnd/>
          </a:ln>
        </p:spPr>
        <p:txBody>
          <a:bodyPr wrap="none">
            <a:spAutoFit/>
          </a:bodyPr>
          <a:lstStyle/>
          <a:p>
            <a:pPr>
              <a:spcAft>
                <a:spcPts val="600"/>
              </a:spcAft>
            </a:pPr>
            <a:r>
              <a:rPr lang="cs-CZ" b="1" i="1" dirty="0" err="1">
                <a:solidFill>
                  <a:srgbClr val="CC0000"/>
                </a:solidFill>
              </a:rPr>
              <a:t>economic</a:t>
            </a:r>
            <a:endParaRPr lang="cs-CZ" b="1" i="1" dirty="0">
              <a:solidFill>
                <a:srgbClr val="CC0000"/>
              </a:solidFill>
            </a:endParaRPr>
          </a:p>
        </p:txBody>
      </p:sp>
    </p:spTree>
    <p:extLst>
      <p:ext uri="{BB962C8B-B14F-4D97-AF65-F5344CB8AC3E}">
        <p14:creationId xmlns:p14="http://schemas.microsoft.com/office/powerpoint/2010/main" val="192948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42897" y="1287497"/>
            <a:ext cx="5648303" cy="5437153"/>
          </a:xfrm>
          <a:prstGeom prst="rect">
            <a:avLst/>
          </a:prstGeom>
        </p:spPr>
        <p:txBody>
          <a:bodyPr vert="horz" lIns="0" tIns="45720" rIns="0" bIns="45720" rtlCol="0">
            <a:normAutofit fontScale="85000" lnSpcReduction="10000"/>
          </a:bodyPr>
          <a:lstStyle/>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usually situated on a terrace,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small height or slight slope; the distance from a watercourse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does not exceed 500 m </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lang="cs-CZ" sz="2400" dirty="0">
                <a:solidFill>
                  <a:srgbClr val="000000"/>
                </a:solidFill>
                <a:latin typeface="Calibri"/>
              </a:rPr>
              <a:t> </a:t>
            </a:r>
            <a:r>
              <a:rPr lang="cs-CZ" sz="2400" b="1" dirty="0">
                <a:solidFill>
                  <a:srgbClr val="000000"/>
                </a:solidFill>
                <a:latin typeface="Calibri"/>
              </a:rPr>
              <a:t>Prague-Miškovice</a:t>
            </a:r>
            <a:r>
              <a:rPr lang="cs-CZ" sz="2400" dirty="0">
                <a:solidFill>
                  <a:srgbClr val="000000"/>
                </a:solidFill>
                <a:latin typeface="Calibri"/>
              </a:rPr>
              <a:t> - </a:t>
            </a:r>
            <a:r>
              <a:rPr lang="cs-CZ" sz="2400" dirty="0" err="1">
                <a:solidFill>
                  <a:srgbClr val="000000"/>
                </a:solidFill>
                <a:latin typeface="Calibri"/>
              </a:rPr>
              <a:t>Ernée</a:t>
            </a:r>
            <a:r>
              <a:rPr lang="cs-CZ" sz="2400" dirty="0">
                <a:solidFill>
                  <a:srgbClr val="000000"/>
                </a:solidFill>
                <a:latin typeface="Calibri"/>
              </a:rPr>
              <a:t> 2005, </a:t>
            </a:r>
            <a:r>
              <a:rPr kumimoji="0" lang="en-US" sz="2400" b="0" i="0" u="none" strike="noStrike" kern="1200" cap="none" spc="0" normalizeH="0" baseline="0" noProof="0" dirty="0">
                <a:ln>
                  <a:noFill/>
                </a:ln>
                <a:solidFill>
                  <a:srgbClr val="000000"/>
                </a:solidFill>
                <a:effectLst/>
                <a:uLnTx/>
                <a:uFillTx/>
                <a:latin typeface="Calibri"/>
                <a:ea typeface="+mn-ea"/>
                <a:cs typeface="+mn-cs"/>
              </a:rPr>
              <a:t>Ha C</a:t>
            </a:r>
          </a:p>
          <a:p>
            <a:pPr marL="548640" lvl="1" indent="-91440" defTabSz="914400">
              <a:lnSpc>
                <a:spcPct val="90000"/>
              </a:lnSpc>
              <a:spcBef>
                <a:spcPts val="1200"/>
              </a:spcBef>
              <a:spcAft>
                <a:spcPts val="200"/>
              </a:spcAft>
              <a:buClr>
                <a:srgbClr val="E48312"/>
              </a:buClr>
              <a:buSzPct val="100000"/>
              <a:buFont typeface="Arial" pitchFamily="34" charset="0"/>
              <a:buChar char="•"/>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23 x 15m</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area enclosed</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by a palisade trench, interrupted at the entrance,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contained a nine-post above-ground structure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political or ritual importance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 meeting space, a guarded granary or tomb)</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lang="cs-CZ" sz="2400" dirty="0">
                <a:solidFill>
                  <a:srgbClr val="000000"/>
                </a:solidFill>
              </a:rPr>
              <a:t> </a:t>
            </a:r>
            <a:r>
              <a:rPr lang="en-US" sz="2400" b="1" dirty="0">
                <a:solidFill>
                  <a:srgbClr val="000000"/>
                </a:solidFill>
              </a:rPr>
              <a:t>Praha-</a:t>
            </a:r>
            <a:r>
              <a:rPr lang="en-US" sz="2400" b="1" dirty="0" err="1">
                <a:solidFill>
                  <a:srgbClr val="000000"/>
                </a:solidFill>
              </a:rPr>
              <a:t>Hostivař</a:t>
            </a:r>
            <a:r>
              <a:rPr lang="cs-CZ" sz="2400" dirty="0">
                <a:solidFill>
                  <a:srgbClr val="000000"/>
                </a:solidFill>
              </a:rPr>
              <a:t>: </a:t>
            </a:r>
            <a:r>
              <a:rPr lang="en-US" sz="2400" dirty="0">
                <a:solidFill>
                  <a:srgbClr val="000000"/>
                </a:solidFill>
              </a:rPr>
              <a:t>100 </a:t>
            </a:r>
            <a:r>
              <a:rPr kumimoji="0" lang="en-US" sz="2400" b="0" i="0" u="none" strike="noStrike" kern="1200" cap="none" spc="0" normalizeH="0" baseline="0" noProof="0" dirty="0">
                <a:ln>
                  <a:noFill/>
                </a:ln>
                <a:solidFill>
                  <a:srgbClr val="000000"/>
                </a:solidFill>
                <a:effectLst/>
                <a:uLnTx/>
                <a:uFillTx/>
                <a:latin typeface="Calibri"/>
                <a:ea typeface="+mn-ea"/>
                <a:cs typeface="+mn-cs"/>
              </a:rPr>
              <a:t>x 150 m oval area enclosed</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by a wooden fence;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inside it were post-built structures, while outside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were located additional above-ground structures, small</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1" i="0" u="none" strike="noStrike" kern="1200" cap="none" spc="0" normalizeH="0" baseline="0" noProof="0" dirty="0" err="1">
                <a:ln>
                  <a:noFill/>
                </a:ln>
                <a:solidFill>
                  <a:srgbClr val="000000"/>
                </a:solidFill>
                <a:effectLst/>
                <a:uLnTx/>
                <a:uFillTx/>
                <a:latin typeface="Calibri"/>
                <a:ea typeface="+mn-ea"/>
                <a:cs typeface="+mn-cs"/>
              </a:rPr>
              <a:t>Poříčany</a:t>
            </a:r>
            <a:r>
              <a:rPr kumimoji="0" lang="en-US" sz="2400" b="0" i="0" u="none" strike="noStrike" kern="1200" cap="none" spc="0" normalizeH="0" baseline="0" noProof="0" dirty="0">
                <a:ln>
                  <a:noFill/>
                </a:ln>
                <a:solidFill>
                  <a:srgbClr val="000000"/>
                </a:solidFill>
                <a:effectLst/>
                <a:uLnTx/>
                <a:uFillTx/>
                <a:latin typeface="Calibri"/>
                <a:ea typeface="+mn-ea"/>
                <a:cs typeface="+mn-cs"/>
              </a:rPr>
              <a:t>, which was occupied</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Ha C to LT A. However, groups of features</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Rural</a:t>
            </a:r>
            <a:r>
              <a:rPr lang="cs-CZ" sz="2400" dirty="0">
                <a:solidFill>
                  <a:srgbClr val="000000"/>
                </a:solidFill>
                <a:latin typeface="Calibri"/>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with domestic production (textile production, bone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working, etc.), in rare cases with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specialised</a:t>
            </a:r>
            <a:r>
              <a:rPr kumimoji="0" lang="en-US" sz="2400" b="0" i="0" u="none" strike="noStrike" kern="1200" cap="none" spc="0" normalizeH="0" baseline="0" noProof="0" dirty="0">
                <a:ln>
                  <a:noFill/>
                </a:ln>
                <a:solidFill>
                  <a:srgbClr val="000000"/>
                </a:solidFill>
                <a:effectLst/>
                <a:uLnTx/>
                <a:uFillTx/>
                <a:latin typeface="Calibri"/>
                <a:ea typeface="+mn-ea"/>
                <a:cs typeface="+mn-cs"/>
              </a:rPr>
              <a:t> production</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(smithing or bronze metallurgy).</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Nadpis 1"/>
          <p:cNvSpPr>
            <a:spLocks noGrp="1"/>
          </p:cNvSpPr>
          <p:nvPr>
            <p:ph type="title"/>
          </p:nvPr>
        </p:nvSpPr>
        <p:spPr>
          <a:xfrm>
            <a:off x="142898" y="607377"/>
            <a:ext cx="5248252" cy="680120"/>
          </a:xfrm>
        </p:spPr>
        <p:txBody>
          <a:bodyPr>
            <a:normAutofit fontScale="90000"/>
          </a:bodyPr>
          <a:lstStyle/>
          <a:p>
            <a:r>
              <a:rPr lang="cs-CZ" b="1" dirty="0" err="1">
                <a:solidFill>
                  <a:schemeClr val="accent1"/>
                </a:solidFill>
              </a:rPr>
              <a:t>Lowland</a:t>
            </a:r>
            <a:r>
              <a:rPr lang="cs-CZ" b="1" dirty="0">
                <a:solidFill>
                  <a:schemeClr val="accent1"/>
                </a:solidFill>
              </a:rPr>
              <a:t> settlement – Prague-Miškovice</a:t>
            </a:r>
          </a:p>
        </p:txBody>
      </p:sp>
      <p:pic>
        <p:nvPicPr>
          <p:cNvPr id="7" name="Obrázek 6">
            <a:extLst>
              <a:ext uri="{FF2B5EF4-FFF2-40B4-BE49-F238E27FC236}">
                <a16:creationId xmlns:a16="http://schemas.microsoft.com/office/drawing/2014/main" id="{C311C0C9-0196-4652-A833-6F1633CA71D2}"/>
              </a:ext>
            </a:extLst>
          </p:cNvPr>
          <p:cNvPicPr>
            <a:picLocks noChangeAspect="1"/>
          </p:cNvPicPr>
          <p:nvPr/>
        </p:nvPicPr>
        <p:blipFill>
          <a:blip r:embed="rId2"/>
          <a:stretch>
            <a:fillRect/>
          </a:stretch>
        </p:blipFill>
        <p:spPr>
          <a:xfrm>
            <a:off x="5870335" y="0"/>
            <a:ext cx="6321665" cy="6858000"/>
          </a:xfrm>
          <a:prstGeom prst="rect">
            <a:avLst/>
          </a:prstGeom>
        </p:spPr>
      </p:pic>
      <p:sp>
        <p:nvSpPr>
          <p:cNvPr id="13" name="TextovéPole 12">
            <a:extLst>
              <a:ext uri="{FF2B5EF4-FFF2-40B4-BE49-F238E27FC236}">
                <a16:creationId xmlns:a16="http://schemas.microsoft.com/office/drawing/2014/main" id="{8E02A4E5-A311-4D3C-851B-706FB1AB00AC}"/>
              </a:ext>
            </a:extLst>
          </p:cNvPr>
          <p:cNvSpPr txBox="1"/>
          <p:nvPr/>
        </p:nvSpPr>
        <p:spPr>
          <a:xfrm>
            <a:off x="10167938" y="762771"/>
            <a:ext cx="2024062" cy="369332"/>
          </a:xfrm>
          <a:prstGeom prst="rect">
            <a:avLst/>
          </a:prstGeom>
          <a:noFill/>
        </p:spPr>
        <p:txBody>
          <a:bodyPr wrap="square">
            <a:spAutoFit/>
          </a:bodyPr>
          <a:lstStyle/>
          <a:p>
            <a:r>
              <a:rPr lang="cs-CZ" sz="1800" b="1" dirty="0">
                <a:solidFill>
                  <a:srgbClr val="000000"/>
                </a:solidFill>
                <a:latin typeface="Calibri"/>
              </a:rPr>
              <a:t>Prague-Miškovice</a:t>
            </a:r>
            <a:endParaRPr lang="cs-CZ" dirty="0"/>
          </a:p>
        </p:txBody>
      </p:sp>
    </p:spTree>
    <p:extLst>
      <p:ext uri="{BB962C8B-B14F-4D97-AF65-F5344CB8AC3E}">
        <p14:creationId xmlns:p14="http://schemas.microsoft.com/office/powerpoint/2010/main" val="279564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42899" y="1872497"/>
            <a:ext cx="3820712" cy="4880727"/>
          </a:xfrm>
          <a:prstGeom prst="rect">
            <a:avLst/>
          </a:prstGeom>
        </p:spPr>
        <p:txBody>
          <a:bodyPr vert="horz" lIns="0" tIns="45720" rIns="0" bIns="45720" rtlCol="0">
            <a:normAutofit fontScale="92500"/>
          </a:bodyPr>
          <a:lstStyle/>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Free-standing, essentially rectangular areas of 1–2 ha</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and a simple wooden palisade enclosure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cases supplemented by a shallow outer ditch</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Praha (Prague):  Bohnice-Podhoří, Bohnice-Zámka</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settlement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from</a:t>
            </a:r>
            <a:r>
              <a:rPr kumimoji="0" lang="cs-CZ" sz="2400" b="0" i="0" u="none" strike="noStrike" kern="1200" cap="none" spc="0" normalizeH="0" baseline="0" noProof="0" dirty="0">
                <a:ln>
                  <a:noFill/>
                </a:ln>
                <a:solidFill>
                  <a:srgbClr val="000000"/>
                </a:solidFill>
                <a:effectLst/>
                <a:uLnTx/>
                <a:uFillTx/>
                <a:latin typeface="Calibri"/>
                <a:ea typeface="+mn-ea"/>
                <a:cs typeface="+mn-cs"/>
              </a:rPr>
              <a:t> Ha D1 </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lang="cs-CZ" sz="2400" dirty="0">
                <a:solidFill>
                  <a:srgbClr val="000000"/>
                </a:solidFill>
                <a:latin typeface="Calibri"/>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before the construction of the fence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homestead</a:t>
            </a:r>
            <a:r>
              <a:rPr kumimoji="0" lang="en-US" sz="2400" b="0" i="0" u="none" strike="noStrike" kern="1200" cap="none" spc="0" normalizeH="0" baseline="0" noProof="0" dirty="0">
                <a:ln>
                  <a:noFill/>
                </a:ln>
                <a:solidFill>
                  <a:srgbClr val="000000"/>
                </a:solidFill>
                <a:effectLst/>
                <a:uLnTx/>
                <a:uFillTx/>
                <a:latin typeface="Calibri"/>
                <a:ea typeface="+mn-ea"/>
                <a:cs typeface="+mn-cs"/>
              </a:rPr>
              <a:t>)</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palisade fence</a:t>
            </a:r>
            <a:r>
              <a:rPr kumimoji="0" lang="cs-CZ" sz="2400" b="0" i="0" u="none" strike="noStrike" kern="1200" cap="none" spc="0" normalizeH="0" baseline="0" noProof="0" dirty="0">
                <a:ln>
                  <a:noFill/>
                </a:ln>
                <a:solidFill>
                  <a:srgbClr val="000000"/>
                </a:solidFill>
                <a:effectLst/>
                <a:uLnTx/>
                <a:uFillTx/>
                <a:latin typeface="Calibri"/>
                <a:ea typeface="+mn-ea"/>
                <a:cs typeface="+mn-cs"/>
              </a:rPr>
              <a:t>, 1 ha</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lang="cs-CZ" sz="2400" dirty="0">
                <a:solidFill>
                  <a:srgbClr val="000000"/>
                </a:solidFill>
                <a:latin typeface="Calibri"/>
              </a:rPr>
              <a:t> Krašovice – Ha C? Ha D2? LT A?</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Nadpis 1"/>
          <p:cNvSpPr>
            <a:spLocks noGrp="1"/>
          </p:cNvSpPr>
          <p:nvPr>
            <p:ph type="title"/>
          </p:nvPr>
        </p:nvSpPr>
        <p:spPr>
          <a:xfrm>
            <a:off x="168666" y="1192377"/>
            <a:ext cx="3603055" cy="680120"/>
          </a:xfrm>
        </p:spPr>
        <p:txBody>
          <a:bodyPr>
            <a:normAutofit fontScale="90000"/>
          </a:bodyPr>
          <a:lstStyle/>
          <a:p>
            <a:r>
              <a:rPr lang="cs-CZ" b="1" dirty="0" err="1">
                <a:solidFill>
                  <a:schemeClr val="accent1"/>
                </a:solidFill>
              </a:rPr>
              <a:t>Homesteads</a:t>
            </a:r>
            <a:r>
              <a:rPr lang="cs-CZ" b="1" dirty="0">
                <a:solidFill>
                  <a:schemeClr val="accent1"/>
                </a:solidFill>
              </a:rPr>
              <a:t> – Prague and Krašovice</a:t>
            </a:r>
          </a:p>
        </p:txBody>
      </p:sp>
      <p:pic>
        <p:nvPicPr>
          <p:cNvPr id="3" name="Picture 9">
            <a:extLst>
              <a:ext uri="{FF2B5EF4-FFF2-40B4-BE49-F238E27FC236}">
                <a16:creationId xmlns:a16="http://schemas.microsoft.com/office/drawing/2014/main" id="{FDBDB4A5-E836-467F-B9BB-D3DEC4411B50}"/>
              </a:ext>
            </a:extLst>
          </p:cNvPr>
          <p:cNvPicPr>
            <a:picLocks noChangeAspect="1" noChangeArrowheads="1"/>
          </p:cNvPicPr>
          <p:nvPr/>
        </p:nvPicPr>
        <p:blipFill>
          <a:blip r:embed="rId2" cstate="print"/>
          <a:srcRect/>
          <a:stretch>
            <a:fillRect/>
          </a:stretch>
        </p:blipFill>
        <p:spPr bwMode="auto">
          <a:xfrm>
            <a:off x="8039100" y="1"/>
            <a:ext cx="4146550" cy="4094700"/>
          </a:xfrm>
          <a:prstGeom prst="rect">
            <a:avLst/>
          </a:prstGeom>
          <a:noFill/>
          <a:ln w="9525">
            <a:noFill/>
            <a:miter lim="800000"/>
            <a:headEnd/>
            <a:tailEnd/>
          </a:ln>
        </p:spPr>
      </p:pic>
      <p:sp>
        <p:nvSpPr>
          <p:cNvPr id="20" name="TextovéPole 19">
            <a:extLst>
              <a:ext uri="{FF2B5EF4-FFF2-40B4-BE49-F238E27FC236}">
                <a16:creationId xmlns:a16="http://schemas.microsoft.com/office/drawing/2014/main" id="{76F8F3A6-49A7-437C-81DD-5E65B1D7A317}"/>
              </a:ext>
            </a:extLst>
          </p:cNvPr>
          <p:cNvSpPr txBox="1"/>
          <p:nvPr/>
        </p:nvSpPr>
        <p:spPr>
          <a:xfrm>
            <a:off x="8568989" y="649843"/>
            <a:ext cx="1309549" cy="646331"/>
          </a:xfrm>
          <a:prstGeom prst="rect">
            <a:avLst/>
          </a:prstGeom>
          <a:noFill/>
        </p:spPr>
        <p:txBody>
          <a:bodyPr wrap="square">
            <a:spAutoFit/>
          </a:bodyPr>
          <a:lstStyle/>
          <a:p>
            <a:r>
              <a:rPr lang="cs-CZ" b="1" dirty="0">
                <a:solidFill>
                  <a:schemeClr val="accent1"/>
                </a:solidFill>
              </a:rPr>
              <a:t>Krašovice (Příbram)</a:t>
            </a:r>
          </a:p>
        </p:txBody>
      </p:sp>
      <p:sp>
        <p:nvSpPr>
          <p:cNvPr id="21" name="Obdélník 20">
            <a:extLst>
              <a:ext uri="{FF2B5EF4-FFF2-40B4-BE49-F238E27FC236}">
                <a16:creationId xmlns:a16="http://schemas.microsoft.com/office/drawing/2014/main" id="{CCEE773D-B7E8-4D58-AAAC-C5C37A0DDDED}"/>
              </a:ext>
            </a:extLst>
          </p:cNvPr>
          <p:cNvSpPr/>
          <p:nvPr/>
        </p:nvSpPr>
        <p:spPr>
          <a:xfrm>
            <a:off x="8039099" y="0"/>
            <a:ext cx="4146551" cy="4094701"/>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cs-CZ"/>
          </a:p>
        </p:txBody>
      </p:sp>
      <p:pic>
        <p:nvPicPr>
          <p:cNvPr id="24" name="Obrázek 23">
            <a:extLst>
              <a:ext uri="{FF2B5EF4-FFF2-40B4-BE49-F238E27FC236}">
                <a16:creationId xmlns:a16="http://schemas.microsoft.com/office/drawing/2014/main" id="{3DBFDD15-54D4-482C-A2ED-61171816A930}"/>
              </a:ext>
            </a:extLst>
          </p:cNvPr>
          <p:cNvPicPr>
            <a:picLocks noChangeAspect="1"/>
          </p:cNvPicPr>
          <p:nvPr/>
        </p:nvPicPr>
        <p:blipFill>
          <a:blip r:embed="rId3"/>
          <a:stretch>
            <a:fillRect/>
          </a:stretch>
        </p:blipFill>
        <p:spPr>
          <a:xfrm>
            <a:off x="6820925" y="4105688"/>
            <a:ext cx="5371075" cy="2752312"/>
          </a:xfrm>
          <a:prstGeom prst="rect">
            <a:avLst/>
          </a:prstGeom>
        </p:spPr>
      </p:pic>
      <p:sp>
        <p:nvSpPr>
          <p:cNvPr id="16" name="TextovéPole 15">
            <a:extLst>
              <a:ext uri="{FF2B5EF4-FFF2-40B4-BE49-F238E27FC236}">
                <a16:creationId xmlns:a16="http://schemas.microsoft.com/office/drawing/2014/main" id="{1CBC3983-3761-4FF7-82AA-C88528975114}"/>
              </a:ext>
            </a:extLst>
          </p:cNvPr>
          <p:cNvSpPr txBox="1"/>
          <p:nvPr/>
        </p:nvSpPr>
        <p:spPr>
          <a:xfrm>
            <a:off x="9971088" y="4263508"/>
            <a:ext cx="1757362" cy="369332"/>
          </a:xfrm>
          <a:prstGeom prst="rect">
            <a:avLst/>
          </a:prstGeom>
          <a:noFill/>
        </p:spPr>
        <p:txBody>
          <a:bodyPr wrap="square">
            <a:spAutoFit/>
          </a:bodyPr>
          <a:lstStyle/>
          <a:p>
            <a:r>
              <a:rPr lang="cs-CZ" b="1" dirty="0">
                <a:solidFill>
                  <a:schemeClr val="accent1"/>
                </a:solidFill>
              </a:rPr>
              <a:t>Praha – Bohnice</a:t>
            </a:r>
          </a:p>
        </p:txBody>
      </p:sp>
      <p:sp>
        <p:nvSpPr>
          <p:cNvPr id="19" name="Obdélník 18">
            <a:extLst>
              <a:ext uri="{FF2B5EF4-FFF2-40B4-BE49-F238E27FC236}">
                <a16:creationId xmlns:a16="http://schemas.microsoft.com/office/drawing/2014/main" id="{819EDBFD-7C32-4F6A-982C-DF6533F3EAC6}"/>
              </a:ext>
            </a:extLst>
          </p:cNvPr>
          <p:cNvSpPr/>
          <p:nvPr/>
        </p:nvSpPr>
        <p:spPr>
          <a:xfrm>
            <a:off x="6792350" y="4105688"/>
            <a:ext cx="5391151" cy="2752312"/>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cs-CZ"/>
          </a:p>
        </p:txBody>
      </p:sp>
      <p:pic>
        <p:nvPicPr>
          <p:cNvPr id="26" name="Obrázek 25">
            <a:extLst>
              <a:ext uri="{FF2B5EF4-FFF2-40B4-BE49-F238E27FC236}">
                <a16:creationId xmlns:a16="http://schemas.microsoft.com/office/drawing/2014/main" id="{21288035-C136-4B13-ABE0-FCF4EDEB5B69}"/>
              </a:ext>
            </a:extLst>
          </p:cNvPr>
          <p:cNvPicPr>
            <a:picLocks noChangeAspect="1"/>
          </p:cNvPicPr>
          <p:nvPr/>
        </p:nvPicPr>
        <p:blipFill>
          <a:blip r:embed="rId4"/>
          <a:stretch>
            <a:fillRect/>
          </a:stretch>
        </p:blipFill>
        <p:spPr>
          <a:xfrm>
            <a:off x="4036666" y="25657"/>
            <a:ext cx="3929378" cy="4043386"/>
          </a:xfrm>
          <a:prstGeom prst="rect">
            <a:avLst/>
          </a:prstGeom>
        </p:spPr>
      </p:pic>
      <p:sp>
        <p:nvSpPr>
          <p:cNvPr id="31" name="TextovéPole 30">
            <a:extLst>
              <a:ext uri="{FF2B5EF4-FFF2-40B4-BE49-F238E27FC236}">
                <a16:creationId xmlns:a16="http://schemas.microsoft.com/office/drawing/2014/main" id="{063CA2BA-0BFD-4C6A-9EDA-45E5346A8CEB}"/>
              </a:ext>
            </a:extLst>
          </p:cNvPr>
          <p:cNvSpPr txBox="1"/>
          <p:nvPr/>
        </p:nvSpPr>
        <p:spPr>
          <a:xfrm>
            <a:off x="4436276" y="4296009"/>
            <a:ext cx="2136299" cy="1200329"/>
          </a:xfrm>
          <a:prstGeom prst="rect">
            <a:avLst/>
          </a:prstGeom>
          <a:noFill/>
        </p:spPr>
        <p:txBody>
          <a:bodyPr wrap="square">
            <a:spAutoFit/>
          </a:bodyPr>
          <a:lstStyle/>
          <a:p>
            <a:r>
              <a:rPr lang="en-US" b="1" dirty="0">
                <a:solidFill>
                  <a:schemeClr val="accent1"/>
                </a:solidFill>
              </a:rPr>
              <a:t>Praha-</a:t>
            </a:r>
            <a:r>
              <a:rPr lang="en-US" b="1" dirty="0" err="1">
                <a:solidFill>
                  <a:schemeClr val="accent1"/>
                </a:solidFill>
              </a:rPr>
              <a:t>Stodůlk</a:t>
            </a:r>
            <a:r>
              <a:rPr lang="cs-CZ" b="1" dirty="0">
                <a:solidFill>
                  <a:schemeClr val="accent1"/>
                </a:solidFill>
              </a:rPr>
              <a:t>y</a:t>
            </a:r>
            <a:r>
              <a:rPr lang="cs-CZ" dirty="0"/>
              <a:t>, LHP</a:t>
            </a:r>
            <a:r>
              <a:rPr lang="en-US" dirty="0"/>
              <a:t>.</a:t>
            </a:r>
          </a:p>
          <a:p>
            <a:r>
              <a:rPr lang="en-US" dirty="0"/>
              <a:t>Fenced homestead and its reconstruction.</a:t>
            </a:r>
          </a:p>
        </p:txBody>
      </p:sp>
    </p:spTree>
    <p:extLst>
      <p:ext uri="{BB962C8B-B14F-4D97-AF65-F5344CB8AC3E}">
        <p14:creationId xmlns:p14="http://schemas.microsoft.com/office/powerpoint/2010/main" val="2494159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 name="Nadpis 42"/>
          <p:cNvSpPr>
            <a:spLocks noGrp="1"/>
          </p:cNvSpPr>
          <p:nvPr>
            <p:ph type="title"/>
          </p:nvPr>
        </p:nvSpPr>
        <p:spPr>
          <a:xfrm>
            <a:off x="158150" y="122701"/>
            <a:ext cx="11714672" cy="731314"/>
          </a:xfrm>
        </p:spPr>
        <p:txBody>
          <a:bodyPr>
            <a:normAutofit/>
          </a:bodyPr>
          <a:lstStyle/>
          <a:p>
            <a:r>
              <a:rPr lang="cs-CZ" b="1" dirty="0">
                <a:solidFill>
                  <a:schemeClr val="accent1"/>
                </a:solidFill>
              </a:rPr>
              <a:t>Kralupy nad Vltavou-Minice</a:t>
            </a:r>
          </a:p>
        </p:txBody>
      </p:sp>
      <p:pic>
        <p:nvPicPr>
          <p:cNvPr id="2050" name="Picture 2"/>
          <p:cNvPicPr>
            <a:picLocks noChangeAspect="1" noChangeArrowheads="1"/>
          </p:cNvPicPr>
          <p:nvPr/>
        </p:nvPicPr>
        <p:blipFill>
          <a:blip r:embed="rId2" cstate="print"/>
          <a:srcRect/>
          <a:stretch>
            <a:fillRect/>
          </a:stretch>
        </p:blipFill>
        <p:spPr bwMode="auto">
          <a:xfrm>
            <a:off x="0" y="3863846"/>
            <a:ext cx="3703487" cy="2994154"/>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6924675" y="0"/>
            <a:ext cx="5267325" cy="28539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4" cstate="print"/>
          <a:srcRect/>
          <a:stretch>
            <a:fillRect/>
          </a:stretch>
        </p:blipFill>
        <p:spPr bwMode="auto">
          <a:xfrm>
            <a:off x="3670940" y="3833339"/>
            <a:ext cx="2284627" cy="1724448"/>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a:stretch>
            <a:fillRect/>
          </a:stretch>
        </p:blipFill>
        <p:spPr bwMode="auto">
          <a:xfrm>
            <a:off x="8008881" y="2853995"/>
            <a:ext cx="4183119" cy="4004005"/>
          </a:xfrm>
          <a:prstGeom prst="rect">
            <a:avLst/>
          </a:prstGeom>
          <a:noFill/>
          <a:ln w="9525">
            <a:noFill/>
            <a:miter lim="800000"/>
            <a:headEnd/>
            <a:tailEnd/>
          </a:ln>
        </p:spPr>
      </p:pic>
      <p:sp>
        <p:nvSpPr>
          <p:cNvPr id="9" name="Zástupný symbol pro obsah 43"/>
          <p:cNvSpPr txBox="1">
            <a:spLocks/>
          </p:cNvSpPr>
          <p:nvPr/>
        </p:nvSpPr>
        <p:spPr>
          <a:xfrm>
            <a:off x="258793" y="854015"/>
            <a:ext cx="6530196" cy="3096883"/>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a:t>
            </a:r>
            <a:r>
              <a:rPr kumimoji="0" lang="en-US"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three-part </a:t>
            </a:r>
            <a:r>
              <a:rPr kumimoji="0" lang="cs-CZ" sz="20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dispositon</a:t>
            </a:r>
            <a:r>
              <a:rPr kumimoji="0" lang="en-US"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on the </a:t>
            </a:r>
            <a:r>
              <a:rPr kumimoji="0" lang="cs-CZ"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W</a:t>
            </a:r>
            <a:r>
              <a:rPr kumimoji="0" lang="en-US"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side there was an inner fortified settlement with an acropolis measuring 40 × 40 meters. To the east there used to be a main fortified settlement with an area of 200 × 50 meters and to the north of it there was a fort. Another </a:t>
            </a:r>
            <a:r>
              <a:rPr kumimoji="0" lang="cs-CZ" sz="2000" b="0" i="0" u="none" strike="noStrike" kern="1200" cap="none" spc="0" normalizeH="0" baseline="0" noProof="0" dirty="0" err="1">
                <a:ln>
                  <a:noFill/>
                </a:ln>
                <a:solidFill>
                  <a:srgbClr val="000000">
                    <a:lumMod val="85000"/>
                    <a:lumOff val="15000"/>
                  </a:srgbClr>
                </a:solidFill>
                <a:effectLst/>
                <a:uLnTx/>
                <a:uFillTx/>
                <a:latin typeface="Calibri"/>
                <a:ea typeface="+mn-ea"/>
                <a:cs typeface="+mn-cs"/>
              </a:rPr>
              <a:t>hill</a:t>
            </a:r>
            <a:r>
              <a:rPr kumimoji="0" lang="en-US"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fort could be located in the </a:t>
            </a:r>
            <a:r>
              <a:rPr kumimoji="0" lang="cs-CZ"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E</a:t>
            </a:r>
            <a:r>
              <a:rPr kumimoji="0" lang="en-US"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where a settlement was established at the same time as the fort, which lasted until the early La Tène period. Proven stone walls.</a:t>
            </a:r>
            <a:r>
              <a:rPr kumimoji="0" lang="cs-CZ"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Ha D1–D3</a:t>
            </a:r>
            <a:endParaRPr kumimoji="0" lang="en-US"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rPr>
              <a:t>  It is assumed that it is the seat of the elite, sunken buildings found, sea coral, Vekerzug pottery, a three-edged arrow, etc.</a:t>
            </a:r>
            <a:endParaRPr kumimoji="0" lang="cs-CZ" sz="2000" b="0" i="0" u="none" strike="noStrike" kern="1200" cap="none" spc="0" normalizeH="0" baseline="0" noProof="0" dirty="0">
              <a:ln>
                <a:noFill/>
              </a:ln>
              <a:solidFill>
                <a:srgbClr val="000000">
                  <a:lumMod val="85000"/>
                  <a:lumOff val="15000"/>
                </a:srgbClr>
              </a:solidFill>
              <a:effectLst/>
              <a:uLnTx/>
              <a:uFillTx/>
              <a:latin typeface="Calibri"/>
              <a:ea typeface="+mn-ea"/>
              <a:cs typeface="+mn-cs"/>
            </a:endParaRPr>
          </a:p>
        </p:txBody>
      </p:sp>
      <p:pic>
        <p:nvPicPr>
          <p:cNvPr id="11" name="Picture 2"/>
          <p:cNvPicPr>
            <a:picLocks noChangeAspect="1" noChangeArrowheads="1"/>
          </p:cNvPicPr>
          <p:nvPr/>
        </p:nvPicPr>
        <p:blipFill>
          <a:blip r:embed="rId6" cstate="print"/>
          <a:srcRect/>
          <a:stretch>
            <a:fillRect/>
          </a:stretch>
        </p:blipFill>
        <p:spPr bwMode="auto">
          <a:xfrm>
            <a:off x="5782350" y="3836058"/>
            <a:ext cx="2214563" cy="1871932"/>
          </a:xfrm>
          <a:prstGeom prst="rect">
            <a:avLst/>
          </a:prstGeom>
          <a:noFill/>
          <a:ln w="9525">
            <a:noFill/>
            <a:miter lim="800000"/>
            <a:headEnd/>
            <a:tailEnd/>
          </a:ln>
        </p:spPr>
      </p:pic>
      <p:pic>
        <p:nvPicPr>
          <p:cNvPr id="12" name="Picture 2"/>
          <p:cNvPicPr>
            <a:picLocks noChangeAspect="1" noChangeArrowheads="1"/>
          </p:cNvPicPr>
          <p:nvPr/>
        </p:nvPicPr>
        <p:blipFill>
          <a:blip r:embed="rId7" cstate="print"/>
          <a:srcRect/>
          <a:stretch>
            <a:fillRect/>
          </a:stretch>
        </p:blipFill>
        <p:spPr bwMode="auto">
          <a:xfrm>
            <a:off x="5955567" y="5440227"/>
            <a:ext cx="2041346" cy="1417773"/>
          </a:xfrm>
          <a:prstGeom prst="rect">
            <a:avLst/>
          </a:prstGeom>
          <a:noFill/>
          <a:ln w="9525">
            <a:noFill/>
            <a:miter lim="800000"/>
            <a:headEnd/>
            <a:tailEnd/>
          </a:ln>
        </p:spPr>
      </p:pic>
      <p:pic>
        <p:nvPicPr>
          <p:cNvPr id="8" name="Picture 4"/>
          <p:cNvPicPr>
            <a:picLocks noChangeAspect="1" noChangeArrowheads="1"/>
          </p:cNvPicPr>
          <p:nvPr/>
        </p:nvPicPr>
        <p:blipFill>
          <a:blip r:embed="rId8" cstate="print"/>
          <a:srcRect/>
          <a:stretch>
            <a:fillRect/>
          </a:stretch>
        </p:blipFill>
        <p:spPr bwMode="auto">
          <a:xfrm>
            <a:off x="3670940" y="5365829"/>
            <a:ext cx="2272659" cy="1492171"/>
          </a:xfrm>
          <a:prstGeom prst="rect">
            <a:avLst/>
          </a:prstGeom>
          <a:noFill/>
          <a:ln w="9525">
            <a:noFill/>
            <a:miter lim="800000"/>
            <a:headEnd/>
            <a:tailEnd/>
          </a:ln>
        </p:spPr>
      </p:pic>
    </p:spTree>
    <p:extLst>
      <p:ext uri="{BB962C8B-B14F-4D97-AF65-F5344CB8AC3E}">
        <p14:creationId xmlns:p14="http://schemas.microsoft.com/office/powerpoint/2010/main" val="4069721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 name="Nadpis 42"/>
          <p:cNvSpPr>
            <a:spLocks noGrp="1"/>
          </p:cNvSpPr>
          <p:nvPr>
            <p:ph type="title"/>
          </p:nvPr>
        </p:nvSpPr>
        <p:spPr>
          <a:xfrm>
            <a:off x="69886" y="102928"/>
            <a:ext cx="11714672" cy="731314"/>
          </a:xfrm>
        </p:spPr>
        <p:txBody>
          <a:bodyPr>
            <a:normAutofit/>
          </a:bodyPr>
          <a:lstStyle/>
          <a:p>
            <a:r>
              <a:rPr lang="cs-CZ" sz="4000" b="1" dirty="0">
                <a:solidFill>
                  <a:schemeClr val="accent1"/>
                </a:solidFill>
              </a:rPr>
              <a:t>Kralupy nad Vltavou-Minice</a:t>
            </a:r>
          </a:p>
        </p:txBody>
      </p:sp>
      <p:pic>
        <p:nvPicPr>
          <p:cNvPr id="4" name="Picture 2">
            <a:extLst>
              <a:ext uri="{FF2B5EF4-FFF2-40B4-BE49-F238E27FC236}">
                <a16:creationId xmlns:a16="http://schemas.microsoft.com/office/drawing/2014/main" id="{F681C523-7834-42E8-8E2B-7756EA97A420}"/>
              </a:ext>
            </a:extLst>
          </p:cNvPr>
          <p:cNvPicPr>
            <a:picLocks noChangeAspect="1" noChangeArrowheads="1"/>
          </p:cNvPicPr>
          <p:nvPr/>
        </p:nvPicPr>
        <p:blipFill>
          <a:blip r:embed="rId2" cstate="print"/>
          <a:srcRect/>
          <a:stretch>
            <a:fillRect/>
          </a:stretch>
        </p:blipFill>
        <p:spPr bwMode="auto">
          <a:xfrm>
            <a:off x="69886" y="2263696"/>
            <a:ext cx="1765573" cy="1226241"/>
          </a:xfrm>
          <a:prstGeom prst="rect">
            <a:avLst/>
          </a:prstGeom>
          <a:noFill/>
          <a:ln w="9525">
            <a:noFill/>
            <a:miter lim="800000"/>
            <a:headEnd/>
            <a:tailEnd/>
          </a:ln>
        </p:spPr>
      </p:pic>
      <p:pic>
        <p:nvPicPr>
          <p:cNvPr id="5" name="Picture 3">
            <a:extLst>
              <a:ext uri="{FF2B5EF4-FFF2-40B4-BE49-F238E27FC236}">
                <a16:creationId xmlns:a16="http://schemas.microsoft.com/office/drawing/2014/main" id="{39D20DE1-9663-4FE6-B2BC-FD76865AD2A9}"/>
              </a:ext>
            </a:extLst>
          </p:cNvPr>
          <p:cNvPicPr>
            <a:picLocks noChangeAspect="1" noChangeArrowheads="1"/>
          </p:cNvPicPr>
          <p:nvPr/>
        </p:nvPicPr>
        <p:blipFill>
          <a:blip r:embed="rId3" cstate="print"/>
          <a:srcRect/>
          <a:stretch>
            <a:fillRect/>
          </a:stretch>
        </p:blipFill>
        <p:spPr bwMode="auto">
          <a:xfrm>
            <a:off x="1947514" y="2279350"/>
            <a:ext cx="1220956" cy="3221392"/>
          </a:xfrm>
          <a:prstGeom prst="rect">
            <a:avLst/>
          </a:prstGeom>
          <a:noFill/>
          <a:ln w="9525">
            <a:noFill/>
            <a:miter lim="800000"/>
            <a:headEnd/>
            <a:tailEnd/>
          </a:ln>
        </p:spPr>
      </p:pic>
      <p:pic>
        <p:nvPicPr>
          <p:cNvPr id="7" name="Picture 4">
            <a:extLst>
              <a:ext uri="{FF2B5EF4-FFF2-40B4-BE49-F238E27FC236}">
                <a16:creationId xmlns:a16="http://schemas.microsoft.com/office/drawing/2014/main" id="{7D354C90-77D4-4165-AE34-3DBFCCC57255}"/>
              </a:ext>
            </a:extLst>
          </p:cNvPr>
          <p:cNvPicPr>
            <a:picLocks noChangeAspect="1" noChangeArrowheads="1"/>
          </p:cNvPicPr>
          <p:nvPr/>
        </p:nvPicPr>
        <p:blipFill>
          <a:blip r:embed="rId4" cstate="print"/>
          <a:srcRect/>
          <a:stretch>
            <a:fillRect/>
          </a:stretch>
        </p:blipFill>
        <p:spPr bwMode="auto">
          <a:xfrm>
            <a:off x="2555243" y="854138"/>
            <a:ext cx="2912107" cy="1367014"/>
          </a:xfrm>
          <a:prstGeom prst="rect">
            <a:avLst/>
          </a:prstGeom>
          <a:noFill/>
          <a:ln w="9525">
            <a:noFill/>
            <a:miter lim="800000"/>
            <a:headEnd/>
            <a:tailEnd/>
          </a:ln>
        </p:spPr>
      </p:pic>
      <p:pic>
        <p:nvPicPr>
          <p:cNvPr id="10" name="Picture 5">
            <a:extLst>
              <a:ext uri="{FF2B5EF4-FFF2-40B4-BE49-F238E27FC236}">
                <a16:creationId xmlns:a16="http://schemas.microsoft.com/office/drawing/2014/main" id="{57DB8D93-6C83-4B92-854A-AC406B69E0CF}"/>
              </a:ext>
            </a:extLst>
          </p:cNvPr>
          <p:cNvPicPr>
            <a:picLocks noChangeAspect="1" noChangeArrowheads="1"/>
          </p:cNvPicPr>
          <p:nvPr/>
        </p:nvPicPr>
        <p:blipFill>
          <a:blip r:embed="rId5" cstate="print"/>
          <a:srcRect/>
          <a:stretch>
            <a:fillRect/>
          </a:stretch>
        </p:blipFill>
        <p:spPr bwMode="auto">
          <a:xfrm rot="16200000">
            <a:off x="4634685" y="5171928"/>
            <a:ext cx="1268477" cy="2008064"/>
          </a:xfrm>
          <a:prstGeom prst="rect">
            <a:avLst/>
          </a:prstGeom>
          <a:noFill/>
          <a:ln w="9525">
            <a:noFill/>
            <a:miter lim="800000"/>
            <a:headEnd/>
            <a:tailEnd/>
          </a:ln>
        </p:spPr>
      </p:pic>
      <p:pic>
        <p:nvPicPr>
          <p:cNvPr id="14" name="Picture 6">
            <a:extLst>
              <a:ext uri="{FF2B5EF4-FFF2-40B4-BE49-F238E27FC236}">
                <a16:creationId xmlns:a16="http://schemas.microsoft.com/office/drawing/2014/main" id="{700A173A-5A25-49B1-B9EA-23D1020A3322}"/>
              </a:ext>
            </a:extLst>
          </p:cNvPr>
          <p:cNvPicPr>
            <a:picLocks noChangeAspect="1" noChangeArrowheads="1"/>
          </p:cNvPicPr>
          <p:nvPr/>
        </p:nvPicPr>
        <p:blipFill>
          <a:blip r:embed="rId6" cstate="print"/>
          <a:srcRect/>
          <a:stretch>
            <a:fillRect/>
          </a:stretch>
        </p:blipFill>
        <p:spPr bwMode="auto">
          <a:xfrm>
            <a:off x="58521" y="3538844"/>
            <a:ext cx="1715839" cy="1308755"/>
          </a:xfrm>
          <a:prstGeom prst="rect">
            <a:avLst/>
          </a:prstGeom>
          <a:noFill/>
          <a:ln w="9525">
            <a:noFill/>
            <a:miter lim="800000"/>
            <a:headEnd/>
            <a:tailEnd/>
          </a:ln>
        </p:spPr>
      </p:pic>
      <p:pic>
        <p:nvPicPr>
          <p:cNvPr id="16" name="Picture 7">
            <a:extLst>
              <a:ext uri="{FF2B5EF4-FFF2-40B4-BE49-F238E27FC236}">
                <a16:creationId xmlns:a16="http://schemas.microsoft.com/office/drawing/2014/main" id="{2D363F90-113D-4A7A-BEA3-C3F18B62F111}"/>
              </a:ext>
            </a:extLst>
          </p:cNvPr>
          <p:cNvPicPr>
            <a:picLocks noChangeAspect="1" noChangeArrowheads="1"/>
          </p:cNvPicPr>
          <p:nvPr/>
        </p:nvPicPr>
        <p:blipFill>
          <a:blip r:embed="rId7" cstate="print"/>
          <a:srcRect/>
          <a:stretch>
            <a:fillRect/>
          </a:stretch>
        </p:blipFill>
        <p:spPr bwMode="auto">
          <a:xfrm>
            <a:off x="58521" y="4879666"/>
            <a:ext cx="1584176" cy="1933404"/>
          </a:xfrm>
          <a:prstGeom prst="rect">
            <a:avLst/>
          </a:prstGeom>
          <a:noFill/>
          <a:ln w="9525">
            <a:noFill/>
            <a:miter lim="800000"/>
            <a:headEnd/>
            <a:tailEnd/>
          </a:ln>
        </p:spPr>
      </p:pic>
      <p:pic>
        <p:nvPicPr>
          <p:cNvPr id="18" name="Picture 8">
            <a:extLst>
              <a:ext uri="{FF2B5EF4-FFF2-40B4-BE49-F238E27FC236}">
                <a16:creationId xmlns:a16="http://schemas.microsoft.com/office/drawing/2014/main" id="{008AB80C-DCCC-45A6-93F7-11216BDFBB51}"/>
              </a:ext>
            </a:extLst>
          </p:cNvPr>
          <p:cNvPicPr>
            <a:picLocks noChangeAspect="1" noChangeArrowheads="1"/>
          </p:cNvPicPr>
          <p:nvPr/>
        </p:nvPicPr>
        <p:blipFill>
          <a:blip r:embed="rId8" cstate="print"/>
          <a:srcRect/>
          <a:stretch>
            <a:fillRect/>
          </a:stretch>
        </p:blipFill>
        <p:spPr bwMode="auto">
          <a:xfrm>
            <a:off x="1720874" y="5500742"/>
            <a:ext cx="2631866" cy="1296144"/>
          </a:xfrm>
          <a:prstGeom prst="rect">
            <a:avLst/>
          </a:prstGeom>
          <a:noFill/>
          <a:ln w="9525">
            <a:noFill/>
            <a:miter lim="800000"/>
            <a:headEnd/>
            <a:tailEnd/>
          </a:ln>
        </p:spPr>
      </p:pic>
      <p:pic>
        <p:nvPicPr>
          <p:cNvPr id="20" name="Picture 9">
            <a:extLst>
              <a:ext uri="{FF2B5EF4-FFF2-40B4-BE49-F238E27FC236}">
                <a16:creationId xmlns:a16="http://schemas.microsoft.com/office/drawing/2014/main" id="{DAA9B868-8A32-4EC1-B228-C80C59ACB1F0}"/>
              </a:ext>
            </a:extLst>
          </p:cNvPr>
          <p:cNvPicPr>
            <a:picLocks noChangeAspect="1" noChangeArrowheads="1"/>
          </p:cNvPicPr>
          <p:nvPr/>
        </p:nvPicPr>
        <p:blipFill>
          <a:blip r:embed="rId9" cstate="print"/>
          <a:srcRect/>
          <a:stretch>
            <a:fillRect/>
          </a:stretch>
        </p:blipFill>
        <p:spPr bwMode="auto">
          <a:xfrm>
            <a:off x="69886" y="854015"/>
            <a:ext cx="2397093" cy="1360774"/>
          </a:xfrm>
          <a:prstGeom prst="rect">
            <a:avLst/>
          </a:prstGeom>
          <a:noFill/>
          <a:ln w="9525">
            <a:noFill/>
            <a:miter lim="800000"/>
            <a:headEnd/>
            <a:tailEnd/>
          </a:ln>
        </p:spPr>
      </p:pic>
      <p:pic>
        <p:nvPicPr>
          <p:cNvPr id="22" name="Picture 10">
            <a:extLst>
              <a:ext uri="{FF2B5EF4-FFF2-40B4-BE49-F238E27FC236}">
                <a16:creationId xmlns:a16="http://schemas.microsoft.com/office/drawing/2014/main" id="{A56D8AAD-0435-49D0-BC0C-FBA18A5ED70F}"/>
              </a:ext>
            </a:extLst>
          </p:cNvPr>
          <p:cNvPicPr>
            <a:picLocks noChangeAspect="1" noChangeArrowheads="1"/>
          </p:cNvPicPr>
          <p:nvPr/>
        </p:nvPicPr>
        <p:blipFill>
          <a:blip r:embed="rId10" cstate="print"/>
          <a:srcRect/>
          <a:stretch>
            <a:fillRect/>
          </a:stretch>
        </p:blipFill>
        <p:spPr bwMode="auto">
          <a:xfrm>
            <a:off x="3311764" y="2279350"/>
            <a:ext cx="2068203" cy="3218961"/>
          </a:xfrm>
          <a:prstGeom prst="rect">
            <a:avLst/>
          </a:prstGeom>
          <a:noFill/>
          <a:ln w="9525">
            <a:noFill/>
            <a:miter lim="800000"/>
            <a:headEnd/>
            <a:tailEnd/>
          </a:ln>
        </p:spPr>
      </p:pic>
      <p:pic>
        <p:nvPicPr>
          <p:cNvPr id="26" name="Picture 3">
            <a:extLst>
              <a:ext uri="{FF2B5EF4-FFF2-40B4-BE49-F238E27FC236}">
                <a16:creationId xmlns:a16="http://schemas.microsoft.com/office/drawing/2014/main" id="{2608920C-9E3E-4E72-89DC-25A88F40B764}"/>
              </a:ext>
            </a:extLst>
          </p:cNvPr>
          <p:cNvPicPr>
            <a:picLocks noChangeAspect="1" noChangeArrowheads="1"/>
          </p:cNvPicPr>
          <p:nvPr/>
        </p:nvPicPr>
        <p:blipFill>
          <a:blip r:embed="rId11" cstate="print"/>
          <a:srcRect/>
          <a:stretch>
            <a:fillRect/>
          </a:stretch>
        </p:blipFill>
        <p:spPr bwMode="auto">
          <a:xfrm>
            <a:off x="6324599" y="4677247"/>
            <a:ext cx="2799313" cy="2132951"/>
          </a:xfrm>
          <a:prstGeom prst="rect">
            <a:avLst/>
          </a:prstGeom>
          <a:noFill/>
          <a:ln w="9525">
            <a:noFill/>
            <a:miter lim="800000"/>
            <a:headEnd/>
            <a:tailEnd/>
          </a:ln>
        </p:spPr>
      </p:pic>
      <p:pic>
        <p:nvPicPr>
          <p:cNvPr id="30" name="Picture 5">
            <a:extLst>
              <a:ext uri="{FF2B5EF4-FFF2-40B4-BE49-F238E27FC236}">
                <a16:creationId xmlns:a16="http://schemas.microsoft.com/office/drawing/2014/main" id="{942A25C3-C702-41FC-BF3C-D910C5AEACCE}"/>
              </a:ext>
            </a:extLst>
          </p:cNvPr>
          <p:cNvPicPr>
            <a:picLocks noChangeAspect="1" noChangeArrowheads="1"/>
          </p:cNvPicPr>
          <p:nvPr/>
        </p:nvPicPr>
        <p:blipFill>
          <a:blip r:embed="rId12" cstate="print"/>
          <a:srcRect/>
          <a:stretch>
            <a:fillRect/>
          </a:stretch>
        </p:blipFill>
        <p:spPr bwMode="auto">
          <a:xfrm>
            <a:off x="9227201" y="4679738"/>
            <a:ext cx="2906277" cy="2133331"/>
          </a:xfrm>
          <a:prstGeom prst="rect">
            <a:avLst/>
          </a:prstGeom>
          <a:noFill/>
          <a:ln w="9525">
            <a:noFill/>
            <a:miter lim="800000"/>
            <a:headEnd/>
            <a:tailEnd/>
          </a:ln>
        </p:spPr>
      </p:pic>
      <p:pic>
        <p:nvPicPr>
          <p:cNvPr id="32" name="Picture 2">
            <a:extLst>
              <a:ext uri="{FF2B5EF4-FFF2-40B4-BE49-F238E27FC236}">
                <a16:creationId xmlns:a16="http://schemas.microsoft.com/office/drawing/2014/main" id="{5E1C56EF-CBDC-4B7C-925E-4C7728A49D2B}"/>
              </a:ext>
            </a:extLst>
          </p:cNvPr>
          <p:cNvPicPr>
            <a:picLocks noChangeAspect="1" noChangeArrowheads="1"/>
          </p:cNvPicPr>
          <p:nvPr/>
        </p:nvPicPr>
        <p:blipFill>
          <a:blip r:embed="rId13" cstate="print"/>
          <a:srcRect/>
          <a:stretch>
            <a:fillRect/>
          </a:stretch>
        </p:blipFill>
        <p:spPr bwMode="auto">
          <a:xfrm>
            <a:off x="5586543" y="-14692"/>
            <a:ext cx="6606421" cy="4653367"/>
          </a:xfrm>
          <a:prstGeom prst="rect">
            <a:avLst/>
          </a:prstGeom>
          <a:noFill/>
          <a:ln w="9525">
            <a:noFill/>
            <a:miter lim="800000"/>
            <a:headEnd/>
            <a:tailEnd/>
          </a:ln>
        </p:spPr>
      </p:pic>
    </p:spTree>
    <p:extLst>
      <p:ext uri="{BB962C8B-B14F-4D97-AF65-F5344CB8AC3E}">
        <p14:creationId xmlns:p14="http://schemas.microsoft.com/office/powerpoint/2010/main" val="2826176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42897" y="1287498"/>
            <a:ext cx="5648303" cy="3254176"/>
          </a:xfrm>
          <a:prstGeom prst="rect">
            <a:avLst/>
          </a:prstGeom>
        </p:spPr>
        <p:txBody>
          <a:bodyPr vert="horz" lIns="0" tIns="45720" rIns="0" bIns="45720" rtlCol="0">
            <a:normAutofit lnSpcReduction="1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pozdější</a:t>
            </a:r>
            <a:r>
              <a:rPr kumimoji="0" lang="en-US" sz="2400" b="0" i="0" u="none" strike="noStrike" kern="1200" cap="none" spc="0" normalizeH="0" baseline="0" noProof="0" dirty="0">
                <a:ln>
                  <a:noFill/>
                </a:ln>
                <a:solidFill>
                  <a:srgbClr val="000000"/>
                </a:solidFill>
                <a:effectLst/>
                <a:uLnTx/>
                <a:uFillTx/>
                <a:latin typeface="Calibri"/>
                <a:ea typeface="+mn-ea"/>
                <a:cs typeface="+mn-cs"/>
              </a:rPr>
              <a:t> oppidum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stupně</a:t>
            </a:r>
            <a:r>
              <a:rPr kumimoji="0" lang="en-US" sz="2400" b="0" i="0" u="none" strike="noStrike" kern="1200" cap="none" spc="0" normalizeH="0" baseline="0" noProof="0" dirty="0">
                <a:ln>
                  <a:noFill/>
                </a:ln>
                <a:solidFill>
                  <a:srgbClr val="000000"/>
                </a:solidFill>
                <a:effectLst/>
                <a:uLnTx/>
                <a:uFillTx/>
                <a:latin typeface="Calibri"/>
                <a:ea typeface="+mn-ea"/>
                <a:cs typeface="+mn-cs"/>
              </a:rPr>
              <a:t> LT C2-D1</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má</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starší</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fázi</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osídlení</a:t>
            </a:r>
            <a:r>
              <a:rPr kumimoji="0" lang="en-US" sz="2400" b="0" i="0" u="none" strike="noStrike" kern="1200" cap="none" spc="0" normalizeH="0" baseline="0" noProof="0" dirty="0">
                <a:ln>
                  <a:noFill/>
                </a:ln>
                <a:solidFill>
                  <a:srgbClr val="000000"/>
                </a:solidFill>
                <a:effectLst/>
                <a:uLnTx/>
                <a:uFillTx/>
                <a:latin typeface="Calibri"/>
                <a:ea typeface="+mn-ea"/>
                <a:cs typeface="+mn-cs"/>
              </a:rPr>
              <a:t> v </a:t>
            </a:r>
            <a:r>
              <a:rPr kumimoji="0" lang="cs-CZ" sz="2400" b="0" i="0" u="none" strike="noStrike" kern="1200" cap="none" spc="0" normalizeH="0" baseline="0" noProof="0" dirty="0">
                <a:ln>
                  <a:noFill/>
                </a:ln>
                <a:solidFill>
                  <a:srgbClr val="000000"/>
                </a:solidFill>
                <a:effectLst/>
                <a:uLnTx/>
                <a:uFillTx/>
                <a:latin typeface="Calibri"/>
                <a:ea typeface="+mn-ea"/>
                <a:cs typeface="+mn-cs"/>
              </a:rPr>
              <a:t>Ha D2-D3, </a:t>
            </a:r>
            <a:r>
              <a:rPr kumimoji="0" lang="en-US" sz="2400" b="0" i="0" u="none" strike="noStrike" kern="1200" cap="none" spc="0" normalizeH="0" baseline="0" noProof="0" dirty="0">
                <a:ln>
                  <a:noFill/>
                </a:ln>
                <a:solidFill>
                  <a:srgbClr val="000000"/>
                </a:solidFill>
                <a:effectLst/>
                <a:uLnTx/>
                <a:uFillTx/>
                <a:latin typeface="Calibri"/>
                <a:ea typeface="+mn-ea"/>
                <a:cs typeface="+mn-cs"/>
              </a:rPr>
              <a:t>LTA</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An unusual type of Ha D2–3 farmstead at least 85 x</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75 m in area, with a wooden enclosure and a number</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of different structures</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Motyková</a:t>
            </a:r>
            <a:r>
              <a:rPr kumimoji="0" lang="en-US" sz="2400" b="0" i="0" u="none" strike="noStrike" kern="1200" cap="none" spc="0" normalizeH="0" baseline="0" noProof="0" dirty="0">
                <a:ln>
                  <a:noFill/>
                </a:ln>
                <a:solidFill>
                  <a:srgbClr val="000000"/>
                </a:solidFill>
                <a:effectLst/>
                <a:uLnTx/>
                <a:uFillTx/>
                <a:latin typeface="Calibri"/>
                <a:ea typeface="+mn-ea"/>
                <a:cs typeface="+mn-cs"/>
              </a:rPr>
              <a:t> –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Drda</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Rybová</a:t>
            </a:r>
            <a:endParaRPr lang="cs-CZ" sz="2400" dirty="0">
              <a:solidFill>
                <a:srgbClr val="000000"/>
              </a:solidFill>
              <a:latin typeface="Calibri"/>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imported</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goo</a:t>
            </a:r>
            <a:r>
              <a:rPr lang="cs-CZ" sz="2400" dirty="0" err="1">
                <a:solidFill>
                  <a:srgbClr val="000000"/>
                </a:solidFill>
                <a:latin typeface="Calibri"/>
              </a:rPr>
              <a:t>ds</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Nadpis 1"/>
          <p:cNvSpPr>
            <a:spLocks noGrp="1"/>
          </p:cNvSpPr>
          <p:nvPr>
            <p:ph type="title"/>
          </p:nvPr>
        </p:nvSpPr>
        <p:spPr>
          <a:xfrm>
            <a:off x="142898" y="607377"/>
            <a:ext cx="5248252" cy="680120"/>
          </a:xfrm>
        </p:spPr>
        <p:txBody>
          <a:bodyPr>
            <a:normAutofit fontScale="90000"/>
          </a:bodyPr>
          <a:lstStyle/>
          <a:p>
            <a:r>
              <a:rPr lang="cs-CZ" b="1" dirty="0" err="1">
                <a:solidFill>
                  <a:schemeClr val="accent1"/>
                </a:solidFill>
              </a:rPr>
              <a:t>Homestead</a:t>
            </a:r>
            <a:r>
              <a:rPr lang="cs-CZ" b="1" dirty="0">
                <a:solidFill>
                  <a:schemeClr val="accent1"/>
                </a:solidFill>
              </a:rPr>
              <a:t> on </a:t>
            </a:r>
            <a:r>
              <a:rPr lang="cs-CZ" b="1" dirty="0" err="1">
                <a:solidFill>
                  <a:schemeClr val="accent1"/>
                </a:solidFill>
              </a:rPr>
              <a:t>hilfort</a:t>
            </a:r>
            <a:r>
              <a:rPr lang="cs-CZ" b="1" dirty="0">
                <a:solidFill>
                  <a:schemeClr val="accent1"/>
                </a:solidFill>
              </a:rPr>
              <a:t> – Závist </a:t>
            </a:r>
            <a:r>
              <a:rPr lang="cs-CZ" b="1" dirty="0" err="1">
                <a:solidFill>
                  <a:schemeClr val="accent1"/>
                </a:solidFill>
              </a:rPr>
              <a:t>near</a:t>
            </a:r>
            <a:r>
              <a:rPr lang="cs-CZ" b="1" dirty="0">
                <a:solidFill>
                  <a:schemeClr val="accent1"/>
                </a:solidFill>
              </a:rPr>
              <a:t> Prague</a:t>
            </a:r>
          </a:p>
        </p:txBody>
      </p:sp>
      <p:pic>
        <p:nvPicPr>
          <p:cNvPr id="3" name="Picture 2">
            <a:extLst>
              <a:ext uri="{FF2B5EF4-FFF2-40B4-BE49-F238E27FC236}">
                <a16:creationId xmlns:a16="http://schemas.microsoft.com/office/drawing/2014/main" id="{8F1CF1B4-728B-4780-9AD7-3B28E69FCF9B}"/>
              </a:ext>
            </a:extLst>
          </p:cNvPr>
          <p:cNvPicPr>
            <a:picLocks noChangeAspect="1" noChangeArrowheads="1"/>
          </p:cNvPicPr>
          <p:nvPr/>
        </p:nvPicPr>
        <p:blipFill>
          <a:blip r:embed="rId2" cstate="print"/>
          <a:srcRect/>
          <a:stretch>
            <a:fillRect/>
          </a:stretch>
        </p:blipFill>
        <p:spPr bwMode="auto">
          <a:xfrm>
            <a:off x="8628112" y="0"/>
            <a:ext cx="3563888" cy="4335533"/>
          </a:xfrm>
          <a:prstGeom prst="rect">
            <a:avLst/>
          </a:prstGeom>
          <a:noFill/>
          <a:ln w="9525">
            <a:noFill/>
            <a:miter lim="800000"/>
            <a:headEnd/>
            <a:tailEnd/>
          </a:ln>
        </p:spPr>
      </p:pic>
      <p:pic>
        <p:nvPicPr>
          <p:cNvPr id="4" name="Picture 5">
            <a:extLst>
              <a:ext uri="{FF2B5EF4-FFF2-40B4-BE49-F238E27FC236}">
                <a16:creationId xmlns:a16="http://schemas.microsoft.com/office/drawing/2014/main" id="{4B6C35BA-F401-4442-AFD2-D0F6CF283429}"/>
              </a:ext>
            </a:extLst>
          </p:cNvPr>
          <p:cNvPicPr>
            <a:picLocks noChangeAspect="1" noChangeArrowheads="1"/>
          </p:cNvPicPr>
          <p:nvPr/>
        </p:nvPicPr>
        <p:blipFill>
          <a:blip r:embed="rId3" cstate="print"/>
          <a:srcRect/>
          <a:stretch>
            <a:fillRect/>
          </a:stretch>
        </p:blipFill>
        <p:spPr bwMode="auto">
          <a:xfrm>
            <a:off x="6800850" y="3734393"/>
            <a:ext cx="5391150" cy="3079992"/>
          </a:xfrm>
          <a:prstGeom prst="rect">
            <a:avLst/>
          </a:prstGeom>
          <a:noFill/>
          <a:ln w="9525">
            <a:noFill/>
            <a:miter lim="800000"/>
            <a:headEnd/>
            <a:tailEnd/>
          </a:ln>
        </p:spPr>
      </p:pic>
      <p:pic>
        <p:nvPicPr>
          <p:cNvPr id="9" name="Picture 3">
            <a:extLst>
              <a:ext uri="{FF2B5EF4-FFF2-40B4-BE49-F238E27FC236}">
                <a16:creationId xmlns:a16="http://schemas.microsoft.com/office/drawing/2014/main" id="{951B71D6-0D41-4CFB-8ED9-D02D49BE5CBB}"/>
              </a:ext>
            </a:extLst>
          </p:cNvPr>
          <p:cNvPicPr>
            <a:picLocks noChangeAspect="1" noChangeArrowheads="1"/>
          </p:cNvPicPr>
          <p:nvPr/>
        </p:nvPicPr>
        <p:blipFill>
          <a:blip r:embed="rId4" cstate="print"/>
          <a:srcRect/>
          <a:stretch>
            <a:fillRect/>
          </a:stretch>
        </p:blipFill>
        <p:spPr bwMode="auto">
          <a:xfrm>
            <a:off x="6027727" y="28575"/>
            <a:ext cx="2530075" cy="3638550"/>
          </a:xfrm>
          <a:prstGeom prst="rect">
            <a:avLst/>
          </a:prstGeom>
          <a:noFill/>
          <a:ln w="9525">
            <a:noFill/>
            <a:miter lim="800000"/>
            <a:headEnd/>
            <a:tailEnd/>
          </a:ln>
        </p:spPr>
      </p:pic>
      <p:pic>
        <p:nvPicPr>
          <p:cNvPr id="11" name="Picture 4">
            <a:extLst>
              <a:ext uri="{FF2B5EF4-FFF2-40B4-BE49-F238E27FC236}">
                <a16:creationId xmlns:a16="http://schemas.microsoft.com/office/drawing/2014/main" id="{AE10381A-1D32-4A9A-B0A8-B589E3F9E3DA}"/>
              </a:ext>
            </a:extLst>
          </p:cNvPr>
          <p:cNvPicPr>
            <a:picLocks noChangeAspect="1" noChangeArrowheads="1"/>
          </p:cNvPicPr>
          <p:nvPr/>
        </p:nvPicPr>
        <p:blipFill>
          <a:blip r:embed="rId5" cstate="print"/>
          <a:srcRect/>
          <a:stretch>
            <a:fillRect/>
          </a:stretch>
        </p:blipFill>
        <p:spPr bwMode="auto">
          <a:xfrm>
            <a:off x="47627" y="4541673"/>
            <a:ext cx="3351287" cy="2272712"/>
          </a:xfrm>
          <a:prstGeom prst="rect">
            <a:avLst/>
          </a:prstGeom>
          <a:noFill/>
          <a:ln w="9525">
            <a:noFill/>
            <a:miter lim="800000"/>
            <a:headEnd/>
            <a:tailEnd/>
          </a:ln>
        </p:spPr>
      </p:pic>
      <p:pic>
        <p:nvPicPr>
          <p:cNvPr id="15" name="Picture 3">
            <a:extLst>
              <a:ext uri="{FF2B5EF4-FFF2-40B4-BE49-F238E27FC236}">
                <a16:creationId xmlns:a16="http://schemas.microsoft.com/office/drawing/2014/main" id="{968C8568-67BA-4BFE-81ED-462C71AA62E9}"/>
              </a:ext>
            </a:extLst>
          </p:cNvPr>
          <p:cNvPicPr>
            <a:picLocks noChangeAspect="1" noChangeArrowheads="1"/>
          </p:cNvPicPr>
          <p:nvPr/>
        </p:nvPicPr>
        <p:blipFill>
          <a:blip r:embed="rId6" cstate="print"/>
          <a:srcRect/>
          <a:stretch>
            <a:fillRect/>
          </a:stretch>
        </p:blipFill>
        <p:spPr bwMode="auto">
          <a:xfrm>
            <a:off x="3581400" y="3827331"/>
            <a:ext cx="3092109" cy="2987054"/>
          </a:xfrm>
          <a:prstGeom prst="rect">
            <a:avLst/>
          </a:prstGeom>
          <a:noFill/>
          <a:ln w="9525">
            <a:noFill/>
            <a:miter lim="800000"/>
            <a:headEnd/>
            <a:tailEnd/>
          </a:ln>
        </p:spPr>
      </p:pic>
    </p:spTree>
    <p:extLst>
      <p:ext uri="{BB962C8B-B14F-4D97-AF65-F5344CB8AC3E}">
        <p14:creationId xmlns:p14="http://schemas.microsoft.com/office/powerpoint/2010/main" val="235110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 name="Nadpis 42"/>
          <p:cNvSpPr>
            <a:spLocks noGrp="1"/>
          </p:cNvSpPr>
          <p:nvPr>
            <p:ph type="title"/>
          </p:nvPr>
        </p:nvSpPr>
        <p:spPr>
          <a:xfrm>
            <a:off x="198408" y="174461"/>
            <a:ext cx="7461849" cy="653675"/>
          </a:xfrm>
        </p:spPr>
        <p:txBody>
          <a:bodyPr>
            <a:normAutofit/>
          </a:bodyPr>
          <a:lstStyle/>
          <a:p>
            <a:r>
              <a:rPr lang="cs-CZ" sz="4000" b="1" dirty="0" err="1">
                <a:solidFill>
                  <a:schemeClr val="accent1"/>
                </a:solidFill>
              </a:rPr>
              <a:t>Homesteads</a:t>
            </a:r>
            <a:r>
              <a:rPr lang="cs-CZ" sz="4000" b="1" dirty="0">
                <a:solidFill>
                  <a:schemeClr val="accent1"/>
                </a:solidFill>
              </a:rPr>
              <a:t> in Ha D1–D3 and LT A</a:t>
            </a:r>
          </a:p>
        </p:txBody>
      </p:sp>
      <p:pic>
        <p:nvPicPr>
          <p:cNvPr id="6" name="Obrázek 5" descr="la052.jpg"/>
          <p:cNvPicPr>
            <a:picLocks noChangeAspect="1"/>
          </p:cNvPicPr>
          <p:nvPr/>
        </p:nvPicPr>
        <p:blipFill>
          <a:blip r:embed="rId2" cstate="print"/>
          <a:stretch>
            <a:fillRect/>
          </a:stretch>
        </p:blipFill>
        <p:spPr>
          <a:xfrm>
            <a:off x="7516583" y="0"/>
            <a:ext cx="4675417" cy="3510951"/>
          </a:xfrm>
          <a:prstGeom prst="rect">
            <a:avLst/>
          </a:prstGeom>
        </p:spPr>
      </p:pic>
      <p:pic>
        <p:nvPicPr>
          <p:cNvPr id="7" name="Obrázek 6" descr="img2548.jpg"/>
          <p:cNvPicPr>
            <a:picLocks noChangeAspect="1"/>
          </p:cNvPicPr>
          <p:nvPr/>
        </p:nvPicPr>
        <p:blipFill>
          <a:blip r:embed="rId3" cstate="print"/>
          <a:stretch>
            <a:fillRect/>
          </a:stretch>
        </p:blipFill>
        <p:spPr>
          <a:xfrm>
            <a:off x="0" y="1013951"/>
            <a:ext cx="7444596" cy="5844049"/>
          </a:xfrm>
          <a:prstGeom prst="rect">
            <a:avLst/>
          </a:prstGeom>
        </p:spPr>
      </p:pic>
      <p:sp>
        <p:nvSpPr>
          <p:cNvPr id="8" name="Zástupný symbol pro obsah 7"/>
          <p:cNvSpPr>
            <a:spLocks noGrp="1"/>
          </p:cNvSpPr>
          <p:nvPr>
            <p:ph idx="1"/>
          </p:nvPr>
        </p:nvSpPr>
        <p:spPr>
          <a:xfrm>
            <a:off x="7565365" y="3519576"/>
            <a:ext cx="4626635" cy="3338423"/>
          </a:xfrm>
        </p:spPr>
        <p:txBody>
          <a:bodyPr>
            <a:normAutofit lnSpcReduction="10000"/>
          </a:bodyPr>
          <a:lstStyle/>
          <a:p>
            <a:pPr>
              <a:buFont typeface="Arial" pitchFamily="34" charset="0"/>
              <a:buChar char="•"/>
            </a:pPr>
            <a:r>
              <a:rPr lang="cs-CZ" dirty="0"/>
              <a:t> </a:t>
            </a:r>
            <a:r>
              <a:rPr lang="en-US" dirty="0"/>
              <a:t>The most widespread type of elite settlements in the late Hallstatt and early La Tène periods were </a:t>
            </a:r>
            <a:r>
              <a:rPr lang="cs-CZ" dirty="0" err="1"/>
              <a:t>homesteads</a:t>
            </a:r>
            <a:r>
              <a:rPr lang="en-US" dirty="0"/>
              <a:t> </a:t>
            </a:r>
            <a:r>
              <a:rPr lang="cs-CZ" dirty="0"/>
              <a:t>(</a:t>
            </a:r>
            <a:r>
              <a:rPr lang="cs-CZ" b="1" dirty="0" err="1"/>
              <a:t>Herrenhof</a:t>
            </a:r>
            <a:r>
              <a:rPr lang="cs-CZ" dirty="0"/>
              <a:t>) </a:t>
            </a:r>
            <a:r>
              <a:rPr lang="en-US" dirty="0"/>
              <a:t>- fenced and fortified flat or hill structures</a:t>
            </a:r>
            <a:r>
              <a:rPr lang="cs-CZ" dirty="0"/>
              <a:t>; </a:t>
            </a:r>
            <a:endParaRPr lang="en-US" dirty="0"/>
          </a:p>
          <a:p>
            <a:pPr>
              <a:buFont typeface="Arial" pitchFamily="34" charset="0"/>
              <a:buChar char="•"/>
            </a:pPr>
            <a:r>
              <a:rPr lang="en-US" dirty="0"/>
              <a:t> had an economic function, production areas</a:t>
            </a:r>
          </a:p>
          <a:p>
            <a:pPr>
              <a:buFont typeface="Arial" pitchFamily="34" charset="0"/>
              <a:buChar char="•"/>
            </a:pPr>
            <a:r>
              <a:rPr lang="en-US" dirty="0"/>
              <a:t> inside there is a residential area, it also had </a:t>
            </a:r>
            <a:r>
              <a:rPr lang="cs-CZ" dirty="0" err="1"/>
              <a:t>sacral</a:t>
            </a:r>
            <a:r>
              <a:rPr lang="cs-CZ" dirty="0"/>
              <a:t> </a:t>
            </a:r>
            <a:r>
              <a:rPr lang="cs-CZ" dirty="0" err="1"/>
              <a:t>or</a:t>
            </a:r>
            <a:r>
              <a:rPr lang="cs-CZ" dirty="0"/>
              <a:t> </a:t>
            </a:r>
            <a:r>
              <a:rPr lang="cs-CZ" dirty="0" err="1"/>
              <a:t>cult</a:t>
            </a:r>
            <a:r>
              <a:rPr lang="en-US" dirty="0"/>
              <a:t> districts</a:t>
            </a:r>
          </a:p>
          <a:p>
            <a:pPr>
              <a:buFont typeface="Arial" pitchFamily="34" charset="0"/>
              <a:buChar char="•"/>
            </a:pPr>
            <a:r>
              <a:rPr lang="en-US" dirty="0"/>
              <a:t> there are also luxury goods such as gold or imports, similar to </a:t>
            </a:r>
            <a:r>
              <a:rPr lang="cs-CZ" dirty="0"/>
              <a:t>„</a:t>
            </a:r>
            <a:r>
              <a:rPr lang="cs-CZ" dirty="0" err="1"/>
              <a:t>fürstensitze</a:t>
            </a:r>
            <a:r>
              <a:rPr lang="cs-CZ" dirty="0"/>
              <a:t>“</a:t>
            </a:r>
          </a:p>
        </p:txBody>
      </p:sp>
      <p:sp>
        <p:nvSpPr>
          <p:cNvPr id="3" name="TextovéPole 2">
            <a:extLst>
              <a:ext uri="{FF2B5EF4-FFF2-40B4-BE49-F238E27FC236}">
                <a16:creationId xmlns:a16="http://schemas.microsoft.com/office/drawing/2014/main" id="{A9CE7072-FD7F-4B53-AFD4-7B60BAFA3CCB}"/>
              </a:ext>
            </a:extLst>
          </p:cNvPr>
          <p:cNvSpPr txBox="1"/>
          <p:nvPr/>
        </p:nvSpPr>
        <p:spPr>
          <a:xfrm>
            <a:off x="3189940" y="817931"/>
            <a:ext cx="106471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Hochdorf</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4" name="TextovéPole 3">
            <a:extLst>
              <a:ext uri="{FF2B5EF4-FFF2-40B4-BE49-F238E27FC236}">
                <a16:creationId xmlns:a16="http://schemas.microsoft.com/office/drawing/2014/main" id="{E80E90B0-4B89-47A6-BAEA-65F6D4E334E9}"/>
              </a:ext>
            </a:extLst>
          </p:cNvPr>
          <p:cNvSpPr txBox="1"/>
          <p:nvPr/>
        </p:nvSpPr>
        <p:spPr>
          <a:xfrm>
            <a:off x="4955085" y="4637456"/>
            <a:ext cx="123309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Heuneburg</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ovéPole 4">
            <a:extLst>
              <a:ext uri="{FF2B5EF4-FFF2-40B4-BE49-F238E27FC236}">
                <a16:creationId xmlns:a16="http://schemas.microsoft.com/office/drawing/2014/main" id="{69B18FEA-D930-4870-B288-FBDF2ED4D3C1}"/>
              </a:ext>
            </a:extLst>
          </p:cNvPr>
          <p:cNvSpPr txBox="1"/>
          <p:nvPr/>
        </p:nvSpPr>
        <p:spPr>
          <a:xfrm>
            <a:off x="4426105" y="5520883"/>
            <a:ext cx="145082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Hradec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near</a:t>
            </a:r>
            <a:r>
              <a:rPr kumimoji="0" lang="cs-CZ" sz="1800" b="0" i="0" u="none" strike="noStrike" kern="1200" cap="none" spc="0" normalizeH="0" baseline="0" noProof="0" dirty="0">
                <a:ln>
                  <a:noFill/>
                </a:ln>
                <a:solidFill>
                  <a:srgbClr val="000000"/>
                </a:solidFill>
                <a:effectLst/>
                <a:uLnTx/>
                <a:uFillTx/>
                <a:latin typeface="Calibri"/>
                <a:ea typeface="+mn-ea"/>
                <a:cs typeface="+mn-cs"/>
              </a:rPr>
              <a:t>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Nemětice</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9082091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82EA304-DF2E-490A-A826-8695330016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76045" y="246672"/>
            <a:ext cx="11395493" cy="705435"/>
          </a:xfrm>
        </p:spPr>
        <p:txBody>
          <a:bodyPr>
            <a:normAutofit fontScale="90000"/>
          </a:bodyPr>
          <a:lstStyle/>
          <a:p>
            <a:pPr algn="ctr"/>
            <a:r>
              <a:rPr lang="cs-CZ" b="1" dirty="0" err="1">
                <a:solidFill>
                  <a:schemeClr val="accent1"/>
                </a:solidFill>
              </a:rPr>
              <a:t>Hallstatt</a:t>
            </a:r>
            <a:r>
              <a:rPr lang="cs-CZ" b="1" dirty="0">
                <a:solidFill>
                  <a:schemeClr val="accent1"/>
                </a:solidFill>
              </a:rPr>
              <a:t> </a:t>
            </a:r>
            <a:r>
              <a:rPr lang="cs-CZ" b="1" dirty="0" err="1">
                <a:solidFill>
                  <a:schemeClr val="accent1"/>
                </a:solidFill>
              </a:rPr>
              <a:t>Tumuli</a:t>
            </a:r>
            <a:r>
              <a:rPr lang="cs-CZ" b="1" dirty="0">
                <a:solidFill>
                  <a:schemeClr val="accent1"/>
                </a:solidFill>
              </a:rPr>
              <a:t> </a:t>
            </a:r>
            <a:r>
              <a:rPr lang="cs-CZ" b="1" dirty="0" err="1">
                <a:solidFill>
                  <a:schemeClr val="accent1"/>
                </a:solidFill>
              </a:rPr>
              <a:t>group</a:t>
            </a:r>
            <a:r>
              <a:rPr lang="cs-CZ" b="1" dirty="0">
                <a:solidFill>
                  <a:schemeClr val="accent1"/>
                </a:solidFill>
              </a:rPr>
              <a:t> </a:t>
            </a:r>
            <a:r>
              <a:rPr lang="cs-CZ" b="1" dirty="0" err="1">
                <a:solidFill>
                  <a:schemeClr val="accent1"/>
                </a:solidFill>
              </a:rPr>
              <a:t>of</a:t>
            </a:r>
            <a:r>
              <a:rPr lang="cs-CZ" b="1" dirty="0">
                <a:solidFill>
                  <a:schemeClr val="accent1"/>
                </a:solidFill>
              </a:rPr>
              <a:t> </a:t>
            </a:r>
            <a:r>
              <a:rPr lang="cs-CZ" b="1" dirty="0" err="1">
                <a:solidFill>
                  <a:schemeClr val="accent1"/>
                </a:solidFill>
              </a:rPr>
              <a:t>the</a:t>
            </a:r>
            <a:r>
              <a:rPr lang="cs-CZ" b="1" dirty="0">
                <a:solidFill>
                  <a:schemeClr val="accent1"/>
                </a:solidFill>
              </a:rPr>
              <a:t> </a:t>
            </a:r>
            <a:r>
              <a:rPr lang="cs-CZ" b="1" dirty="0" err="1">
                <a:solidFill>
                  <a:schemeClr val="accent1"/>
                </a:solidFill>
              </a:rPr>
              <a:t>West</a:t>
            </a:r>
            <a:r>
              <a:rPr lang="cs-CZ" b="1" dirty="0">
                <a:solidFill>
                  <a:schemeClr val="accent1"/>
                </a:solidFill>
              </a:rPr>
              <a:t> </a:t>
            </a:r>
            <a:r>
              <a:rPr lang="cs-CZ" b="1" dirty="0" err="1">
                <a:solidFill>
                  <a:schemeClr val="accent1"/>
                </a:solidFill>
              </a:rPr>
              <a:t>Hallstatt</a:t>
            </a:r>
            <a:r>
              <a:rPr lang="cs-CZ" b="1" dirty="0">
                <a:solidFill>
                  <a:schemeClr val="accent1"/>
                </a:solidFill>
              </a:rPr>
              <a:t> </a:t>
            </a:r>
            <a:r>
              <a:rPr lang="cs-CZ" b="1" dirty="0" err="1">
                <a:solidFill>
                  <a:schemeClr val="accent1"/>
                </a:solidFill>
              </a:rPr>
              <a:t>Culture</a:t>
            </a:r>
            <a:endParaRPr lang="cs-CZ" b="1" dirty="0">
              <a:solidFill>
                <a:schemeClr val="accent1"/>
              </a:solidFill>
            </a:endParaRPr>
          </a:p>
        </p:txBody>
      </p:sp>
    </p:spTree>
    <p:extLst>
      <p:ext uri="{BB962C8B-B14F-4D97-AF65-F5344CB8AC3E}">
        <p14:creationId xmlns:p14="http://schemas.microsoft.com/office/powerpoint/2010/main" val="595549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42897" y="1287497"/>
            <a:ext cx="5648303" cy="5437153"/>
          </a:xfrm>
          <a:prstGeom prst="rect">
            <a:avLst/>
          </a:prstGeom>
        </p:spPr>
        <p:txBody>
          <a:bodyPr vert="horz" lIns="0" tIns="45720" rIns="0" bIns="45720" rtlCol="0">
            <a:normAutofit fontScale="92500" lnSpcReduction="2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unfortified</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few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sources</a:t>
            </a:r>
            <a:r>
              <a:rPr kumimoji="0" lang="en-US" sz="2400" b="0" i="0" u="none" strike="noStrike" kern="1200" cap="none" spc="0" normalizeH="0" baseline="0" noProof="0" dirty="0">
                <a:ln>
                  <a:noFill/>
                </a:ln>
                <a:solidFill>
                  <a:srgbClr val="000000"/>
                </a:solidFill>
                <a:effectLst/>
                <a:uLnTx/>
                <a:uFillTx/>
                <a:latin typeface="Calibri"/>
                <a:ea typeface="+mn-ea"/>
                <a:cs typeface="+mn-cs"/>
              </a:rPr>
              <a:t>, supplemented by surface collections</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t>
            </a:r>
            <a:r>
              <a:rPr kumimoji="0" lang="cs-CZ" sz="2400" b="0" i="0" u="none" strike="noStrike" kern="1200" cap="none" spc="0" normalizeH="0" baseline="0" noProof="0" dirty="0">
                <a:ln>
                  <a:noFill/>
                </a:ln>
                <a:solidFill>
                  <a:srgbClr val="000000"/>
                </a:solidFill>
                <a:effectLst/>
                <a:uLnTx/>
                <a:uFillTx/>
                <a:latin typeface="Calibri"/>
                <a:ea typeface="+mn-ea"/>
                <a:cs typeface="+mn-cs"/>
              </a:rPr>
              <a:t>S</a:t>
            </a:r>
            <a:r>
              <a:rPr kumimoji="0" lang="en-US" sz="2400" b="0" i="0" u="none" strike="noStrike" kern="1200" cap="none" spc="0" normalizeH="0" baseline="0" noProof="0" dirty="0">
                <a:ln>
                  <a:noFill/>
                </a:ln>
                <a:solidFill>
                  <a:srgbClr val="000000"/>
                </a:solidFill>
                <a:effectLst/>
                <a:uLnTx/>
                <a:uFillTx/>
                <a:latin typeface="Calibri"/>
                <a:ea typeface="+mn-ea"/>
                <a:cs typeface="+mn-cs"/>
              </a:rPr>
              <a:t> Bohemia -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Dreslerová</a:t>
            </a:r>
            <a:r>
              <a:rPr kumimoji="0" lang="en-US" sz="2400" b="0" i="0" u="none" strike="noStrike" kern="1200" cap="none" spc="0" normalizeH="0" baseline="0" noProof="0" dirty="0">
                <a:ln>
                  <a:noFill/>
                </a:ln>
                <a:solidFill>
                  <a:srgbClr val="000000"/>
                </a:solidFill>
                <a:effectLst/>
                <a:uLnTx/>
                <a:uFillTx/>
                <a:latin typeface="Calibri"/>
                <a:ea typeface="+mn-ea"/>
                <a:cs typeface="+mn-cs"/>
              </a:rPr>
              <a:t> 2002, </a:t>
            </a:r>
            <a:r>
              <a:rPr kumimoji="0" lang="cs-CZ" sz="2400" b="0" i="0" u="none" strike="noStrike" kern="1200" cap="none" spc="0" normalizeH="0" baseline="0" noProof="0" dirty="0">
                <a:ln>
                  <a:noFill/>
                </a:ln>
                <a:solidFill>
                  <a:srgbClr val="000000"/>
                </a:solidFill>
                <a:effectLst/>
                <a:uLnTx/>
                <a:uFillTx/>
                <a:latin typeface="Calibri"/>
                <a:ea typeface="+mn-ea"/>
                <a:cs typeface="+mn-cs"/>
              </a:rPr>
              <a:t>W</a:t>
            </a:r>
            <a:r>
              <a:rPr kumimoji="0" lang="en-US" sz="2400" b="0" i="0" u="none" strike="noStrike" kern="1200" cap="none" spc="0" normalizeH="0" baseline="0" noProof="0" dirty="0">
                <a:ln>
                  <a:noFill/>
                </a:ln>
                <a:solidFill>
                  <a:srgbClr val="000000"/>
                </a:solidFill>
                <a:effectLst/>
                <a:uLnTx/>
                <a:uFillTx/>
                <a:latin typeface="Calibri"/>
                <a:ea typeface="+mn-ea"/>
                <a:cs typeface="+mn-cs"/>
              </a:rPr>
              <a:t> Bohemia -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Chytráček</a:t>
            </a:r>
            <a:r>
              <a:rPr kumimoji="0" lang="en-US" sz="2400" b="0" i="0" u="none" strike="noStrike" kern="1200" cap="none" spc="0" normalizeH="0" baseline="0" noProof="0" dirty="0">
                <a:ln>
                  <a:noFill/>
                </a:ln>
                <a:solidFill>
                  <a:srgbClr val="000000"/>
                </a:solidFill>
                <a:effectLst/>
                <a:uLnTx/>
                <a:uFillTx/>
                <a:latin typeface="Calibri"/>
                <a:ea typeface="+mn-ea"/>
                <a:cs typeface="+mn-cs"/>
              </a:rPr>
              <a:t> -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Metlička</a:t>
            </a:r>
            <a:r>
              <a:rPr kumimoji="0" lang="en-US" sz="2400" b="0" i="0" u="none" strike="noStrike" kern="1200" cap="none" spc="0" normalizeH="0" baseline="0" noProof="0" dirty="0">
                <a:ln>
                  <a:noFill/>
                </a:ln>
                <a:solidFill>
                  <a:srgbClr val="000000"/>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known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settlements</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 on terraces by rivers or on the shore: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1" i="0" u="none" strike="noStrike" kern="1200" cap="none" spc="0" normalizeH="0" baseline="0" noProof="0" dirty="0" err="1">
                <a:ln>
                  <a:noFill/>
                </a:ln>
                <a:solidFill>
                  <a:srgbClr val="000000"/>
                </a:solidFill>
                <a:effectLst/>
                <a:uLnTx/>
                <a:uFillTx/>
                <a:latin typeface="Calibri"/>
                <a:ea typeface="+mn-ea"/>
                <a:cs typeface="+mn-cs"/>
              </a:rPr>
              <a:t>Bděněves</a:t>
            </a:r>
            <a:r>
              <a:rPr kumimoji="0" lang="en-US" sz="2400" b="0" i="0" u="none" strike="noStrike" kern="1200" cap="none" spc="0" normalizeH="0" baseline="0" noProof="0" dirty="0">
                <a:ln>
                  <a:noFill/>
                </a:ln>
                <a:solidFill>
                  <a:srgbClr val="000000"/>
                </a:solidFill>
                <a:effectLst/>
                <a:uLnTx/>
                <a:uFillTx/>
                <a:latin typeface="Calibri"/>
                <a:ea typeface="+mn-ea"/>
                <a:cs typeface="+mn-cs"/>
              </a:rPr>
              <a:t> - Ha C1 - C2 - 5 surface houses, in the middle a chamber grave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1" i="0" u="none" strike="noStrike" kern="1200" cap="none" spc="0" normalizeH="0" baseline="0" noProof="0" dirty="0">
                <a:ln>
                  <a:noFill/>
                </a:ln>
                <a:solidFill>
                  <a:srgbClr val="000000"/>
                </a:solidFill>
                <a:effectLst/>
                <a:uLnTx/>
                <a:uFillTx/>
                <a:latin typeface="Calibri"/>
                <a:ea typeface="+mn-ea"/>
                <a:cs typeface="+mn-cs"/>
              </a:rPr>
              <a:t>Vochov</a:t>
            </a:r>
            <a:r>
              <a:rPr kumimoji="0" lang="cs-CZ" sz="2400" b="0" i="0" u="none" strike="noStrike" kern="1200" cap="none" spc="0" normalizeH="0" baseline="0" noProof="0" dirty="0">
                <a:ln>
                  <a:noFill/>
                </a:ln>
                <a:solidFill>
                  <a:srgbClr val="000000"/>
                </a:solidFill>
                <a:effectLst/>
                <a:uLnTx/>
                <a:uFillTx/>
                <a:latin typeface="Calibri"/>
                <a:ea typeface="+mn-ea"/>
                <a:cs typeface="+mn-cs"/>
              </a:rPr>
              <a:t> (Plzeň-</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north</a:t>
            </a:r>
            <a:r>
              <a:rPr kumimoji="0" lang="cs-CZ" sz="2400" b="0" i="0" u="none" strike="noStrike" kern="1200" cap="none" spc="0" normalizeH="0" baseline="0" noProof="0" dirty="0">
                <a:ln>
                  <a:noFill/>
                </a:ln>
                <a:solidFill>
                  <a:srgbClr val="000000"/>
                </a:solidFill>
                <a:effectLst/>
                <a:uLnTx/>
                <a:uFillTx/>
                <a:latin typeface="Calibri"/>
                <a:ea typeface="+mn-ea"/>
                <a:cs typeface="+mn-cs"/>
              </a:rPr>
              <a:t>), Ha C – </a:t>
            </a:r>
            <a:r>
              <a:rPr kumimoji="0" lang="en-US" sz="2400" b="0" i="0" u="none" strike="noStrike" kern="1200" cap="none" spc="0" normalizeH="0" baseline="0" noProof="0" dirty="0">
                <a:ln>
                  <a:noFill/>
                </a:ln>
                <a:solidFill>
                  <a:srgbClr val="000000"/>
                </a:solidFill>
                <a:effectLst/>
                <a:uLnTx/>
                <a:uFillTx/>
                <a:latin typeface="Calibri"/>
                <a:ea typeface="+mn-ea"/>
                <a:cs typeface="+mn-cs"/>
              </a:rPr>
              <a:t>several pits, production facility and silo</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lang="cs-CZ" sz="2400" b="1" dirty="0">
                <a:solidFill>
                  <a:srgbClr val="000000"/>
                </a:solidFill>
                <a:latin typeface="Calibri"/>
              </a:rPr>
              <a:t>Křimice</a:t>
            </a:r>
            <a:r>
              <a:rPr lang="cs-CZ" sz="2400" dirty="0">
                <a:solidFill>
                  <a:srgbClr val="000000"/>
                </a:solidFill>
                <a:latin typeface="Calibri"/>
              </a:rPr>
              <a:t> (Plzeň-</a:t>
            </a:r>
            <a:r>
              <a:rPr lang="cs-CZ" sz="2400" dirty="0" err="1">
                <a:solidFill>
                  <a:srgbClr val="000000"/>
                </a:solidFill>
                <a:latin typeface="Calibri"/>
              </a:rPr>
              <a:t>north</a:t>
            </a:r>
            <a:r>
              <a:rPr lang="cs-CZ" sz="2400" dirty="0">
                <a:solidFill>
                  <a:srgbClr val="000000"/>
                </a:solidFill>
                <a:latin typeface="Calibri"/>
              </a:rPr>
              <a:t>), Ha C – settlement </a:t>
            </a:r>
            <a:r>
              <a:rPr lang="en-US" sz="2400" dirty="0">
                <a:solidFill>
                  <a:srgbClr val="000000"/>
                </a:solidFill>
                <a:latin typeface="Calibri"/>
              </a:rPr>
              <a:t>with floor plans of pole houses, construction mostly 8-6 poles arranged in two rows</a:t>
            </a:r>
            <a:endParaRPr lang="cs-CZ" sz="2400" dirty="0">
              <a:solidFill>
                <a:srgbClr val="000000"/>
              </a:solidFill>
              <a:latin typeface="Calibri"/>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1" i="0" u="none" strike="noStrike" kern="1200" cap="none" spc="0" normalizeH="0" baseline="0" noProof="0" dirty="0">
                <a:ln>
                  <a:noFill/>
                </a:ln>
                <a:solidFill>
                  <a:srgbClr val="000000"/>
                </a:solidFill>
                <a:effectLst/>
                <a:uLnTx/>
                <a:uFillTx/>
                <a:latin typeface="Calibri"/>
                <a:ea typeface="+mn-ea"/>
                <a:cs typeface="+mn-cs"/>
              </a:rPr>
              <a:t> Horšovský Týn (sv. Anna)</a:t>
            </a:r>
            <a:r>
              <a:rPr kumimoji="0" lang="cs-CZ" sz="2400" b="0" i="0" u="none" strike="noStrike" kern="1200" cap="none" spc="0" normalizeH="0" baseline="0" noProof="0" dirty="0">
                <a:ln>
                  <a:noFill/>
                </a:ln>
                <a:solidFill>
                  <a:srgbClr val="000000"/>
                </a:solidFill>
                <a:effectLst/>
                <a:uLnTx/>
                <a:uFillTx/>
                <a:latin typeface="Calibri"/>
                <a:ea typeface="+mn-ea"/>
                <a:cs typeface="+mn-cs"/>
              </a:rPr>
              <a:t> –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unfortified</a:t>
            </a:r>
            <a:r>
              <a:rPr kumimoji="0" lang="cs-CZ" sz="2400" b="0" i="0" u="none" strike="noStrike" kern="1200" cap="none" spc="0" normalizeH="0" baseline="0" noProof="0" dirty="0">
                <a:ln>
                  <a:noFill/>
                </a:ln>
                <a:solidFill>
                  <a:srgbClr val="000000"/>
                </a:solidFill>
                <a:effectLst/>
                <a:uLnTx/>
                <a:uFillTx/>
                <a:latin typeface="Calibri"/>
                <a:ea typeface="+mn-ea"/>
                <a:cs typeface="+mn-cs"/>
              </a:rPr>
              <a:t>, settlement</a:t>
            </a:r>
            <a:r>
              <a:rPr kumimoji="0" lang="en-US" sz="2400" b="0" i="0" u="none" strike="noStrike" kern="1200" cap="none" spc="0" normalizeH="0" baseline="0" noProof="0" dirty="0">
                <a:ln>
                  <a:noFill/>
                </a:ln>
                <a:solidFill>
                  <a:srgbClr val="000000"/>
                </a:solidFill>
                <a:effectLst/>
                <a:uLnTx/>
                <a:uFillTx/>
                <a:latin typeface="Calibri"/>
                <a:ea typeface="+mn-ea"/>
                <a:cs typeface="+mn-cs"/>
              </a:rPr>
              <a:t> with two parallel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trenches</a:t>
            </a:r>
            <a:r>
              <a:rPr kumimoji="0" lang="en-US" sz="2400" b="0" i="0" u="none" strike="noStrike" kern="1200" cap="none" spc="0" normalizeH="0" baseline="0" noProof="0" dirty="0">
                <a:ln>
                  <a:noFill/>
                </a:ln>
                <a:solidFill>
                  <a:srgbClr val="000000"/>
                </a:solidFill>
                <a:effectLst/>
                <a:uLnTx/>
                <a:uFillTx/>
                <a:latin typeface="Calibri"/>
                <a:ea typeface="+mn-ea"/>
                <a:cs typeface="+mn-cs"/>
              </a:rPr>
              <a:t> - homestead</a:t>
            </a:r>
            <a:r>
              <a:rPr kumimoji="0" lang="cs-CZ" sz="2400" b="0" i="0" u="none" strike="noStrike" kern="1200" cap="none" spc="0" normalizeH="0" baseline="0" noProof="0" dirty="0">
                <a:ln>
                  <a:noFill/>
                </a:ln>
                <a:solidFill>
                  <a:srgbClr val="000000"/>
                </a:solidFill>
                <a:effectLst/>
                <a:uLnTx/>
                <a:uFillTx/>
                <a:latin typeface="Calibri"/>
                <a:ea typeface="+mn-ea"/>
                <a:cs typeface="+mn-cs"/>
              </a:rPr>
              <a:t>(?), Ha D1, M.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Chytráček</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S</a:t>
            </a:r>
            <a:r>
              <a:rPr lang="en-US" sz="2400" dirty="0">
                <a:solidFill>
                  <a:srgbClr val="000000"/>
                </a:solidFill>
                <a:latin typeface="Calibri"/>
              </a:rPr>
              <a:t> Bohemia - no </a:t>
            </a:r>
            <a:r>
              <a:rPr lang="cs-CZ" sz="2400" dirty="0" err="1">
                <a:solidFill>
                  <a:srgbClr val="000000"/>
                </a:solidFill>
                <a:latin typeface="Calibri"/>
              </a:rPr>
              <a:t>hilltop</a:t>
            </a:r>
            <a:r>
              <a:rPr lang="cs-CZ" sz="2400" dirty="0">
                <a:solidFill>
                  <a:srgbClr val="000000"/>
                </a:solidFill>
                <a:latin typeface="Calibri"/>
              </a:rPr>
              <a:t> </a:t>
            </a:r>
            <a:r>
              <a:rPr lang="cs-CZ" sz="2400" dirty="0" err="1">
                <a:solidFill>
                  <a:srgbClr val="000000"/>
                </a:solidFill>
                <a:latin typeface="Calibri"/>
              </a:rPr>
              <a:t>sites</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Nadpis 1"/>
          <p:cNvSpPr>
            <a:spLocks noGrp="1"/>
          </p:cNvSpPr>
          <p:nvPr>
            <p:ph type="title"/>
          </p:nvPr>
        </p:nvSpPr>
        <p:spPr>
          <a:xfrm>
            <a:off x="142897" y="359727"/>
            <a:ext cx="5248252" cy="680120"/>
          </a:xfrm>
        </p:spPr>
        <p:txBody>
          <a:bodyPr>
            <a:normAutofit fontScale="90000"/>
          </a:bodyPr>
          <a:lstStyle/>
          <a:p>
            <a:r>
              <a:rPr lang="cs-CZ" b="1" dirty="0" err="1">
                <a:solidFill>
                  <a:schemeClr val="accent1"/>
                </a:solidFill>
              </a:rPr>
              <a:t>Lowland</a:t>
            </a:r>
            <a:r>
              <a:rPr lang="cs-CZ" b="1" dirty="0">
                <a:solidFill>
                  <a:schemeClr val="accent1"/>
                </a:solidFill>
              </a:rPr>
              <a:t> settlement</a:t>
            </a:r>
          </a:p>
        </p:txBody>
      </p:sp>
      <p:sp>
        <p:nvSpPr>
          <p:cNvPr id="13" name="TextovéPole 12">
            <a:extLst>
              <a:ext uri="{FF2B5EF4-FFF2-40B4-BE49-F238E27FC236}">
                <a16:creationId xmlns:a16="http://schemas.microsoft.com/office/drawing/2014/main" id="{8E02A4E5-A311-4D3C-851B-706FB1AB00AC}"/>
              </a:ext>
            </a:extLst>
          </p:cNvPr>
          <p:cNvSpPr txBox="1"/>
          <p:nvPr/>
        </p:nvSpPr>
        <p:spPr>
          <a:xfrm>
            <a:off x="9629775" y="6355318"/>
            <a:ext cx="2562225"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srgbClr val="000000"/>
                </a:solidFill>
                <a:effectLst/>
                <a:uLnTx/>
                <a:uFillTx/>
                <a:latin typeface="Calibri"/>
                <a:ea typeface="+mn-ea"/>
                <a:cs typeface="+mn-cs"/>
              </a:rPr>
              <a:t>Horšovský Týn (sv. Anna)</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4" name="Obrázek 3">
            <a:extLst>
              <a:ext uri="{FF2B5EF4-FFF2-40B4-BE49-F238E27FC236}">
                <a16:creationId xmlns:a16="http://schemas.microsoft.com/office/drawing/2014/main" id="{EE0CC0B3-C63F-473E-A42D-AD7959F8FAAD}"/>
              </a:ext>
            </a:extLst>
          </p:cNvPr>
          <p:cNvPicPr>
            <a:picLocks noChangeAspect="1"/>
          </p:cNvPicPr>
          <p:nvPr/>
        </p:nvPicPr>
        <p:blipFill>
          <a:blip r:embed="rId2"/>
          <a:stretch>
            <a:fillRect/>
          </a:stretch>
        </p:blipFill>
        <p:spPr>
          <a:xfrm>
            <a:off x="5990545" y="0"/>
            <a:ext cx="6201455" cy="6238875"/>
          </a:xfrm>
          <a:prstGeom prst="rect">
            <a:avLst/>
          </a:prstGeom>
        </p:spPr>
      </p:pic>
    </p:spTree>
    <p:extLst>
      <p:ext uri="{BB962C8B-B14F-4D97-AF65-F5344CB8AC3E}">
        <p14:creationId xmlns:p14="http://schemas.microsoft.com/office/powerpoint/2010/main" val="3075510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00374" y="1901428"/>
            <a:ext cx="4514825" cy="4870847"/>
          </a:xfrm>
          <a:prstGeom prst="rect">
            <a:avLst/>
          </a:prstGeom>
        </p:spPr>
        <p:txBody>
          <a:bodyPr vert="horz" lIns="0" tIns="45720" rIns="0" bIns="45720" rtlCol="0">
            <a:normAutofit lnSpcReduction="1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Ha C – Ha D1</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cs-CZ" sz="2400" b="0" i="0" u="none" strike="noStrike" kern="1200" cap="none" spc="0" normalizeH="0" baseline="0" noProof="0" dirty="0">
                <a:ln>
                  <a:noFill/>
                </a:ln>
                <a:solidFill>
                  <a:srgbClr val="000000"/>
                </a:solidFill>
                <a:effectLst/>
                <a:uLnTx/>
                <a:uFillTx/>
                <a:latin typeface="Calibri"/>
                <a:ea typeface="+mn-ea"/>
                <a:cs typeface="+mn-cs"/>
              </a:rPr>
              <a:t>Plzeň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Pilsen</a:t>
            </a:r>
            <a:r>
              <a:rPr lang="cs-CZ" sz="2400" dirty="0">
                <a:solidFill>
                  <a:srgbClr val="000000"/>
                </a:solidFill>
                <a:latin typeface="Calibri"/>
              </a:rPr>
              <a:t>) </a:t>
            </a:r>
            <a:r>
              <a:rPr lang="cs-CZ" sz="2400" dirty="0" err="1">
                <a:solidFill>
                  <a:srgbClr val="000000"/>
                </a:solidFill>
                <a:latin typeface="Calibri"/>
              </a:rPr>
              <a:t>district</a:t>
            </a:r>
            <a:endParaRPr lang="cs-CZ" sz="2400" dirty="0">
              <a:solidFill>
                <a:srgbClr val="000000"/>
              </a:solidFill>
              <a:latin typeface="Calibri"/>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quadrangular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homestead</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br>
              <a:rPr kumimoji="0" lang="cs-CZ" sz="2400" b="0" i="0" u="none" strike="noStrike" kern="1200" cap="none" spc="0" normalizeH="0" baseline="0" noProof="0" dirty="0">
                <a:ln>
                  <a:noFill/>
                </a:ln>
                <a:solidFill>
                  <a:srgbClr val="000000"/>
                </a:solidFill>
                <a:effectLst/>
                <a:uLnTx/>
                <a:uFillTx/>
                <a:latin typeface="Calibri"/>
                <a:ea typeface="+mn-ea"/>
                <a:cs typeface="+mn-cs"/>
              </a:rPr>
            </a:br>
            <a:r>
              <a:rPr kumimoji="0" lang="en-US" sz="2400" b="0" i="0" u="none" strike="noStrike" kern="1200" cap="none" spc="0" normalizeH="0" baseline="0" noProof="0" dirty="0">
                <a:ln>
                  <a:noFill/>
                </a:ln>
                <a:solidFill>
                  <a:srgbClr val="000000"/>
                </a:solidFill>
                <a:effectLst/>
                <a:uLnTx/>
                <a:uFillTx/>
                <a:latin typeface="Calibri"/>
                <a:ea typeface="+mn-ea"/>
                <a:cs typeface="+mn-cs"/>
              </a:rPr>
              <a:t>area 0.64 ha</a:t>
            </a:r>
          </a:p>
          <a:p>
            <a:pPr marL="91440" indent="-91440" defTabSz="914400">
              <a:lnSpc>
                <a:spcPct val="90000"/>
              </a:lnSpc>
              <a:spcBef>
                <a:spcPts val="1200"/>
              </a:spcBef>
              <a:spcAft>
                <a:spcPts val="200"/>
              </a:spcAft>
              <a:buClr>
                <a:srgbClr val="E48312"/>
              </a:buClr>
              <a:buSzPct val="100000"/>
              <a:buFont typeface="Arial" pitchFamily="34" charset="0"/>
              <a:buChar char="•"/>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 wooden palisade in several </a:t>
            </a:r>
            <a:br>
              <a:rPr kumimoji="0" lang="cs-CZ" sz="2400" b="0" i="0" u="none" strike="noStrike" kern="1200" cap="none" spc="0" normalizeH="0" baseline="0" noProof="0" dirty="0">
                <a:ln>
                  <a:noFill/>
                </a:ln>
                <a:solidFill>
                  <a:srgbClr val="000000"/>
                </a:solidFill>
                <a:effectLst/>
                <a:uLnTx/>
                <a:uFillTx/>
                <a:latin typeface="Calibri"/>
                <a:ea typeface="+mn-ea"/>
                <a:cs typeface="+mn-cs"/>
              </a:rPr>
            </a:br>
            <a:r>
              <a:rPr lang="en-US" sz="2400" dirty="0">
                <a:solidFill>
                  <a:srgbClr val="000000"/>
                </a:solidFill>
              </a:rPr>
              <a:t>lines</a:t>
            </a:r>
            <a:r>
              <a:rPr lang="cs-CZ" sz="2400" dirty="0">
                <a:solidFill>
                  <a:srgbClr val="000000"/>
                </a:solidFill>
              </a:rPr>
              <a:t>, </a:t>
            </a:r>
            <a:r>
              <a:rPr lang="en-US" sz="2400" dirty="0">
                <a:solidFill>
                  <a:srgbClr val="000000"/>
                </a:solidFill>
              </a:rPr>
              <a:t>cottages</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 specialized production - blacksmithing</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M.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Chytráček</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lang="en-US" sz="2400" dirty="0">
                <a:solidFill>
                  <a:srgbClr val="000000"/>
                </a:solidFill>
                <a:latin typeface="Calibri"/>
              </a:rPr>
              <a:t>lies 700 m E of the </a:t>
            </a:r>
            <a:r>
              <a:rPr lang="en-US" sz="2400" dirty="0" err="1">
                <a:solidFill>
                  <a:srgbClr val="000000"/>
                </a:solidFill>
                <a:latin typeface="Calibri"/>
              </a:rPr>
              <a:t>Mírkovice</a:t>
            </a:r>
            <a:r>
              <a:rPr lang="cs-CZ" sz="2400" dirty="0">
                <a:solidFill>
                  <a:srgbClr val="000000"/>
                </a:solidFill>
                <a:latin typeface="Calibri"/>
              </a:rPr>
              <a:t> </a:t>
            </a:r>
            <a:r>
              <a:rPr lang="en-US" sz="2400" dirty="0">
                <a:solidFill>
                  <a:srgbClr val="000000"/>
                </a:solidFill>
                <a:latin typeface="Calibri"/>
              </a:rPr>
              <a:t>and 3 km from the </a:t>
            </a:r>
            <a:r>
              <a:rPr lang="cs-CZ" sz="2400" dirty="0" err="1">
                <a:solidFill>
                  <a:srgbClr val="000000"/>
                </a:solidFill>
                <a:latin typeface="Calibri"/>
              </a:rPr>
              <a:t>homestead</a:t>
            </a:r>
            <a:r>
              <a:rPr lang="en-US" sz="2400" dirty="0">
                <a:solidFill>
                  <a:srgbClr val="000000"/>
                </a:solidFill>
                <a:latin typeface="Calibri"/>
              </a:rPr>
              <a:t> in </a:t>
            </a:r>
            <a:r>
              <a:rPr lang="en-US" sz="2400" dirty="0" err="1">
                <a:solidFill>
                  <a:srgbClr val="000000"/>
                </a:solidFill>
                <a:latin typeface="Calibri"/>
              </a:rPr>
              <a:t>Svržno</a:t>
            </a:r>
            <a:r>
              <a:rPr lang="en-US" sz="2400" dirty="0">
                <a:solidFill>
                  <a:srgbClr val="000000"/>
                </a:solidFill>
                <a:latin typeface="Calibri"/>
              </a:rPr>
              <a:t> - Ha D2/3-LT A</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8" name="Obrázek 7">
            <a:extLst>
              <a:ext uri="{FF2B5EF4-FFF2-40B4-BE49-F238E27FC236}">
                <a16:creationId xmlns:a16="http://schemas.microsoft.com/office/drawing/2014/main" id="{CEE2A479-19BD-45E4-B067-7E46C0A64206}"/>
              </a:ext>
            </a:extLst>
          </p:cNvPr>
          <p:cNvPicPr>
            <a:picLocks noChangeAspect="1"/>
          </p:cNvPicPr>
          <p:nvPr/>
        </p:nvPicPr>
        <p:blipFill>
          <a:blip r:embed="rId2"/>
          <a:stretch>
            <a:fillRect/>
          </a:stretch>
        </p:blipFill>
        <p:spPr>
          <a:xfrm>
            <a:off x="8068995" y="1"/>
            <a:ext cx="4123004" cy="4019550"/>
          </a:xfrm>
          <a:prstGeom prst="rect">
            <a:avLst/>
          </a:prstGeom>
        </p:spPr>
      </p:pic>
      <p:pic>
        <p:nvPicPr>
          <p:cNvPr id="10" name="Obrázek 9">
            <a:extLst>
              <a:ext uri="{FF2B5EF4-FFF2-40B4-BE49-F238E27FC236}">
                <a16:creationId xmlns:a16="http://schemas.microsoft.com/office/drawing/2014/main" id="{A18321FE-948F-4992-8AE1-B09DC8402991}"/>
              </a:ext>
            </a:extLst>
          </p:cNvPr>
          <p:cNvPicPr>
            <a:picLocks noChangeAspect="1"/>
          </p:cNvPicPr>
          <p:nvPr/>
        </p:nvPicPr>
        <p:blipFill>
          <a:blip r:embed="rId3"/>
          <a:stretch>
            <a:fillRect/>
          </a:stretch>
        </p:blipFill>
        <p:spPr>
          <a:xfrm>
            <a:off x="8381970" y="4324350"/>
            <a:ext cx="3810029" cy="2533650"/>
          </a:xfrm>
          <a:prstGeom prst="rect">
            <a:avLst/>
          </a:prstGeom>
        </p:spPr>
      </p:pic>
      <p:pic>
        <p:nvPicPr>
          <p:cNvPr id="15" name="Picture 2">
            <a:extLst>
              <a:ext uri="{FF2B5EF4-FFF2-40B4-BE49-F238E27FC236}">
                <a16:creationId xmlns:a16="http://schemas.microsoft.com/office/drawing/2014/main" id="{F6FDC9F8-84FB-4002-BD45-B2368E32EFCD}"/>
              </a:ext>
            </a:extLst>
          </p:cNvPr>
          <p:cNvPicPr>
            <a:picLocks noChangeAspect="1" noChangeArrowheads="1"/>
          </p:cNvPicPr>
          <p:nvPr/>
        </p:nvPicPr>
        <p:blipFill>
          <a:blip r:embed="rId4" cstate="print"/>
          <a:srcRect/>
          <a:stretch>
            <a:fillRect/>
          </a:stretch>
        </p:blipFill>
        <p:spPr bwMode="auto">
          <a:xfrm>
            <a:off x="3829203" y="85724"/>
            <a:ext cx="4299004" cy="4238625"/>
          </a:xfrm>
          <a:prstGeom prst="rect">
            <a:avLst/>
          </a:prstGeom>
          <a:noFill/>
          <a:ln w="9525">
            <a:noFill/>
            <a:miter lim="800000"/>
            <a:headEnd/>
            <a:tailEnd/>
          </a:ln>
        </p:spPr>
      </p:pic>
      <p:pic>
        <p:nvPicPr>
          <p:cNvPr id="17" name="Picture 5">
            <a:extLst>
              <a:ext uri="{FF2B5EF4-FFF2-40B4-BE49-F238E27FC236}">
                <a16:creationId xmlns:a16="http://schemas.microsoft.com/office/drawing/2014/main" id="{50EB89AD-84CE-4FF4-A412-B2F038E99A55}"/>
              </a:ext>
            </a:extLst>
          </p:cNvPr>
          <p:cNvPicPr>
            <a:picLocks noChangeAspect="1" noChangeArrowheads="1"/>
          </p:cNvPicPr>
          <p:nvPr/>
        </p:nvPicPr>
        <p:blipFill>
          <a:blip r:embed="rId5" cstate="print"/>
          <a:srcRect/>
          <a:stretch>
            <a:fillRect/>
          </a:stretch>
        </p:blipFill>
        <p:spPr bwMode="auto">
          <a:xfrm>
            <a:off x="4724399" y="4438320"/>
            <a:ext cx="3548371" cy="2333955"/>
          </a:xfrm>
          <a:prstGeom prst="rect">
            <a:avLst/>
          </a:prstGeom>
          <a:noFill/>
          <a:ln w="9525">
            <a:noFill/>
            <a:miter lim="800000"/>
            <a:headEnd/>
            <a:tailEnd/>
          </a:ln>
        </p:spPr>
      </p:pic>
      <p:sp>
        <p:nvSpPr>
          <p:cNvPr id="2" name="Nadpis 1"/>
          <p:cNvSpPr>
            <a:spLocks noGrp="1"/>
          </p:cNvSpPr>
          <p:nvPr>
            <p:ph type="title"/>
          </p:nvPr>
        </p:nvSpPr>
        <p:spPr>
          <a:xfrm>
            <a:off x="100374" y="670321"/>
            <a:ext cx="4514824" cy="1231107"/>
          </a:xfrm>
        </p:spPr>
        <p:txBody>
          <a:bodyPr>
            <a:normAutofit fontScale="90000"/>
          </a:bodyPr>
          <a:lstStyle/>
          <a:p>
            <a:r>
              <a:rPr lang="cs-CZ" b="1" dirty="0" err="1">
                <a:solidFill>
                  <a:schemeClr val="accent1"/>
                </a:solidFill>
              </a:rPr>
              <a:t>Homesteads</a:t>
            </a:r>
            <a:r>
              <a:rPr lang="cs-CZ" b="1" dirty="0">
                <a:solidFill>
                  <a:schemeClr val="accent1"/>
                </a:solidFill>
              </a:rPr>
              <a:t> – Štítary nad Radbuzou-Hostětice</a:t>
            </a:r>
          </a:p>
        </p:txBody>
      </p:sp>
    </p:spTree>
    <p:extLst>
      <p:ext uri="{BB962C8B-B14F-4D97-AF65-F5344CB8AC3E}">
        <p14:creationId xmlns:p14="http://schemas.microsoft.com/office/powerpoint/2010/main" val="726536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00374" y="1316832"/>
            <a:ext cx="4881201" cy="5455443"/>
          </a:xfrm>
          <a:prstGeom prst="rect">
            <a:avLst/>
          </a:prstGeom>
        </p:spPr>
        <p:txBody>
          <a:bodyPr vert="horz" lIns="0" tIns="45720" rIns="0" bIns="45720" rtlCol="0">
            <a:normAutofit fontScale="77500" lnSpcReduction="20000"/>
          </a:bodyPr>
          <a:lstStyle/>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Fortification</a:t>
            </a:r>
            <a:r>
              <a:rPr kumimoji="0" lang="cs-CZ" sz="2400" b="0" i="0" u="none" strike="noStrike" kern="1200" cap="none" spc="0" normalizeH="0" baseline="0" noProof="0" dirty="0">
                <a:ln>
                  <a:noFill/>
                </a:ln>
                <a:solidFill>
                  <a:srgbClr val="000000"/>
                </a:solidFill>
                <a:effectLst/>
                <a:uLnTx/>
                <a:uFillTx/>
                <a:latin typeface="Calibri"/>
                <a:ea typeface="+mn-ea"/>
                <a:cs typeface="+mn-cs"/>
              </a:rPr>
              <a:t> - </a:t>
            </a:r>
            <a:r>
              <a:rPr kumimoji="0" lang="en-US" sz="2400" b="0" i="0" u="none" strike="noStrike" kern="1200" cap="none" spc="0" normalizeH="0" baseline="0" noProof="0" dirty="0">
                <a:ln>
                  <a:noFill/>
                </a:ln>
                <a:solidFill>
                  <a:srgbClr val="000000"/>
                </a:solidFill>
                <a:effectLst/>
                <a:uLnTx/>
                <a:uFillTx/>
                <a:latin typeface="Calibri"/>
                <a:ea typeface="+mn-ea"/>
                <a:cs typeface="+mn-cs"/>
              </a:rPr>
              <a:t>wooden fencing</a:t>
            </a:r>
            <a:r>
              <a:rPr kumimoji="0" lang="cs-CZ" sz="2400" b="0" i="0" u="none" strike="noStrike" kern="1200" cap="none" spc="0" normalizeH="0" baseline="0" noProof="0" dirty="0">
                <a:ln>
                  <a:noFill/>
                </a:ln>
                <a:solidFill>
                  <a:srgbClr val="000000"/>
                </a:solidFill>
                <a:effectLst/>
                <a:uLnTx/>
                <a:uFillTx/>
                <a:latin typeface="Calibri"/>
                <a:ea typeface="+mn-ea"/>
                <a:cs typeface="+mn-cs"/>
              </a:rPr>
              <a:t> –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trench</a:t>
            </a:r>
            <a:r>
              <a:rPr kumimoji="0" lang="cs-CZ" sz="2400" b="0" i="0" u="none" strike="noStrike" kern="1200" cap="none" spc="0" normalizeH="0" baseline="0" noProof="0" dirty="0">
                <a:ln>
                  <a:noFill/>
                </a:ln>
                <a:solidFill>
                  <a:srgbClr val="000000"/>
                </a:solidFill>
                <a:effectLst/>
                <a:uLnTx/>
                <a:uFillTx/>
                <a:latin typeface="Calibri"/>
                <a:ea typeface="+mn-ea"/>
                <a:cs typeface="+mn-cs"/>
              </a:rPr>
              <a:t> +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palisade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lang="en-US" sz="2400" dirty="0">
                <a:solidFill>
                  <a:srgbClr val="000000"/>
                </a:solidFill>
              </a:rPr>
              <a:t>double</a:t>
            </a:r>
            <a:r>
              <a:rPr lang="cs-CZ" sz="2400" dirty="0">
                <a:solidFill>
                  <a:srgbClr val="000000"/>
                </a:solidFill>
              </a:rPr>
              <a:t>)</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trench</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lang="cs-CZ" sz="2400" dirty="0">
                <a:solidFill>
                  <a:srgbClr val="000000"/>
                </a:solidFill>
                <a:latin typeface="Calibri"/>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4 to 5.8 m wide and 0.6 to 1 m deep, distance of 6-12 m from the palisade</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homestead</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70 x 140 m</a:t>
            </a:r>
            <a:r>
              <a:rPr kumimoji="0" lang="cs-CZ" sz="2400" b="0" i="0" u="none" strike="noStrike" kern="1200" cap="none" spc="0" normalizeH="0" baseline="0" noProof="0" dirty="0">
                <a:ln>
                  <a:noFill/>
                </a:ln>
                <a:solidFill>
                  <a:srgbClr val="000000"/>
                </a:solidFill>
                <a:effectLst/>
                <a:uLnTx/>
                <a:uFillTx/>
                <a:latin typeface="Calibri"/>
                <a:ea typeface="+mn-ea"/>
                <a:cs typeface="+mn-cs"/>
              </a:rPr>
              <a:t>, Ha D1-D3</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Sunken</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huts</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and a larger above-ground house with a pole structure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along the inner wall of the palisade</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 large number of fragments of pottery (over 7,000)</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local production of textiles and fabrics, fragments of melting crucibles, part of the clay end of the bellows, perhaps used in the production of bronze and bronze objects, but also iron slag. Even the finding of whetstones, stone hammer, trowel and parts of grinders clearly demonstrate economic and production activity. Important finds include the prestigious bronze buckle</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Function</a:t>
            </a:r>
            <a:r>
              <a:rPr kumimoji="0" lang="cs-CZ" sz="2400" b="0" i="0" u="none" strike="noStrike" kern="1200" cap="none" spc="0" normalizeH="0" baseline="0" noProof="0" dirty="0">
                <a:ln>
                  <a:noFill/>
                </a:ln>
                <a:solidFill>
                  <a:srgbClr val="000000"/>
                </a:solidFill>
                <a:effectLst/>
                <a:uLnTx/>
                <a:uFillTx/>
                <a:latin typeface="Calibri"/>
                <a:ea typeface="+mn-ea"/>
                <a:cs typeface="+mn-cs"/>
              </a:rPr>
              <a:t> –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seat</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of</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the</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local ruler</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the nearby fortified settlement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Věnec</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Zálezly</a:t>
            </a:r>
            <a:r>
              <a:rPr kumimoji="0" lang="en-US"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0" i="0" u="none" strike="noStrike" kern="1200" cap="none" spc="0" normalizeH="0" baseline="0" noProof="0" dirty="0">
                <a:ln>
                  <a:noFill/>
                </a:ln>
                <a:solidFill>
                  <a:srgbClr val="000000"/>
                </a:solidFill>
                <a:effectLst/>
                <a:uLnTx/>
                <a:uFillTx/>
                <a:latin typeface="Calibri"/>
                <a:ea typeface="+mn-ea"/>
                <a:cs typeface="+mn-cs"/>
              </a:rPr>
              <a:t>L</a:t>
            </a:r>
            <a:r>
              <a:rPr kumimoji="0" lang="en-US" sz="2400" b="0" i="0" u="none" strike="noStrike" kern="1200" cap="none" spc="0" normalizeH="0" baseline="0" noProof="0" dirty="0" err="1">
                <a:ln>
                  <a:noFill/>
                </a:ln>
                <a:solidFill>
                  <a:srgbClr val="000000"/>
                </a:solidFill>
                <a:effectLst/>
                <a:uLnTx/>
                <a:uFillTx/>
                <a:latin typeface="Calibri"/>
                <a:ea typeface="+mn-ea"/>
                <a:cs typeface="+mn-cs"/>
              </a:rPr>
              <a:t>ong</a:t>
            </a:r>
            <a:r>
              <a:rPr kumimoji="0" lang="en-US" sz="2400" b="0" i="0" u="none" strike="noStrike" kern="1200" cap="none" spc="0" normalizeH="0" baseline="0" noProof="0" dirty="0">
                <a:ln>
                  <a:noFill/>
                </a:ln>
                <a:solidFill>
                  <a:srgbClr val="000000"/>
                </a:solidFill>
                <a:effectLst/>
                <a:uLnTx/>
                <a:uFillTx/>
                <a:latin typeface="Calibri"/>
                <a:ea typeface="+mn-ea"/>
                <a:cs typeface="+mn-cs"/>
              </a:rPr>
              <a:t>-distance and regional trade.</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Nadpis 1"/>
          <p:cNvSpPr>
            <a:spLocks noGrp="1"/>
          </p:cNvSpPr>
          <p:nvPr>
            <p:ph type="title"/>
          </p:nvPr>
        </p:nvSpPr>
        <p:spPr>
          <a:xfrm>
            <a:off x="100374" y="85725"/>
            <a:ext cx="4514824" cy="1231107"/>
          </a:xfrm>
        </p:spPr>
        <p:txBody>
          <a:bodyPr>
            <a:normAutofit fontScale="90000"/>
          </a:bodyPr>
          <a:lstStyle/>
          <a:p>
            <a:r>
              <a:rPr lang="cs-CZ" b="1" dirty="0" err="1">
                <a:solidFill>
                  <a:schemeClr val="accent1"/>
                </a:solidFill>
              </a:rPr>
              <a:t>Homesteads</a:t>
            </a:r>
            <a:r>
              <a:rPr lang="cs-CZ" b="1" dirty="0">
                <a:solidFill>
                  <a:schemeClr val="accent1"/>
                </a:solidFill>
              </a:rPr>
              <a:t> – Hradec u </a:t>
            </a:r>
            <a:r>
              <a:rPr lang="cs-CZ" b="1" dirty="0" err="1">
                <a:solidFill>
                  <a:schemeClr val="accent1"/>
                </a:solidFill>
              </a:rPr>
              <a:t>Nemětic</a:t>
            </a:r>
            <a:endParaRPr lang="cs-CZ" b="1" dirty="0">
              <a:solidFill>
                <a:schemeClr val="accent1"/>
              </a:solidFill>
            </a:endParaRPr>
          </a:p>
        </p:txBody>
      </p:sp>
      <p:pic>
        <p:nvPicPr>
          <p:cNvPr id="16" name="Obrázek 15">
            <a:extLst>
              <a:ext uri="{FF2B5EF4-FFF2-40B4-BE49-F238E27FC236}">
                <a16:creationId xmlns:a16="http://schemas.microsoft.com/office/drawing/2014/main" id="{70FFAB12-5CDF-450B-A236-44FA8D8BBEDE}"/>
              </a:ext>
            </a:extLst>
          </p:cNvPr>
          <p:cNvPicPr>
            <a:picLocks noChangeAspect="1"/>
          </p:cNvPicPr>
          <p:nvPr/>
        </p:nvPicPr>
        <p:blipFill>
          <a:blip r:embed="rId2"/>
          <a:stretch>
            <a:fillRect/>
          </a:stretch>
        </p:blipFill>
        <p:spPr>
          <a:xfrm>
            <a:off x="6968682" y="-2668"/>
            <a:ext cx="5223318" cy="6858000"/>
          </a:xfrm>
          <a:prstGeom prst="rect">
            <a:avLst/>
          </a:prstGeom>
        </p:spPr>
      </p:pic>
      <p:pic>
        <p:nvPicPr>
          <p:cNvPr id="3" name="Picture 2">
            <a:extLst>
              <a:ext uri="{FF2B5EF4-FFF2-40B4-BE49-F238E27FC236}">
                <a16:creationId xmlns:a16="http://schemas.microsoft.com/office/drawing/2014/main" id="{9B5A9825-7EA9-40A0-818C-175151AB1D39}"/>
              </a:ext>
            </a:extLst>
          </p:cNvPr>
          <p:cNvPicPr>
            <a:picLocks noChangeAspect="1" noChangeArrowheads="1"/>
          </p:cNvPicPr>
          <p:nvPr/>
        </p:nvPicPr>
        <p:blipFill>
          <a:blip r:embed="rId3" cstate="print"/>
          <a:srcRect/>
          <a:stretch>
            <a:fillRect/>
          </a:stretch>
        </p:blipFill>
        <p:spPr bwMode="auto">
          <a:xfrm>
            <a:off x="4459703" y="32333"/>
            <a:ext cx="2750724" cy="1834567"/>
          </a:xfrm>
          <a:prstGeom prst="rect">
            <a:avLst/>
          </a:prstGeom>
          <a:noFill/>
          <a:ln w="9525">
            <a:noFill/>
            <a:miter lim="800000"/>
            <a:headEnd/>
            <a:tailEnd/>
          </a:ln>
        </p:spPr>
      </p:pic>
      <p:pic>
        <p:nvPicPr>
          <p:cNvPr id="6" name="Picture 5">
            <a:extLst>
              <a:ext uri="{FF2B5EF4-FFF2-40B4-BE49-F238E27FC236}">
                <a16:creationId xmlns:a16="http://schemas.microsoft.com/office/drawing/2014/main" id="{BCE482A1-2569-4861-8CDB-587E057DBE55}"/>
              </a:ext>
            </a:extLst>
          </p:cNvPr>
          <p:cNvPicPr>
            <a:picLocks noChangeAspect="1" noChangeArrowheads="1"/>
          </p:cNvPicPr>
          <p:nvPr/>
        </p:nvPicPr>
        <p:blipFill>
          <a:blip r:embed="rId4" cstate="print"/>
          <a:srcRect/>
          <a:stretch>
            <a:fillRect/>
          </a:stretch>
        </p:blipFill>
        <p:spPr bwMode="auto">
          <a:xfrm>
            <a:off x="5058161" y="1999881"/>
            <a:ext cx="2152265" cy="1352920"/>
          </a:xfrm>
          <a:prstGeom prst="rect">
            <a:avLst/>
          </a:prstGeom>
          <a:noFill/>
          <a:ln w="9525">
            <a:noFill/>
            <a:miter lim="800000"/>
            <a:headEnd/>
            <a:tailEnd/>
          </a:ln>
        </p:spPr>
      </p:pic>
      <p:pic>
        <p:nvPicPr>
          <p:cNvPr id="19" name="Picture 6">
            <a:extLst>
              <a:ext uri="{FF2B5EF4-FFF2-40B4-BE49-F238E27FC236}">
                <a16:creationId xmlns:a16="http://schemas.microsoft.com/office/drawing/2014/main" id="{2B8B3443-2FC6-4F50-9025-F3D3F39ABE78}"/>
              </a:ext>
            </a:extLst>
          </p:cNvPr>
          <p:cNvPicPr>
            <a:picLocks noChangeAspect="1" noChangeArrowheads="1"/>
          </p:cNvPicPr>
          <p:nvPr/>
        </p:nvPicPr>
        <p:blipFill>
          <a:blip r:embed="rId5" cstate="print"/>
          <a:srcRect/>
          <a:stretch>
            <a:fillRect/>
          </a:stretch>
        </p:blipFill>
        <p:spPr bwMode="auto">
          <a:xfrm rot="16200000">
            <a:off x="3972802" y="4514358"/>
            <a:ext cx="3343275" cy="1172558"/>
          </a:xfrm>
          <a:prstGeom prst="rect">
            <a:avLst/>
          </a:prstGeom>
          <a:noFill/>
          <a:ln w="9525">
            <a:noFill/>
            <a:miter lim="800000"/>
            <a:headEnd/>
            <a:tailEnd/>
          </a:ln>
        </p:spPr>
      </p:pic>
    </p:spTree>
    <p:extLst>
      <p:ext uri="{BB962C8B-B14F-4D97-AF65-F5344CB8AC3E}">
        <p14:creationId xmlns:p14="http://schemas.microsoft.com/office/powerpoint/2010/main" val="728194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00374" y="1781174"/>
            <a:ext cx="4514825" cy="4991101"/>
          </a:xfrm>
          <a:prstGeom prst="rect">
            <a:avLst/>
          </a:prstGeom>
        </p:spPr>
        <p:txBody>
          <a:bodyPr vert="horz" lIns="0" tIns="45720" rIns="0" bIns="45720" rtlCol="0">
            <a:normAutofit fontScale="92500" lnSpcReduction="2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Ha D2-D3</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Fortification ramparts + ditch</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rectangular area. </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two construction phases</a:t>
            </a:r>
            <a:r>
              <a:rPr kumimoji="0" lang="cs-CZ" sz="2400" b="0" i="0" u="none" strike="noStrike" kern="1200" cap="none" spc="0" normalizeH="0" baseline="0" noProof="0" dirty="0">
                <a:ln>
                  <a:noFill/>
                </a:ln>
                <a:solidFill>
                  <a:srgbClr val="000000"/>
                </a:solidFill>
                <a:effectLst/>
                <a:uLnTx/>
                <a:uFillTx/>
                <a:latin typeface="Calibri"/>
                <a:ea typeface="+mn-ea"/>
                <a:cs typeface="+mn-cs"/>
              </a:rPr>
              <a:t> – </a:t>
            </a:r>
            <a:br>
              <a:rPr kumimoji="0" lang="cs-CZ" sz="2400" b="0" i="0" u="none" strike="noStrike" kern="1200" cap="none" spc="0" normalizeH="0" baseline="0" noProof="0" dirty="0">
                <a:ln>
                  <a:noFill/>
                </a:ln>
                <a:solidFill>
                  <a:srgbClr val="000000"/>
                </a:solidFill>
                <a:effectLst/>
                <a:uLnTx/>
                <a:uFillTx/>
                <a:latin typeface="Calibri"/>
                <a:ea typeface="+mn-ea"/>
                <a:cs typeface="+mn-cs"/>
              </a:rPr>
            </a:br>
            <a:r>
              <a:rPr kumimoji="0" lang="en-US" sz="2400" b="0" i="0" u="none" strike="noStrike" kern="1200" cap="none" spc="0" normalizeH="0" baseline="0" noProof="0" dirty="0">
                <a:ln>
                  <a:noFill/>
                </a:ln>
                <a:solidFill>
                  <a:srgbClr val="000000"/>
                </a:solidFill>
                <a:effectLst/>
                <a:uLnTx/>
                <a:uFillTx/>
                <a:latin typeface="Calibri"/>
                <a:ea typeface="+mn-ea"/>
                <a:cs typeface="+mn-cs"/>
              </a:rPr>
              <a:t>older palisade, later replaced </a:t>
            </a:r>
            <a:br>
              <a:rPr kumimoji="0" lang="cs-CZ" sz="2400" b="0" i="0" u="none" strike="noStrike" kern="1200" cap="none" spc="0" normalizeH="0" baseline="0" noProof="0" dirty="0">
                <a:ln>
                  <a:noFill/>
                </a:ln>
                <a:solidFill>
                  <a:srgbClr val="000000"/>
                </a:solidFill>
                <a:effectLst/>
                <a:uLnTx/>
                <a:uFillTx/>
                <a:latin typeface="Calibri"/>
                <a:ea typeface="+mn-ea"/>
                <a:cs typeface="+mn-cs"/>
              </a:rPr>
            </a:br>
            <a:r>
              <a:rPr kumimoji="0" lang="en-US" sz="2400" b="0" i="0" u="none" strike="noStrike" kern="1200" cap="none" spc="0" normalizeH="0" baseline="0" noProof="0" dirty="0">
                <a:ln>
                  <a:noFill/>
                </a:ln>
                <a:solidFill>
                  <a:srgbClr val="000000"/>
                </a:solidFill>
                <a:effectLst/>
                <a:uLnTx/>
                <a:uFillTx/>
                <a:latin typeface="Calibri"/>
                <a:ea typeface="+mn-ea"/>
                <a:cs typeface="+mn-cs"/>
              </a:rPr>
              <a:t>by a 2.8–3 </a:t>
            </a:r>
            <a:r>
              <a:rPr kumimoji="0" lang="cs-CZ" sz="2400" b="0" i="0" u="none" strike="noStrike" kern="1200" cap="none" spc="0" normalizeH="0" baseline="0" noProof="0" dirty="0">
                <a:ln>
                  <a:noFill/>
                </a:ln>
                <a:solidFill>
                  <a:srgbClr val="000000"/>
                </a:solidFill>
                <a:effectLst/>
                <a:uLnTx/>
                <a:uFillTx/>
                <a:latin typeface="Calibri"/>
                <a:ea typeface="+mn-ea"/>
                <a:cs typeface="+mn-cs"/>
              </a:rPr>
              <a:t>m</a:t>
            </a:r>
            <a:r>
              <a:rPr kumimoji="0" lang="en-US" sz="2400" b="0" i="0" u="none" strike="noStrike" kern="1200" cap="none" spc="0" normalizeH="0" baseline="0" noProof="0" dirty="0">
                <a:ln>
                  <a:noFill/>
                </a:ln>
                <a:solidFill>
                  <a:srgbClr val="000000"/>
                </a:solidFill>
                <a:effectLst/>
                <a:uLnTx/>
                <a:uFillTx/>
                <a:latin typeface="Calibri"/>
                <a:ea typeface="+mn-ea"/>
                <a:cs typeface="+mn-cs"/>
              </a:rPr>
              <a:t> wide wall. Its body consisted of two walls, between which the space was filled with a wooden structure and clay gravel. </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above-ground houses and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sunken</a:t>
            </a:r>
            <a:r>
              <a:rPr kumimoji="0" lang="en-US" sz="2400" b="0" i="0" u="none" strike="noStrike" kern="1200" cap="none" spc="0" normalizeH="0" baseline="0" noProof="0" dirty="0">
                <a:ln>
                  <a:noFill/>
                </a:ln>
                <a:solidFill>
                  <a:srgbClr val="000000"/>
                </a:solidFill>
                <a:effectLst/>
                <a:uLnTx/>
                <a:uFillTx/>
                <a:latin typeface="Calibri"/>
                <a:ea typeface="+mn-ea"/>
                <a:cs typeface="+mn-cs"/>
              </a:rPr>
              <a:t> residential buildings located along the walls and in the middle of the fortified settlement. </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destroyed by a massive fire at the end of the late Hallstatt period and was not restored.</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M.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Chytráček</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Nadpis 1"/>
          <p:cNvSpPr>
            <a:spLocks noGrp="1"/>
          </p:cNvSpPr>
          <p:nvPr>
            <p:ph type="title"/>
          </p:nvPr>
        </p:nvSpPr>
        <p:spPr>
          <a:xfrm>
            <a:off x="100372" y="550067"/>
            <a:ext cx="4514825" cy="1231107"/>
          </a:xfrm>
        </p:spPr>
        <p:txBody>
          <a:bodyPr>
            <a:normAutofit fontScale="90000"/>
          </a:bodyPr>
          <a:lstStyle/>
          <a:p>
            <a:r>
              <a:rPr lang="cs-CZ" b="1" dirty="0" err="1">
                <a:solidFill>
                  <a:schemeClr val="accent1"/>
                </a:solidFill>
              </a:rPr>
              <a:t>Homestead</a:t>
            </a:r>
            <a:r>
              <a:rPr lang="cs-CZ" b="1" dirty="0">
                <a:solidFill>
                  <a:schemeClr val="accent1"/>
                </a:solidFill>
              </a:rPr>
              <a:t> on </a:t>
            </a:r>
            <a:r>
              <a:rPr lang="cs-CZ" b="1" dirty="0" err="1">
                <a:solidFill>
                  <a:schemeClr val="accent1"/>
                </a:solidFill>
              </a:rPr>
              <a:t>hillfort</a:t>
            </a:r>
            <a:r>
              <a:rPr lang="cs-CZ" b="1" dirty="0">
                <a:solidFill>
                  <a:schemeClr val="accent1"/>
                </a:solidFill>
              </a:rPr>
              <a:t>  – </a:t>
            </a:r>
            <a:r>
              <a:rPr lang="cs-CZ" b="1" dirty="0" err="1">
                <a:solidFill>
                  <a:schemeClr val="accent1"/>
                </a:solidFill>
              </a:rPr>
              <a:t>Svržno</a:t>
            </a:r>
            <a:r>
              <a:rPr lang="cs-CZ" b="1" dirty="0">
                <a:solidFill>
                  <a:schemeClr val="accent1"/>
                </a:solidFill>
              </a:rPr>
              <a:t> </a:t>
            </a:r>
            <a:r>
              <a:rPr lang="cs-CZ" b="1" dirty="0" err="1">
                <a:solidFill>
                  <a:schemeClr val="accent1"/>
                </a:solidFill>
              </a:rPr>
              <a:t>near</a:t>
            </a:r>
            <a:r>
              <a:rPr lang="cs-CZ" b="1" dirty="0">
                <a:solidFill>
                  <a:schemeClr val="accent1"/>
                </a:solidFill>
              </a:rPr>
              <a:t> Domažlice</a:t>
            </a:r>
          </a:p>
        </p:txBody>
      </p:sp>
      <p:pic>
        <p:nvPicPr>
          <p:cNvPr id="8" name="Picture 2">
            <a:extLst>
              <a:ext uri="{FF2B5EF4-FFF2-40B4-BE49-F238E27FC236}">
                <a16:creationId xmlns:a16="http://schemas.microsoft.com/office/drawing/2014/main" id="{7EAAD49D-665D-41A9-A9A9-E6601CA2BBE0}"/>
              </a:ext>
            </a:extLst>
          </p:cNvPr>
          <p:cNvPicPr>
            <a:picLocks noChangeAspect="1" noChangeArrowheads="1"/>
          </p:cNvPicPr>
          <p:nvPr/>
        </p:nvPicPr>
        <p:blipFill>
          <a:blip r:embed="rId2" cstate="print"/>
          <a:srcRect/>
          <a:stretch>
            <a:fillRect/>
          </a:stretch>
        </p:blipFill>
        <p:spPr bwMode="auto">
          <a:xfrm>
            <a:off x="8916143" y="0"/>
            <a:ext cx="3275857" cy="2456893"/>
          </a:xfrm>
          <a:prstGeom prst="rect">
            <a:avLst/>
          </a:prstGeom>
          <a:noFill/>
          <a:ln w="9525">
            <a:noFill/>
            <a:miter lim="800000"/>
            <a:headEnd/>
            <a:tailEnd/>
          </a:ln>
        </p:spPr>
      </p:pic>
      <p:pic>
        <p:nvPicPr>
          <p:cNvPr id="9" name="Picture 2">
            <a:extLst>
              <a:ext uri="{FF2B5EF4-FFF2-40B4-BE49-F238E27FC236}">
                <a16:creationId xmlns:a16="http://schemas.microsoft.com/office/drawing/2014/main" id="{EC264CFB-A9B1-41D0-B367-C6C7915675F8}"/>
              </a:ext>
            </a:extLst>
          </p:cNvPr>
          <p:cNvPicPr>
            <a:picLocks noChangeAspect="1" noChangeArrowheads="1"/>
          </p:cNvPicPr>
          <p:nvPr/>
        </p:nvPicPr>
        <p:blipFill>
          <a:blip r:embed="rId3" cstate="print"/>
          <a:srcRect/>
          <a:stretch>
            <a:fillRect/>
          </a:stretch>
        </p:blipFill>
        <p:spPr bwMode="auto">
          <a:xfrm>
            <a:off x="6096000" y="42850"/>
            <a:ext cx="2820141" cy="2471192"/>
          </a:xfrm>
          <a:prstGeom prst="rect">
            <a:avLst/>
          </a:prstGeom>
          <a:noFill/>
          <a:ln w="9525">
            <a:noFill/>
            <a:miter lim="800000"/>
            <a:headEnd/>
            <a:tailEnd/>
          </a:ln>
        </p:spPr>
      </p:pic>
      <p:pic>
        <p:nvPicPr>
          <p:cNvPr id="10" name="Picture 3">
            <a:extLst>
              <a:ext uri="{FF2B5EF4-FFF2-40B4-BE49-F238E27FC236}">
                <a16:creationId xmlns:a16="http://schemas.microsoft.com/office/drawing/2014/main" id="{15782399-85AC-4652-9D1A-212AFBD1DFFE}"/>
              </a:ext>
            </a:extLst>
          </p:cNvPr>
          <p:cNvPicPr>
            <a:picLocks noChangeAspect="1" noChangeArrowheads="1"/>
          </p:cNvPicPr>
          <p:nvPr/>
        </p:nvPicPr>
        <p:blipFill>
          <a:blip r:embed="rId4" cstate="print"/>
          <a:srcRect/>
          <a:stretch>
            <a:fillRect/>
          </a:stretch>
        </p:blipFill>
        <p:spPr bwMode="auto">
          <a:xfrm>
            <a:off x="8916141" y="2456893"/>
            <a:ext cx="3275859" cy="2619252"/>
          </a:xfrm>
          <a:prstGeom prst="rect">
            <a:avLst/>
          </a:prstGeom>
          <a:noFill/>
          <a:ln w="9525">
            <a:noFill/>
            <a:miter lim="800000"/>
            <a:headEnd/>
            <a:tailEnd/>
          </a:ln>
        </p:spPr>
      </p:pic>
      <p:pic>
        <p:nvPicPr>
          <p:cNvPr id="12" name="Picture 3">
            <a:extLst>
              <a:ext uri="{FF2B5EF4-FFF2-40B4-BE49-F238E27FC236}">
                <a16:creationId xmlns:a16="http://schemas.microsoft.com/office/drawing/2014/main" id="{9AD6976C-2497-420A-85D7-A84EEFFC324A}"/>
              </a:ext>
            </a:extLst>
          </p:cNvPr>
          <p:cNvPicPr>
            <a:picLocks noChangeAspect="1" noChangeArrowheads="1"/>
          </p:cNvPicPr>
          <p:nvPr/>
        </p:nvPicPr>
        <p:blipFill>
          <a:blip r:embed="rId5" cstate="print"/>
          <a:srcRect/>
          <a:stretch>
            <a:fillRect/>
          </a:stretch>
        </p:blipFill>
        <p:spPr bwMode="auto">
          <a:xfrm>
            <a:off x="3714965" y="0"/>
            <a:ext cx="2360300" cy="3219450"/>
          </a:xfrm>
          <a:prstGeom prst="rect">
            <a:avLst/>
          </a:prstGeom>
          <a:noFill/>
          <a:ln w="9525">
            <a:noFill/>
            <a:miter lim="800000"/>
            <a:headEnd/>
            <a:tailEnd/>
          </a:ln>
        </p:spPr>
      </p:pic>
      <p:pic>
        <p:nvPicPr>
          <p:cNvPr id="16" name="Picture 4">
            <a:extLst>
              <a:ext uri="{FF2B5EF4-FFF2-40B4-BE49-F238E27FC236}">
                <a16:creationId xmlns:a16="http://schemas.microsoft.com/office/drawing/2014/main" id="{25A528E5-C7C7-4865-86F8-A9615404A733}"/>
              </a:ext>
            </a:extLst>
          </p:cNvPr>
          <p:cNvPicPr>
            <a:picLocks noChangeAspect="1" noChangeArrowheads="1"/>
          </p:cNvPicPr>
          <p:nvPr/>
        </p:nvPicPr>
        <p:blipFill>
          <a:blip r:embed="rId6" cstate="print"/>
          <a:srcRect/>
          <a:stretch>
            <a:fillRect/>
          </a:stretch>
        </p:blipFill>
        <p:spPr bwMode="auto">
          <a:xfrm>
            <a:off x="7677147" y="5052058"/>
            <a:ext cx="2257426" cy="1805941"/>
          </a:xfrm>
          <a:prstGeom prst="rect">
            <a:avLst/>
          </a:prstGeom>
          <a:noFill/>
          <a:ln w="9525">
            <a:noFill/>
            <a:miter lim="800000"/>
            <a:headEnd/>
            <a:tailEnd/>
          </a:ln>
        </p:spPr>
      </p:pic>
      <p:pic>
        <p:nvPicPr>
          <p:cNvPr id="18" name="Picture 5">
            <a:extLst>
              <a:ext uri="{FF2B5EF4-FFF2-40B4-BE49-F238E27FC236}">
                <a16:creationId xmlns:a16="http://schemas.microsoft.com/office/drawing/2014/main" id="{66E9F57C-E711-4126-929D-517D2D53C198}"/>
              </a:ext>
            </a:extLst>
          </p:cNvPr>
          <p:cNvPicPr>
            <a:picLocks noChangeAspect="1" noChangeArrowheads="1"/>
          </p:cNvPicPr>
          <p:nvPr/>
        </p:nvPicPr>
        <p:blipFill>
          <a:blip r:embed="rId7" cstate="print"/>
          <a:srcRect/>
          <a:stretch>
            <a:fillRect/>
          </a:stretch>
        </p:blipFill>
        <p:spPr bwMode="auto">
          <a:xfrm>
            <a:off x="9934574" y="5054554"/>
            <a:ext cx="2257425" cy="1803446"/>
          </a:xfrm>
          <a:prstGeom prst="rect">
            <a:avLst/>
          </a:prstGeom>
          <a:noFill/>
          <a:ln w="9525">
            <a:noFill/>
            <a:miter lim="800000"/>
            <a:headEnd/>
            <a:tailEnd/>
          </a:ln>
        </p:spPr>
      </p:pic>
      <p:pic>
        <p:nvPicPr>
          <p:cNvPr id="24" name="Picture 6">
            <a:extLst>
              <a:ext uri="{FF2B5EF4-FFF2-40B4-BE49-F238E27FC236}">
                <a16:creationId xmlns:a16="http://schemas.microsoft.com/office/drawing/2014/main" id="{94CECC1A-83A3-43D7-B161-C471481A6785}"/>
              </a:ext>
            </a:extLst>
          </p:cNvPr>
          <p:cNvPicPr>
            <a:picLocks noChangeAspect="1" noChangeArrowheads="1"/>
          </p:cNvPicPr>
          <p:nvPr/>
        </p:nvPicPr>
        <p:blipFill>
          <a:blip r:embed="rId8" cstate="print"/>
          <a:srcRect/>
          <a:stretch>
            <a:fillRect/>
          </a:stretch>
        </p:blipFill>
        <p:spPr bwMode="auto">
          <a:xfrm>
            <a:off x="6310274" y="2472295"/>
            <a:ext cx="2590444" cy="2579762"/>
          </a:xfrm>
          <a:prstGeom prst="rect">
            <a:avLst/>
          </a:prstGeom>
          <a:noFill/>
          <a:ln w="9525">
            <a:noFill/>
            <a:miter lim="800000"/>
            <a:headEnd/>
            <a:tailEnd/>
          </a:ln>
        </p:spPr>
      </p:pic>
      <p:pic>
        <p:nvPicPr>
          <p:cNvPr id="26" name="Picture 7">
            <a:extLst>
              <a:ext uri="{FF2B5EF4-FFF2-40B4-BE49-F238E27FC236}">
                <a16:creationId xmlns:a16="http://schemas.microsoft.com/office/drawing/2014/main" id="{A799631C-3A5E-4B96-809D-B34F99FB708F}"/>
              </a:ext>
            </a:extLst>
          </p:cNvPr>
          <p:cNvPicPr>
            <a:picLocks noChangeAspect="1" noChangeArrowheads="1"/>
          </p:cNvPicPr>
          <p:nvPr/>
        </p:nvPicPr>
        <p:blipFill>
          <a:blip r:embed="rId9" cstate="print"/>
          <a:srcRect/>
          <a:stretch>
            <a:fillRect/>
          </a:stretch>
        </p:blipFill>
        <p:spPr bwMode="auto">
          <a:xfrm>
            <a:off x="5447250" y="5052057"/>
            <a:ext cx="2211435" cy="1805942"/>
          </a:xfrm>
          <a:prstGeom prst="rect">
            <a:avLst/>
          </a:prstGeom>
          <a:noFill/>
          <a:ln w="9525">
            <a:noFill/>
            <a:miter lim="800000"/>
            <a:headEnd/>
            <a:tailEnd/>
          </a:ln>
        </p:spPr>
      </p:pic>
      <p:pic>
        <p:nvPicPr>
          <p:cNvPr id="28" name="Picture 5">
            <a:extLst>
              <a:ext uri="{FF2B5EF4-FFF2-40B4-BE49-F238E27FC236}">
                <a16:creationId xmlns:a16="http://schemas.microsoft.com/office/drawing/2014/main" id="{7D90B2E9-BB12-4A2C-B852-430684992919}"/>
              </a:ext>
            </a:extLst>
          </p:cNvPr>
          <p:cNvPicPr>
            <a:picLocks noChangeAspect="1" noChangeArrowheads="1"/>
          </p:cNvPicPr>
          <p:nvPr/>
        </p:nvPicPr>
        <p:blipFill>
          <a:blip r:embed="rId10" cstate="print"/>
          <a:srcRect/>
          <a:stretch>
            <a:fillRect/>
          </a:stretch>
        </p:blipFill>
        <p:spPr bwMode="auto">
          <a:xfrm>
            <a:off x="4615197" y="3235653"/>
            <a:ext cx="1662205" cy="1800200"/>
          </a:xfrm>
          <a:prstGeom prst="rect">
            <a:avLst/>
          </a:prstGeom>
          <a:noFill/>
          <a:ln w="9525">
            <a:noFill/>
            <a:miter lim="800000"/>
            <a:headEnd/>
            <a:tailEnd/>
          </a:ln>
        </p:spPr>
      </p:pic>
      <p:pic>
        <p:nvPicPr>
          <p:cNvPr id="30" name="Picture 9">
            <a:extLst>
              <a:ext uri="{FF2B5EF4-FFF2-40B4-BE49-F238E27FC236}">
                <a16:creationId xmlns:a16="http://schemas.microsoft.com/office/drawing/2014/main" id="{F3ACE235-6087-41BA-8ED9-FBD60BBC02BA}"/>
              </a:ext>
            </a:extLst>
          </p:cNvPr>
          <p:cNvPicPr>
            <a:picLocks noChangeAspect="1" noChangeArrowheads="1"/>
          </p:cNvPicPr>
          <p:nvPr/>
        </p:nvPicPr>
        <p:blipFill>
          <a:blip r:embed="rId11" cstate="print"/>
          <a:srcRect/>
          <a:stretch>
            <a:fillRect/>
          </a:stretch>
        </p:blipFill>
        <p:spPr bwMode="auto">
          <a:xfrm>
            <a:off x="3037666" y="6089914"/>
            <a:ext cx="2304256" cy="768086"/>
          </a:xfrm>
          <a:prstGeom prst="rect">
            <a:avLst/>
          </a:prstGeom>
          <a:noFill/>
          <a:ln w="9525">
            <a:noFill/>
            <a:miter lim="800000"/>
            <a:headEnd/>
            <a:tailEnd/>
          </a:ln>
        </p:spPr>
      </p:pic>
    </p:spTree>
    <p:extLst>
      <p:ext uri="{BB962C8B-B14F-4D97-AF65-F5344CB8AC3E}">
        <p14:creationId xmlns:p14="http://schemas.microsoft.com/office/powerpoint/2010/main" val="220915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00374" y="1396604"/>
            <a:ext cx="4514825" cy="5375672"/>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Ha D3-LT A</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Western Bohemia, 115 Ha</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lang="en-US" sz="2400" dirty="0">
                <a:solidFill>
                  <a:srgbClr val="000000"/>
                </a:solidFill>
              </a:rPr>
              <a:t>The central part of the settlement on the plateau, with an area of about 13.5 ha, was protected by an 8 m wide perimeter wall 1.6 km long, the remains of which are now visible in the form of massive </a:t>
            </a:r>
            <a:r>
              <a:rPr lang="en-US" sz="2400" dirty="0" err="1">
                <a:solidFill>
                  <a:srgbClr val="000000"/>
                </a:solidFill>
              </a:rPr>
              <a:t>ramparts.the</a:t>
            </a:r>
            <a:r>
              <a:rPr lang="en-US" sz="2400" dirty="0">
                <a:solidFill>
                  <a:srgbClr val="000000"/>
                </a:solidFill>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trenches of palisades and fences from the acropolis </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M. </a:t>
            </a:r>
            <a:r>
              <a:rPr lang="cs-CZ" sz="2400" dirty="0" err="1">
                <a:solidFill>
                  <a:srgbClr val="000000"/>
                </a:solidFill>
                <a:latin typeface="Calibri"/>
              </a:rPr>
              <a:t>Chytráček</a:t>
            </a:r>
            <a:r>
              <a:rPr lang="cs-CZ" sz="2400" dirty="0">
                <a:solidFill>
                  <a:srgbClr val="000000"/>
                </a:solidFill>
                <a:latin typeface="Calibri"/>
              </a:rPr>
              <a:t> </a:t>
            </a:r>
            <a:r>
              <a:rPr lang="cs-CZ" sz="2400" dirty="0" err="1">
                <a:solidFill>
                  <a:srgbClr val="000000"/>
                </a:solidFill>
                <a:latin typeface="Calibri"/>
              </a:rPr>
              <a:t>excavations</a:t>
            </a:r>
            <a:r>
              <a:rPr lang="cs-CZ" sz="2400" dirty="0">
                <a:solidFill>
                  <a:srgbClr val="000000"/>
                </a:solidFill>
                <a:latin typeface="Calibri"/>
              </a:rPr>
              <a:t> </a:t>
            </a:r>
            <a:r>
              <a:rPr lang="cs-CZ" sz="2400" dirty="0" err="1">
                <a:solidFill>
                  <a:srgbClr val="000000"/>
                </a:solidFill>
                <a:latin typeface="Calibri"/>
              </a:rPr>
              <a:t>since</a:t>
            </a:r>
            <a:r>
              <a:rPr lang="cs-CZ" sz="2400" dirty="0">
                <a:solidFill>
                  <a:srgbClr val="000000"/>
                </a:solidFill>
                <a:latin typeface="Calibri"/>
              </a:rPr>
              <a:t> 2002</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lang="cs-CZ" sz="2400" dirty="0" err="1">
                <a:solidFill>
                  <a:srgbClr val="000000"/>
                </a:solidFill>
                <a:latin typeface="Calibri"/>
              </a:rPr>
              <a:t>cult</a:t>
            </a:r>
            <a:r>
              <a:rPr lang="cs-CZ" sz="2400" dirty="0">
                <a:solidFill>
                  <a:srgbClr val="000000"/>
                </a:solidFill>
                <a:latin typeface="Calibri"/>
              </a:rPr>
              <a:t> </a:t>
            </a:r>
            <a:r>
              <a:rPr lang="cs-CZ" sz="2400" dirty="0" err="1">
                <a:solidFill>
                  <a:srgbClr val="000000"/>
                </a:solidFill>
                <a:latin typeface="Calibri"/>
              </a:rPr>
              <a:t>lakes</a:t>
            </a:r>
            <a:r>
              <a:rPr lang="cs-CZ" sz="2400" dirty="0">
                <a:solidFill>
                  <a:srgbClr val="000000"/>
                </a:solidFill>
                <a:latin typeface="Calibri"/>
              </a:rPr>
              <a:t>, </a:t>
            </a:r>
            <a:r>
              <a:rPr lang="cs-CZ" sz="2400" dirty="0" err="1">
                <a:solidFill>
                  <a:srgbClr val="000000"/>
                </a:solidFill>
                <a:latin typeface="Calibri"/>
              </a:rPr>
              <a:t>well</a:t>
            </a:r>
            <a:endParaRPr lang="cs-CZ" sz="2400" dirty="0">
              <a:solidFill>
                <a:srgbClr val="000000"/>
              </a:solidFill>
              <a:latin typeface="Calibri"/>
            </a:endParaRPr>
          </a:p>
          <a:p>
            <a:pPr marR="0" lvl="0" algn="l" defTabSz="914400" rtl="0" eaLnBrk="1" fontAlgn="auto" latinLnBrk="0" hangingPunct="1">
              <a:lnSpc>
                <a:spcPct val="90000"/>
              </a:lnSpc>
              <a:spcBef>
                <a:spcPts val="1200"/>
              </a:spcBef>
              <a:spcAft>
                <a:spcPts val="200"/>
              </a:spcAft>
              <a:buClr>
                <a:srgbClr val="E48312"/>
              </a:buClr>
              <a:buSzPct val="100000"/>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Nadpis 1"/>
          <p:cNvSpPr>
            <a:spLocks noGrp="1"/>
          </p:cNvSpPr>
          <p:nvPr>
            <p:ph type="title"/>
          </p:nvPr>
        </p:nvSpPr>
        <p:spPr>
          <a:xfrm>
            <a:off x="100374" y="165496"/>
            <a:ext cx="4514824" cy="1231107"/>
          </a:xfrm>
        </p:spPr>
        <p:txBody>
          <a:bodyPr>
            <a:normAutofit fontScale="90000"/>
          </a:bodyPr>
          <a:lstStyle/>
          <a:p>
            <a:r>
              <a:rPr lang="cs-CZ" b="1" dirty="0" err="1">
                <a:solidFill>
                  <a:schemeClr val="accent1"/>
                </a:solidFill>
              </a:rPr>
              <a:t>Homestead</a:t>
            </a:r>
            <a:r>
              <a:rPr lang="cs-CZ" b="1" dirty="0">
                <a:solidFill>
                  <a:schemeClr val="accent1"/>
                </a:solidFill>
              </a:rPr>
              <a:t> on </a:t>
            </a:r>
            <a:r>
              <a:rPr lang="cs-CZ" b="1" dirty="0" err="1">
                <a:solidFill>
                  <a:schemeClr val="accent1"/>
                </a:solidFill>
              </a:rPr>
              <a:t>hillfort</a:t>
            </a:r>
            <a:r>
              <a:rPr lang="cs-CZ" b="1" dirty="0">
                <a:solidFill>
                  <a:schemeClr val="accent1"/>
                </a:solidFill>
              </a:rPr>
              <a:t> – Vladař</a:t>
            </a:r>
          </a:p>
        </p:txBody>
      </p:sp>
      <p:pic>
        <p:nvPicPr>
          <p:cNvPr id="3" name="Picture 2">
            <a:extLst>
              <a:ext uri="{FF2B5EF4-FFF2-40B4-BE49-F238E27FC236}">
                <a16:creationId xmlns:a16="http://schemas.microsoft.com/office/drawing/2014/main" id="{69949AFE-63A7-49EF-8791-24E8CAF5ADB9}"/>
              </a:ext>
            </a:extLst>
          </p:cNvPr>
          <p:cNvPicPr>
            <a:picLocks noChangeAspect="1" noChangeArrowheads="1"/>
          </p:cNvPicPr>
          <p:nvPr/>
        </p:nvPicPr>
        <p:blipFill>
          <a:blip r:embed="rId2" cstate="print"/>
          <a:srcRect/>
          <a:stretch>
            <a:fillRect/>
          </a:stretch>
        </p:blipFill>
        <p:spPr bwMode="auto">
          <a:xfrm>
            <a:off x="7305439" y="0"/>
            <a:ext cx="4886561" cy="5355271"/>
          </a:xfrm>
          <a:prstGeom prst="rect">
            <a:avLst/>
          </a:prstGeom>
          <a:noFill/>
          <a:ln w="9525">
            <a:noFill/>
            <a:miter lim="800000"/>
            <a:headEnd/>
            <a:tailEnd/>
          </a:ln>
        </p:spPr>
      </p:pic>
      <p:pic>
        <p:nvPicPr>
          <p:cNvPr id="4" name="Picture 3">
            <a:extLst>
              <a:ext uri="{FF2B5EF4-FFF2-40B4-BE49-F238E27FC236}">
                <a16:creationId xmlns:a16="http://schemas.microsoft.com/office/drawing/2014/main" id="{C1FBBE78-4E5E-48E1-802D-F76742C7C0A5}"/>
              </a:ext>
            </a:extLst>
          </p:cNvPr>
          <p:cNvPicPr>
            <a:picLocks noChangeAspect="1" noChangeArrowheads="1"/>
          </p:cNvPicPr>
          <p:nvPr/>
        </p:nvPicPr>
        <p:blipFill>
          <a:blip r:embed="rId3" cstate="print"/>
          <a:srcRect/>
          <a:stretch>
            <a:fillRect/>
          </a:stretch>
        </p:blipFill>
        <p:spPr bwMode="auto">
          <a:xfrm>
            <a:off x="3669892" y="165496"/>
            <a:ext cx="3635546" cy="1983388"/>
          </a:xfrm>
          <a:prstGeom prst="rect">
            <a:avLst/>
          </a:prstGeom>
          <a:noFill/>
          <a:ln w="9525">
            <a:noFill/>
            <a:miter lim="800000"/>
            <a:headEnd/>
            <a:tailEnd/>
          </a:ln>
        </p:spPr>
      </p:pic>
      <p:pic>
        <p:nvPicPr>
          <p:cNvPr id="6" name="Picture 4">
            <a:extLst>
              <a:ext uri="{FF2B5EF4-FFF2-40B4-BE49-F238E27FC236}">
                <a16:creationId xmlns:a16="http://schemas.microsoft.com/office/drawing/2014/main" id="{448EAD0E-96AE-4F88-BED3-18A229D4DDB8}"/>
              </a:ext>
            </a:extLst>
          </p:cNvPr>
          <p:cNvPicPr>
            <a:picLocks noChangeAspect="1" noChangeArrowheads="1"/>
          </p:cNvPicPr>
          <p:nvPr/>
        </p:nvPicPr>
        <p:blipFill>
          <a:blip r:embed="rId4" cstate="print"/>
          <a:srcRect/>
          <a:stretch>
            <a:fillRect/>
          </a:stretch>
        </p:blipFill>
        <p:spPr bwMode="auto">
          <a:xfrm>
            <a:off x="6395864" y="5237764"/>
            <a:ext cx="5796136" cy="1599975"/>
          </a:xfrm>
          <a:prstGeom prst="rect">
            <a:avLst/>
          </a:prstGeom>
          <a:noFill/>
          <a:ln w="9525">
            <a:noFill/>
            <a:miter lim="800000"/>
            <a:headEnd/>
            <a:tailEnd/>
          </a:ln>
        </p:spPr>
      </p:pic>
      <p:pic>
        <p:nvPicPr>
          <p:cNvPr id="7" name="Picture 5">
            <a:extLst>
              <a:ext uri="{FF2B5EF4-FFF2-40B4-BE49-F238E27FC236}">
                <a16:creationId xmlns:a16="http://schemas.microsoft.com/office/drawing/2014/main" id="{46862993-D418-4D06-A554-34DA413810F0}"/>
              </a:ext>
            </a:extLst>
          </p:cNvPr>
          <p:cNvPicPr>
            <a:picLocks noChangeAspect="1" noChangeArrowheads="1"/>
          </p:cNvPicPr>
          <p:nvPr/>
        </p:nvPicPr>
        <p:blipFill>
          <a:blip r:embed="rId5" cstate="print"/>
          <a:srcRect/>
          <a:stretch>
            <a:fillRect/>
          </a:stretch>
        </p:blipFill>
        <p:spPr bwMode="auto">
          <a:xfrm>
            <a:off x="4794708" y="2338022"/>
            <a:ext cx="2510730" cy="1599975"/>
          </a:xfrm>
          <a:prstGeom prst="rect">
            <a:avLst/>
          </a:prstGeom>
          <a:noFill/>
          <a:ln w="9525">
            <a:noFill/>
            <a:miter lim="800000"/>
            <a:headEnd/>
            <a:tailEnd/>
          </a:ln>
        </p:spPr>
      </p:pic>
      <p:cxnSp>
        <p:nvCxnSpPr>
          <p:cNvPr id="13" name="Přímá spojovací šipka 15">
            <a:extLst>
              <a:ext uri="{FF2B5EF4-FFF2-40B4-BE49-F238E27FC236}">
                <a16:creationId xmlns:a16="http://schemas.microsoft.com/office/drawing/2014/main" id="{4005B643-4EB7-4A77-A9E3-09C5DC935BCD}"/>
              </a:ext>
            </a:extLst>
          </p:cNvPr>
          <p:cNvCxnSpPr>
            <a:cxnSpLocks/>
          </p:cNvCxnSpPr>
          <p:nvPr/>
        </p:nvCxnSpPr>
        <p:spPr>
          <a:xfrm>
            <a:off x="9293932" y="1265202"/>
            <a:ext cx="573968" cy="1872807"/>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6">
            <a:extLst>
              <a:ext uri="{FF2B5EF4-FFF2-40B4-BE49-F238E27FC236}">
                <a16:creationId xmlns:a16="http://schemas.microsoft.com/office/drawing/2014/main" id="{CCCA5565-14D2-4807-BF25-5D2D449605C8}"/>
              </a:ext>
            </a:extLst>
          </p:cNvPr>
          <p:cNvPicPr>
            <a:picLocks noChangeAspect="1" noChangeArrowheads="1"/>
          </p:cNvPicPr>
          <p:nvPr/>
        </p:nvPicPr>
        <p:blipFill>
          <a:blip r:embed="rId6" cstate="print"/>
          <a:srcRect/>
          <a:stretch>
            <a:fillRect/>
          </a:stretch>
        </p:blipFill>
        <p:spPr bwMode="auto">
          <a:xfrm>
            <a:off x="9293932" y="299683"/>
            <a:ext cx="2627784" cy="962732"/>
          </a:xfrm>
          <a:prstGeom prst="rect">
            <a:avLst/>
          </a:prstGeom>
          <a:noFill/>
          <a:ln w="9525">
            <a:noFill/>
            <a:miter lim="800000"/>
            <a:headEnd/>
            <a:tailEnd/>
          </a:ln>
        </p:spPr>
      </p:pic>
      <p:cxnSp>
        <p:nvCxnSpPr>
          <p:cNvPr id="21" name="Přímá spojovací šipka 20">
            <a:extLst>
              <a:ext uri="{FF2B5EF4-FFF2-40B4-BE49-F238E27FC236}">
                <a16:creationId xmlns:a16="http://schemas.microsoft.com/office/drawing/2014/main" id="{0FA9B999-16FD-443D-8DA9-59282C4D151C}"/>
              </a:ext>
            </a:extLst>
          </p:cNvPr>
          <p:cNvCxnSpPr>
            <a:cxnSpLocks/>
          </p:cNvCxnSpPr>
          <p:nvPr/>
        </p:nvCxnSpPr>
        <p:spPr>
          <a:xfrm flipV="1">
            <a:off x="8232538" y="4131135"/>
            <a:ext cx="827584" cy="1224136"/>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84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100374" y="165496"/>
            <a:ext cx="4514824" cy="1231107"/>
          </a:xfrm>
        </p:spPr>
        <p:txBody>
          <a:bodyPr>
            <a:normAutofit fontScale="90000"/>
          </a:bodyPr>
          <a:lstStyle/>
          <a:p>
            <a:r>
              <a:rPr lang="cs-CZ" b="1" dirty="0" err="1">
                <a:solidFill>
                  <a:schemeClr val="accent1"/>
                </a:solidFill>
              </a:rPr>
              <a:t>Homestead</a:t>
            </a:r>
            <a:r>
              <a:rPr lang="cs-CZ" b="1" dirty="0">
                <a:solidFill>
                  <a:schemeClr val="accent1"/>
                </a:solidFill>
              </a:rPr>
              <a:t> on </a:t>
            </a:r>
            <a:r>
              <a:rPr lang="cs-CZ" b="1" dirty="0" err="1">
                <a:solidFill>
                  <a:schemeClr val="accent1"/>
                </a:solidFill>
              </a:rPr>
              <a:t>hillfort</a:t>
            </a:r>
            <a:r>
              <a:rPr lang="cs-CZ" b="1" dirty="0">
                <a:solidFill>
                  <a:schemeClr val="accent1"/>
                </a:solidFill>
              </a:rPr>
              <a:t> – Vladař</a:t>
            </a:r>
          </a:p>
        </p:txBody>
      </p:sp>
      <p:pic>
        <p:nvPicPr>
          <p:cNvPr id="3" name="Picture 2">
            <a:extLst>
              <a:ext uri="{FF2B5EF4-FFF2-40B4-BE49-F238E27FC236}">
                <a16:creationId xmlns:a16="http://schemas.microsoft.com/office/drawing/2014/main" id="{20D1A611-AD6A-4A72-952B-4CC2830AC788}"/>
              </a:ext>
            </a:extLst>
          </p:cNvPr>
          <p:cNvPicPr>
            <a:picLocks noChangeAspect="1" noChangeArrowheads="1"/>
          </p:cNvPicPr>
          <p:nvPr/>
        </p:nvPicPr>
        <p:blipFill>
          <a:blip r:embed="rId2" cstate="print"/>
          <a:srcRect/>
          <a:stretch>
            <a:fillRect/>
          </a:stretch>
        </p:blipFill>
        <p:spPr bwMode="auto">
          <a:xfrm>
            <a:off x="6827912" y="16412"/>
            <a:ext cx="5364088" cy="4773893"/>
          </a:xfrm>
          <a:prstGeom prst="rect">
            <a:avLst/>
          </a:prstGeom>
          <a:noFill/>
          <a:ln w="9525">
            <a:noFill/>
            <a:miter lim="800000"/>
            <a:headEnd/>
            <a:tailEnd/>
          </a:ln>
        </p:spPr>
      </p:pic>
      <p:pic>
        <p:nvPicPr>
          <p:cNvPr id="4" name="Picture 3">
            <a:extLst>
              <a:ext uri="{FF2B5EF4-FFF2-40B4-BE49-F238E27FC236}">
                <a16:creationId xmlns:a16="http://schemas.microsoft.com/office/drawing/2014/main" id="{1AE33F6A-33CA-4425-927B-6FF7D243CD17}"/>
              </a:ext>
            </a:extLst>
          </p:cNvPr>
          <p:cNvPicPr>
            <a:picLocks noChangeAspect="1" noChangeArrowheads="1"/>
          </p:cNvPicPr>
          <p:nvPr/>
        </p:nvPicPr>
        <p:blipFill>
          <a:blip r:embed="rId3" cstate="print"/>
          <a:srcRect/>
          <a:stretch>
            <a:fillRect/>
          </a:stretch>
        </p:blipFill>
        <p:spPr bwMode="auto">
          <a:xfrm>
            <a:off x="6847909" y="4809763"/>
            <a:ext cx="5316463" cy="2048237"/>
          </a:xfrm>
          <a:prstGeom prst="rect">
            <a:avLst/>
          </a:prstGeom>
          <a:noFill/>
          <a:ln w="9525">
            <a:noFill/>
            <a:miter lim="800000"/>
            <a:headEnd/>
            <a:tailEnd/>
          </a:ln>
        </p:spPr>
      </p:pic>
      <p:sp>
        <p:nvSpPr>
          <p:cNvPr id="5" name="TextovéPole 4">
            <a:extLst>
              <a:ext uri="{FF2B5EF4-FFF2-40B4-BE49-F238E27FC236}">
                <a16:creationId xmlns:a16="http://schemas.microsoft.com/office/drawing/2014/main" id="{AC9012E7-744D-4086-81DD-EF55A4D46AF0}"/>
              </a:ext>
            </a:extLst>
          </p:cNvPr>
          <p:cNvSpPr txBox="1"/>
          <p:nvPr/>
        </p:nvSpPr>
        <p:spPr>
          <a:xfrm>
            <a:off x="8303568" y="1937369"/>
            <a:ext cx="1200970" cy="369332"/>
          </a:xfrm>
          <a:prstGeom prst="rect">
            <a:avLst/>
          </a:prstGeom>
          <a:noFill/>
        </p:spPr>
        <p:txBody>
          <a:bodyPr wrap="none" rtlCol="0">
            <a:spAutoFit/>
          </a:bodyPr>
          <a:lstStyle/>
          <a:p>
            <a:r>
              <a:rPr lang="cs-CZ" dirty="0" err="1"/>
              <a:t>suburbium</a:t>
            </a:r>
            <a:endParaRPr lang="cs-CZ" dirty="0"/>
          </a:p>
        </p:txBody>
      </p:sp>
      <p:sp>
        <p:nvSpPr>
          <p:cNvPr id="7" name="TextovéPole 6">
            <a:extLst>
              <a:ext uri="{FF2B5EF4-FFF2-40B4-BE49-F238E27FC236}">
                <a16:creationId xmlns:a16="http://schemas.microsoft.com/office/drawing/2014/main" id="{091DA1B0-DA20-4001-B844-A1AC06D5682D}"/>
              </a:ext>
            </a:extLst>
          </p:cNvPr>
          <p:cNvSpPr txBox="1"/>
          <p:nvPr/>
        </p:nvSpPr>
        <p:spPr>
          <a:xfrm>
            <a:off x="9455696" y="3089497"/>
            <a:ext cx="1030539" cy="369332"/>
          </a:xfrm>
          <a:prstGeom prst="rect">
            <a:avLst/>
          </a:prstGeom>
          <a:noFill/>
        </p:spPr>
        <p:txBody>
          <a:bodyPr wrap="none" rtlCol="0">
            <a:spAutoFit/>
          </a:bodyPr>
          <a:lstStyle/>
          <a:p>
            <a:r>
              <a:rPr lang="cs-CZ" dirty="0" err="1"/>
              <a:t>acropolis</a:t>
            </a:r>
            <a:endParaRPr lang="cs-CZ" dirty="0"/>
          </a:p>
        </p:txBody>
      </p:sp>
      <p:sp>
        <p:nvSpPr>
          <p:cNvPr id="15" name="TextovéPole 14">
            <a:extLst>
              <a:ext uri="{FF2B5EF4-FFF2-40B4-BE49-F238E27FC236}">
                <a16:creationId xmlns:a16="http://schemas.microsoft.com/office/drawing/2014/main" id="{6C6E116B-9C1E-4AC9-9716-23754731ABA8}"/>
              </a:ext>
            </a:extLst>
          </p:cNvPr>
          <p:cNvSpPr txBox="1"/>
          <p:nvPr/>
        </p:nvSpPr>
        <p:spPr>
          <a:xfrm>
            <a:off x="9671720" y="2585441"/>
            <a:ext cx="814390" cy="369332"/>
          </a:xfrm>
          <a:prstGeom prst="rect">
            <a:avLst/>
          </a:prstGeom>
          <a:noFill/>
        </p:spPr>
        <p:txBody>
          <a:bodyPr wrap="none" rtlCol="0">
            <a:spAutoFit/>
          </a:bodyPr>
          <a:lstStyle/>
          <a:p>
            <a:r>
              <a:rPr lang="cs-CZ" dirty="0" err="1"/>
              <a:t>cistern</a:t>
            </a:r>
            <a:endParaRPr lang="cs-CZ" dirty="0"/>
          </a:p>
        </p:txBody>
      </p:sp>
      <p:sp>
        <p:nvSpPr>
          <p:cNvPr id="17" name="TextovéPole 16">
            <a:extLst>
              <a:ext uri="{FF2B5EF4-FFF2-40B4-BE49-F238E27FC236}">
                <a16:creationId xmlns:a16="http://schemas.microsoft.com/office/drawing/2014/main" id="{0C33C222-E8B8-49F7-B52C-03564076CEDB}"/>
              </a:ext>
            </a:extLst>
          </p:cNvPr>
          <p:cNvSpPr txBox="1"/>
          <p:nvPr/>
        </p:nvSpPr>
        <p:spPr>
          <a:xfrm>
            <a:off x="7943528" y="2873473"/>
            <a:ext cx="814390" cy="369332"/>
          </a:xfrm>
          <a:prstGeom prst="rect">
            <a:avLst/>
          </a:prstGeom>
          <a:noFill/>
        </p:spPr>
        <p:txBody>
          <a:bodyPr wrap="none" rtlCol="0">
            <a:spAutoFit/>
          </a:bodyPr>
          <a:lstStyle/>
          <a:p>
            <a:r>
              <a:rPr lang="cs-CZ" dirty="0" err="1"/>
              <a:t>cistern</a:t>
            </a:r>
            <a:endParaRPr lang="cs-CZ" dirty="0"/>
          </a:p>
        </p:txBody>
      </p:sp>
      <p:pic>
        <p:nvPicPr>
          <p:cNvPr id="19" name="Picture 4">
            <a:extLst>
              <a:ext uri="{FF2B5EF4-FFF2-40B4-BE49-F238E27FC236}">
                <a16:creationId xmlns:a16="http://schemas.microsoft.com/office/drawing/2014/main" id="{6EC70F2D-518E-4311-AA58-D56D2AF119BF}"/>
              </a:ext>
            </a:extLst>
          </p:cNvPr>
          <p:cNvPicPr>
            <a:picLocks noChangeAspect="1" noChangeArrowheads="1"/>
          </p:cNvPicPr>
          <p:nvPr/>
        </p:nvPicPr>
        <p:blipFill>
          <a:blip r:embed="rId4" cstate="print"/>
          <a:srcRect/>
          <a:stretch>
            <a:fillRect/>
          </a:stretch>
        </p:blipFill>
        <p:spPr bwMode="auto">
          <a:xfrm>
            <a:off x="3590013" y="130416"/>
            <a:ext cx="3237899" cy="2041284"/>
          </a:xfrm>
          <a:prstGeom prst="rect">
            <a:avLst/>
          </a:prstGeom>
          <a:noFill/>
          <a:ln w="9525">
            <a:noFill/>
            <a:miter lim="800000"/>
            <a:headEnd/>
            <a:tailEnd/>
          </a:ln>
        </p:spPr>
      </p:pic>
      <p:cxnSp>
        <p:nvCxnSpPr>
          <p:cNvPr id="21" name="Přímá spojovací šipka 11">
            <a:extLst>
              <a:ext uri="{FF2B5EF4-FFF2-40B4-BE49-F238E27FC236}">
                <a16:creationId xmlns:a16="http://schemas.microsoft.com/office/drawing/2014/main" id="{6AB853E3-ECDB-4B3E-8227-1D75A1C6502F}"/>
              </a:ext>
            </a:extLst>
          </p:cNvPr>
          <p:cNvCxnSpPr>
            <a:cxnSpLocks/>
          </p:cNvCxnSpPr>
          <p:nvPr/>
        </p:nvCxnSpPr>
        <p:spPr>
          <a:xfrm>
            <a:off x="6588309" y="554842"/>
            <a:ext cx="1941171" cy="1099141"/>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5">
            <a:extLst>
              <a:ext uri="{FF2B5EF4-FFF2-40B4-BE49-F238E27FC236}">
                <a16:creationId xmlns:a16="http://schemas.microsoft.com/office/drawing/2014/main" id="{C5199E30-5C69-4C61-A114-42D46B405985}"/>
              </a:ext>
            </a:extLst>
          </p:cNvPr>
          <p:cNvPicPr>
            <a:picLocks noChangeAspect="1" noChangeArrowheads="1"/>
          </p:cNvPicPr>
          <p:nvPr/>
        </p:nvPicPr>
        <p:blipFill>
          <a:blip r:embed="rId5" cstate="print"/>
          <a:srcRect/>
          <a:stretch>
            <a:fillRect/>
          </a:stretch>
        </p:blipFill>
        <p:spPr bwMode="auto">
          <a:xfrm>
            <a:off x="3590013" y="2252963"/>
            <a:ext cx="3237899" cy="2365620"/>
          </a:xfrm>
          <a:prstGeom prst="rect">
            <a:avLst/>
          </a:prstGeom>
          <a:noFill/>
          <a:ln w="9525">
            <a:noFill/>
            <a:miter lim="800000"/>
            <a:headEnd/>
            <a:tailEnd/>
          </a:ln>
        </p:spPr>
      </p:pic>
      <p:pic>
        <p:nvPicPr>
          <p:cNvPr id="26" name="Picture 4">
            <a:extLst>
              <a:ext uri="{FF2B5EF4-FFF2-40B4-BE49-F238E27FC236}">
                <a16:creationId xmlns:a16="http://schemas.microsoft.com/office/drawing/2014/main" id="{ADB74307-7BE9-4FB4-AA3D-44C09AEF5F6E}"/>
              </a:ext>
            </a:extLst>
          </p:cNvPr>
          <p:cNvPicPr>
            <a:picLocks noChangeAspect="1" noChangeArrowheads="1"/>
          </p:cNvPicPr>
          <p:nvPr/>
        </p:nvPicPr>
        <p:blipFill>
          <a:blip r:embed="rId6" cstate="print"/>
          <a:srcRect/>
          <a:stretch>
            <a:fillRect/>
          </a:stretch>
        </p:blipFill>
        <p:spPr bwMode="auto">
          <a:xfrm>
            <a:off x="90371" y="1333176"/>
            <a:ext cx="3456031" cy="3080594"/>
          </a:xfrm>
          <a:prstGeom prst="rect">
            <a:avLst/>
          </a:prstGeom>
          <a:noFill/>
          <a:ln w="9525">
            <a:noFill/>
            <a:miter lim="800000"/>
            <a:headEnd/>
            <a:tailEnd/>
          </a:ln>
        </p:spPr>
      </p:pic>
      <p:pic>
        <p:nvPicPr>
          <p:cNvPr id="28" name="Picture 2">
            <a:extLst>
              <a:ext uri="{FF2B5EF4-FFF2-40B4-BE49-F238E27FC236}">
                <a16:creationId xmlns:a16="http://schemas.microsoft.com/office/drawing/2014/main" id="{F5D13976-DC43-4BB7-89DE-6FCB526A0CD8}"/>
              </a:ext>
            </a:extLst>
          </p:cNvPr>
          <p:cNvPicPr>
            <a:picLocks noChangeAspect="1" noChangeArrowheads="1"/>
          </p:cNvPicPr>
          <p:nvPr/>
        </p:nvPicPr>
        <p:blipFill>
          <a:blip r:embed="rId7" cstate="print"/>
          <a:srcRect/>
          <a:stretch>
            <a:fillRect/>
          </a:stretch>
        </p:blipFill>
        <p:spPr bwMode="auto">
          <a:xfrm>
            <a:off x="0" y="4624003"/>
            <a:ext cx="3790950" cy="2227529"/>
          </a:xfrm>
          <a:prstGeom prst="rect">
            <a:avLst/>
          </a:prstGeom>
          <a:noFill/>
          <a:ln w="9525">
            <a:noFill/>
            <a:miter lim="800000"/>
            <a:headEnd/>
            <a:tailEnd/>
          </a:ln>
        </p:spPr>
      </p:pic>
      <p:pic>
        <p:nvPicPr>
          <p:cNvPr id="30" name="Picture 5">
            <a:extLst>
              <a:ext uri="{FF2B5EF4-FFF2-40B4-BE49-F238E27FC236}">
                <a16:creationId xmlns:a16="http://schemas.microsoft.com/office/drawing/2014/main" id="{0D5910D3-D561-45AB-BC86-65118424EDF1}"/>
              </a:ext>
            </a:extLst>
          </p:cNvPr>
          <p:cNvPicPr>
            <a:picLocks noChangeAspect="1" noChangeArrowheads="1"/>
          </p:cNvPicPr>
          <p:nvPr/>
        </p:nvPicPr>
        <p:blipFill>
          <a:blip r:embed="rId8" cstate="print"/>
          <a:srcRect/>
          <a:stretch>
            <a:fillRect/>
          </a:stretch>
        </p:blipFill>
        <p:spPr bwMode="auto">
          <a:xfrm>
            <a:off x="3837321" y="4752489"/>
            <a:ext cx="2984215" cy="2060848"/>
          </a:xfrm>
          <a:prstGeom prst="rect">
            <a:avLst/>
          </a:prstGeom>
          <a:noFill/>
          <a:ln w="9525">
            <a:noFill/>
            <a:miter lim="800000"/>
            <a:headEnd/>
            <a:tailEnd/>
          </a:ln>
        </p:spPr>
      </p:pic>
      <p:sp>
        <p:nvSpPr>
          <p:cNvPr id="32" name="TextovéPole 31">
            <a:extLst>
              <a:ext uri="{FF2B5EF4-FFF2-40B4-BE49-F238E27FC236}">
                <a16:creationId xmlns:a16="http://schemas.microsoft.com/office/drawing/2014/main" id="{83C37855-5066-4DAD-B524-924C583A9540}"/>
              </a:ext>
            </a:extLst>
          </p:cNvPr>
          <p:cNvSpPr txBox="1"/>
          <p:nvPr/>
        </p:nvSpPr>
        <p:spPr>
          <a:xfrm>
            <a:off x="4232858" y="5760601"/>
            <a:ext cx="837089" cy="369332"/>
          </a:xfrm>
          <a:prstGeom prst="rect">
            <a:avLst/>
          </a:prstGeom>
          <a:noFill/>
        </p:spPr>
        <p:txBody>
          <a:bodyPr wrap="none" rtlCol="0">
            <a:spAutoFit/>
          </a:bodyPr>
          <a:lstStyle/>
          <a:p>
            <a:r>
              <a:rPr lang="cs-CZ" dirty="0"/>
              <a:t>480 BC</a:t>
            </a:r>
          </a:p>
        </p:txBody>
      </p:sp>
    </p:spTree>
    <p:extLst>
      <p:ext uri="{BB962C8B-B14F-4D97-AF65-F5344CB8AC3E}">
        <p14:creationId xmlns:p14="http://schemas.microsoft.com/office/powerpoint/2010/main" val="894110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100374" y="165496"/>
            <a:ext cx="4514824" cy="1231107"/>
          </a:xfrm>
        </p:spPr>
        <p:txBody>
          <a:bodyPr>
            <a:normAutofit fontScale="90000"/>
          </a:bodyPr>
          <a:lstStyle/>
          <a:p>
            <a:r>
              <a:rPr lang="cs-CZ" b="1" dirty="0" err="1">
                <a:solidFill>
                  <a:schemeClr val="accent1"/>
                </a:solidFill>
              </a:rPr>
              <a:t>Homestead</a:t>
            </a:r>
            <a:r>
              <a:rPr lang="cs-CZ" b="1" dirty="0">
                <a:solidFill>
                  <a:schemeClr val="accent1"/>
                </a:solidFill>
              </a:rPr>
              <a:t> on </a:t>
            </a:r>
            <a:r>
              <a:rPr lang="cs-CZ" b="1" dirty="0" err="1">
                <a:solidFill>
                  <a:schemeClr val="accent1"/>
                </a:solidFill>
              </a:rPr>
              <a:t>hillfort</a:t>
            </a:r>
            <a:r>
              <a:rPr lang="cs-CZ" b="1" dirty="0">
                <a:solidFill>
                  <a:schemeClr val="accent1"/>
                </a:solidFill>
              </a:rPr>
              <a:t> – Vladař</a:t>
            </a:r>
          </a:p>
        </p:txBody>
      </p:sp>
      <p:pic>
        <p:nvPicPr>
          <p:cNvPr id="8" name="Picture 2">
            <a:extLst>
              <a:ext uri="{FF2B5EF4-FFF2-40B4-BE49-F238E27FC236}">
                <a16:creationId xmlns:a16="http://schemas.microsoft.com/office/drawing/2014/main" id="{F44E5246-C3B4-40A8-A5E7-B65AE44C006C}"/>
              </a:ext>
            </a:extLst>
          </p:cNvPr>
          <p:cNvPicPr>
            <a:picLocks noChangeAspect="1" noChangeArrowheads="1"/>
          </p:cNvPicPr>
          <p:nvPr/>
        </p:nvPicPr>
        <p:blipFill>
          <a:blip r:embed="rId2" cstate="print"/>
          <a:srcRect/>
          <a:stretch>
            <a:fillRect/>
          </a:stretch>
        </p:blipFill>
        <p:spPr bwMode="auto">
          <a:xfrm>
            <a:off x="6772275" y="0"/>
            <a:ext cx="5419725" cy="6852760"/>
          </a:xfrm>
          <a:prstGeom prst="rect">
            <a:avLst/>
          </a:prstGeom>
          <a:noFill/>
          <a:ln w="9525">
            <a:noFill/>
            <a:miter lim="800000"/>
            <a:headEnd/>
            <a:tailEnd/>
          </a:ln>
        </p:spPr>
      </p:pic>
      <p:pic>
        <p:nvPicPr>
          <p:cNvPr id="9" name="Picture 3">
            <a:extLst>
              <a:ext uri="{FF2B5EF4-FFF2-40B4-BE49-F238E27FC236}">
                <a16:creationId xmlns:a16="http://schemas.microsoft.com/office/drawing/2014/main" id="{1CF5D792-0C2A-495F-9C4C-D6FE8AC06986}"/>
              </a:ext>
            </a:extLst>
          </p:cNvPr>
          <p:cNvPicPr>
            <a:picLocks noChangeAspect="1" noChangeArrowheads="1"/>
          </p:cNvPicPr>
          <p:nvPr/>
        </p:nvPicPr>
        <p:blipFill>
          <a:blip r:embed="rId3" cstate="print"/>
          <a:srcRect/>
          <a:stretch>
            <a:fillRect/>
          </a:stretch>
        </p:blipFill>
        <p:spPr bwMode="auto">
          <a:xfrm>
            <a:off x="3590925" y="71774"/>
            <a:ext cx="3091554" cy="2318666"/>
          </a:xfrm>
          <a:prstGeom prst="rect">
            <a:avLst/>
          </a:prstGeom>
          <a:noFill/>
          <a:ln w="9525">
            <a:noFill/>
            <a:miter lim="800000"/>
            <a:headEnd/>
            <a:tailEnd/>
          </a:ln>
        </p:spPr>
      </p:pic>
      <p:pic>
        <p:nvPicPr>
          <p:cNvPr id="10" name="Picture 4">
            <a:extLst>
              <a:ext uri="{FF2B5EF4-FFF2-40B4-BE49-F238E27FC236}">
                <a16:creationId xmlns:a16="http://schemas.microsoft.com/office/drawing/2014/main" id="{2FC03B2F-CAB8-43E8-BB49-B43CDDB1204E}"/>
              </a:ext>
            </a:extLst>
          </p:cNvPr>
          <p:cNvPicPr>
            <a:picLocks noChangeAspect="1" noChangeArrowheads="1"/>
          </p:cNvPicPr>
          <p:nvPr/>
        </p:nvPicPr>
        <p:blipFill>
          <a:blip r:embed="rId4" cstate="print"/>
          <a:srcRect/>
          <a:stretch>
            <a:fillRect/>
          </a:stretch>
        </p:blipFill>
        <p:spPr bwMode="auto">
          <a:xfrm>
            <a:off x="3590925" y="2462202"/>
            <a:ext cx="3091554" cy="2605738"/>
          </a:xfrm>
          <a:prstGeom prst="rect">
            <a:avLst/>
          </a:prstGeom>
          <a:noFill/>
          <a:ln w="9525">
            <a:noFill/>
            <a:miter lim="800000"/>
            <a:headEnd/>
            <a:tailEnd/>
          </a:ln>
        </p:spPr>
      </p:pic>
      <p:pic>
        <p:nvPicPr>
          <p:cNvPr id="28" name="Picture 3">
            <a:extLst>
              <a:ext uri="{FF2B5EF4-FFF2-40B4-BE49-F238E27FC236}">
                <a16:creationId xmlns:a16="http://schemas.microsoft.com/office/drawing/2014/main" id="{AD7E646F-8E99-4E0D-9B3A-472AF4512E71}"/>
              </a:ext>
            </a:extLst>
          </p:cNvPr>
          <p:cNvPicPr>
            <a:picLocks noChangeAspect="1" noChangeArrowheads="1"/>
          </p:cNvPicPr>
          <p:nvPr/>
        </p:nvPicPr>
        <p:blipFill>
          <a:blip r:embed="rId5" cstate="print"/>
          <a:srcRect/>
          <a:stretch>
            <a:fillRect/>
          </a:stretch>
        </p:blipFill>
        <p:spPr bwMode="auto">
          <a:xfrm>
            <a:off x="100374" y="1396603"/>
            <a:ext cx="3400755" cy="2442262"/>
          </a:xfrm>
          <a:prstGeom prst="rect">
            <a:avLst/>
          </a:prstGeom>
          <a:noFill/>
          <a:ln w="9525">
            <a:noFill/>
            <a:miter lim="800000"/>
            <a:headEnd/>
            <a:tailEnd/>
          </a:ln>
        </p:spPr>
      </p:pic>
      <p:pic>
        <p:nvPicPr>
          <p:cNvPr id="30" name="Obrázek 29">
            <a:extLst>
              <a:ext uri="{FF2B5EF4-FFF2-40B4-BE49-F238E27FC236}">
                <a16:creationId xmlns:a16="http://schemas.microsoft.com/office/drawing/2014/main" id="{BE091ED5-D3A1-41ED-9D12-5559651F4DE5}"/>
              </a:ext>
            </a:extLst>
          </p:cNvPr>
          <p:cNvPicPr>
            <a:picLocks noChangeAspect="1"/>
          </p:cNvPicPr>
          <p:nvPr/>
        </p:nvPicPr>
        <p:blipFill>
          <a:blip r:embed="rId6"/>
          <a:stretch>
            <a:fillRect/>
          </a:stretch>
        </p:blipFill>
        <p:spPr>
          <a:xfrm>
            <a:off x="4040981" y="5139702"/>
            <a:ext cx="2190750" cy="1562100"/>
          </a:xfrm>
          <a:prstGeom prst="rect">
            <a:avLst/>
          </a:prstGeom>
        </p:spPr>
      </p:pic>
      <p:pic>
        <p:nvPicPr>
          <p:cNvPr id="6146" name="Picture 2">
            <a:extLst>
              <a:ext uri="{FF2B5EF4-FFF2-40B4-BE49-F238E27FC236}">
                <a16:creationId xmlns:a16="http://schemas.microsoft.com/office/drawing/2014/main" id="{9C6ECE54-721D-4B4B-A786-4B2F1FE51D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682" y="4075875"/>
            <a:ext cx="3400755" cy="2560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56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00374" y="1402556"/>
            <a:ext cx="3921649" cy="5369720"/>
          </a:xfrm>
          <a:prstGeom prst="rect">
            <a:avLst/>
          </a:prstGeom>
        </p:spPr>
        <p:txBody>
          <a:bodyPr vert="horz" lIns="0" tIns="45720" rIns="0" bIns="45720" rtlCol="0">
            <a:normAutofit lnSpcReduction="1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LT A</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1. Palisade; 2. Presumed palisade; 3. Ditch; 4. Objects from the 5th century; 5. - 6. Objects and graves of a different age than Celtic; 7. Pile holes; 8. - 10.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sondages</a:t>
            </a:r>
            <a:r>
              <a:rPr kumimoji="0" lang="en-US" sz="2400" b="0" i="0" u="none" strike="noStrike" kern="1200" cap="none" spc="0" normalizeH="0" baseline="0" noProof="0" dirty="0">
                <a:ln>
                  <a:noFill/>
                </a:ln>
                <a:solidFill>
                  <a:srgbClr val="000000"/>
                </a:solidFill>
                <a:effectLst/>
                <a:uLnTx/>
                <a:uFillTx/>
                <a:latin typeface="Calibri"/>
                <a:ea typeface="+mn-ea"/>
                <a:cs typeface="+mn-cs"/>
              </a:rPr>
              <a:t>;</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approx. 1 ha - delimited by palisade</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one house in a separate space - finds of bronze sculpture (</a:t>
            </a:r>
            <a:r>
              <a:rPr kumimoji="0" lang="cs-CZ" sz="2400" b="0" i="0" u="none" strike="noStrike" kern="1200" cap="none" spc="0" normalizeH="0" baseline="0" noProof="0" dirty="0">
                <a:ln>
                  <a:noFill/>
                </a:ln>
                <a:solidFill>
                  <a:srgbClr val="000000"/>
                </a:solidFill>
                <a:effectLst/>
                <a:uLnTx/>
                <a:uFillTx/>
                <a:latin typeface="Calibri"/>
                <a:ea typeface="+mn-ea"/>
                <a:cs typeface="+mn-cs"/>
              </a:rPr>
              <a:t>animal style</a:t>
            </a:r>
            <a:r>
              <a:rPr kumimoji="0" lang="en-US" sz="2400" b="0" i="0" u="none" strike="noStrike" kern="1200" cap="none" spc="0" normalizeH="0" baseline="0" noProof="0" dirty="0">
                <a:ln>
                  <a:noFill/>
                </a:ln>
                <a:solidFill>
                  <a:srgbClr val="000000"/>
                </a:solidFill>
                <a:effectLst/>
                <a:uLnTx/>
                <a:uFillTx/>
                <a:latin typeface="Calibri"/>
                <a:ea typeface="+mn-ea"/>
                <a:cs typeface="+mn-cs"/>
              </a:rPr>
              <a:t>), Greek pottery, Au ring</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en-US" sz="2400" b="0" i="0" u="none" strike="noStrike" kern="1200" cap="none" spc="0" normalizeH="0" baseline="0" noProof="0" dirty="0">
                <a:ln>
                  <a:noFill/>
                </a:ln>
                <a:solidFill>
                  <a:srgbClr val="000000"/>
                </a:solidFill>
                <a:effectLst/>
                <a:uLnTx/>
                <a:uFillTx/>
                <a:latin typeface="Calibri"/>
                <a:ea typeface="+mn-ea"/>
                <a:cs typeface="+mn-cs"/>
              </a:rPr>
              <a:t>documents of iron processing</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Nadpis 1"/>
          <p:cNvSpPr>
            <a:spLocks noGrp="1"/>
          </p:cNvSpPr>
          <p:nvPr>
            <p:ph type="title"/>
          </p:nvPr>
        </p:nvSpPr>
        <p:spPr>
          <a:xfrm>
            <a:off x="100374" y="85724"/>
            <a:ext cx="4514824" cy="1231107"/>
          </a:xfrm>
        </p:spPr>
        <p:txBody>
          <a:bodyPr>
            <a:normAutofit fontScale="90000"/>
          </a:bodyPr>
          <a:lstStyle/>
          <a:p>
            <a:r>
              <a:rPr lang="cs-CZ" b="1" dirty="0" err="1">
                <a:solidFill>
                  <a:schemeClr val="accent1"/>
                </a:solidFill>
              </a:rPr>
              <a:t>Homesteads</a:t>
            </a:r>
            <a:r>
              <a:rPr lang="cs-CZ" b="1" dirty="0">
                <a:solidFill>
                  <a:schemeClr val="accent1"/>
                </a:solidFill>
              </a:rPr>
              <a:t> – Droužkovice</a:t>
            </a:r>
          </a:p>
        </p:txBody>
      </p:sp>
      <p:pic>
        <p:nvPicPr>
          <p:cNvPr id="3" name="Picture 2">
            <a:extLst>
              <a:ext uri="{FF2B5EF4-FFF2-40B4-BE49-F238E27FC236}">
                <a16:creationId xmlns:a16="http://schemas.microsoft.com/office/drawing/2014/main" id="{8C6BBBD2-CE11-4323-8A55-22B1B0F8270B}"/>
              </a:ext>
            </a:extLst>
          </p:cNvPr>
          <p:cNvPicPr>
            <a:picLocks noChangeAspect="1" noChangeArrowheads="1"/>
          </p:cNvPicPr>
          <p:nvPr/>
        </p:nvPicPr>
        <p:blipFill>
          <a:blip r:embed="rId2" cstate="print"/>
          <a:srcRect/>
          <a:stretch>
            <a:fillRect/>
          </a:stretch>
        </p:blipFill>
        <p:spPr bwMode="auto">
          <a:xfrm>
            <a:off x="7189902" y="3168353"/>
            <a:ext cx="5002098" cy="3689648"/>
          </a:xfrm>
          <a:prstGeom prst="rect">
            <a:avLst/>
          </a:prstGeom>
          <a:noFill/>
          <a:ln w="9525">
            <a:noFill/>
            <a:miter lim="800000"/>
            <a:headEnd/>
            <a:tailEnd/>
          </a:ln>
        </p:spPr>
      </p:pic>
      <p:pic>
        <p:nvPicPr>
          <p:cNvPr id="6" name="Picture 4">
            <a:extLst>
              <a:ext uri="{FF2B5EF4-FFF2-40B4-BE49-F238E27FC236}">
                <a16:creationId xmlns:a16="http://schemas.microsoft.com/office/drawing/2014/main" id="{D536E7A4-CBE9-4011-96C4-31DE52B29F78}"/>
              </a:ext>
            </a:extLst>
          </p:cNvPr>
          <p:cNvPicPr>
            <a:picLocks noChangeAspect="1" noChangeArrowheads="1"/>
          </p:cNvPicPr>
          <p:nvPr/>
        </p:nvPicPr>
        <p:blipFill>
          <a:blip r:embed="rId3" cstate="print"/>
          <a:srcRect/>
          <a:stretch>
            <a:fillRect/>
          </a:stretch>
        </p:blipFill>
        <p:spPr bwMode="auto">
          <a:xfrm>
            <a:off x="3933825" y="0"/>
            <a:ext cx="3061825" cy="2762066"/>
          </a:xfrm>
          <a:prstGeom prst="rect">
            <a:avLst/>
          </a:prstGeom>
          <a:noFill/>
          <a:ln w="9525">
            <a:noFill/>
            <a:miter lim="800000"/>
            <a:headEnd/>
            <a:tailEnd/>
          </a:ln>
        </p:spPr>
      </p:pic>
      <p:pic>
        <p:nvPicPr>
          <p:cNvPr id="16" name="Obrázek 15">
            <a:extLst>
              <a:ext uri="{FF2B5EF4-FFF2-40B4-BE49-F238E27FC236}">
                <a16:creationId xmlns:a16="http://schemas.microsoft.com/office/drawing/2014/main" id="{3B10DAAB-1BE9-46C1-AF42-8AE945C9407E}"/>
              </a:ext>
            </a:extLst>
          </p:cNvPr>
          <p:cNvPicPr>
            <a:picLocks noChangeAspect="1"/>
          </p:cNvPicPr>
          <p:nvPr/>
        </p:nvPicPr>
        <p:blipFill>
          <a:blip r:embed="rId4"/>
          <a:stretch>
            <a:fillRect/>
          </a:stretch>
        </p:blipFill>
        <p:spPr>
          <a:xfrm>
            <a:off x="7077074" y="9514"/>
            <a:ext cx="5114925" cy="3583164"/>
          </a:xfrm>
          <a:prstGeom prst="rect">
            <a:avLst/>
          </a:prstGeom>
        </p:spPr>
      </p:pic>
      <p:pic>
        <p:nvPicPr>
          <p:cNvPr id="7170" name="Picture 2">
            <a:extLst>
              <a:ext uri="{FF2B5EF4-FFF2-40B4-BE49-F238E27FC236}">
                <a16:creationId xmlns:a16="http://schemas.microsoft.com/office/drawing/2014/main" id="{3AB0E9F8-8095-40CF-8737-13F983FE8DE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4022024" y="2991857"/>
            <a:ext cx="3026476" cy="3689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129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32913" y="187089"/>
            <a:ext cx="11395493" cy="705435"/>
          </a:xfrm>
        </p:spPr>
        <p:txBody>
          <a:bodyPr>
            <a:normAutofit fontScale="90000"/>
          </a:bodyPr>
          <a:lstStyle/>
          <a:p>
            <a:pPr algn="ctr"/>
            <a:r>
              <a:rPr lang="cs-CZ" b="1" i="1" dirty="0" err="1">
                <a:solidFill>
                  <a:schemeClr val="accent1"/>
                </a:solidFill>
              </a:rPr>
              <a:t>Thank</a:t>
            </a:r>
            <a:r>
              <a:rPr lang="cs-CZ" b="1" i="1" dirty="0">
                <a:solidFill>
                  <a:schemeClr val="accent1"/>
                </a:solidFill>
              </a:rPr>
              <a:t> </a:t>
            </a:r>
            <a:r>
              <a:rPr lang="cs-CZ" b="1" i="1" dirty="0" err="1">
                <a:solidFill>
                  <a:schemeClr val="accent1"/>
                </a:solidFill>
              </a:rPr>
              <a:t>you</a:t>
            </a:r>
            <a:r>
              <a:rPr lang="cs-CZ" b="1" i="1" dirty="0">
                <a:solidFill>
                  <a:schemeClr val="accent1"/>
                </a:solidFill>
              </a:rPr>
              <a:t> for </a:t>
            </a:r>
            <a:r>
              <a:rPr lang="cs-CZ" b="1" i="1" dirty="0" err="1">
                <a:solidFill>
                  <a:schemeClr val="accent1"/>
                </a:solidFill>
              </a:rPr>
              <a:t>your</a:t>
            </a:r>
            <a:r>
              <a:rPr lang="cs-CZ" b="1" i="1" dirty="0">
                <a:solidFill>
                  <a:schemeClr val="accent1"/>
                </a:solidFill>
              </a:rPr>
              <a:t> </a:t>
            </a:r>
            <a:r>
              <a:rPr lang="cs-CZ" b="1" i="1" dirty="0" err="1">
                <a:solidFill>
                  <a:schemeClr val="accent1"/>
                </a:solidFill>
              </a:rPr>
              <a:t>attention</a:t>
            </a:r>
            <a:endParaRPr lang="cs-CZ" b="1" i="1" dirty="0">
              <a:solidFill>
                <a:schemeClr val="accent1"/>
              </a:solidFill>
            </a:endParaRPr>
          </a:p>
        </p:txBody>
      </p:sp>
      <p:pic>
        <p:nvPicPr>
          <p:cNvPr id="3074" name="Picture 2">
            <a:extLst>
              <a:ext uri="{FF2B5EF4-FFF2-40B4-BE49-F238E27FC236}">
                <a16:creationId xmlns:a16="http://schemas.microsoft.com/office/drawing/2014/main" id="{91722A64-EBFD-4377-AA8D-55C23D2094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48" y="1020746"/>
            <a:ext cx="5143500" cy="497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199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 name="Nadpis 42"/>
          <p:cNvSpPr>
            <a:spLocks noGrp="1"/>
          </p:cNvSpPr>
          <p:nvPr>
            <p:ph type="title"/>
          </p:nvPr>
        </p:nvSpPr>
        <p:spPr>
          <a:xfrm>
            <a:off x="160306" y="-261639"/>
            <a:ext cx="3730924" cy="1409699"/>
          </a:xfrm>
        </p:spPr>
        <p:txBody>
          <a:bodyPr>
            <a:normAutofit/>
          </a:bodyPr>
          <a:lstStyle/>
          <a:p>
            <a:r>
              <a:rPr lang="cs-CZ" sz="4000" b="1" dirty="0" err="1">
                <a:solidFill>
                  <a:schemeClr val="accent1"/>
                </a:solidFill>
              </a:rPr>
              <a:t>Homesteads</a:t>
            </a:r>
            <a:r>
              <a:rPr lang="cs-CZ" sz="4000" b="1" dirty="0">
                <a:solidFill>
                  <a:schemeClr val="accent1"/>
                </a:solidFill>
              </a:rPr>
              <a:t> in Ha D1–D3 and LT A</a:t>
            </a:r>
          </a:p>
        </p:txBody>
      </p:sp>
      <p:pic>
        <p:nvPicPr>
          <p:cNvPr id="4098" name="Picture 2">
            <a:extLst>
              <a:ext uri="{FF2B5EF4-FFF2-40B4-BE49-F238E27FC236}">
                <a16:creationId xmlns:a16="http://schemas.microsoft.com/office/drawing/2014/main" id="{79FFE8B3-727E-4D9D-9EEF-136ADF66D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9332" y="0"/>
            <a:ext cx="8217019" cy="49625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a:extLst>
              <a:ext uri="{FF2B5EF4-FFF2-40B4-BE49-F238E27FC236}">
                <a16:creationId xmlns:a16="http://schemas.microsoft.com/office/drawing/2014/main" id="{D30C14AC-5352-4EFF-B763-54611066F174}"/>
              </a:ext>
            </a:extLst>
          </p:cNvPr>
          <p:cNvSpPr txBox="1"/>
          <p:nvPr/>
        </p:nvSpPr>
        <p:spPr>
          <a:xfrm>
            <a:off x="45649" y="1148060"/>
            <a:ext cx="3921783" cy="1569660"/>
          </a:xfrm>
          <a:prstGeom prst="rect">
            <a:avLst/>
          </a:prstGeom>
          <a:noFill/>
        </p:spPr>
        <p:txBody>
          <a:bodyPr wrap="square">
            <a:spAutoFit/>
          </a:bodyPr>
          <a:lstStyle/>
          <a:p>
            <a:r>
              <a:rPr lang="cs-CZ" sz="1600" b="1" dirty="0"/>
              <a:t>Black </a:t>
            </a:r>
            <a:r>
              <a:rPr lang="cs-CZ" sz="1600" b="1" dirty="0" err="1"/>
              <a:t>circles</a:t>
            </a:r>
            <a:r>
              <a:rPr lang="cs-CZ" sz="1600" dirty="0"/>
              <a:t>: </a:t>
            </a:r>
            <a:r>
              <a:rPr lang="cs-CZ" sz="1600" dirty="0" err="1"/>
              <a:t>homesteads</a:t>
            </a:r>
            <a:r>
              <a:rPr lang="cs-CZ" sz="1600" dirty="0"/>
              <a:t> </a:t>
            </a:r>
            <a:r>
              <a:rPr lang="cs-CZ" sz="1600" dirty="0" err="1"/>
              <a:t>with</a:t>
            </a:r>
            <a:r>
              <a:rPr lang="cs-CZ" sz="1600" dirty="0"/>
              <a:t> a </a:t>
            </a:r>
            <a:r>
              <a:rPr lang="cs-CZ" sz="1600" dirty="0" err="1"/>
              <a:t>round</a:t>
            </a:r>
            <a:r>
              <a:rPr lang="cs-CZ" sz="1600" dirty="0"/>
              <a:t>/oval </a:t>
            </a:r>
            <a:r>
              <a:rPr lang="cs-CZ" sz="1600" dirty="0" err="1"/>
              <a:t>shape</a:t>
            </a:r>
            <a:r>
              <a:rPr lang="cs-CZ" sz="1600" dirty="0"/>
              <a:t>. </a:t>
            </a:r>
          </a:p>
          <a:p>
            <a:r>
              <a:rPr lang="cs-CZ" sz="1600" b="1" dirty="0" err="1">
                <a:solidFill>
                  <a:srgbClr val="FF0000"/>
                </a:solidFill>
              </a:rPr>
              <a:t>Red</a:t>
            </a:r>
            <a:r>
              <a:rPr lang="cs-CZ" sz="1600" b="1" dirty="0">
                <a:solidFill>
                  <a:srgbClr val="FF0000"/>
                </a:solidFill>
              </a:rPr>
              <a:t> </a:t>
            </a:r>
            <a:r>
              <a:rPr lang="cs-CZ" sz="1600" b="1" dirty="0" err="1">
                <a:solidFill>
                  <a:srgbClr val="FF0000"/>
                </a:solidFill>
              </a:rPr>
              <a:t>squares</a:t>
            </a:r>
            <a:r>
              <a:rPr lang="cs-CZ" sz="1600" dirty="0"/>
              <a:t>: </a:t>
            </a:r>
            <a:r>
              <a:rPr lang="cs-CZ" sz="1600" dirty="0" err="1"/>
              <a:t>homesteads</a:t>
            </a:r>
            <a:r>
              <a:rPr lang="cs-CZ" sz="1600" dirty="0"/>
              <a:t> </a:t>
            </a:r>
            <a:r>
              <a:rPr lang="cs-CZ" sz="1600" dirty="0" err="1"/>
              <a:t>with</a:t>
            </a:r>
            <a:r>
              <a:rPr lang="cs-CZ" sz="1600" dirty="0"/>
              <a:t> a </a:t>
            </a:r>
            <a:r>
              <a:rPr lang="cs-CZ" sz="1600" dirty="0" err="1"/>
              <a:t>rectangular</a:t>
            </a:r>
            <a:r>
              <a:rPr lang="cs-CZ" sz="1600" dirty="0"/>
              <a:t> </a:t>
            </a:r>
            <a:r>
              <a:rPr lang="cs-CZ" sz="1600" dirty="0" err="1"/>
              <a:t>shape</a:t>
            </a:r>
            <a:r>
              <a:rPr lang="cs-CZ" sz="1600" dirty="0"/>
              <a:t>. </a:t>
            </a:r>
          </a:p>
          <a:p>
            <a:r>
              <a:rPr lang="cs-CZ" sz="1600" dirty="0" err="1"/>
              <a:t>White</a:t>
            </a:r>
            <a:r>
              <a:rPr lang="cs-CZ" sz="1600" dirty="0"/>
              <a:t> </a:t>
            </a:r>
            <a:r>
              <a:rPr lang="cs-CZ" sz="1600" dirty="0" err="1"/>
              <a:t>circles</a:t>
            </a:r>
            <a:r>
              <a:rPr lang="cs-CZ" sz="1600" dirty="0"/>
              <a:t>:  </a:t>
            </a:r>
            <a:r>
              <a:rPr lang="cs-CZ" sz="1600" dirty="0" err="1"/>
              <a:t>hilltop</a:t>
            </a:r>
            <a:r>
              <a:rPr lang="cs-CZ" sz="1600" dirty="0"/>
              <a:t> </a:t>
            </a:r>
            <a:r>
              <a:rPr lang="cs-CZ" sz="1600" dirty="0" err="1"/>
              <a:t>fortifed</a:t>
            </a:r>
            <a:r>
              <a:rPr lang="cs-CZ" sz="1600" dirty="0"/>
              <a:t> </a:t>
            </a:r>
            <a:r>
              <a:rPr lang="cs-CZ" sz="1600" dirty="0" err="1"/>
              <a:t>settlements</a:t>
            </a:r>
            <a:r>
              <a:rPr lang="cs-CZ" sz="1600" dirty="0"/>
              <a:t> </a:t>
            </a:r>
            <a:r>
              <a:rPr lang="cs-CZ" sz="1600" dirty="0" err="1"/>
              <a:t>or</a:t>
            </a:r>
            <a:r>
              <a:rPr lang="cs-CZ" sz="1600" dirty="0"/>
              <a:t> </a:t>
            </a:r>
            <a:r>
              <a:rPr lang="cs-CZ" sz="1600" dirty="0" err="1"/>
              <a:t>hillforts</a:t>
            </a:r>
            <a:r>
              <a:rPr lang="cs-CZ" sz="1600" dirty="0"/>
              <a:t> </a:t>
            </a:r>
            <a:r>
              <a:rPr lang="cs-CZ" sz="1600" dirty="0" err="1"/>
              <a:t>with</a:t>
            </a:r>
            <a:r>
              <a:rPr lang="cs-CZ" sz="1600" dirty="0"/>
              <a:t> a </a:t>
            </a:r>
            <a:r>
              <a:rPr lang="cs-CZ" sz="1600" dirty="0" err="1"/>
              <a:t>homestead</a:t>
            </a:r>
            <a:r>
              <a:rPr lang="cs-CZ" sz="1600" dirty="0"/>
              <a:t> </a:t>
            </a:r>
            <a:r>
              <a:rPr lang="cs-CZ" sz="1600" dirty="0" err="1"/>
              <a:t>fortification</a:t>
            </a:r>
            <a:r>
              <a:rPr lang="cs-CZ" sz="1600" dirty="0"/>
              <a:t>. </a:t>
            </a:r>
          </a:p>
        </p:txBody>
      </p:sp>
      <p:sp>
        <p:nvSpPr>
          <p:cNvPr id="12" name="TextovéPole 11">
            <a:extLst>
              <a:ext uri="{FF2B5EF4-FFF2-40B4-BE49-F238E27FC236}">
                <a16:creationId xmlns:a16="http://schemas.microsoft.com/office/drawing/2014/main" id="{005053DD-9DCD-4C37-8FF5-95A541D81628}"/>
              </a:ext>
            </a:extLst>
          </p:cNvPr>
          <p:cNvSpPr txBox="1"/>
          <p:nvPr/>
        </p:nvSpPr>
        <p:spPr>
          <a:xfrm>
            <a:off x="3929331" y="4962525"/>
            <a:ext cx="8217019" cy="1754326"/>
          </a:xfrm>
          <a:prstGeom prst="rect">
            <a:avLst/>
          </a:prstGeom>
          <a:noFill/>
        </p:spPr>
        <p:txBody>
          <a:bodyPr wrap="square">
            <a:spAutoFit/>
          </a:bodyPr>
          <a:lstStyle/>
          <a:p>
            <a:r>
              <a:rPr lang="cs-CZ" dirty="0"/>
              <a:t>1 Dolní Břežany. 2  Droužkovice. 3 </a:t>
            </a:r>
            <a:r>
              <a:rPr lang="cs-CZ" dirty="0" err="1"/>
              <a:t>Enkering-Gatzäcker</a:t>
            </a:r>
            <a:r>
              <a:rPr lang="cs-CZ" dirty="0"/>
              <a:t>. 4 </a:t>
            </a:r>
            <a:r>
              <a:rPr lang="cs-CZ" dirty="0" err="1"/>
              <a:t>Goldberg</a:t>
            </a:r>
            <a:r>
              <a:rPr lang="cs-CZ" dirty="0"/>
              <a:t>. 5 </a:t>
            </a:r>
            <a:r>
              <a:rPr lang="cs-CZ" dirty="0" err="1"/>
              <a:t>Innzersdorf-Walpersdorf</a:t>
            </a:r>
            <a:r>
              <a:rPr lang="cs-CZ" dirty="0"/>
              <a:t>. 6 Kobylnice. 7 </a:t>
            </a:r>
            <a:r>
              <a:rPr lang="cs-CZ" dirty="0" err="1"/>
              <a:t>Kösching</a:t>
            </a:r>
            <a:r>
              <a:rPr lang="cs-CZ" dirty="0"/>
              <a:t>. 8 Krašovice. 9 Křenovice. 10 Křižanovice. 11 Kuřim. 12 Loděnice. 13 Němětice. 14 Opatovice nad Labem. 15 Poříčany. 16 Prague-Bohnice. 17 Praha-Hostivař. 18 Praha-Miškovice. 19 Prostějov-Kralický Háj. 20 Slepotice. 21 Strakonice. 22 Štítary nad Radbuzou-Hostětice. 23 Údlice. 24 </a:t>
            </a:r>
            <a:r>
              <a:rPr lang="cs-CZ" dirty="0" err="1"/>
              <a:t>Unterradlberg</a:t>
            </a:r>
            <a:r>
              <a:rPr lang="cs-CZ" dirty="0"/>
              <a:t>. 25 Zbraslav. (Map T. Arnold / S. Bambasová)</a:t>
            </a:r>
          </a:p>
        </p:txBody>
      </p:sp>
      <p:pic>
        <p:nvPicPr>
          <p:cNvPr id="7" name="Obrázek 6" descr="dvorce.bmp">
            <a:extLst>
              <a:ext uri="{FF2B5EF4-FFF2-40B4-BE49-F238E27FC236}">
                <a16:creationId xmlns:a16="http://schemas.microsoft.com/office/drawing/2014/main" id="{57019A09-0FFA-4CB4-AB1A-038BC69266B0}"/>
              </a:ext>
            </a:extLst>
          </p:cNvPr>
          <p:cNvPicPr>
            <a:picLocks noChangeAspect="1"/>
          </p:cNvPicPr>
          <p:nvPr/>
        </p:nvPicPr>
        <p:blipFill>
          <a:blip r:embed="rId3" cstate="print"/>
          <a:stretch>
            <a:fillRect/>
          </a:stretch>
        </p:blipFill>
        <p:spPr>
          <a:xfrm>
            <a:off x="247650" y="2790825"/>
            <a:ext cx="3436838" cy="4067175"/>
          </a:xfrm>
          <a:prstGeom prst="rect">
            <a:avLst/>
          </a:prstGeom>
        </p:spPr>
      </p:pic>
    </p:spTree>
    <p:extLst>
      <p:ext uri="{BB962C8B-B14F-4D97-AF65-F5344CB8AC3E}">
        <p14:creationId xmlns:p14="http://schemas.microsoft.com/office/powerpoint/2010/main" val="3603612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7B6DA-346B-4A8A-B8CB-5B721F5ACDE6}"/>
              </a:ext>
            </a:extLst>
          </p:cNvPr>
          <p:cNvSpPr>
            <a:spLocks noGrp="1"/>
          </p:cNvSpPr>
          <p:nvPr>
            <p:ph type="title"/>
          </p:nvPr>
        </p:nvSpPr>
        <p:spPr>
          <a:xfrm>
            <a:off x="276045" y="142977"/>
            <a:ext cx="11395493" cy="705435"/>
          </a:xfrm>
        </p:spPr>
        <p:txBody>
          <a:bodyPr>
            <a:normAutofit fontScale="90000"/>
          </a:bodyPr>
          <a:lstStyle/>
          <a:p>
            <a:pPr algn="ctr"/>
            <a:r>
              <a:rPr lang="cs-CZ" b="1" dirty="0">
                <a:solidFill>
                  <a:schemeClr val="accent1"/>
                </a:solidFill>
              </a:rPr>
              <a:t>Horákov </a:t>
            </a:r>
            <a:r>
              <a:rPr lang="cs-CZ" b="1" dirty="0" err="1">
                <a:solidFill>
                  <a:schemeClr val="accent1"/>
                </a:solidFill>
              </a:rPr>
              <a:t>group</a:t>
            </a:r>
            <a:endParaRPr lang="cs-CZ" b="1" dirty="0">
              <a:solidFill>
                <a:schemeClr val="accent1"/>
              </a:solidFill>
            </a:endParaRPr>
          </a:p>
        </p:txBody>
      </p:sp>
      <p:pic>
        <p:nvPicPr>
          <p:cNvPr id="6" name="Obrázek 5" descr="Obsah obrázku exteriér, hora, budova, tráva&#10;&#10;Popis byl vytvořen automaticky">
            <a:extLst>
              <a:ext uri="{FF2B5EF4-FFF2-40B4-BE49-F238E27FC236}">
                <a16:creationId xmlns:a16="http://schemas.microsoft.com/office/drawing/2014/main" id="{5F7F4865-8308-435A-8269-E4FFF58D3E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12192000" cy="5943600"/>
          </a:xfrm>
          <a:prstGeom prst="rect">
            <a:avLst/>
          </a:prstGeom>
        </p:spPr>
      </p:pic>
    </p:spTree>
    <p:extLst>
      <p:ext uri="{BB962C8B-B14F-4D97-AF65-F5344CB8AC3E}">
        <p14:creationId xmlns:p14="http://schemas.microsoft.com/office/powerpoint/2010/main" val="41670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title"/>
          </p:nvPr>
        </p:nvSpPr>
        <p:spPr>
          <a:xfrm>
            <a:off x="142898" y="596832"/>
            <a:ext cx="4019527" cy="680120"/>
          </a:xfrm>
        </p:spPr>
        <p:txBody>
          <a:bodyPr>
            <a:normAutofit fontScale="90000"/>
          </a:bodyPr>
          <a:lstStyle/>
          <a:p>
            <a:r>
              <a:rPr lang="cs-CZ" b="1" dirty="0">
                <a:solidFill>
                  <a:schemeClr val="accent1"/>
                </a:solidFill>
              </a:rPr>
              <a:t>Open </a:t>
            </a:r>
            <a:r>
              <a:rPr lang="cs-CZ" b="1" dirty="0" err="1">
                <a:solidFill>
                  <a:schemeClr val="accent1"/>
                </a:solidFill>
              </a:rPr>
              <a:t>lowland</a:t>
            </a:r>
            <a:r>
              <a:rPr lang="cs-CZ" b="1" dirty="0">
                <a:solidFill>
                  <a:schemeClr val="accent1"/>
                </a:solidFill>
              </a:rPr>
              <a:t> </a:t>
            </a:r>
            <a:r>
              <a:rPr lang="cs-CZ" b="1" dirty="0" err="1">
                <a:solidFill>
                  <a:schemeClr val="accent1"/>
                </a:solidFill>
              </a:rPr>
              <a:t>settlements</a:t>
            </a:r>
            <a:endParaRPr lang="cs-CZ" b="1" dirty="0">
              <a:solidFill>
                <a:schemeClr val="accent1"/>
              </a:solidFill>
            </a:endParaRPr>
          </a:p>
        </p:txBody>
      </p:sp>
      <p:sp>
        <p:nvSpPr>
          <p:cNvPr id="5" name="Zástupný symbol pro obsah 6">
            <a:extLst>
              <a:ext uri="{FF2B5EF4-FFF2-40B4-BE49-F238E27FC236}">
                <a16:creationId xmlns:a16="http://schemas.microsoft.com/office/drawing/2014/main" id="{DDA7A8F8-14B9-4D50-B822-27DF46C93435}"/>
              </a:ext>
            </a:extLst>
          </p:cNvPr>
          <p:cNvSpPr txBox="1">
            <a:spLocks/>
          </p:cNvSpPr>
          <p:nvPr/>
        </p:nvSpPr>
        <p:spPr>
          <a:xfrm>
            <a:off x="142898" y="1276953"/>
            <a:ext cx="4114778" cy="5374740"/>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cs-CZ" sz="2400" b="1" i="0" u="none" strike="noStrike" kern="1200" cap="none" spc="0" normalizeH="0" baseline="0" noProof="0" dirty="0">
                <a:ln>
                  <a:noFill/>
                </a:ln>
                <a:solidFill>
                  <a:srgbClr val="000000"/>
                </a:solidFill>
                <a:effectLst/>
                <a:uLnTx/>
                <a:uFillTx/>
                <a:latin typeface="Calibri"/>
                <a:ea typeface="+mn-ea"/>
                <a:cs typeface="+mn-cs"/>
              </a:rPr>
              <a:t>Brno-Královo pole</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1" i="0" u="none" strike="noStrike" kern="1200" cap="none" spc="0" normalizeH="0" baseline="0" noProof="0" dirty="0">
                <a:ln>
                  <a:noFill/>
                </a:ln>
                <a:solidFill>
                  <a:srgbClr val="000000"/>
                </a:solidFill>
                <a:effectLst/>
                <a:uLnTx/>
                <a:uFillTx/>
                <a:latin typeface="Calibri"/>
                <a:ea typeface="+mn-ea"/>
                <a:cs typeface="+mn-cs"/>
              </a:rPr>
              <a:t>Brno-Řečkovice</a:t>
            </a:r>
            <a:r>
              <a:rPr kumimoji="0" lang="cs-CZ" sz="2400" b="0" i="0" u="none" strike="noStrike" kern="1200" cap="none" spc="0" normalizeH="0" baseline="0" noProof="0" dirty="0">
                <a:ln>
                  <a:noFill/>
                </a:ln>
                <a:solidFill>
                  <a:srgbClr val="000000"/>
                </a:solidFill>
                <a:effectLst/>
                <a:uLnTx/>
                <a:uFillTx/>
                <a:latin typeface="Calibri"/>
                <a:ea typeface="+mn-ea"/>
                <a:cs typeface="+mn-cs"/>
              </a:rPr>
              <a:t> - </a:t>
            </a:r>
            <a:r>
              <a:rPr lang="cs-CZ" sz="2400" dirty="0">
                <a:solidFill>
                  <a:srgbClr val="000000"/>
                </a:solidFill>
              </a:rPr>
              <a:t>amber </a:t>
            </a:r>
            <a:r>
              <a:rPr lang="cs-CZ" sz="2400" dirty="0" err="1">
                <a:solidFill>
                  <a:srgbClr val="000000"/>
                </a:solidFill>
              </a:rPr>
              <a:t>worshop</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cs-CZ" sz="2400" b="1" i="0" u="none" strike="noStrike" kern="1200" cap="none" spc="0" normalizeH="0" baseline="0" noProof="0" dirty="0">
                <a:ln>
                  <a:noFill/>
                </a:ln>
                <a:solidFill>
                  <a:srgbClr val="000000"/>
                </a:solidFill>
                <a:effectLst/>
                <a:uLnTx/>
                <a:uFillTx/>
                <a:latin typeface="Calibri"/>
                <a:ea typeface="+mn-ea"/>
                <a:cs typeface="+mn-cs"/>
              </a:rPr>
              <a:t>Rajhrad</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400" dirty="0">
                <a:solidFill>
                  <a:srgbClr val="000000"/>
                </a:solidFill>
                <a:latin typeface="Calibri"/>
              </a:rPr>
              <a:t> </a:t>
            </a:r>
            <a:r>
              <a:rPr kumimoji="0" lang="cs-CZ" sz="2400" b="1" i="0" u="none" strike="noStrike" kern="1200" cap="none" spc="0" normalizeH="0" baseline="0" noProof="0" dirty="0">
                <a:ln>
                  <a:noFill/>
                </a:ln>
                <a:solidFill>
                  <a:srgbClr val="000000"/>
                </a:solidFill>
                <a:effectLst/>
                <a:uLnTx/>
                <a:uFillTx/>
                <a:latin typeface="Calibri"/>
                <a:ea typeface="+mn-ea"/>
                <a:cs typeface="+mn-cs"/>
              </a:rPr>
              <a:t>Těšetice </a:t>
            </a:r>
            <a:r>
              <a:rPr kumimoji="0" lang="cs-CZ" sz="2400" i="0" u="none" strike="noStrike" kern="1200" cap="none" spc="0" normalizeH="0" baseline="0" noProof="0" dirty="0">
                <a:ln>
                  <a:noFill/>
                </a:ln>
                <a:solidFill>
                  <a:srgbClr val="000000"/>
                </a:solidFill>
                <a:effectLst/>
                <a:uLnTx/>
                <a:uFillTx/>
                <a:latin typeface="Calibri"/>
                <a:ea typeface="+mn-ea"/>
                <a:cs typeface="+mn-cs"/>
              </a:rPr>
              <a:t>– M. </a:t>
            </a:r>
            <a:r>
              <a:rPr kumimoji="0" lang="cs-CZ" sz="2400" i="0" u="none" strike="noStrike" kern="1200" cap="none" spc="0" normalizeH="0" baseline="0" noProof="0" dirty="0" err="1">
                <a:ln>
                  <a:noFill/>
                </a:ln>
                <a:solidFill>
                  <a:srgbClr val="000000"/>
                </a:solidFill>
                <a:effectLst/>
                <a:uLnTx/>
                <a:uFillTx/>
                <a:latin typeface="Calibri"/>
                <a:ea typeface="+mn-ea"/>
                <a:cs typeface="+mn-cs"/>
              </a:rPr>
              <a:t>Golec</a:t>
            </a:r>
            <a:r>
              <a:rPr kumimoji="0" lang="cs-CZ" sz="2400" i="0" u="none" strike="noStrike" kern="1200" cap="none" spc="0" normalizeH="0" baseline="0" noProof="0" dirty="0">
                <a:ln>
                  <a:noFill/>
                </a:ln>
                <a:solidFill>
                  <a:srgbClr val="000000"/>
                </a:solidFill>
                <a:effectLst/>
                <a:uLnTx/>
                <a:uFillTx/>
                <a:latin typeface="Calibri"/>
                <a:ea typeface="+mn-ea"/>
                <a:cs typeface="+mn-cs"/>
              </a:rPr>
              <a:t> 2003, Ha C2-D3 (LT A?)</a:t>
            </a:r>
            <a:endParaRPr kumimoji="0" lang="cs-CZ" sz="2400" b="1" i="0" u="none" strike="noStrike" kern="1200" cap="none" spc="0" normalizeH="0" baseline="0" noProof="0" dirty="0">
              <a:ln>
                <a:noFill/>
              </a:ln>
              <a:solidFill>
                <a:srgbClr val="000000"/>
              </a:solidFill>
              <a:effectLst/>
              <a:uLnTx/>
              <a:uFillTx/>
              <a:latin typeface="Calibri"/>
              <a:ea typeface="+mn-ea"/>
              <a:cs typeface="+mn-cs"/>
            </a:endParaRP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lang="cs-CZ" sz="2400" dirty="0">
                <a:solidFill>
                  <a:srgbClr val="000000"/>
                </a:solidFill>
              </a:rPr>
              <a:t> </a:t>
            </a:r>
            <a:r>
              <a:rPr lang="cs-CZ" sz="2400" b="1" dirty="0">
                <a:solidFill>
                  <a:srgbClr val="000000"/>
                </a:solidFill>
              </a:rPr>
              <a:t>Měnín</a:t>
            </a:r>
            <a:r>
              <a:rPr lang="cs-CZ" sz="2400" dirty="0">
                <a:solidFill>
                  <a:srgbClr val="000000"/>
                </a:solidFill>
              </a:rPr>
              <a:t> - </a:t>
            </a:r>
            <a:r>
              <a:rPr lang="cs-CZ" sz="2400" dirty="0" err="1">
                <a:solidFill>
                  <a:srgbClr val="000000"/>
                </a:solidFill>
              </a:rPr>
              <a:t>destroyed</a:t>
            </a:r>
            <a:r>
              <a:rPr lang="cs-CZ" sz="2400" dirty="0">
                <a:solidFill>
                  <a:srgbClr val="000000"/>
                </a:solidFill>
              </a:rPr>
              <a:t>  </a:t>
            </a:r>
            <a:r>
              <a:rPr kumimoji="0" lang="cs-CZ" sz="2400" b="0" i="0" u="none" strike="noStrike" kern="1200" cap="none" spc="0" normalizeH="0" baseline="0" noProof="0" dirty="0">
                <a:ln>
                  <a:noFill/>
                </a:ln>
                <a:solidFill>
                  <a:srgbClr val="000000"/>
                </a:solidFill>
                <a:effectLst/>
                <a:uLnTx/>
                <a:uFillTx/>
                <a:latin typeface="Calibri"/>
                <a:ea typeface="+mn-ea"/>
                <a:cs typeface="+mn-cs"/>
              </a:rPr>
              <a:t>in 2014 - </a:t>
            </a:r>
            <a:r>
              <a:rPr kumimoji="0" lang="cs-CZ" sz="2400" b="0" i="0" u="none" strike="noStrike" kern="1200" cap="none" spc="0" normalizeH="0" baseline="0" noProof="0" dirty="0" err="1">
                <a:ln>
                  <a:noFill/>
                </a:ln>
                <a:solidFill>
                  <a:srgbClr val="000000"/>
                </a:solidFill>
                <a:effectLst/>
                <a:uLnTx/>
                <a:uFillTx/>
                <a:latin typeface="Calibri"/>
                <a:ea typeface="+mn-ea"/>
                <a:cs typeface="+mn-cs"/>
              </a:rPr>
              <a:t>sunken</a:t>
            </a:r>
            <a:r>
              <a:rPr kumimoji="0" lang="en-US" sz="2400" b="0" i="0" u="none" strike="noStrike" kern="1200" cap="none" spc="0" normalizeH="0" baseline="0" noProof="0" dirty="0">
                <a:ln>
                  <a:noFill/>
                </a:ln>
                <a:solidFill>
                  <a:srgbClr val="000000"/>
                </a:solidFill>
                <a:effectLst/>
                <a:uLnTx/>
                <a:uFillTx/>
                <a:latin typeface="Calibri"/>
                <a:ea typeface="+mn-ea"/>
                <a:cs typeface="+mn-cs"/>
              </a:rPr>
              <a:t> houses, fireplace in the ground floor</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lang="cs-CZ" sz="2400" dirty="0">
                <a:solidFill>
                  <a:srgbClr val="000000"/>
                </a:solidFill>
                <a:latin typeface="Calibri"/>
              </a:rPr>
              <a:t> </a:t>
            </a:r>
            <a:r>
              <a:rPr lang="cs-CZ" sz="2400" dirty="0" err="1">
                <a:solidFill>
                  <a:srgbClr val="000000"/>
                </a:solidFill>
                <a:latin typeface="Calibri"/>
              </a:rPr>
              <a:t>complex</a:t>
            </a:r>
            <a:r>
              <a:rPr lang="cs-CZ" sz="2400" dirty="0">
                <a:solidFill>
                  <a:srgbClr val="000000"/>
                </a:solidFill>
                <a:latin typeface="Calibri"/>
              </a:rPr>
              <a:t> </a:t>
            </a:r>
            <a:br>
              <a:rPr lang="cs-CZ" sz="2400" dirty="0">
                <a:solidFill>
                  <a:srgbClr val="000000"/>
                </a:solidFill>
                <a:latin typeface="Calibri"/>
              </a:rPr>
            </a:br>
            <a:r>
              <a:rPr lang="cs-CZ" sz="2400" dirty="0" err="1">
                <a:solidFill>
                  <a:srgbClr val="000000"/>
                </a:solidFill>
                <a:latin typeface="Calibri"/>
              </a:rPr>
              <a:t>publication</a:t>
            </a:r>
            <a:r>
              <a:rPr lang="cs-CZ" sz="2400" dirty="0">
                <a:solidFill>
                  <a:srgbClr val="000000"/>
                </a:solidFill>
                <a:latin typeface="Calibri"/>
              </a:rPr>
              <a:t> by </a:t>
            </a:r>
            <a:br>
              <a:rPr lang="cs-CZ" sz="2400" dirty="0">
                <a:solidFill>
                  <a:srgbClr val="000000"/>
                </a:solidFill>
                <a:latin typeface="Calibri"/>
              </a:rPr>
            </a:br>
            <a:r>
              <a:rPr lang="cs-CZ" sz="2400" dirty="0">
                <a:solidFill>
                  <a:srgbClr val="000000"/>
                </a:solidFill>
                <a:latin typeface="Calibri"/>
              </a:rPr>
              <a:t>V. </a:t>
            </a:r>
            <a:r>
              <a:rPr lang="cs-CZ" sz="2400" dirty="0" err="1">
                <a:solidFill>
                  <a:srgbClr val="000000"/>
                </a:solidFill>
                <a:latin typeface="Calibri"/>
              </a:rPr>
              <a:t>Podborský</a:t>
            </a:r>
            <a:endParaRPr kumimoji="0" lang="cs-CZ" sz="24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4" name="Obrázek 3">
            <a:extLst>
              <a:ext uri="{FF2B5EF4-FFF2-40B4-BE49-F238E27FC236}">
                <a16:creationId xmlns:a16="http://schemas.microsoft.com/office/drawing/2014/main" id="{1673BB9F-4813-4326-B430-2638207DA66D}"/>
              </a:ext>
            </a:extLst>
          </p:cNvPr>
          <p:cNvPicPr>
            <a:picLocks noChangeAspect="1"/>
          </p:cNvPicPr>
          <p:nvPr/>
        </p:nvPicPr>
        <p:blipFill>
          <a:blip r:embed="rId2"/>
          <a:stretch>
            <a:fillRect/>
          </a:stretch>
        </p:blipFill>
        <p:spPr>
          <a:xfrm>
            <a:off x="7406986" y="0"/>
            <a:ext cx="4785014" cy="3086100"/>
          </a:xfrm>
          <a:prstGeom prst="rect">
            <a:avLst/>
          </a:prstGeom>
        </p:spPr>
      </p:pic>
      <p:pic>
        <p:nvPicPr>
          <p:cNvPr id="11" name="Obrázek 10">
            <a:extLst>
              <a:ext uri="{FF2B5EF4-FFF2-40B4-BE49-F238E27FC236}">
                <a16:creationId xmlns:a16="http://schemas.microsoft.com/office/drawing/2014/main" id="{80A74B75-5216-4639-8303-803B301E17E4}"/>
              </a:ext>
            </a:extLst>
          </p:cNvPr>
          <p:cNvPicPr>
            <a:picLocks noChangeAspect="1"/>
          </p:cNvPicPr>
          <p:nvPr/>
        </p:nvPicPr>
        <p:blipFill>
          <a:blip r:embed="rId3"/>
          <a:stretch>
            <a:fillRect/>
          </a:stretch>
        </p:blipFill>
        <p:spPr>
          <a:xfrm>
            <a:off x="4162425" y="95250"/>
            <a:ext cx="3311398" cy="4210050"/>
          </a:xfrm>
          <a:prstGeom prst="rect">
            <a:avLst/>
          </a:prstGeom>
        </p:spPr>
      </p:pic>
      <p:pic>
        <p:nvPicPr>
          <p:cNvPr id="11266" name="Picture 2" descr="Archeologické naleziště. Ilustrační foto.">
            <a:extLst>
              <a:ext uri="{FF2B5EF4-FFF2-40B4-BE49-F238E27FC236}">
                <a16:creationId xmlns:a16="http://schemas.microsoft.com/office/drawing/2014/main" id="{F94F0A7E-7094-41CB-A76B-C3681686FB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8122" y="4400550"/>
            <a:ext cx="3175701" cy="2384296"/>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a:extLst>
              <a:ext uri="{FF2B5EF4-FFF2-40B4-BE49-F238E27FC236}">
                <a16:creationId xmlns:a16="http://schemas.microsoft.com/office/drawing/2014/main" id="{F3323059-5A99-47C5-8983-7E87A06F1A0F}"/>
              </a:ext>
            </a:extLst>
          </p:cNvPr>
          <p:cNvPicPr>
            <a:picLocks noChangeAspect="1"/>
          </p:cNvPicPr>
          <p:nvPr/>
        </p:nvPicPr>
        <p:blipFill>
          <a:blip r:embed="rId5"/>
          <a:stretch>
            <a:fillRect/>
          </a:stretch>
        </p:blipFill>
        <p:spPr>
          <a:xfrm>
            <a:off x="7473823" y="3181350"/>
            <a:ext cx="4718177" cy="3508246"/>
          </a:xfrm>
          <a:prstGeom prst="rect">
            <a:avLst/>
          </a:prstGeom>
        </p:spPr>
      </p:pic>
      <p:pic>
        <p:nvPicPr>
          <p:cNvPr id="12290" name="Picture 2" descr="Těšetice – Kyjovice VI. Horákovská kultura v těšetickém mikroregionu -  Martin Golec » Booktook.cz">
            <a:extLst>
              <a:ext uri="{FF2B5EF4-FFF2-40B4-BE49-F238E27FC236}">
                <a16:creationId xmlns:a16="http://schemas.microsoft.com/office/drawing/2014/main" id="{4F971F52-12A3-416B-97D4-F2D2A4B0C5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7439" y="4806882"/>
            <a:ext cx="1382147" cy="1955868"/>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a:extLst>
              <a:ext uri="{FF2B5EF4-FFF2-40B4-BE49-F238E27FC236}">
                <a16:creationId xmlns:a16="http://schemas.microsoft.com/office/drawing/2014/main" id="{255A49C5-CAC8-4751-A358-FA42B28E6210}"/>
              </a:ext>
            </a:extLst>
          </p:cNvPr>
          <p:cNvSpPr txBox="1"/>
          <p:nvPr/>
        </p:nvSpPr>
        <p:spPr>
          <a:xfrm>
            <a:off x="4257676" y="4400550"/>
            <a:ext cx="6143624" cy="369332"/>
          </a:xfrm>
          <a:prstGeom prst="rect">
            <a:avLst/>
          </a:prstGeom>
          <a:noFill/>
        </p:spPr>
        <p:txBody>
          <a:bodyPr wrap="square">
            <a:spAutoFit/>
          </a:bodyPr>
          <a:lstStyle/>
          <a:p>
            <a:r>
              <a:rPr lang="cs-CZ" sz="1800" b="1" dirty="0">
                <a:solidFill>
                  <a:srgbClr val="000000"/>
                </a:solidFill>
              </a:rPr>
              <a:t>Měnín</a:t>
            </a:r>
            <a:endParaRPr lang="cs-CZ" dirty="0"/>
          </a:p>
        </p:txBody>
      </p:sp>
    </p:spTree>
    <p:extLst>
      <p:ext uri="{BB962C8B-B14F-4D97-AF65-F5344CB8AC3E}">
        <p14:creationId xmlns:p14="http://schemas.microsoft.com/office/powerpoint/2010/main" val="40156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Obrázek 6" descr="obr. 34.tif"/>
          <p:cNvPicPr>
            <a:picLocks noChangeAspect="1"/>
          </p:cNvPicPr>
          <p:nvPr/>
        </p:nvPicPr>
        <p:blipFill>
          <a:blip r:embed="rId2" cstate="print"/>
          <a:stretch>
            <a:fillRect/>
          </a:stretch>
        </p:blipFill>
        <p:spPr>
          <a:xfrm>
            <a:off x="6297242" y="0"/>
            <a:ext cx="5894758" cy="3205011"/>
          </a:xfrm>
          <a:prstGeom prst="rect">
            <a:avLst/>
          </a:prstGeom>
        </p:spPr>
      </p:pic>
      <p:sp>
        <p:nvSpPr>
          <p:cNvPr id="8" name="Nadpis 15"/>
          <p:cNvSpPr>
            <a:spLocks noGrp="1"/>
          </p:cNvSpPr>
          <p:nvPr>
            <p:ph type="title"/>
          </p:nvPr>
        </p:nvSpPr>
        <p:spPr>
          <a:xfrm>
            <a:off x="0" y="-14136"/>
            <a:ext cx="6303772" cy="808952"/>
          </a:xfrm>
        </p:spPr>
        <p:txBody>
          <a:bodyPr>
            <a:noAutofit/>
          </a:bodyPr>
          <a:lstStyle/>
          <a:p>
            <a:r>
              <a:rPr lang="cs-CZ" sz="3600" b="1" dirty="0" err="1">
                <a:solidFill>
                  <a:schemeClr val="accent1"/>
                </a:solidFill>
              </a:rPr>
              <a:t>Homesteads</a:t>
            </a:r>
            <a:r>
              <a:rPr lang="cs-CZ" sz="3600" b="1" dirty="0">
                <a:solidFill>
                  <a:schemeClr val="accent1"/>
                </a:solidFill>
              </a:rPr>
              <a:t> - </a:t>
            </a:r>
            <a:r>
              <a:rPr lang="cs-CZ" sz="3600" b="1" dirty="0" err="1">
                <a:solidFill>
                  <a:schemeClr val="accent1"/>
                </a:solidFill>
              </a:rPr>
              <a:t>lowland</a:t>
            </a:r>
            <a:r>
              <a:rPr lang="cs-CZ" sz="3600" b="1" dirty="0">
                <a:solidFill>
                  <a:schemeClr val="accent1"/>
                </a:solidFill>
              </a:rPr>
              <a:t> </a:t>
            </a:r>
            <a:r>
              <a:rPr lang="cs-CZ" sz="3600" b="1" dirty="0" err="1">
                <a:solidFill>
                  <a:schemeClr val="accent1"/>
                </a:solidFill>
              </a:rPr>
              <a:t>settlements</a:t>
            </a:r>
            <a:endParaRPr lang="cs-CZ" sz="3600" b="1" dirty="0">
              <a:solidFill>
                <a:schemeClr val="accent1"/>
              </a:solidFill>
            </a:endParaRPr>
          </a:p>
        </p:txBody>
      </p:sp>
      <p:sp>
        <p:nvSpPr>
          <p:cNvPr id="12" name="Zástupný symbol pro obsah 6"/>
          <p:cNvSpPr txBox="1">
            <a:spLocks/>
          </p:cNvSpPr>
          <p:nvPr/>
        </p:nvSpPr>
        <p:spPr>
          <a:xfrm>
            <a:off x="161924" y="762001"/>
            <a:ext cx="6135318" cy="3800474"/>
          </a:xfrm>
          <a:prstGeom prst="rect">
            <a:avLst/>
          </a:prstGeom>
        </p:spPr>
        <p:txBody>
          <a:bodyPr vert="horz" lIns="0" tIns="45720" rIns="0" bIns="45720" rtlCol="0">
            <a:normAutofit/>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400" b="1" i="0" u="none" strike="noStrike" kern="1200" cap="none" spc="0" normalizeH="0" baseline="0" noProof="0" dirty="0">
                <a:ln>
                  <a:noFill/>
                </a:ln>
                <a:solidFill>
                  <a:srgbClr val="000000"/>
                </a:solidFill>
                <a:effectLst/>
                <a:uLnTx/>
                <a:uFillTx/>
                <a:latin typeface="Calibri"/>
                <a:ea typeface="+mn-ea"/>
                <a:cs typeface="+mn-cs"/>
              </a:rPr>
              <a:t> Modřice – „Rybníky“ </a:t>
            </a: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lang="en-US" sz="2400" dirty="0">
                <a:solidFill>
                  <a:srgbClr val="000000"/>
                </a:solidFill>
                <a:latin typeface="Calibri"/>
              </a:rPr>
              <a:t>above-ground </a:t>
            </a:r>
            <a:r>
              <a:rPr lang="cs-CZ" sz="2400" dirty="0">
                <a:solidFill>
                  <a:srgbClr val="000000"/>
                </a:solidFill>
                <a:latin typeface="Calibri"/>
              </a:rPr>
              <a:t>pole</a:t>
            </a:r>
            <a:r>
              <a:rPr lang="en-US" sz="2400" dirty="0">
                <a:solidFill>
                  <a:srgbClr val="000000"/>
                </a:solidFill>
                <a:latin typeface="Calibri"/>
              </a:rPr>
              <a:t> houses and </a:t>
            </a:r>
            <a:r>
              <a:rPr lang="cs-CZ" sz="2400" dirty="0" err="1">
                <a:solidFill>
                  <a:srgbClr val="000000"/>
                </a:solidFill>
                <a:latin typeface="Calibri"/>
              </a:rPr>
              <a:t>sunken</a:t>
            </a:r>
            <a:r>
              <a:rPr lang="cs-CZ" sz="2400" dirty="0">
                <a:solidFill>
                  <a:srgbClr val="000000"/>
                </a:solidFill>
                <a:latin typeface="Calibri"/>
              </a:rPr>
              <a:t> </a:t>
            </a:r>
            <a:r>
              <a:rPr lang="cs-CZ" sz="2400" dirty="0" err="1">
                <a:solidFill>
                  <a:srgbClr val="000000"/>
                </a:solidFill>
                <a:latin typeface="Calibri"/>
              </a:rPr>
              <a:t>huts</a:t>
            </a:r>
            <a:r>
              <a:rPr lang="en-US" sz="2400" dirty="0">
                <a:solidFill>
                  <a:srgbClr val="000000"/>
                </a:solidFill>
                <a:latin typeface="Calibri"/>
              </a:rPr>
              <a:t>, farm buildings </a:t>
            </a:r>
            <a:r>
              <a:rPr lang="cs-CZ" sz="2400" dirty="0">
                <a:solidFill>
                  <a:srgbClr val="000000"/>
                </a:solidFill>
                <a:latin typeface="Calibri"/>
              </a:rPr>
              <a:t>- </a:t>
            </a:r>
            <a:r>
              <a:rPr lang="en-US" sz="2400" dirty="0">
                <a:solidFill>
                  <a:srgbClr val="000000"/>
                </a:solidFill>
                <a:latin typeface="Calibri"/>
              </a:rPr>
              <a:t>storage and waste pits</a:t>
            </a:r>
            <a:r>
              <a:rPr lang="cs-CZ" sz="2400" dirty="0">
                <a:solidFill>
                  <a:srgbClr val="000000"/>
                </a:solidFill>
                <a:latin typeface="Calibri"/>
              </a:rPr>
              <a:t>; </a:t>
            </a:r>
            <a:r>
              <a:rPr lang="en-US" sz="2400" dirty="0">
                <a:solidFill>
                  <a:srgbClr val="000000"/>
                </a:solidFill>
                <a:latin typeface="Calibri"/>
              </a:rPr>
              <a:t>3 smaller </a:t>
            </a:r>
            <a:r>
              <a:rPr lang="en-US" sz="2400" dirty="0" err="1">
                <a:solidFill>
                  <a:srgbClr val="000000"/>
                </a:solidFill>
                <a:latin typeface="Calibri"/>
              </a:rPr>
              <a:t>rondeloids</a:t>
            </a:r>
            <a:r>
              <a:rPr lang="en-US" sz="2400" dirty="0">
                <a:solidFill>
                  <a:srgbClr val="000000"/>
                </a:solidFill>
                <a:latin typeface="Calibri"/>
              </a:rPr>
              <a:t> formed by palisade</a:t>
            </a:r>
            <a:r>
              <a:rPr lang="cs-CZ" sz="2400" dirty="0">
                <a:solidFill>
                  <a:srgbClr val="000000"/>
                </a:solidFill>
                <a:latin typeface="Calibri"/>
              </a:rPr>
              <a:t> and </a:t>
            </a:r>
            <a:r>
              <a:rPr lang="cs-CZ" sz="2400" dirty="0" err="1">
                <a:solidFill>
                  <a:srgbClr val="000000"/>
                </a:solidFill>
                <a:latin typeface="Calibri"/>
              </a:rPr>
              <a:t>trench</a:t>
            </a:r>
            <a:r>
              <a:rPr lang="cs-CZ" sz="2400" dirty="0">
                <a:solidFill>
                  <a:srgbClr val="000000"/>
                </a:solidFill>
                <a:latin typeface="Calibri"/>
              </a:rPr>
              <a:t>; UAPP Brno – P. Kos</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kumimoji="0" lang="cs-CZ" sz="2400" b="0" i="0" u="none" strike="noStrike" kern="1200" cap="none" spc="0" normalizeH="0" baseline="0" noProof="0" dirty="0">
                <a:ln>
                  <a:noFill/>
                </a:ln>
                <a:solidFill>
                  <a:srgbClr val="000000"/>
                </a:solidFill>
                <a:effectLst/>
                <a:uLnTx/>
                <a:uFillTx/>
                <a:latin typeface="Calibri"/>
                <a:ea typeface="+mn-ea"/>
                <a:cs typeface="+mn-cs"/>
              </a:rPr>
              <a:t> </a:t>
            </a:r>
            <a:r>
              <a:rPr kumimoji="0" lang="cs-CZ" sz="2400" b="1" i="0" u="none" strike="noStrike" kern="1200" cap="none" spc="0" normalizeH="0" baseline="0" noProof="0" dirty="0">
                <a:ln>
                  <a:noFill/>
                </a:ln>
                <a:solidFill>
                  <a:srgbClr val="000000"/>
                </a:solidFill>
                <a:effectLst/>
                <a:uLnTx/>
                <a:uFillTx/>
                <a:latin typeface="Calibri"/>
                <a:ea typeface="+mn-ea"/>
                <a:cs typeface="+mn-cs"/>
              </a:rPr>
              <a:t>Kobylnice </a:t>
            </a:r>
            <a:r>
              <a:rPr lang="cs-CZ" sz="2400" b="1" dirty="0">
                <a:solidFill>
                  <a:srgbClr val="000000"/>
                </a:solidFill>
              </a:rPr>
              <a:t>– „Rybník“ </a:t>
            </a:r>
            <a:r>
              <a:rPr lang="cs-CZ" sz="2400" dirty="0">
                <a:solidFill>
                  <a:srgbClr val="000000"/>
                </a:solidFill>
              </a:rPr>
              <a:t>– </a:t>
            </a:r>
            <a:br>
              <a:rPr lang="cs-CZ" sz="2400" dirty="0">
                <a:solidFill>
                  <a:srgbClr val="000000"/>
                </a:solidFill>
              </a:rPr>
            </a:br>
            <a:r>
              <a:rPr lang="cs-CZ" sz="2400" dirty="0">
                <a:solidFill>
                  <a:srgbClr val="000000"/>
                </a:solidFill>
              </a:rPr>
              <a:t>P. Kos, J. Kala, </a:t>
            </a:r>
            <a:br>
              <a:rPr lang="cs-CZ" sz="2400" dirty="0">
                <a:solidFill>
                  <a:srgbClr val="000000"/>
                </a:solidFill>
              </a:rPr>
            </a:br>
            <a:r>
              <a:rPr lang="cs-CZ" sz="2400" dirty="0">
                <a:solidFill>
                  <a:srgbClr val="000000"/>
                </a:solidFill>
              </a:rPr>
              <a:t>D. </a:t>
            </a:r>
            <a:r>
              <a:rPr lang="cs-CZ" sz="2400" dirty="0" err="1">
                <a:solidFill>
                  <a:srgbClr val="000000"/>
                </a:solidFill>
              </a:rPr>
              <a:t>Vitulová</a:t>
            </a:r>
            <a:r>
              <a:rPr lang="cs-CZ" sz="2400" dirty="0">
                <a:solidFill>
                  <a:srgbClr val="000000"/>
                </a:solidFill>
              </a:rPr>
              <a:t> 2007</a:t>
            </a:r>
          </a:p>
          <a:p>
            <a:pPr marL="91440" lvl="0" indent="-91440" defTabSz="914400">
              <a:lnSpc>
                <a:spcPct val="90000"/>
              </a:lnSpc>
              <a:spcBef>
                <a:spcPts val="1200"/>
              </a:spcBef>
              <a:spcAft>
                <a:spcPts val="200"/>
              </a:spcAft>
              <a:buClr>
                <a:srgbClr val="E48312"/>
              </a:buClr>
              <a:buSzPct val="100000"/>
              <a:buFont typeface="Arial" pitchFamily="34" charset="0"/>
              <a:buChar char="•"/>
              <a:defRPr/>
            </a:pPr>
            <a:r>
              <a:rPr lang="cs-CZ" sz="2400" b="1" dirty="0">
                <a:solidFill>
                  <a:srgbClr val="000000"/>
                </a:solidFill>
              </a:rPr>
              <a:t> Křižanovice – „Zámeček“ </a:t>
            </a:r>
            <a:r>
              <a:rPr lang="cs-CZ" sz="2400" dirty="0">
                <a:solidFill>
                  <a:srgbClr val="000000"/>
                </a:solidFill>
              </a:rPr>
              <a:t>– </a:t>
            </a:r>
            <a:br>
              <a:rPr lang="cs-CZ" sz="2400" dirty="0">
                <a:solidFill>
                  <a:srgbClr val="000000"/>
                </a:solidFill>
              </a:rPr>
            </a:br>
            <a:r>
              <a:rPr lang="cs-CZ" sz="2400" dirty="0">
                <a:solidFill>
                  <a:srgbClr val="000000"/>
                </a:solidFill>
              </a:rPr>
              <a:t>M. </a:t>
            </a:r>
            <a:r>
              <a:rPr lang="cs-CZ" sz="2400" dirty="0" err="1">
                <a:solidFill>
                  <a:srgbClr val="000000"/>
                </a:solidFill>
              </a:rPr>
              <a:t>Chleborád</a:t>
            </a:r>
            <a:r>
              <a:rPr lang="cs-CZ" sz="2400" dirty="0">
                <a:solidFill>
                  <a:srgbClr val="000000"/>
                </a:solidFill>
              </a:rPr>
              <a:t>; on </a:t>
            </a:r>
            <a:r>
              <a:rPr lang="cs-CZ" sz="2400" dirty="0" err="1">
                <a:solidFill>
                  <a:srgbClr val="000000"/>
                </a:solidFill>
              </a:rPr>
              <a:t>the</a:t>
            </a:r>
            <a:r>
              <a:rPr lang="cs-CZ" sz="2400" dirty="0">
                <a:solidFill>
                  <a:srgbClr val="000000"/>
                </a:solidFill>
              </a:rPr>
              <a:t> </a:t>
            </a:r>
            <a:r>
              <a:rPr lang="cs-CZ" sz="2400" dirty="0" err="1">
                <a:solidFill>
                  <a:srgbClr val="000000"/>
                </a:solidFill>
              </a:rPr>
              <a:t>hillfort</a:t>
            </a:r>
            <a:br>
              <a:rPr lang="cs-CZ" sz="2000" dirty="0">
                <a:solidFill>
                  <a:srgbClr val="000000"/>
                </a:solidFill>
              </a:rPr>
            </a:br>
            <a:endParaRPr kumimoji="0" lang="cs-CZ" sz="21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4" name="TextovéPole 23"/>
          <p:cNvSpPr txBox="1"/>
          <p:nvPr/>
        </p:nvSpPr>
        <p:spPr>
          <a:xfrm>
            <a:off x="6868256" y="410059"/>
            <a:ext cx="840295"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Hall</a:t>
            </a:r>
            <a:r>
              <a:rPr kumimoji="0" lang="cs-CZ" sz="1200" b="0" i="0" u="none" strike="noStrike" kern="1200" cap="none" spc="0" normalizeH="0" baseline="0" noProof="0" dirty="0">
                <a:ln>
                  <a:noFill/>
                </a:ln>
                <a:solidFill>
                  <a:srgbClr val="000000"/>
                </a:solidFill>
                <a:effectLst/>
                <a:uLnTx/>
                <a:uFillTx/>
                <a:latin typeface="Calibri"/>
                <a:ea typeface="+mn-ea"/>
                <a:cs typeface="+mn-cs"/>
              </a:rPr>
              <a:t> house</a:t>
            </a:r>
          </a:p>
        </p:txBody>
      </p:sp>
      <p:sp>
        <p:nvSpPr>
          <p:cNvPr id="25" name="TextovéPole 24"/>
          <p:cNvSpPr txBox="1"/>
          <p:nvPr/>
        </p:nvSpPr>
        <p:spPr>
          <a:xfrm>
            <a:off x="9953625" y="517817"/>
            <a:ext cx="396262"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hut</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6" name="TextovéPole 25"/>
          <p:cNvSpPr txBox="1"/>
          <p:nvPr/>
        </p:nvSpPr>
        <p:spPr>
          <a:xfrm>
            <a:off x="10982325" y="206568"/>
            <a:ext cx="656783"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granary</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7" name="TextovéPole 26"/>
          <p:cNvSpPr txBox="1"/>
          <p:nvPr/>
        </p:nvSpPr>
        <p:spPr>
          <a:xfrm>
            <a:off x="10938275" y="2142352"/>
            <a:ext cx="700833"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palisade</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2" name="Obrázek 1">
            <a:extLst>
              <a:ext uri="{FF2B5EF4-FFF2-40B4-BE49-F238E27FC236}">
                <a16:creationId xmlns:a16="http://schemas.microsoft.com/office/drawing/2014/main" id="{14193813-F779-4C0D-B776-535D2C7E7B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6437" y="4697074"/>
            <a:ext cx="4581592" cy="2159113"/>
          </a:xfrm>
          <a:prstGeom prst="rect">
            <a:avLst/>
          </a:prstGeom>
        </p:spPr>
      </p:pic>
      <p:sp>
        <p:nvSpPr>
          <p:cNvPr id="3" name="TextovéPole 2">
            <a:extLst>
              <a:ext uri="{FF2B5EF4-FFF2-40B4-BE49-F238E27FC236}">
                <a16:creationId xmlns:a16="http://schemas.microsoft.com/office/drawing/2014/main" id="{AF1456EE-D3C8-4E27-B367-85FDA85CA189}"/>
              </a:ext>
            </a:extLst>
          </p:cNvPr>
          <p:cNvSpPr txBox="1"/>
          <p:nvPr/>
        </p:nvSpPr>
        <p:spPr>
          <a:xfrm>
            <a:off x="5363502" y="4709907"/>
            <a:ext cx="1875497"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noProof="0" dirty="0">
                <a:ln>
                  <a:noFill/>
                </a:ln>
                <a:solidFill>
                  <a:prstClr val="white"/>
                </a:solidFill>
                <a:effectLst/>
                <a:uLnTx/>
                <a:uFillTx/>
                <a:latin typeface="Calibri" panose="020F0502020204030204"/>
                <a:ea typeface="+mn-ea"/>
                <a:cs typeface="+mn-cs"/>
              </a:rPr>
              <a:t>Kobylnice</a:t>
            </a:r>
          </a:p>
        </p:txBody>
      </p:sp>
      <p:pic>
        <p:nvPicPr>
          <p:cNvPr id="4" name="Obrázek 3">
            <a:extLst>
              <a:ext uri="{FF2B5EF4-FFF2-40B4-BE49-F238E27FC236}">
                <a16:creationId xmlns:a16="http://schemas.microsoft.com/office/drawing/2014/main" id="{0436FE24-C806-4ACD-AE5C-275E08F7F9D6}"/>
              </a:ext>
            </a:extLst>
          </p:cNvPr>
          <p:cNvPicPr>
            <a:picLocks noChangeAspect="1"/>
          </p:cNvPicPr>
          <p:nvPr/>
        </p:nvPicPr>
        <p:blipFill>
          <a:blip r:embed="rId4"/>
          <a:stretch>
            <a:fillRect/>
          </a:stretch>
        </p:blipFill>
        <p:spPr>
          <a:xfrm rot="5400000">
            <a:off x="7903638" y="2569637"/>
            <a:ext cx="3623724" cy="4953001"/>
          </a:xfrm>
          <a:prstGeom prst="rect">
            <a:avLst/>
          </a:prstGeom>
        </p:spPr>
      </p:pic>
      <p:sp>
        <p:nvSpPr>
          <p:cNvPr id="5" name="TextovéPole 4">
            <a:extLst>
              <a:ext uri="{FF2B5EF4-FFF2-40B4-BE49-F238E27FC236}">
                <a16:creationId xmlns:a16="http://schemas.microsoft.com/office/drawing/2014/main" id="{BEA48A09-C8FD-4DA7-88D6-5AE9B397F06E}"/>
              </a:ext>
            </a:extLst>
          </p:cNvPr>
          <p:cNvSpPr txBox="1"/>
          <p:nvPr/>
        </p:nvSpPr>
        <p:spPr>
          <a:xfrm>
            <a:off x="9501438" y="3880515"/>
            <a:ext cx="2961773"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noProof="0" dirty="0">
                <a:ln>
                  <a:noFill/>
                </a:ln>
                <a:solidFill>
                  <a:prstClr val="black"/>
                </a:solidFill>
                <a:effectLst/>
                <a:uLnTx/>
                <a:uFillTx/>
                <a:latin typeface="Calibri" panose="020F0502020204030204"/>
                <a:ea typeface="+mn-ea"/>
                <a:cs typeface="+mn-cs"/>
              </a:rPr>
              <a:t>Křižanovice ‒ </a:t>
            </a:r>
            <a:r>
              <a:rPr kumimoji="0" lang="cs-CZ"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"Zámeček"</a:t>
            </a:r>
            <a:endParaRPr kumimoji="0" lang="cs-CZ"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314" name="Picture 2">
            <a:extLst>
              <a:ext uri="{FF2B5EF4-FFF2-40B4-BE49-F238E27FC236}">
                <a16:creationId xmlns:a16="http://schemas.microsoft.com/office/drawing/2014/main" id="{EC5C0634-0F97-43DB-9D0F-4CB2EEC962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698887"/>
            <a:ext cx="3246437" cy="2157300"/>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descr="PALBA.CZ • Zobrazit téma - Opevněné výšinné sídliště &quot; Zámeček&quot; u Křižanovic .">
            <a:extLst>
              <a:ext uri="{FF2B5EF4-FFF2-40B4-BE49-F238E27FC236}">
                <a16:creationId xmlns:a16="http://schemas.microsoft.com/office/drawing/2014/main" id="{76F70FF5-2ECC-4886-980C-C2C7F52853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3488" y="2212816"/>
            <a:ext cx="3225511" cy="2408382"/>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C74FB0FC-7694-4B23-A39E-00B213DB1DD4}"/>
              </a:ext>
            </a:extLst>
          </p:cNvPr>
          <p:cNvSpPr txBox="1"/>
          <p:nvPr/>
        </p:nvSpPr>
        <p:spPr>
          <a:xfrm>
            <a:off x="3539723" y="4292636"/>
            <a:ext cx="2961773"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1400" b="1" i="0" u="none" strike="noStrike" kern="1200" cap="none" spc="0" normalizeH="0" baseline="0" noProof="0" dirty="0">
                <a:ln>
                  <a:noFill/>
                </a:ln>
                <a:solidFill>
                  <a:schemeClr val="bg1"/>
                </a:solidFill>
                <a:effectLst/>
                <a:uLnTx/>
                <a:uFillTx/>
                <a:latin typeface="Calibri" panose="020F0502020204030204"/>
                <a:ea typeface="+mn-ea"/>
                <a:cs typeface="+mn-cs"/>
              </a:rPr>
              <a:t>Křižanovice ‒ </a:t>
            </a:r>
            <a:r>
              <a:rPr kumimoji="0" lang="cs-CZ" sz="14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"Zámeček"</a:t>
            </a:r>
            <a:endParaRPr kumimoji="0" lang="cs-CZ" sz="14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990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brázek 5" descr="obr. 33.tif"/>
          <p:cNvPicPr>
            <a:picLocks noChangeAspect="1"/>
          </p:cNvPicPr>
          <p:nvPr/>
        </p:nvPicPr>
        <p:blipFill>
          <a:blip r:embed="rId2" cstate="print"/>
          <a:srcRect l="2391" t="4928" r="2989" b="6160"/>
          <a:stretch>
            <a:fillRect/>
          </a:stretch>
        </p:blipFill>
        <p:spPr>
          <a:xfrm>
            <a:off x="3872717" y="0"/>
            <a:ext cx="8319284" cy="3790950"/>
          </a:xfrm>
          <a:prstGeom prst="rect">
            <a:avLst/>
          </a:prstGeom>
        </p:spPr>
      </p:pic>
      <p:sp>
        <p:nvSpPr>
          <p:cNvPr id="8" name="Nadpis 15"/>
          <p:cNvSpPr>
            <a:spLocks noGrp="1"/>
          </p:cNvSpPr>
          <p:nvPr>
            <p:ph type="title"/>
          </p:nvPr>
        </p:nvSpPr>
        <p:spPr>
          <a:xfrm>
            <a:off x="0" y="-14136"/>
            <a:ext cx="6303772" cy="808952"/>
          </a:xfrm>
        </p:spPr>
        <p:txBody>
          <a:bodyPr>
            <a:noAutofit/>
          </a:bodyPr>
          <a:lstStyle/>
          <a:p>
            <a:r>
              <a:rPr lang="cs-CZ" sz="3600" b="1" dirty="0" err="1">
                <a:solidFill>
                  <a:schemeClr val="accent1"/>
                </a:solidFill>
              </a:rPr>
              <a:t>Homesteads</a:t>
            </a:r>
            <a:r>
              <a:rPr lang="cs-CZ" sz="3600" b="1" dirty="0">
                <a:solidFill>
                  <a:schemeClr val="accent1"/>
                </a:solidFill>
              </a:rPr>
              <a:t> - Kuřim</a:t>
            </a:r>
          </a:p>
        </p:txBody>
      </p:sp>
      <p:pic>
        <p:nvPicPr>
          <p:cNvPr id="10" name="Obrázek 9" descr="Scan.jpg"/>
          <p:cNvPicPr>
            <a:picLocks noChangeAspect="1"/>
          </p:cNvPicPr>
          <p:nvPr/>
        </p:nvPicPr>
        <p:blipFill>
          <a:blip r:embed="rId3" cstate="print"/>
          <a:srcRect l="3268" t="7491" r="3268" b="7491"/>
          <a:stretch>
            <a:fillRect/>
          </a:stretch>
        </p:blipFill>
        <p:spPr>
          <a:xfrm>
            <a:off x="2867025" y="4331649"/>
            <a:ext cx="9243583" cy="2200915"/>
          </a:xfrm>
          <a:prstGeom prst="rect">
            <a:avLst/>
          </a:prstGeom>
        </p:spPr>
      </p:pic>
      <p:sp>
        <p:nvSpPr>
          <p:cNvPr id="12" name="Zástupný symbol pro obsah 6"/>
          <p:cNvSpPr txBox="1">
            <a:spLocks/>
          </p:cNvSpPr>
          <p:nvPr/>
        </p:nvSpPr>
        <p:spPr>
          <a:xfrm>
            <a:off x="161924" y="762000"/>
            <a:ext cx="3609976" cy="3431385"/>
          </a:xfrm>
          <a:prstGeom prst="rect">
            <a:avLst/>
          </a:prstGeom>
        </p:spPr>
        <p:txBody>
          <a:bodyPr vert="horz" lIns="0" tIns="45720" rIns="0" bIns="45720" rtlCol="0">
            <a:normAutofit fontScale="92500" lnSpcReduction="10000"/>
          </a:body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three separate parts - residential-production, economic and sacral district</a:t>
            </a:r>
            <a:endParaRPr kumimoji="0" lang="cs-CZ" sz="20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a:t>
            </a:r>
            <a:r>
              <a:rPr kumimoji="0" lang="en-US" sz="2000" b="0" i="0" u="none" strike="noStrike" kern="1200" cap="none" spc="0" normalizeH="0" baseline="0" noProof="0" dirty="0">
                <a:ln>
                  <a:noFill/>
                </a:ln>
                <a:solidFill>
                  <a:srgbClr val="000000"/>
                </a:solidFill>
                <a:effectLst/>
                <a:uLnTx/>
                <a:uFillTx/>
                <a:latin typeface="Calibri"/>
                <a:ea typeface="+mn-ea"/>
                <a:cs typeface="+mn-cs"/>
              </a:rPr>
              <a:t>large hall house, other above-ground houses, bronze and amber workshop</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  sacral district - oval </a:t>
            </a:r>
            <a:r>
              <a:rPr kumimoji="0" lang="en-US" sz="2000" b="0" i="0" u="none" strike="noStrike" kern="1200" cap="none" spc="0" normalizeH="0" baseline="0" noProof="0" dirty="0" err="1">
                <a:ln>
                  <a:noFill/>
                </a:ln>
                <a:solidFill>
                  <a:srgbClr val="000000"/>
                </a:solidFill>
                <a:effectLst/>
                <a:uLnTx/>
                <a:uFillTx/>
                <a:latin typeface="Calibri"/>
                <a:ea typeface="+mn-ea"/>
                <a:cs typeface="+mn-cs"/>
              </a:rPr>
              <a:t>rondeloid</a:t>
            </a:r>
            <a:r>
              <a:rPr kumimoji="0" lang="en-US" sz="2000" b="0" i="0" u="none" strike="noStrike" kern="1200" cap="none" spc="0" normalizeH="0" baseline="0" noProof="0" dirty="0">
                <a:ln>
                  <a:noFill/>
                </a:ln>
                <a:solidFill>
                  <a:srgbClr val="000000"/>
                </a:solidFill>
                <a:effectLst/>
                <a:uLnTx/>
                <a:uFillTx/>
                <a:latin typeface="Calibri"/>
                <a:ea typeface="+mn-ea"/>
                <a:cs typeface="+mn-cs"/>
              </a:rPr>
              <a:t> with two gates, the house of the "priest" and pits with stones</a:t>
            </a:r>
            <a:endParaRPr kumimoji="0" lang="cs-CZ" sz="2000" b="0" i="0" u="none" strike="noStrike" kern="1200" cap="none" spc="0" normalizeH="0" baseline="0" noProof="0" dirty="0">
              <a:ln>
                <a:noFill/>
              </a:ln>
              <a:solidFill>
                <a:srgbClr val="000000"/>
              </a:solidFill>
              <a:effectLst/>
              <a:uLnTx/>
              <a:uFillTx/>
              <a:latin typeface="Calibri"/>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lang="cs-CZ" sz="2000" dirty="0">
                <a:solidFill>
                  <a:srgbClr val="000000"/>
                </a:solidFill>
                <a:latin typeface="Calibri"/>
              </a:rPr>
              <a:t> amber </a:t>
            </a:r>
            <a:r>
              <a:rPr lang="cs-CZ" sz="2000" dirty="0" err="1">
                <a:solidFill>
                  <a:srgbClr val="000000"/>
                </a:solidFill>
                <a:latin typeface="Calibri"/>
              </a:rPr>
              <a:t>worskhop</a:t>
            </a:r>
            <a:endParaRPr lang="cs-CZ" sz="2000" dirty="0">
              <a:solidFill>
                <a:srgbClr val="000000"/>
              </a:solidFill>
              <a:latin typeface="Calibri"/>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Arial" pitchFamily="34" charset="0"/>
              <a:buChar char="•"/>
              <a:tabLst/>
              <a:defRPr/>
            </a:pPr>
            <a:r>
              <a:rPr kumimoji="0" lang="cs-CZ" sz="2000" b="0" i="0" u="none" strike="noStrike" kern="1200" cap="none" spc="0" normalizeH="0" baseline="0" noProof="0" dirty="0">
                <a:ln>
                  <a:noFill/>
                </a:ln>
                <a:solidFill>
                  <a:srgbClr val="000000"/>
                </a:solidFill>
                <a:effectLst/>
                <a:uLnTx/>
                <a:uFillTx/>
                <a:latin typeface="Calibri"/>
                <a:ea typeface="+mn-ea"/>
                <a:cs typeface="+mn-cs"/>
              </a:rPr>
              <a:t> J. Zeman</a:t>
            </a:r>
          </a:p>
        </p:txBody>
      </p:sp>
      <p:sp>
        <p:nvSpPr>
          <p:cNvPr id="28" name="TextovéPole 27"/>
          <p:cNvSpPr txBox="1"/>
          <p:nvPr/>
        </p:nvSpPr>
        <p:spPr>
          <a:xfrm>
            <a:off x="6892769" y="74876"/>
            <a:ext cx="157007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economic</a:t>
            </a:r>
            <a:r>
              <a:rPr kumimoji="0" lang="cs-CZ" sz="1200" b="0" i="0" u="none" strike="noStrike" kern="1200" cap="none" spc="0" normalizeH="0" baseline="0" noProof="0" dirty="0">
                <a:ln>
                  <a:noFill/>
                </a:ln>
                <a:solidFill>
                  <a:srgbClr val="000000"/>
                </a:solidFill>
                <a:effectLst/>
                <a:uLnTx/>
                <a:uFillTx/>
                <a:latin typeface="Calibri"/>
                <a:ea typeface="+mn-ea"/>
                <a:cs typeface="+mn-cs"/>
              </a:rPr>
              <a:t> </a:t>
            </a:r>
            <a:r>
              <a:rPr kumimoji="0" lang="cs-CZ" sz="1200" b="0" i="0" u="none" strike="noStrike" kern="1200" cap="none" spc="0" normalizeH="0" baseline="0" noProof="0" dirty="0" err="1">
                <a:ln>
                  <a:noFill/>
                </a:ln>
                <a:solidFill>
                  <a:srgbClr val="000000"/>
                </a:solidFill>
                <a:effectLst/>
                <a:uLnTx/>
                <a:uFillTx/>
                <a:latin typeface="Calibri"/>
                <a:ea typeface="+mn-ea"/>
                <a:cs typeface="+mn-cs"/>
              </a:rPr>
              <a:t>district</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9" name="TextovéPole 28"/>
          <p:cNvSpPr txBox="1"/>
          <p:nvPr/>
        </p:nvSpPr>
        <p:spPr>
          <a:xfrm>
            <a:off x="9769684" y="48437"/>
            <a:ext cx="1258267"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sacral</a:t>
            </a:r>
            <a:r>
              <a:rPr kumimoji="0" lang="cs-CZ" sz="1200" b="0" i="0" u="none" strike="noStrike" kern="1200" cap="none" spc="0" normalizeH="0" baseline="0" noProof="0" dirty="0">
                <a:ln>
                  <a:noFill/>
                </a:ln>
                <a:solidFill>
                  <a:srgbClr val="000000"/>
                </a:solidFill>
                <a:effectLst/>
                <a:uLnTx/>
                <a:uFillTx/>
                <a:latin typeface="Calibri"/>
                <a:ea typeface="+mn-ea"/>
                <a:cs typeface="+mn-cs"/>
              </a:rPr>
              <a:t> </a:t>
            </a:r>
            <a:r>
              <a:rPr kumimoji="0" lang="cs-CZ" sz="1200" b="0" i="0" u="none" strike="noStrike" kern="1200" cap="none" spc="0" normalizeH="0" baseline="0" noProof="0" dirty="0" err="1">
                <a:ln>
                  <a:noFill/>
                </a:ln>
                <a:solidFill>
                  <a:srgbClr val="000000"/>
                </a:solidFill>
                <a:effectLst/>
                <a:uLnTx/>
                <a:uFillTx/>
                <a:latin typeface="Calibri"/>
                <a:ea typeface="+mn-ea"/>
                <a:cs typeface="+mn-cs"/>
              </a:rPr>
              <a:t>district</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0" name="TextovéPole 29"/>
          <p:cNvSpPr txBox="1"/>
          <p:nvPr/>
        </p:nvSpPr>
        <p:spPr>
          <a:xfrm>
            <a:off x="3985446" y="66419"/>
            <a:ext cx="2540655"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residential-production</a:t>
            </a:r>
            <a:r>
              <a:rPr kumimoji="0" lang="cs-CZ" sz="1200" b="0" i="0" u="none" strike="noStrike" kern="1200" cap="none" spc="0" normalizeH="0" baseline="0" noProof="0" dirty="0">
                <a:ln>
                  <a:noFill/>
                </a:ln>
                <a:solidFill>
                  <a:srgbClr val="000000"/>
                </a:solidFill>
                <a:effectLst/>
                <a:uLnTx/>
                <a:uFillTx/>
                <a:latin typeface="Calibri"/>
                <a:ea typeface="+mn-ea"/>
                <a:cs typeface="+mn-cs"/>
              </a:rPr>
              <a:t> </a:t>
            </a:r>
            <a:r>
              <a:rPr kumimoji="0" lang="cs-CZ" sz="1200" b="0" i="0" u="none" strike="noStrike" kern="1200" cap="none" spc="0" normalizeH="0" baseline="0" noProof="0" dirty="0" err="1">
                <a:ln>
                  <a:noFill/>
                </a:ln>
                <a:solidFill>
                  <a:srgbClr val="000000"/>
                </a:solidFill>
                <a:effectLst/>
                <a:uLnTx/>
                <a:uFillTx/>
                <a:latin typeface="Calibri"/>
                <a:ea typeface="+mn-ea"/>
                <a:cs typeface="+mn-cs"/>
              </a:rPr>
              <a:t>district</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1" name="TextovéPole 30"/>
          <p:cNvSpPr txBox="1"/>
          <p:nvPr/>
        </p:nvSpPr>
        <p:spPr>
          <a:xfrm>
            <a:off x="4106716" y="2015883"/>
            <a:ext cx="107217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workshops</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2" name="TextovéPole 31"/>
          <p:cNvSpPr txBox="1"/>
          <p:nvPr/>
        </p:nvSpPr>
        <p:spPr>
          <a:xfrm>
            <a:off x="4682290" y="1140930"/>
            <a:ext cx="1046694"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Hall</a:t>
            </a:r>
            <a:r>
              <a:rPr kumimoji="0" lang="cs-CZ" sz="1200" b="0" i="0" u="none" strike="noStrike" kern="1200" cap="none" spc="0" normalizeH="0" baseline="0" noProof="0" dirty="0">
                <a:ln>
                  <a:noFill/>
                </a:ln>
                <a:solidFill>
                  <a:srgbClr val="000000"/>
                </a:solidFill>
                <a:effectLst/>
                <a:uLnTx/>
                <a:uFillTx/>
                <a:latin typeface="Calibri"/>
                <a:ea typeface="+mn-ea"/>
                <a:cs typeface="+mn-cs"/>
              </a:rPr>
              <a:t> house</a:t>
            </a:r>
          </a:p>
        </p:txBody>
      </p:sp>
      <p:pic>
        <p:nvPicPr>
          <p:cNvPr id="3" name="Obrázek 2">
            <a:extLst>
              <a:ext uri="{FF2B5EF4-FFF2-40B4-BE49-F238E27FC236}">
                <a16:creationId xmlns:a16="http://schemas.microsoft.com/office/drawing/2014/main" id="{EB750BE0-3B24-460A-BD9B-060A8E00E00D}"/>
              </a:ext>
            </a:extLst>
          </p:cNvPr>
          <p:cNvPicPr>
            <a:picLocks noChangeAspect="1"/>
          </p:cNvPicPr>
          <p:nvPr/>
        </p:nvPicPr>
        <p:blipFill>
          <a:blip r:embed="rId4"/>
          <a:stretch>
            <a:fillRect/>
          </a:stretch>
        </p:blipFill>
        <p:spPr>
          <a:xfrm>
            <a:off x="161924" y="4269993"/>
            <a:ext cx="2628900" cy="2238375"/>
          </a:xfrm>
          <a:prstGeom prst="rect">
            <a:avLst/>
          </a:prstGeom>
        </p:spPr>
      </p:pic>
      <p:sp>
        <p:nvSpPr>
          <p:cNvPr id="4" name="TextovéPole 3">
            <a:extLst>
              <a:ext uri="{FF2B5EF4-FFF2-40B4-BE49-F238E27FC236}">
                <a16:creationId xmlns:a16="http://schemas.microsoft.com/office/drawing/2014/main" id="{0913AAB1-800D-40C9-BA51-9A999EC8C6CE}"/>
              </a:ext>
            </a:extLst>
          </p:cNvPr>
          <p:cNvSpPr txBox="1"/>
          <p:nvPr/>
        </p:nvSpPr>
        <p:spPr>
          <a:xfrm>
            <a:off x="2456008" y="4197754"/>
            <a:ext cx="165070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srgbClr val="000000"/>
                </a:solidFill>
                <a:effectLst/>
                <a:uLnTx/>
                <a:uFillTx/>
                <a:latin typeface="Calibri"/>
                <a:ea typeface="+mn-ea"/>
                <a:cs typeface="+mn-cs"/>
              </a:rPr>
              <a:t>Oval </a:t>
            </a:r>
            <a:r>
              <a:rPr kumimoji="0" lang="cs-CZ" sz="1800" b="0" i="0" u="none" strike="noStrike" kern="1200" cap="none" spc="0" normalizeH="0" baseline="0" noProof="0" dirty="0" err="1">
                <a:ln>
                  <a:noFill/>
                </a:ln>
                <a:solidFill>
                  <a:srgbClr val="000000"/>
                </a:solidFill>
                <a:effectLst/>
                <a:uLnTx/>
                <a:uFillTx/>
                <a:latin typeface="Calibri"/>
                <a:ea typeface="+mn-ea"/>
                <a:cs typeface="+mn-cs"/>
              </a:rPr>
              <a:t>rondeloids</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ovéPole 4">
            <a:extLst>
              <a:ext uri="{FF2B5EF4-FFF2-40B4-BE49-F238E27FC236}">
                <a16:creationId xmlns:a16="http://schemas.microsoft.com/office/drawing/2014/main" id="{0884A9FF-07DA-4F80-8895-E2E12D0D66F4}"/>
              </a:ext>
            </a:extLst>
          </p:cNvPr>
          <p:cNvSpPr txBox="1"/>
          <p:nvPr/>
        </p:nvSpPr>
        <p:spPr>
          <a:xfrm>
            <a:off x="10171258" y="4193385"/>
            <a:ext cx="155414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err="1">
                <a:ln>
                  <a:noFill/>
                </a:ln>
                <a:solidFill>
                  <a:srgbClr val="000000"/>
                </a:solidFill>
                <a:effectLst/>
                <a:uLnTx/>
                <a:uFillTx/>
                <a:latin typeface="Calibri"/>
                <a:ea typeface="+mn-ea"/>
                <a:cs typeface="+mn-cs"/>
              </a:rPr>
              <a:t>reconstruction</a:t>
            </a:r>
            <a:endParaRPr kumimoji="0" lang="cs-CZ"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964158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Nadpis 15"/>
          <p:cNvSpPr>
            <a:spLocks noGrp="1"/>
          </p:cNvSpPr>
          <p:nvPr>
            <p:ph type="title"/>
          </p:nvPr>
        </p:nvSpPr>
        <p:spPr>
          <a:xfrm>
            <a:off x="100262" y="39746"/>
            <a:ext cx="6303772" cy="808952"/>
          </a:xfrm>
        </p:spPr>
        <p:txBody>
          <a:bodyPr>
            <a:noAutofit/>
          </a:bodyPr>
          <a:lstStyle/>
          <a:p>
            <a:r>
              <a:rPr lang="cs-CZ" sz="4000" b="1" dirty="0" err="1">
                <a:solidFill>
                  <a:schemeClr val="accent1"/>
                </a:solidFill>
              </a:rPr>
              <a:t>Homesteads</a:t>
            </a:r>
            <a:r>
              <a:rPr lang="cs-CZ" sz="4000" b="1" dirty="0">
                <a:solidFill>
                  <a:schemeClr val="accent1"/>
                </a:solidFill>
              </a:rPr>
              <a:t> - Kuřim</a:t>
            </a:r>
          </a:p>
        </p:txBody>
      </p:sp>
      <p:pic>
        <p:nvPicPr>
          <p:cNvPr id="9" name="Obrázek 8" descr="obr. 75.tif"/>
          <p:cNvPicPr>
            <a:picLocks noChangeAspect="1"/>
          </p:cNvPicPr>
          <p:nvPr/>
        </p:nvPicPr>
        <p:blipFill>
          <a:blip r:embed="rId2" cstate="print"/>
          <a:stretch>
            <a:fillRect/>
          </a:stretch>
        </p:blipFill>
        <p:spPr>
          <a:xfrm>
            <a:off x="7604177" y="4453"/>
            <a:ext cx="4587823" cy="6853547"/>
          </a:xfrm>
          <a:prstGeom prst="rect">
            <a:avLst/>
          </a:prstGeom>
        </p:spPr>
      </p:pic>
      <p:sp>
        <p:nvSpPr>
          <p:cNvPr id="15" name="TextovéPole 14"/>
          <p:cNvSpPr txBox="1"/>
          <p:nvPr/>
        </p:nvSpPr>
        <p:spPr>
          <a:xfrm>
            <a:off x="7992931" y="2068765"/>
            <a:ext cx="132594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molds</a:t>
            </a:r>
            <a:r>
              <a:rPr kumimoji="0" lang="cs-CZ" sz="1200" b="0" i="0" u="none" strike="noStrike" kern="1200" cap="none" spc="0" normalizeH="0" baseline="0" noProof="0" dirty="0">
                <a:ln>
                  <a:noFill/>
                </a:ln>
                <a:solidFill>
                  <a:srgbClr val="000000"/>
                </a:solidFill>
                <a:effectLst/>
                <a:uLnTx/>
                <a:uFillTx/>
                <a:latin typeface="Calibri"/>
                <a:ea typeface="+mn-ea"/>
                <a:cs typeface="+mn-cs"/>
              </a:rPr>
              <a:t> </a:t>
            </a:r>
            <a:r>
              <a:rPr kumimoji="0" lang="cs-CZ" sz="1200" b="0" i="0" u="none" strike="noStrike" kern="1200" cap="none" spc="0" normalizeH="0" baseline="0" noProof="0" dirty="0" err="1">
                <a:ln>
                  <a:noFill/>
                </a:ln>
                <a:solidFill>
                  <a:srgbClr val="000000"/>
                </a:solidFill>
                <a:effectLst/>
                <a:uLnTx/>
                <a:uFillTx/>
                <a:latin typeface="Calibri"/>
                <a:ea typeface="+mn-ea"/>
                <a:cs typeface="+mn-cs"/>
              </a:rPr>
              <a:t>for</a:t>
            </a:r>
            <a:r>
              <a:rPr kumimoji="0" lang="cs-CZ" sz="1200" b="0" i="0" u="none" strike="noStrike" kern="1200" cap="none" spc="0" normalizeH="0" baseline="0" noProof="0" dirty="0">
                <a:ln>
                  <a:noFill/>
                </a:ln>
                <a:solidFill>
                  <a:srgbClr val="000000"/>
                </a:solidFill>
                <a:effectLst/>
                <a:uLnTx/>
                <a:uFillTx/>
                <a:latin typeface="Calibri"/>
                <a:ea typeface="+mn-ea"/>
                <a:cs typeface="+mn-cs"/>
              </a:rPr>
              <a:t> </a:t>
            </a:r>
            <a:r>
              <a:rPr kumimoji="0" lang="cs-CZ" sz="1200" b="0" i="0" u="none" strike="noStrike" kern="1200" cap="none" spc="0" normalizeH="0" baseline="0" noProof="0" dirty="0" err="1">
                <a:ln>
                  <a:noFill/>
                </a:ln>
                <a:solidFill>
                  <a:srgbClr val="000000"/>
                </a:solidFill>
                <a:effectLst/>
                <a:uLnTx/>
                <a:uFillTx/>
                <a:latin typeface="Calibri"/>
                <a:ea typeface="+mn-ea"/>
                <a:cs typeface="+mn-cs"/>
              </a:rPr>
              <a:t>lost</a:t>
            </a:r>
            <a:r>
              <a:rPr kumimoji="0" lang="cs-CZ" sz="1200" b="0" i="0" u="none" strike="noStrike" kern="1200" cap="none" spc="0" normalizeH="0" baseline="0" noProof="0" dirty="0">
                <a:ln>
                  <a:noFill/>
                </a:ln>
                <a:solidFill>
                  <a:srgbClr val="000000"/>
                </a:solidFill>
                <a:effectLst/>
                <a:uLnTx/>
                <a:uFillTx/>
                <a:latin typeface="Calibri"/>
                <a:ea typeface="+mn-ea"/>
                <a:cs typeface="+mn-cs"/>
              </a:rPr>
              <a:t> </a:t>
            </a:r>
            <a:r>
              <a:rPr kumimoji="0" lang="cs-CZ" sz="1200" b="0" i="0" u="none" strike="noStrike" kern="1200" cap="none" spc="0" normalizeH="0" baseline="0" noProof="0" dirty="0" err="1">
                <a:ln>
                  <a:noFill/>
                </a:ln>
                <a:solidFill>
                  <a:srgbClr val="000000"/>
                </a:solidFill>
                <a:effectLst/>
                <a:uLnTx/>
                <a:uFillTx/>
                <a:latin typeface="Calibri"/>
                <a:ea typeface="+mn-ea"/>
                <a:cs typeface="+mn-cs"/>
              </a:rPr>
              <a:t>wax</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6" name="TextovéPole 15"/>
          <p:cNvSpPr txBox="1"/>
          <p:nvPr/>
        </p:nvSpPr>
        <p:spPr>
          <a:xfrm>
            <a:off x="10731147" y="2787515"/>
            <a:ext cx="57855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nozzle</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7" name="TextovéPole 16"/>
          <p:cNvSpPr txBox="1"/>
          <p:nvPr/>
        </p:nvSpPr>
        <p:spPr>
          <a:xfrm>
            <a:off x="11020425" y="4552950"/>
            <a:ext cx="91159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whetstones</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8" name="TextovéPole 17"/>
          <p:cNvSpPr txBox="1"/>
          <p:nvPr/>
        </p:nvSpPr>
        <p:spPr>
          <a:xfrm>
            <a:off x="7992931" y="4167963"/>
            <a:ext cx="1011495"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00000"/>
                </a:solidFill>
                <a:effectLst/>
                <a:uLnTx/>
                <a:uFillTx/>
                <a:latin typeface="Calibri"/>
                <a:ea typeface="+mn-ea"/>
                <a:cs typeface="+mn-cs"/>
              </a:rPr>
              <a:t>Amber </a:t>
            </a:r>
            <a:r>
              <a:rPr kumimoji="0" lang="cs-CZ" sz="1200" b="0" i="0" u="none" strike="noStrike" kern="1200" cap="none" spc="0" normalizeH="0" baseline="0" noProof="0" dirty="0" err="1">
                <a:ln>
                  <a:noFill/>
                </a:ln>
                <a:solidFill>
                  <a:srgbClr val="000000"/>
                </a:solidFill>
                <a:effectLst/>
                <a:uLnTx/>
                <a:uFillTx/>
                <a:latin typeface="Calibri"/>
                <a:ea typeface="+mn-ea"/>
                <a:cs typeface="+mn-cs"/>
              </a:rPr>
              <a:t>waste</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9" name="TextovéPole 18"/>
          <p:cNvSpPr txBox="1"/>
          <p:nvPr/>
        </p:nvSpPr>
        <p:spPr>
          <a:xfrm>
            <a:off x="8167182" y="5188447"/>
            <a:ext cx="380232"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00000"/>
                </a:solidFill>
                <a:effectLst/>
                <a:uLnTx/>
                <a:uFillTx/>
                <a:latin typeface="Calibri"/>
                <a:ea typeface="+mn-ea"/>
                <a:cs typeface="+mn-cs"/>
              </a:rPr>
              <a:t>pin</a:t>
            </a:r>
          </a:p>
        </p:txBody>
      </p:sp>
      <p:sp>
        <p:nvSpPr>
          <p:cNvPr id="20" name="TextovéPole 19"/>
          <p:cNvSpPr txBox="1"/>
          <p:nvPr/>
        </p:nvSpPr>
        <p:spPr>
          <a:xfrm>
            <a:off x="10695464" y="5570577"/>
            <a:ext cx="649922"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trowels</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2" name="TextovéPole 21"/>
          <p:cNvSpPr txBox="1"/>
          <p:nvPr/>
        </p:nvSpPr>
        <p:spPr>
          <a:xfrm>
            <a:off x="8910637" y="6267161"/>
            <a:ext cx="1178592"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Silesian</a:t>
            </a:r>
            <a:r>
              <a:rPr kumimoji="0" lang="cs-CZ" sz="1200" b="0" i="0" u="none" strike="noStrike" kern="1200" cap="none" spc="0" normalizeH="0" baseline="0" noProof="0" dirty="0">
                <a:ln>
                  <a:noFill/>
                </a:ln>
                <a:solidFill>
                  <a:srgbClr val="000000"/>
                </a:solidFill>
                <a:effectLst/>
                <a:uLnTx/>
                <a:uFillTx/>
                <a:latin typeface="Calibri"/>
                <a:ea typeface="+mn-ea"/>
                <a:cs typeface="+mn-cs"/>
              </a:rPr>
              <a:t> </a:t>
            </a:r>
            <a:r>
              <a:rPr kumimoji="0" lang="cs-CZ" sz="1200" b="0" i="0" u="none" strike="noStrike" kern="1200" cap="none" spc="0" normalizeH="0" baseline="0" noProof="0" dirty="0" err="1">
                <a:ln>
                  <a:noFill/>
                </a:ln>
                <a:solidFill>
                  <a:srgbClr val="000000"/>
                </a:solidFill>
                <a:effectLst/>
                <a:uLnTx/>
                <a:uFillTx/>
                <a:latin typeface="Calibri"/>
                <a:ea typeface="+mn-ea"/>
                <a:cs typeface="+mn-cs"/>
              </a:rPr>
              <a:t>ceramic</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3" name="TextovéPole 22"/>
          <p:cNvSpPr txBox="1"/>
          <p:nvPr/>
        </p:nvSpPr>
        <p:spPr>
          <a:xfrm>
            <a:off x="7834312" y="4891088"/>
            <a:ext cx="205740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000000"/>
                </a:solidFill>
                <a:effectLst/>
                <a:uLnTx/>
                <a:uFillTx/>
                <a:latin typeface="Calibri"/>
                <a:ea typeface="+mn-ea"/>
                <a:cs typeface="+mn-cs"/>
              </a:rPr>
              <a:t>pin</a:t>
            </a:r>
            <a:r>
              <a:rPr kumimoji="0" lang="en-US" sz="1200" b="0" i="0" u="none" strike="noStrike" kern="1200" cap="none" spc="0" normalizeH="0" baseline="0" noProof="0" dirty="0">
                <a:ln>
                  <a:noFill/>
                </a:ln>
                <a:solidFill>
                  <a:srgbClr val="000000"/>
                </a:solidFill>
                <a:effectLst/>
                <a:uLnTx/>
                <a:uFillTx/>
                <a:latin typeface="Calibri"/>
                <a:ea typeface="+mn-ea"/>
                <a:cs typeface="+mn-cs"/>
              </a:rPr>
              <a:t> with a swan neck</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pic>
        <p:nvPicPr>
          <p:cNvPr id="5" name="Obrázek 4">
            <a:extLst>
              <a:ext uri="{FF2B5EF4-FFF2-40B4-BE49-F238E27FC236}">
                <a16:creationId xmlns:a16="http://schemas.microsoft.com/office/drawing/2014/main" id="{A2C1A345-3AC3-4FF1-A30B-4C88A166A469}"/>
              </a:ext>
            </a:extLst>
          </p:cNvPr>
          <p:cNvPicPr>
            <a:picLocks noChangeAspect="1"/>
          </p:cNvPicPr>
          <p:nvPr/>
        </p:nvPicPr>
        <p:blipFill>
          <a:blip r:embed="rId3"/>
          <a:stretch>
            <a:fillRect/>
          </a:stretch>
        </p:blipFill>
        <p:spPr>
          <a:xfrm>
            <a:off x="4266371" y="164539"/>
            <a:ext cx="3284601" cy="2181225"/>
          </a:xfrm>
          <a:prstGeom prst="rect">
            <a:avLst/>
          </a:prstGeom>
        </p:spPr>
      </p:pic>
      <p:pic>
        <p:nvPicPr>
          <p:cNvPr id="34" name="Obrázek 33">
            <a:extLst>
              <a:ext uri="{FF2B5EF4-FFF2-40B4-BE49-F238E27FC236}">
                <a16:creationId xmlns:a16="http://schemas.microsoft.com/office/drawing/2014/main" id="{636BDBBD-8934-430E-BF23-A5FE6B06803E}"/>
              </a:ext>
            </a:extLst>
          </p:cNvPr>
          <p:cNvPicPr>
            <a:picLocks noChangeAspect="1"/>
          </p:cNvPicPr>
          <p:nvPr/>
        </p:nvPicPr>
        <p:blipFill>
          <a:blip r:embed="rId4"/>
          <a:stretch>
            <a:fillRect/>
          </a:stretch>
        </p:blipFill>
        <p:spPr>
          <a:xfrm>
            <a:off x="114939" y="3946307"/>
            <a:ext cx="3978052" cy="2761277"/>
          </a:xfrm>
          <a:prstGeom prst="rect">
            <a:avLst/>
          </a:prstGeom>
        </p:spPr>
      </p:pic>
      <p:pic>
        <p:nvPicPr>
          <p:cNvPr id="36" name="Obrázek 35">
            <a:extLst>
              <a:ext uri="{FF2B5EF4-FFF2-40B4-BE49-F238E27FC236}">
                <a16:creationId xmlns:a16="http://schemas.microsoft.com/office/drawing/2014/main" id="{E6DAF213-C27A-480D-A806-8733CCB0DD62}"/>
              </a:ext>
            </a:extLst>
          </p:cNvPr>
          <p:cNvPicPr>
            <a:picLocks noChangeAspect="1"/>
          </p:cNvPicPr>
          <p:nvPr/>
        </p:nvPicPr>
        <p:blipFill>
          <a:blip r:embed="rId5"/>
          <a:stretch>
            <a:fillRect/>
          </a:stretch>
        </p:blipFill>
        <p:spPr>
          <a:xfrm>
            <a:off x="114939" y="972745"/>
            <a:ext cx="4003602" cy="2761278"/>
          </a:xfrm>
          <a:prstGeom prst="rect">
            <a:avLst/>
          </a:prstGeom>
        </p:spPr>
      </p:pic>
      <p:pic>
        <p:nvPicPr>
          <p:cNvPr id="38" name="Obrázek 37">
            <a:extLst>
              <a:ext uri="{FF2B5EF4-FFF2-40B4-BE49-F238E27FC236}">
                <a16:creationId xmlns:a16="http://schemas.microsoft.com/office/drawing/2014/main" id="{3BA6D13D-8324-4240-9DF4-E7C42F2CC7E6}"/>
              </a:ext>
            </a:extLst>
          </p:cNvPr>
          <p:cNvPicPr>
            <a:picLocks noChangeAspect="1"/>
          </p:cNvPicPr>
          <p:nvPr/>
        </p:nvPicPr>
        <p:blipFill>
          <a:blip r:embed="rId6"/>
          <a:stretch>
            <a:fillRect/>
          </a:stretch>
        </p:blipFill>
        <p:spPr>
          <a:xfrm>
            <a:off x="4225892" y="2353384"/>
            <a:ext cx="3435900" cy="4455345"/>
          </a:xfrm>
          <a:prstGeom prst="rect">
            <a:avLst/>
          </a:prstGeom>
        </p:spPr>
      </p:pic>
      <p:sp>
        <p:nvSpPr>
          <p:cNvPr id="21" name="TextovéPole 20"/>
          <p:cNvSpPr txBox="1"/>
          <p:nvPr/>
        </p:nvSpPr>
        <p:spPr>
          <a:xfrm>
            <a:off x="7497767" y="6543241"/>
            <a:ext cx="859531"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err="1">
                <a:ln>
                  <a:noFill/>
                </a:ln>
                <a:solidFill>
                  <a:srgbClr val="000000"/>
                </a:solidFill>
                <a:effectLst/>
                <a:uLnTx/>
                <a:uFillTx/>
                <a:latin typeface="Calibri"/>
                <a:ea typeface="+mn-ea"/>
                <a:cs typeface="+mn-cs"/>
              </a:rPr>
              <a:t>Glass</a:t>
            </a:r>
            <a:r>
              <a:rPr kumimoji="0" lang="cs-CZ" sz="1200" b="0" i="0" u="none" strike="noStrike" kern="1200" cap="none" spc="0" normalizeH="0" baseline="0" noProof="0" dirty="0">
                <a:ln>
                  <a:noFill/>
                </a:ln>
                <a:solidFill>
                  <a:srgbClr val="000000"/>
                </a:solidFill>
                <a:effectLst/>
                <a:uLnTx/>
                <a:uFillTx/>
                <a:latin typeface="Calibri"/>
                <a:ea typeface="+mn-ea"/>
                <a:cs typeface="+mn-cs"/>
              </a:rPr>
              <a:t> </a:t>
            </a:r>
            <a:r>
              <a:rPr kumimoji="0" lang="cs-CZ" sz="1200" b="0" i="0" u="none" strike="noStrike" kern="1200" cap="none" spc="0" normalizeH="0" baseline="0" noProof="0" dirty="0" err="1">
                <a:ln>
                  <a:noFill/>
                </a:ln>
                <a:solidFill>
                  <a:srgbClr val="000000"/>
                </a:solidFill>
                <a:effectLst/>
                <a:uLnTx/>
                <a:uFillTx/>
                <a:latin typeface="Calibri"/>
                <a:ea typeface="+mn-ea"/>
                <a:cs typeface="+mn-cs"/>
              </a:rPr>
              <a:t>bead</a:t>
            </a:r>
            <a:endParaRPr kumimoji="0" lang="cs-CZ"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7107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TotalTime>
  <Words>2945</Words>
  <Application>Microsoft Office PowerPoint</Application>
  <PresentationFormat>Širokoúhlá obrazovka</PresentationFormat>
  <Paragraphs>268</Paragraphs>
  <Slides>39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39</vt:i4>
      </vt:variant>
    </vt:vector>
  </HeadingPairs>
  <TitlesOfParts>
    <vt:vector size="43" baseType="lpstr">
      <vt:lpstr>Arial</vt:lpstr>
      <vt:lpstr>Calibri</vt:lpstr>
      <vt:lpstr>Calibri Light</vt:lpstr>
      <vt:lpstr>Retrospektiva</vt:lpstr>
      <vt:lpstr>06 ‒ Settlements of the Hallstatt Period ‒ lowland settlements and homesteads</vt:lpstr>
      <vt:lpstr>3 chronological topics  and problematics of sources</vt:lpstr>
      <vt:lpstr>Homesteads in Ha D1–D3 and LT A</vt:lpstr>
      <vt:lpstr>Homesteads in Ha D1–D3 and LT A</vt:lpstr>
      <vt:lpstr>Horákov group</vt:lpstr>
      <vt:lpstr>Open lowland settlements</vt:lpstr>
      <vt:lpstr>Homesteads - lowland settlements</vt:lpstr>
      <vt:lpstr>Homesteads - Kuřim</vt:lpstr>
      <vt:lpstr>Homesteads - Kuřim</vt:lpstr>
      <vt:lpstr>Platěnice group</vt:lpstr>
      <vt:lpstr>Open lowland settlements</vt:lpstr>
      <vt:lpstr>Prezentace aplikace PowerPoint</vt:lpstr>
      <vt:lpstr>Lowland settlement with homestead –Kralice na Hané</vt:lpstr>
      <vt:lpstr>Prezentace aplikace PowerPoint</vt:lpstr>
      <vt:lpstr>Hoards from Kralice na Hané and Čechůvky</vt:lpstr>
      <vt:lpstr>Prezentace aplikace PowerPoint</vt:lpstr>
      <vt:lpstr>Hillfort Křenovice – „Hradisko“</vt:lpstr>
      <vt:lpstr>Hillfort Křenovice – „Hradisko“</vt:lpstr>
      <vt:lpstr>Platěnice group of the East Hallstatt Culture in Bohemia</vt:lpstr>
      <vt:lpstr>Lowland settlements - Opatovice nad Labem </vt:lpstr>
      <vt:lpstr>Lowland settlements - Slepotice</vt:lpstr>
      <vt:lpstr>Homesteads - Chrudim</vt:lpstr>
      <vt:lpstr>Bylany group of the West Hallstatt Culture</vt:lpstr>
      <vt:lpstr>Lowland settlements</vt:lpstr>
      <vt:lpstr>Lowland settlement – Prague-Miškovice</vt:lpstr>
      <vt:lpstr>Homesteads – Prague and Krašovice</vt:lpstr>
      <vt:lpstr>Kralupy nad Vltavou-Minice</vt:lpstr>
      <vt:lpstr>Kralupy nad Vltavou-Minice</vt:lpstr>
      <vt:lpstr>Homestead on hilfort – Závist near Prague</vt:lpstr>
      <vt:lpstr>Hallstatt Tumuli group of the West Hallstatt Culture</vt:lpstr>
      <vt:lpstr>Lowland settlement</vt:lpstr>
      <vt:lpstr>Homesteads – Štítary nad Radbuzou-Hostětice</vt:lpstr>
      <vt:lpstr>Homesteads – Hradec u Nemětic</vt:lpstr>
      <vt:lpstr>Homestead on hillfort  – Svržno near Domažlice</vt:lpstr>
      <vt:lpstr>Homestead on hillfort – Vladař</vt:lpstr>
      <vt:lpstr>Homestead on hillfort – Vladař</vt:lpstr>
      <vt:lpstr>Homestead on hillfort – Vladař</vt:lpstr>
      <vt:lpstr>Homesteads – Droužkovice</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 ‒ Settlements of the Hallstatt Period ‒ lowland settlements and homesteads</dc:title>
  <dc:creator>Zuzana Mírová</dc:creator>
  <cp:lastModifiedBy>Zuzana Mírová</cp:lastModifiedBy>
  <cp:revision>43</cp:revision>
  <dcterms:created xsi:type="dcterms:W3CDTF">2020-11-09T12:15:39Z</dcterms:created>
  <dcterms:modified xsi:type="dcterms:W3CDTF">2022-11-22T09:54:48Z</dcterms:modified>
</cp:coreProperties>
</file>