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64" r:id="rId4"/>
    <p:sldId id="373" r:id="rId5"/>
    <p:sldId id="365" r:id="rId6"/>
    <p:sldId id="339" r:id="rId7"/>
    <p:sldId id="340" r:id="rId8"/>
    <p:sldId id="369" r:id="rId9"/>
    <p:sldId id="377" r:id="rId10"/>
    <p:sldId id="267" r:id="rId11"/>
    <p:sldId id="376" r:id="rId12"/>
    <p:sldId id="269" r:id="rId13"/>
    <p:sldId id="275" r:id="rId14"/>
    <p:sldId id="273" r:id="rId15"/>
    <p:sldId id="378" r:id="rId16"/>
    <p:sldId id="372" r:id="rId17"/>
    <p:sldId id="374" r:id="rId18"/>
    <p:sldId id="276" r:id="rId19"/>
    <p:sldId id="277" r:id="rId20"/>
    <p:sldId id="278" r:id="rId21"/>
    <p:sldId id="379" r:id="rId22"/>
    <p:sldId id="272" r:id="rId23"/>
    <p:sldId id="271" r:id="rId24"/>
    <p:sldId id="261" r:id="rId25"/>
    <p:sldId id="375" r:id="rId26"/>
    <p:sldId id="342" r:id="rId27"/>
    <p:sldId id="25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Psohlavec" initials="LP" lastIdx="0" clrIdx="0">
    <p:extLst>
      <p:ext uri="{19B8F6BF-5375-455C-9EA6-DF929625EA0E}">
        <p15:presenceInfo xmlns:p15="http://schemas.microsoft.com/office/powerpoint/2012/main" userId="S-1-5-21-3262860406-1598241280-1932476951-1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5" autoAdjust="0"/>
  </p:normalViewPr>
  <p:slideViewPr>
    <p:cSldViewPr snapToGrid="0">
      <p:cViewPr varScale="1">
        <p:scale>
          <a:sx n="62" d="100"/>
          <a:sy n="62" d="100"/>
        </p:scale>
        <p:origin x="90" y="756"/>
      </p:cViewPr>
      <p:guideLst/>
    </p:cSldViewPr>
  </p:slideViewPr>
  <p:outlineViewPr>
    <p:cViewPr>
      <p:scale>
        <a:sx n="33" d="100"/>
        <a:sy n="33" d="100"/>
      </p:scale>
      <p:origin x="0" y="-21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DCFA-5DEF-4E9F-B7D1-1058DB8FF2D0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14D3-38FC-4705-A534-3F0871674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8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rp.cz/" TargetMode="External"/><Relationship Id="rId3" Type="http://schemas.openxmlformats.org/officeDocument/2006/relationships/hyperlink" Target="https://cs.wikipedia.org/wiki/Hra_na_hrdiny" TargetMode="External"/><Relationship Id="rId7" Type="http://schemas.openxmlformats.org/officeDocument/2006/relationships/hyperlink" Target="https://cs.wikipedia.org/wiki/Lar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Hern%C3%AD_sv%C4%9Bt" TargetMode="External"/><Relationship Id="rId5" Type="http://schemas.openxmlformats.org/officeDocument/2006/relationships/hyperlink" Target="https://cs.wikipedia.org/wiki/Kost%C3%BDm" TargetMode="External"/><Relationship Id="rId4" Type="http://schemas.openxmlformats.org/officeDocument/2006/relationships/hyperlink" Target="https://cs.wikipedia.org/wiki/Hern%C3%AD_postava" TargetMode="External"/><Relationship Id="rId9" Type="http://schemas.openxmlformats.org/officeDocument/2006/relationships/hyperlink" Target="https://en.wikipedia.org/wiki/Live_action_role-playing_game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sohlavec\Downloads\BPTX_2008_2_11410_OSZD001_85082_0_73065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665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26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66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Larp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(z anglického </a:t>
            </a:r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 </a:t>
            </a:r>
            <a:r>
              <a:rPr lang="cs-CZ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</a:t>
            </a:r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Role Play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česky hraní rolí naživo) je druh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ra na hrdiny"/>
              </a:rPr>
              <a:t>rolové hry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 které živí lidé hereckým způsobem ztvárňují činy svých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erní postava"/>
              </a:rPr>
              <a:t>postav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Účastníci většinou oblékají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Kostým"/>
              </a:rPr>
              <a:t>kostýmy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interagují mezi sebou a s okolním prostředím, přičemž usilují o splnění cílů své postavy ve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Herní svět"/>
              </a:rPr>
              <a:t>fiktivním světě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vytvořeném ve světě skutečném - </a:t>
            </a:r>
            <a:r>
              <a:rPr lang="cs-CZ" dirty="0" smtClean="0">
                <a:hlinkClick r:id="rId7"/>
              </a:rPr>
              <a:t>https://cs.wikipedia.org/wiki/Larp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8"/>
              </a:rPr>
              <a:t>http://www.larp.cz/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https://en.wikipedia.org/wiki/Live_action_role-playing_game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181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Málo strukturované hry </a:t>
            </a:r>
            <a:r>
              <a:rPr lang="cs-CZ" dirty="0" smtClean="0"/>
              <a:t>-&gt;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jsou hry bez jednoznačně určených pravidel (málo strukturované). Mezi obecné cíle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malostrukturovky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patří procvičení představivosti, fantazie, samostatnosti, mezi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konrétní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cíle můžeme řadit otevření závažných témat, se kterými se dále pracuje (např. formou diskuze). Hlavním prostředkem je hraní rolí. Kostra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malostrukturovky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tvořena prostředím, v němž se hra uskutečňuje a rolemi, které na sebe hráči berou. Obojí se může pohybovat od obecného (středověk, podhradí,...) až po zcela konkrétní (Hospoda u Sudu, rozehraný příběh postavy s přidělenými vlastnostmi,...) Zadání někam nasměruje děj hry, současně však ponechává hráčům volnost pro vlastní dotvoření rolí a děje.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Literatura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Příručka instruktora zážitkových akcí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str. 153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Zahrady pozemských radostí str. 229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549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Příručka instruktora</a:t>
            </a:r>
            <a:r>
              <a:rPr lang="cs-CZ" baseline="0" dirty="0" smtClean="0"/>
              <a:t> zážitkových akcí str. 154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80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Každá etapová hra má obvykle nějakou legendu, příběh který spojuje jednotlivé etapy. Před každou etapou seznámíme hráče s částí příběhu, který je legendou k následující hře. Při čtení legendy jsou vhodné doplňující drobnosti, které zvyšují vážnost chvíle, jako například stylové převlečení vedení při každém čtení legendy, nebo místo speciálně vybrané a vyzdobené podle motivů hry. Legendu je také možné sehrát jako divadlo či upravit jako loutkové divadlo (to se velmi osvědčilo u menších dětí).</a:t>
            </a: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Literatura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Příručka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instruktora zážitkových akcí str. 77</a:t>
            </a:r>
          </a:p>
          <a:p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Etapové hry – Majka Foglová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 smtClean="0">
                <a:hlinkClick r:id="rId3" action="ppaction://hlinkfile"/>
              </a:rPr>
              <a:t>file:///C:/Users/psohlavec/Downloads/BPTX_2008_2_11410_OSZD001_85082_0_73065.pdf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018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Kateřina Soukupová BP, str.</a:t>
            </a:r>
            <a:r>
              <a:rPr lang="cs-CZ" baseline="0" dirty="0" smtClean="0"/>
              <a:t> 46 – viz SIS </a:t>
            </a:r>
          </a:p>
          <a:p>
            <a:endParaRPr lang="cs-CZ" baseline="0" dirty="0" smtClean="0"/>
          </a:p>
          <a:p>
            <a:r>
              <a:rPr lang="cs-CZ" baseline="0" dirty="0" smtClean="0"/>
              <a:t>Příklady (stezka odvahy, výsadek </a:t>
            </a:r>
            <a:r>
              <a:rPr lang="cs-CZ" baseline="0" dirty="0" err="1" smtClean="0"/>
              <a:t>erasmaci</a:t>
            </a:r>
            <a:r>
              <a:rPr lang="cs-CZ" baseline="0" dirty="0" smtClean="0"/>
              <a:t> – zjistit informace, sledování skupiny (mobil záložní), zařazení nočních her v kurzu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010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1" dirty="0" smtClean="0"/>
              <a:t>Literatura</a:t>
            </a:r>
          </a:p>
          <a:p>
            <a:r>
              <a:rPr lang="cs-CZ" b="0" i="0" dirty="0" smtClean="0"/>
              <a:t>STR. 143-155 Příručka instruktora zážitkových akcí</a:t>
            </a:r>
          </a:p>
          <a:p>
            <a:r>
              <a:rPr lang="cs-CZ" b="0" i="0" dirty="0" smtClean="0"/>
              <a:t>Eduard</a:t>
            </a:r>
            <a:r>
              <a:rPr lang="cs-CZ" b="0" i="0" baseline="0" dirty="0" smtClean="0"/>
              <a:t> Bakalář – Psychohry, Předposlední psychohry, Zlatý fond her II., III</a:t>
            </a:r>
            <a:r>
              <a:rPr lang="cs-CZ" b="1" i="1" baseline="0" dirty="0" smtClean="0"/>
              <a:t>.</a:t>
            </a:r>
            <a:endParaRPr lang="cs-CZ" b="1" i="1" dirty="0" smtClean="0"/>
          </a:p>
          <a:p>
            <a:endParaRPr lang="cs-CZ" dirty="0" smtClean="0"/>
          </a:p>
          <a:p>
            <a:r>
              <a:rPr lang="cs-CZ" b="1" dirty="0" smtClean="0"/>
              <a:t>Psychohry</a:t>
            </a:r>
          </a:p>
          <a:p>
            <a:r>
              <a:rPr lang="cs-CZ" dirty="0" smtClean="0"/>
              <a:t>Mohou</a:t>
            </a:r>
            <a:r>
              <a:rPr lang="cs-CZ" baseline="0" dirty="0" smtClean="0"/>
              <a:t> být přínosné, ale zároveň nebezpečně</a:t>
            </a:r>
          </a:p>
          <a:p>
            <a:r>
              <a:rPr lang="cs-CZ" baseline="0" dirty="0" smtClean="0"/>
              <a:t>Dbáme na princip dobrovolnosti</a:t>
            </a:r>
          </a:p>
          <a:p>
            <a:r>
              <a:rPr lang="cs-CZ" baseline="0" dirty="0" smtClean="0"/>
              <a:t>Dostatek času na doznění, neuvádíme je v posledním dni kurzu</a:t>
            </a:r>
          </a:p>
          <a:p>
            <a:r>
              <a:rPr lang="cs-CZ" baseline="0" dirty="0" smtClean="0"/>
              <a:t>DŮKLADNÁ  reflexe</a:t>
            </a:r>
          </a:p>
          <a:p>
            <a:r>
              <a:rPr lang="cs-CZ" baseline="0" dirty="0" smtClean="0"/>
              <a:t>Uvádíme hry, se kterými máme zkušenost,  neexperimentujeme</a:t>
            </a:r>
          </a:p>
          <a:p>
            <a:r>
              <a:rPr lang="cs-CZ" b="1" i="1" baseline="0" dirty="0" smtClean="0"/>
              <a:t>Prostředky psychoher </a:t>
            </a:r>
            <a:r>
              <a:rPr lang="cs-CZ" baseline="0" dirty="0" smtClean="0"/>
              <a:t>-&gt; silná atmosféra, vyčerpání, nepohodlí, role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898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</a:p>
          <a:p>
            <a:r>
              <a:rPr lang="cs-CZ" dirty="0" smtClean="0"/>
              <a:t>Zahrady pozemských</a:t>
            </a:r>
            <a:r>
              <a:rPr lang="cs-CZ" baseline="0" dirty="0" smtClean="0"/>
              <a:t> radostí str. 44</a:t>
            </a:r>
          </a:p>
          <a:p>
            <a:r>
              <a:rPr lang="cs-CZ" baseline="0" dirty="0" smtClean="0"/>
              <a:t>Dobrodružné hry a cvičení v přírodě – str. 24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26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PŠL - Stála na počátku proudu ZÁŽITKOVÉ</a:t>
            </a:r>
            <a:r>
              <a:rPr lang="cs-CZ" baseline="0" dirty="0" smtClean="0"/>
              <a:t> PEDAGOGIKY</a:t>
            </a:r>
          </a:p>
          <a:p>
            <a:r>
              <a:rPr lang="cs-CZ" baseline="0" dirty="0" smtClean="0"/>
              <a:t>Jako prostředek je využíván především PROŽITEK, který by měl být silný a osobní, aby mohl probouzet autentické reakce</a:t>
            </a:r>
          </a:p>
          <a:p>
            <a:r>
              <a:rPr lang="cs-CZ" baseline="0" dirty="0" smtClean="0"/>
              <a:t>Situace jsou často navozeny tak, aby účastník překročil svou osobní bezpečnou zónu</a:t>
            </a:r>
          </a:p>
          <a:p>
            <a:r>
              <a:rPr lang="cs-CZ" baseline="0" dirty="0" smtClean="0"/>
              <a:t>REFLEXE  skrz níž získá účastník zkušenosti přenositelné i do budoucího žití</a:t>
            </a:r>
          </a:p>
          <a:p>
            <a:endParaRPr lang="cs-CZ" baseline="0" dirty="0" smtClean="0"/>
          </a:p>
          <a:p>
            <a:r>
              <a:rPr lang="cs-CZ" b="1" baseline="0" dirty="0" smtClean="0"/>
              <a:t>OUTWARD BOUND -&gt; </a:t>
            </a:r>
            <a:r>
              <a:rPr lang="cs-CZ" baseline="0" dirty="0" smtClean="0"/>
              <a:t>v překladu metoda učení se prostřednictvím zážitku (</a:t>
            </a:r>
            <a:r>
              <a:rPr lang="cs-CZ" baseline="0" dirty="0" err="1" smtClean="0"/>
              <a:t>experiental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learning</a:t>
            </a:r>
            <a:r>
              <a:rPr lang="cs-CZ" baseline="0" dirty="0" smtClean="0"/>
              <a:t>)</a:t>
            </a:r>
          </a:p>
          <a:p>
            <a:r>
              <a:rPr lang="cs-CZ" baseline="0" dirty="0" smtClean="0"/>
              <a:t>Programy zamířeny tak, aby posilovaly osobnostní růst i sociální dovednosti pomocí her, cvičení a dalších programů v přírodě</a:t>
            </a:r>
          </a:p>
          <a:p>
            <a:endParaRPr lang="cs-CZ" baseline="0" dirty="0" smtClean="0"/>
          </a:p>
          <a:p>
            <a:r>
              <a:rPr lang="cs-CZ" baseline="0" dirty="0" smtClean="0"/>
              <a:t>Literatura</a:t>
            </a:r>
          </a:p>
          <a:p>
            <a:r>
              <a:rPr lang="cs-CZ" baseline="0" dirty="0" smtClean="0"/>
              <a:t>Zahrady pozemských radostí  str. 128</a:t>
            </a:r>
          </a:p>
          <a:p>
            <a:endParaRPr lang="cs-CZ" baseline="0" dirty="0" smtClean="0"/>
          </a:p>
          <a:p>
            <a:r>
              <a:rPr lang="cs-CZ" baseline="0" dirty="0" smtClean="0"/>
              <a:t>Zážitková pedagogika str. 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99EAA-7ABE-4B8A-9D3B-AB094AAD59A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64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None/>
            </a:pPr>
            <a:r>
              <a:rPr lang="cs-CZ" sz="1200" b="1" dirty="0" smtClean="0"/>
              <a:t>Hlavní</a:t>
            </a:r>
            <a:r>
              <a:rPr lang="cs-CZ" sz="1200" b="1" baseline="0" dirty="0" smtClean="0"/>
              <a:t> názory a směry</a:t>
            </a:r>
            <a:endParaRPr lang="cs-CZ" sz="1200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200" dirty="0" smtClean="0"/>
              <a:t>Cílem hry však není hrát si, tj. vykonávat tuto činnost pro ni samu, ale je etapou k vážné činnosti…“ (</a:t>
            </a:r>
            <a:r>
              <a:rPr lang="cs-CZ" sz="1200" dirty="0" err="1" smtClean="0"/>
              <a:t>J.A.Komenský</a:t>
            </a:r>
            <a:r>
              <a:rPr lang="cs-CZ" sz="1200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 lvl="0">
              <a:buFont typeface="Arial" panose="020B0604020202020204" pitchFamily="34" charset="0"/>
              <a:buNone/>
            </a:pPr>
            <a:r>
              <a:rPr lang="cs-CZ" sz="1200" dirty="0" smtClean="0"/>
              <a:t>"</a:t>
            </a:r>
            <a:r>
              <a:rPr lang="cs-CZ" sz="1200" b="0" dirty="0" smtClean="0"/>
              <a:t>K povaze hry patří, že nevytváří žádné hodnoty, žádné dílo. Tím se liší od práce nebo umění.“  </a:t>
            </a:r>
            <a:r>
              <a:rPr lang="cs-CZ" sz="1200" dirty="0" smtClean="0"/>
              <a:t>(</a:t>
            </a:r>
            <a:r>
              <a:rPr lang="cs-CZ" sz="1200" dirty="0" err="1" smtClean="0"/>
              <a:t>R.Caillois</a:t>
            </a:r>
            <a:r>
              <a:rPr lang="cs-CZ" sz="1200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 smtClean="0"/>
              <a:t>„V kultu se zobrazuje nejpůvodnější forma lidské hry a moment neskutečnosti, který patří ke každé hře“ (</a:t>
            </a:r>
            <a:r>
              <a:rPr lang="cs-CZ" sz="1200" dirty="0" err="1" smtClean="0"/>
              <a:t>E.Fink</a:t>
            </a:r>
            <a:r>
              <a:rPr lang="cs-CZ" sz="1200" dirty="0" smtClean="0"/>
              <a:t>)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„Hra je jedna ze základních lidských činností, k nimž dále patří učení a práce; u dítěte smyslová činnost motivovaná především prožitky, u dospělých má hra závazná pravidla, cíl nikoli pragmatický, ale ve hře samé; hra je provázena pocity napětí a radosti; pozitivní důsledky pro relaxaci, rekreaci, duševní zdraví“ (Psychologický slovník)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kern="0" dirty="0" smtClean="0">
                <a:cs typeface="Arial" panose="020B0604020202020204" pitchFamily="34" charset="0"/>
              </a:rPr>
              <a:t>„</a:t>
            </a:r>
            <a:r>
              <a:rPr lang="cs-CZ" altLang="cs-CZ" sz="1200" b="1" kern="0" dirty="0" smtClean="0">
                <a:cs typeface="Arial" panose="020B0604020202020204" pitchFamily="34" charset="0"/>
              </a:rPr>
              <a:t>Hra je svobodné jednání či zaměstnání, které v rámci určitého jasně vymezeného času a prostoru, které se koná podle svobodně přijatých, ale přitom bezpodmínečně závazných pravidel, má svůj cíl samo v sobě a nese sebou pocit napětí a radosti a zároveň vědomí odlišnosti od všedního života“. </a:t>
            </a:r>
            <a:r>
              <a:rPr lang="cs-CZ" altLang="cs-CZ" sz="1200" kern="0" dirty="0" smtClean="0">
                <a:cs typeface="Arial" panose="020B0604020202020204" pitchFamily="34" charset="0"/>
              </a:rPr>
              <a:t>(</a:t>
            </a:r>
            <a:r>
              <a:rPr lang="cs-CZ" altLang="cs-CZ" sz="1200" kern="0" dirty="0" err="1" smtClean="0">
                <a:cs typeface="Arial" panose="020B0604020202020204" pitchFamily="34" charset="0"/>
              </a:rPr>
              <a:t>Huizinga</a:t>
            </a:r>
            <a:r>
              <a:rPr lang="cs-CZ" altLang="cs-CZ" sz="1200" kern="0" dirty="0" smtClean="0">
                <a:cs typeface="Arial" panose="020B0604020202020204" pitchFamily="34" charset="0"/>
              </a:rPr>
              <a:t>, 1938)</a:t>
            </a:r>
          </a:p>
          <a:p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Pedagogické teorie období osvícenství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J. Locke (ospravedlnění neužitečného)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err="1" smtClean="0"/>
              <a:t>J.J.Rousseau</a:t>
            </a:r>
            <a:r>
              <a:rPr lang="cs-CZ" altLang="cs-CZ" sz="2000" dirty="0" smtClean="0"/>
              <a:t> (hra jako nenucená přirozenost)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err="1" smtClean="0"/>
              <a:t>J.F.Guts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Muths</a:t>
            </a:r>
            <a:r>
              <a:rPr lang="cs-CZ" altLang="cs-CZ" sz="2000" dirty="0" smtClean="0"/>
              <a:t> (obveselení, odpočinek)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I. Kant (zájmy, cíle, záměry při práci a ve hře)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 Klasicismus a romantismus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F. Schiller (hra a svoboda)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J. Paul (fantazie a hra)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F. </a:t>
            </a:r>
            <a:r>
              <a:rPr lang="cs-CZ" altLang="cs-CZ" sz="2000" dirty="0" err="1" smtClean="0"/>
              <a:t>Fröbel</a:t>
            </a:r>
            <a:r>
              <a:rPr lang="cs-CZ" altLang="cs-CZ" sz="2000" dirty="0" smtClean="0"/>
              <a:t> (hra je nejvyšší stupeň rozvoje)</a:t>
            </a:r>
          </a:p>
          <a:p>
            <a:pPr lvl="1"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Speciální vědy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H. </a:t>
            </a:r>
            <a:r>
              <a:rPr lang="cs-CZ" altLang="cs-CZ" sz="2000" dirty="0" err="1" smtClean="0"/>
              <a:t>Spencer</a:t>
            </a:r>
            <a:r>
              <a:rPr lang="cs-CZ" altLang="cs-CZ" sz="2000" dirty="0" smtClean="0"/>
              <a:t> (hry jako sekundární aktivity při přebytku síly)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M. </a:t>
            </a:r>
            <a:r>
              <a:rPr lang="cs-CZ" altLang="cs-CZ" sz="2000" dirty="0" err="1" smtClean="0"/>
              <a:t>Lazarus</a:t>
            </a:r>
            <a:r>
              <a:rPr lang="cs-CZ" altLang="cs-CZ" sz="2000" dirty="0" smtClean="0"/>
              <a:t> (řeč a pojem hry)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K. </a:t>
            </a:r>
            <a:r>
              <a:rPr lang="cs-CZ" altLang="cs-CZ" sz="2000" dirty="0" err="1" smtClean="0"/>
              <a:t>Groos</a:t>
            </a:r>
            <a:r>
              <a:rPr lang="cs-CZ" altLang="cs-CZ" sz="2000" dirty="0" smtClean="0"/>
              <a:t> (životní hodnota hry)</a:t>
            </a:r>
          </a:p>
          <a:p>
            <a:pPr lvl="2">
              <a:lnSpc>
                <a:spcPct val="80000"/>
              </a:lnSpc>
            </a:pPr>
            <a:r>
              <a:rPr lang="cs-CZ" altLang="cs-CZ" sz="1800" dirty="0" err="1" smtClean="0"/>
              <a:t>fce</a:t>
            </a:r>
            <a:r>
              <a:rPr lang="cs-CZ" altLang="cs-CZ" sz="1800" dirty="0" smtClean="0"/>
              <a:t> hry ve vývoji a existenci živých bytostí</a:t>
            </a:r>
          </a:p>
          <a:p>
            <a:pPr lvl="2">
              <a:lnSpc>
                <a:spcPct val="80000"/>
              </a:lnSpc>
            </a:pPr>
            <a:endParaRPr lang="cs-CZ" altLang="cs-CZ" sz="1800" dirty="0" smtClean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2400" b="1" dirty="0" smtClean="0"/>
              <a:t>Psychologové, sociologové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S. Freud (biologické zdroje existence hry – instinktivní a pudové)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A. Fischer (suverenita subjektu ve hře)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S. </a:t>
            </a:r>
            <a:r>
              <a:rPr lang="cs-CZ" altLang="cs-CZ" sz="1800" dirty="0" err="1" smtClean="0"/>
              <a:t>Hessen</a:t>
            </a:r>
            <a:r>
              <a:rPr lang="cs-CZ" altLang="cs-CZ" sz="1800" dirty="0" smtClean="0"/>
              <a:t> (</a:t>
            </a:r>
            <a:r>
              <a:rPr lang="cs-CZ" altLang="cs-CZ" sz="1800" dirty="0" err="1" smtClean="0"/>
              <a:t>anomní</a:t>
            </a:r>
            <a:r>
              <a:rPr lang="cs-CZ" altLang="cs-CZ" sz="1800" dirty="0" smtClean="0"/>
              <a:t>, heteronomní a autonomní aktivity)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K. </a:t>
            </a:r>
            <a:r>
              <a:rPr lang="cs-CZ" altLang="cs-CZ" sz="1800" dirty="0" err="1" smtClean="0"/>
              <a:t>Bühler</a:t>
            </a:r>
            <a:r>
              <a:rPr lang="cs-CZ" altLang="cs-CZ" sz="1800" dirty="0" smtClean="0"/>
              <a:t> (funkční slast a hra)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W. Stern (vážná hra jako chování a prožitek)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J. Ch</a:t>
            </a:r>
            <a:r>
              <a:rPr lang="en-US" altLang="cs-CZ" sz="1800" dirty="0" smtClean="0">
                <a:cs typeface="Arial" charset="0"/>
              </a:rPr>
              <a:t>â</a:t>
            </a:r>
            <a:r>
              <a:rPr lang="cs-CZ" altLang="cs-CZ" sz="1800" dirty="0" err="1" smtClean="0">
                <a:cs typeface="Arial" charset="0"/>
              </a:rPr>
              <a:t>teau</a:t>
            </a:r>
            <a:r>
              <a:rPr lang="cs-CZ" altLang="cs-CZ" sz="1800" dirty="0" smtClean="0">
                <a:cs typeface="Arial" charset="0"/>
              </a:rPr>
              <a:t> (askeze, sebekázeň a láska k pořádku v dětské hře)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>
                <a:cs typeface="Arial" charset="0"/>
              </a:rPr>
              <a:t>G.H. </a:t>
            </a:r>
            <a:r>
              <a:rPr lang="cs-CZ" altLang="cs-CZ" sz="1800" dirty="0" err="1" smtClean="0">
                <a:cs typeface="Arial" charset="0"/>
              </a:rPr>
              <a:t>Mead</a:t>
            </a:r>
            <a:r>
              <a:rPr lang="cs-CZ" altLang="cs-CZ" sz="1800" dirty="0" smtClean="0">
                <a:cs typeface="Arial" charset="0"/>
              </a:rPr>
              <a:t> (hra a hraní jako prostředky ke genezi já)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>
                <a:cs typeface="Arial" charset="0"/>
              </a:rPr>
              <a:t>B. </a:t>
            </a:r>
            <a:r>
              <a:rPr lang="cs-CZ" altLang="cs-CZ" sz="1800" dirty="0" err="1" smtClean="0">
                <a:cs typeface="Arial" charset="0"/>
              </a:rPr>
              <a:t>Sutton</a:t>
            </a:r>
            <a:r>
              <a:rPr lang="cs-CZ" altLang="cs-CZ" sz="1800" dirty="0" smtClean="0">
                <a:cs typeface="Arial" charset="0"/>
              </a:rPr>
              <a:t>-Smith (konfliktní socializace ve hře)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cs-CZ" sz="1800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2000" b="1" dirty="0" smtClean="0"/>
              <a:t> </a:t>
            </a:r>
            <a:r>
              <a:rPr lang="cs-CZ" altLang="cs-CZ" sz="2400" b="1" dirty="0" smtClean="0"/>
              <a:t>Antropologické výklady a uspořádání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F.J.J. </a:t>
            </a:r>
            <a:r>
              <a:rPr lang="cs-CZ" altLang="cs-CZ" sz="1800" dirty="0" err="1" smtClean="0"/>
              <a:t>Buytendijk</a:t>
            </a:r>
            <a:r>
              <a:rPr lang="cs-CZ" altLang="cs-CZ" sz="1800" dirty="0" smtClean="0"/>
              <a:t> (herní dynamika)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J. </a:t>
            </a:r>
            <a:r>
              <a:rPr lang="cs-CZ" altLang="cs-CZ" sz="1800" dirty="0" err="1" smtClean="0"/>
              <a:t>Huizinga</a:t>
            </a:r>
            <a:r>
              <a:rPr lang="cs-CZ" altLang="cs-CZ" sz="1800" dirty="0" smtClean="0"/>
              <a:t> (herní moment kultury)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G. </a:t>
            </a:r>
            <a:r>
              <a:rPr lang="cs-CZ" altLang="cs-CZ" sz="1800" dirty="0" err="1" smtClean="0"/>
              <a:t>Bally</a:t>
            </a:r>
            <a:r>
              <a:rPr lang="cs-CZ" altLang="cs-CZ" sz="1800" dirty="0" smtClean="0"/>
              <a:t> (o původu svobody ve hře)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R. </a:t>
            </a:r>
            <a:r>
              <a:rPr lang="cs-CZ" altLang="cs-CZ" sz="1800" dirty="0" err="1" smtClean="0"/>
              <a:t>Caillois</a:t>
            </a:r>
            <a:r>
              <a:rPr lang="cs-CZ" altLang="cs-CZ" sz="1800" dirty="0" smtClean="0"/>
              <a:t> (definice a klasifikace her)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1800" dirty="0" smtClean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2000" dirty="0" smtClean="0"/>
              <a:t> </a:t>
            </a:r>
            <a:r>
              <a:rPr lang="cs-CZ" altLang="cs-CZ" sz="2400" b="1" dirty="0" smtClean="0"/>
              <a:t>Pedagogické hodnocení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E. Hoffmann (herní péče)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K. Dietrich (sportovní hra a interakce)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H. </a:t>
            </a:r>
            <a:r>
              <a:rPr lang="cs-CZ" altLang="cs-CZ" sz="1800" dirty="0" err="1" smtClean="0"/>
              <a:t>Scheuerl</a:t>
            </a:r>
            <a:r>
              <a:rPr lang="cs-CZ" altLang="cs-CZ" sz="1800" dirty="0" smtClean="0"/>
              <a:t> (hra – základní lidské chování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endParaRPr lang="cs-CZ" altLang="cs-CZ" sz="18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r>
              <a:rPr lang="cs-CZ" sz="1800" b="1" dirty="0" smtClean="0"/>
              <a:t>Teorie přebytečné energie </a:t>
            </a:r>
            <a:r>
              <a:rPr lang="cs-CZ" sz="1800" dirty="0" smtClean="0"/>
              <a:t>-&gt; </a:t>
            </a:r>
            <a:r>
              <a:rPr lang="cs-CZ" sz="1800" i="1" dirty="0" smtClean="0"/>
              <a:t>(</a:t>
            </a:r>
            <a:r>
              <a:rPr lang="cs-CZ" sz="1800" i="1" dirty="0" err="1" smtClean="0"/>
              <a:t>Spencer</a:t>
            </a:r>
            <a:r>
              <a:rPr lang="cs-CZ" sz="1800" dirty="0" smtClean="0"/>
              <a:t>) </a:t>
            </a:r>
            <a:r>
              <a:rPr lang="cs-CZ" sz="1800" baseline="0" dirty="0" smtClean="0"/>
              <a:t> </a:t>
            </a:r>
            <a:r>
              <a:rPr lang="cs-CZ" sz="1800" dirty="0" smtClean="0"/>
              <a:t>-&gt; </a:t>
            </a:r>
            <a:r>
              <a:rPr lang="cs-CZ" dirty="0" smtClean="0"/>
              <a:t>Hra jako pramen umění, bezcílný projev </a:t>
            </a:r>
            <a:r>
              <a:rPr lang="cs-CZ" b="0" dirty="0" smtClean="0"/>
              <a:t>přemíry energie</a:t>
            </a:r>
          </a:p>
          <a:p>
            <a:r>
              <a:rPr lang="cs-CZ" b="0" i="1" dirty="0" smtClean="0"/>
              <a:t>děti si hrají proto, aby jako stroj upustily páru</a:t>
            </a:r>
          </a:p>
          <a:p>
            <a:endParaRPr lang="cs-CZ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b="1" dirty="0" smtClean="0"/>
              <a:t>Teorie relaxace -&gt; </a:t>
            </a:r>
            <a:r>
              <a:rPr lang="cs-CZ" altLang="cs-CZ" sz="1200" i="1" dirty="0" err="1" smtClean="0"/>
              <a:t>Lazarus</a:t>
            </a:r>
            <a:r>
              <a:rPr lang="cs-CZ" altLang="cs-CZ" sz="1200" i="1" dirty="0" smtClean="0"/>
              <a:t> a </a:t>
            </a:r>
            <a:r>
              <a:rPr lang="cs-CZ" altLang="cs-CZ" sz="1200" i="1" dirty="0" err="1" smtClean="0"/>
              <a:t>Schaller</a:t>
            </a:r>
            <a:r>
              <a:rPr lang="cs-CZ" altLang="cs-CZ" sz="1200" i="1" dirty="0" smtClean="0"/>
              <a:t> </a:t>
            </a:r>
            <a:r>
              <a:rPr lang="cs-CZ" altLang="cs-CZ" sz="1200" dirty="0" smtClean="0"/>
              <a:t>-&gt;&gt; </a:t>
            </a:r>
            <a:r>
              <a:rPr lang="cs-CZ" sz="1200" b="0" dirty="0" smtClean="0"/>
              <a:t>Údajně nejstarší vysvětlení principu hry</a:t>
            </a:r>
            <a:r>
              <a:rPr lang="cs-CZ" sz="1200" b="1" dirty="0" smtClean="0"/>
              <a:t>. </a:t>
            </a:r>
            <a:r>
              <a:rPr lang="cs-CZ" sz="1200" dirty="0" smtClean="0"/>
              <a:t>Lidé si hrají, aby se uvolnili a obnovili vyčerpané síly. Hra je považována za aktivní odpočinek.</a:t>
            </a:r>
          </a:p>
          <a:p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Teorie socializace -&gt; </a:t>
            </a:r>
            <a:r>
              <a:rPr lang="cs-CZ" b="0" i="1" dirty="0" err="1" smtClean="0"/>
              <a:t>Vygotskij</a:t>
            </a:r>
            <a:r>
              <a:rPr lang="cs-CZ" b="0" i="1" baseline="0" dirty="0" smtClean="0"/>
              <a:t> </a:t>
            </a:r>
            <a:r>
              <a:rPr lang="cs-CZ" b="1" i="1" baseline="0" dirty="0" smtClean="0"/>
              <a:t>-&gt;&gt; </a:t>
            </a:r>
            <a:r>
              <a:rPr lang="cs-CZ" sz="1200" dirty="0" smtClean="0"/>
              <a:t>Prostřednictvím hry jsou dítěti předávány sociální normy a hodnoty naší kultury. Například při námětové hře dítě napodobuje rodiče a použije stejná pravidla a normy s jakými se běžně setkává ve svém okolí. Také hra pomáhá zvládnout konflikt mezi přáním a realitou –</a:t>
            </a:r>
            <a:r>
              <a:rPr lang="cs-CZ" sz="1200" baseline="0" dirty="0" smtClean="0"/>
              <a:t> </a:t>
            </a:r>
            <a:r>
              <a:rPr lang="cs-CZ" sz="1200" dirty="0" smtClean="0"/>
              <a:t>dítě transformuje své přání a touhy do sociálně přijatelných forem</a:t>
            </a:r>
          </a:p>
          <a:p>
            <a:pPr marL="0" indent="0">
              <a:buNone/>
            </a:pPr>
            <a:endParaRPr lang="cs-CZ" sz="1200" b="1" i="1" dirty="0" smtClean="0"/>
          </a:p>
          <a:p>
            <a:r>
              <a:rPr lang="cs-CZ" sz="1200" b="1" i="1" dirty="0" smtClean="0"/>
              <a:t>Teorie Jeana</a:t>
            </a:r>
            <a:r>
              <a:rPr lang="cs-CZ" sz="1200" b="1" i="1" baseline="0" dirty="0" smtClean="0"/>
              <a:t> </a:t>
            </a:r>
            <a:r>
              <a:rPr lang="cs-CZ" sz="1200" b="1" i="1" baseline="0" dirty="0" err="1" smtClean="0"/>
              <a:t>Pigaeta</a:t>
            </a:r>
            <a:r>
              <a:rPr lang="cs-CZ" sz="1200" b="1" i="1" baseline="0" dirty="0" smtClean="0"/>
              <a:t> -&gt; </a:t>
            </a:r>
            <a:r>
              <a:rPr lang="cs-CZ" dirty="0" smtClean="0"/>
              <a:t>2 procesy - základní pro celý organický vývoj</a:t>
            </a:r>
          </a:p>
          <a:p>
            <a:pPr lvl="1"/>
            <a:r>
              <a:rPr lang="cs-CZ" dirty="0" smtClean="0"/>
              <a:t> asimilace - </a:t>
            </a:r>
            <a:r>
              <a:rPr lang="cs-CZ" b="1" i="1" dirty="0" smtClean="0"/>
              <a:t>přizpůsobování si</a:t>
            </a:r>
            <a:r>
              <a:rPr lang="cs-CZ" dirty="0" smtClean="0"/>
              <a:t> vnějšího světa </a:t>
            </a:r>
          </a:p>
          <a:p>
            <a:pPr lvl="1"/>
            <a:r>
              <a:rPr lang="cs-CZ" dirty="0" smtClean="0"/>
              <a:t>akomodace </a:t>
            </a:r>
            <a:r>
              <a:rPr lang="cs-CZ" b="1" i="1" dirty="0" smtClean="0"/>
              <a:t>přizpůsobování se</a:t>
            </a:r>
            <a:r>
              <a:rPr lang="cs-CZ" dirty="0" smtClean="0"/>
              <a:t> okolnímu světu</a:t>
            </a:r>
          </a:p>
          <a:p>
            <a:r>
              <a:rPr lang="cs-CZ" b="1" i="1" dirty="0" smtClean="0"/>
              <a:t>dítě přetváří pomocí hry svět a samo je přetvářeno světem</a:t>
            </a:r>
          </a:p>
          <a:p>
            <a:r>
              <a:rPr lang="cs-CZ" dirty="0" smtClean="0"/>
              <a:t>biologická funkce hry –aktivní opakování a experimentování, jimiž se mentálně stravují nové situace a zkušenosti</a:t>
            </a:r>
          </a:p>
          <a:p>
            <a:r>
              <a:rPr lang="cs-CZ" dirty="0" smtClean="0"/>
              <a:t>Sociální hra -&gt; Děti si hrají nejprve samy (samostatná hra), poté vedle</a:t>
            </a:r>
            <a:r>
              <a:rPr lang="cs-CZ" baseline="0" dirty="0" smtClean="0"/>
              <a:t> ostatních (paralelní hra) a pak s nimi (kooperativní hra)</a:t>
            </a:r>
          </a:p>
          <a:p>
            <a:r>
              <a:rPr lang="cs-CZ" baseline="0" dirty="0" smtClean="0"/>
              <a:t>Psychologie hry str. 218 – SOCIÁLNÍ HRA</a:t>
            </a:r>
            <a:endParaRPr lang="cs-CZ" dirty="0" smtClean="0"/>
          </a:p>
          <a:p>
            <a:pPr marL="0" indent="0">
              <a:buNone/>
            </a:pPr>
            <a:endParaRPr lang="cs-CZ" b="1" i="1" dirty="0" smtClean="0"/>
          </a:p>
          <a:p>
            <a:r>
              <a:rPr lang="cs-CZ" b="1" i="1" dirty="0" smtClean="0"/>
              <a:t>Psychoanalytická</a:t>
            </a:r>
            <a:r>
              <a:rPr lang="cs-CZ" b="1" i="1" baseline="0" dirty="0" smtClean="0"/>
              <a:t> teorie  - </a:t>
            </a:r>
            <a:r>
              <a:rPr lang="cs-CZ" b="0" i="1" baseline="0" dirty="0" smtClean="0"/>
              <a:t>Sigmund Freud </a:t>
            </a:r>
            <a:r>
              <a:rPr lang="cs-CZ" b="1" i="1" baseline="0" dirty="0" smtClean="0"/>
              <a:t>-&gt; </a:t>
            </a:r>
            <a:r>
              <a:rPr lang="cs-CZ" b="0" i="0" dirty="0" smtClean="0"/>
              <a:t>Hra umožňuje dítěti, aby zvládlo rušivou událost či situaci tím, že ji aktivně zreprodukuje, místo aby bylo jen pasivním a bezmocným divákem. </a:t>
            </a:r>
          </a:p>
          <a:p>
            <a:r>
              <a:rPr lang="cs-CZ" dirty="0" smtClean="0"/>
              <a:t>Zjednodušeně řečeno, Freud se domníval, že </a:t>
            </a:r>
            <a:r>
              <a:rPr lang="cs-CZ" b="1" i="1" dirty="0" smtClean="0"/>
              <a:t>hra je vyvolána snahou o vyrovnání se s nějakou událostí.</a:t>
            </a:r>
          </a:p>
          <a:p>
            <a:endParaRPr lang="cs-CZ" b="1" i="1" dirty="0" smtClean="0"/>
          </a:p>
          <a:p>
            <a:r>
              <a:rPr lang="cs-CZ" b="1" i="1" dirty="0" smtClean="0"/>
              <a:t>Teorie nacvičování dovedností </a:t>
            </a:r>
            <a:r>
              <a:rPr lang="cs-CZ" b="0" i="1" dirty="0" smtClean="0"/>
              <a:t>– Karl Gross</a:t>
            </a:r>
            <a:r>
              <a:rPr lang="cs-CZ" b="0" i="1" baseline="0" dirty="0" smtClean="0"/>
              <a:t> </a:t>
            </a:r>
            <a:r>
              <a:rPr lang="cs-CZ" b="1" i="1" baseline="0" dirty="0" smtClean="0"/>
              <a:t>-&gt; </a:t>
            </a:r>
            <a:r>
              <a:rPr lang="cs-CZ" b="1" i="1" dirty="0" smtClean="0"/>
              <a:t>zvířata si hrají, protože je to užitečné v boji o přežití</a:t>
            </a:r>
            <a:r>
              <a:rPr lang="cs-CZ" dirty="0" smtClean="0"/>
              <a:t>.</a:t>
            </a:r>
            <a:r>
              <a:rPr lang="cs-CZ" b="1" i="1" dirty="0" smtClean="0"/>
              <a:t> </a:t>
            </a:r>
            <a:r>
              <a:rPr lang="cs-CZ" dirty="0" smtClean="0"/>
              <a:t>Malé dítě pohybuje stále rukama, nohama a žvatlá, neboť se tak učí ovládat své tělo. Jen zvířata s přesným instinktivním vzorcem chování jsou dokonalá od počátku a nemusí si hrát.</a:t>
            </a:r>
          </a:p>
          <a:p>
            <a:r>
              <a:rPr lang="cs-CZ" b="1" i="1" dirty="0" smtClean="0"/>
              <a:t>hra jako impuls k procvičování instinktů, spojena s napodobováním</a:t>
            </a:r>
          </a:p>
          <a:p>
            <a:endParaRPr lang="cs-CZ" b="1" i="1" dirty="0" smtClean="0"/>
          </a:p>
          <a:p>
            <a:r>
              <a:rPr lang="cs-CZ" b="1" i="1" dirty="0" err="1" smtClean="0"/>
              <a:t>J.A.Komenský</a:t>
            </a:r>
            <a:r>
              <a:rPr lang="cs-CZ" b="1" i="1" dirty="0" smtClean="0"/>
              <a:t> -&gt; </a:t>
            </a:r>
            <a:r>
              <a:rPr lang="cs-CZ" dirty="0" smtClean="0"/>
              <a:t>významným prostředkem výchovy </a:t>
            </a:r>
          </a:p>
          <a:p>
            <a:pPr marL="0" indent="0">
              <a:buNone/>
            </a:pPr>
            <a:r>
              <a:rPr lang="cs-CZ" dirty="0" smtClean="0"/>
              <a:t>	a vzdělávání, ale i formou oddechu po práci</a:t>
            </a:r>
          </a:p>
          <a:p>
            <a:r>
              <a:rPr lang="cs-CZ" dirty="0" smtClean="0"/>
              <a:t>- cílem - vycvičit tělo i ducha</a:t>
            </a:r>
          </a:p>
          <a:p>
            <a:r>
              <a:rPr lang="cs-CZ" dirty="0" smtClean="0"/>
              <a:t>-</a:t>
            </a:r>
            <a:r>
              <a:rPr lang="cs-CZ" baseline="0" dirty="0" smtClean="0"/>
              <a:t> </a:t>
            </a:r>
            <a:r>
              <a:rPr lang="cs-CZ" dirty="0" smtClean="0"/>
              <a:t>nikdy se nemá stát hlavní náplní života</a:t>
            </a:r>
          </a:p>
          <a:p>
            <a:r>
              <a:rPr lang="cs-CZ" dirty="0" smtClean="0"/>
              <a:t>- nemá být fyzicky ani psychicky příliš namáhavá </a:t>
            </a:r>
          </a:p>
          <a:p>
            <a:r>
              <a:rPr lang="cs-CZ" dirty="0" smtClean="0"/>
              <a:t>- zakazoval hry v karty a kostky - výsledek založen na náhodě </a:t>
            </a:r>
          </a:p>
          <a:p>
            <a:r>
              <a:rPr lang="cs-CZ" dirty="0" smtClean="0"/>
              <a:t>- oceňoval závodění</a:t>
            </a:r>
          </a:p>
          <a:p>
            <a:r>
              <a:rPr lang="cs-CZ" dirty="0" smtClean="0"/>
              <a:t>-</a:t>
            </a:r>
            <a:r>
              <a:rPr lang="cs-CZ" baseline="0" dirty="0" smtClean="0"/>
              <a:t> j</a:t>
            </a:r>
            <a:r>
              <a:rPr lang="cs-CZ" dirty="0" smtClean="0"/>
              <a:t>edna z nejvýznamnějších metod výchovy a vzdělávání -prostřednictvím hry si osvojuje dítě potřebné znalosti snáze, rychleji a trvaleji než přílišnou přísností a bezduchým opakováním. „</a:t>
            </a:r>
            <a:r>
              <a:rPr lang="cs-CZ" i="1" dirty="0" smtClean="0"/>
              <a:t>Škola se má státi hrou</a:t>
            </a:r>
            <a:r>
              <a:rPr lang="cs-CZ" dirty="0" smtClean="0"/>
              <a:t>".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tx1"/>
                </a:solidFill>
              </a:rPr>
              <a:t>7</a:t>
            </a:r>
            <a:r>
              <a:rPr lang="cs-CZ" b="1" baseline="0" dirty="0" smtClean="0">
                <a:solidFill>
                  <a:schemeClr val="tx1"/>
                </a:solidFill>
              </a:rPr>
              <a:t> podmínek J.A.K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pohyb - základním rysem hry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volnost a svoboda rozhodnutí zúčastnit se hry (nelze si hrát z donucení)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společenský charakter hry (člověk touží po hře ve společnosti)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soutěživost, touha po vítězství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pravidla a řád hry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snadnost, s níž si lze osvojit hru v praxi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časová omezenost hry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958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Hra je základem učení prožitkem,</a:t>
            </a:r>
            <a:r>
              <a:rPr lang="cs-CZ" baseline="0" dirty="0" smtClean="0"/>
              <a:t> zážitkové a zkušenostní pedagogiky</a:t>
            </a:r>
          </a:p>
          <a:p>
            <a:r>
              <a:rPr lang="cs-CZ" baseline="0" dirty="0" smtClean="0"/>
              <a:t>…. Kolbův </a:t>
            </a:r>
            <a:r>
              <a:rPr lang="cs-CZ" baseline="0" dirty="0" err="1" smtClean="0"/>
              <a:t>cykluc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072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301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128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98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Pomocí hry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86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Rituály</a:t>
            </a:r>
            <a:r>
              <a:rPr lang="cs-CZ" baseline="0" dirty="0" smtClean="0"/>
              <a:t> - </a:t>
            </a:r>
            <a:r>
              <a:rPr lang="cs-CZ" baseline="0" dirty="0" err="1" smtClean="0"/>
              <a:t>Pigmejové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324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Nespočet množství definicí a názorů co je hra – život, víra, láska, dokonce válka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4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Přesto těch pokusů o definici her bylo a je mnoho</a:t>
            </a:r>
            <a:r>
              <a:rPr lang="cs-CZ" baseline="0" dirty="0" smtClean="0"/>
              <a:t> od psychologů, antropologů, filosofů, pedagogů, sociologů až po okrajovější vědy a každý definuje hru jinak, z jiného pohledu a charakterizuje její rysy odlišně, každý vidí její význam v něčem jiném…. Jeden autor chápe hru jen jako uvolnění přebytečné energie, další chápe dětskou hru jako nezbytnou přípravu pro život – přirovnává ji ke hře mláďat a následnému boji o přežití v přírodě, někteří v ní však vidí silný pedagogický, či sociologický význam – s některými z těchto teorií se seznámíme příště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36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„Fiktivní, svobodná, nejistá a neproduktivní činnost vyděděna z každodenního života a podřízena pravidlům“ </a:t>
            </a:r>
            <a:r>
              <a:rPr lang="cs-CZ" dirty="0" err="1" smtClean="0"/>
              <a:t>Caillois</a:t>
            </a:r>
            <a:r>
              <a:rPr lang="cs-CZ" dirty="0" smtClean="0"/>
              <a:t> -&gt; </a:t>
            </a:r>
          </a:p>
          <a:p>
            <a:endParaRPr lang="cs-CZ" dirty="0" smtClean="0"/>
          </a:p>
          <a:p>
            <a:r>
              <a:rPr lang="cs-CZ" dirty="0" smtClean="0"/>
              <a:t>„Mezi světem hry a tím</a:t>
            </a:r>
            <a:r>
              <a:rPr lang="cs-CZ" baseline="0" dirty="0" smtClean="0"/>
              <a:t> ostatním je sice spoustu paralel a podobností, ale žádné přímé vazby: prodavač může hrát královnu a prezident </a:t>
            </a:r>
            <a:r>
              <a:rPr lang="cs-CZ" baseline="0" dirty="0" err="1" smtClean="0"/>
              <a:t>kouleče</a:t>
            </a:r>
            <a:r>
              <a:rPr lang="cs-CZ" baseline="0" dirty="0" smtClean="0"/>
              <a:t> sudů v pivovaru, popřípadě učitel </a:t>
            </a:r>
            <a:r>
              <a:rPr lang="cs-CZ" baseline="0" dirty="0" err="1" smtClean="0"/>
              <a:t>bezdomovce..:D</a:t>
            </a:r>
            <a:r>
              <a:rPr lang="cs-CZ" baseline="0" dirty="0" smtClean="0"/>
              <a:t>  Jan Sokol</a:t>
            </a:r>
          </a:p>
          <a:p>
            <a:endParaRPr lang="cs-CZ" baseline="0" dirty="0" smtClean="0"/>
          </a:p>
          <a:p>
            <a:r>
              <a:rPr lang="cs-CZ" baseline="0" dirty="0" smtClean="0"/>
              <a:t>Nedosahuje se užitku? Je hrána pro ni samu? Je to tak?...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7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Zážitková pedagogika, Ivo Jirásek str. 170-180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Další dělení,</a:t>
            </a:r>
            <a:r>
              <a:rPr lang="cs-CZ" baseline="0" dirty="0" smtClean="0"/>
              <a:t> především Komenský, </a:t>
            </a:r>
            <a:r>
              <a:rPr lang="cs-CZ" baseline="0" dirty="0" err="1" smtClean="0"/>
              <a:t>Callois</a:t>
            </a:r>
            <a:r>
              <a:rPr lang="cs-CZ" baseline="0" dirty="0" smtClean="0"/>
              <a:t> na konferenci</a:t>
            </a:r>
          </a:p>
          <a:p>
            <a:r>
              <a:rPr lang="cs-CZ" baseline="0" dirty="0" smtClean="0"/>
              <a:t>Neuman – Dobrodružné hry a cvičení v </a:t>
            </a:r>
            <a:r>
              <a:rPr lang="cs-CZ" baseline="0" dirty="0" smtClean="0"/>
              <a:t>přírodě</a:t>
            </a:r>
          </a:p>
          <a:p>
            <a:endParaRPr lang="cs-CZ" baseline="0" dirty="0" smtClean="0"/>
          </a:p>
          <a:p>
            <a:r>
              <a:rPr lang="cs-CZ" baseline="0" dirty="0" smtClean="0"/>
              <a:t>Seznamovací hry</a:t>
            </a:r>
          </a:p>
          <a:p>
            <a:r>
              <a:rPr lang="cs-CZ" baseline="0" dirty="0" smtClean="0"/>
              <a:t>-&gt; první krátkou, dynamickou fází zahájení akce, krátký popis pravidel. Opadavá napětí, první tělesné kontakty, seznámení účastníků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35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4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4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8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7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7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1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4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07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B0E0567-A2B7-45BF-8037-1A532C630D0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4183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9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3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1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5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8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B3F38-4602-4912-BB62-E0B3A1567D5B}" type="datetimeFigureOut">
              <a:rPr lang="cs-CZ" smtClean="0"/>
              <a:t>08.04.2020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0mJyjbMf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VEnrzyJPmM&amp;t=1173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1617131"/>
            <a:ext cx="6815669" cy="3119969"/>
          </a:xfrm>
        </p:spPr>
        <p:txBody>
          <a:bodyPr/>
          <a:lstStyle/>
          <a:p>
            <a:r>
              <a:rPr lang="cs-CZ" dirty="0" smtClean="0"/>
              <a:t>Kooperativní a dobrodružné hry</a:t>
            </a:r>
            <a:br>
              <a:rPr lang="cs-CZ" dirty="0" smtClean="0"/>
            </a:br>
            <a:r>
              <a:rPr lang="cs-CZ" sz="3600" dirty="0" smtClean="0">
                <a:latin typeface="Brush Script MT" panose="03060802040406070304" pitchFamily="66" charset="0"/>
              </a:rPr>
              <a:t>„</a:t>
            </a:r>
            <a:r>
              <a:rPr lang="cs-CZ" sz="3600" dirty="0">
                <a:latin typeface="Brush Script MT" panose="03060802040406070304" pitchFamily="66" charset="0"/>
              </a:rPr>
              <a:t>Člověk je člověkem pouze tam, kde si hraje</a:t>
            </a:r>
            <a:r>
              <a:rPr lang="cs-CZ" sz="3600" dirty="0" smtClean="0">
                <a:latin typeface="Brush Script MT" panose="03060802040406070304" pitchFamily="66" charset="0"/>
              </a:rPr>
              <a:t>“   F. Schiller</a:t>
            </a:r>
            <a:r>
              <a:rPr lang="cs-CZ" sz="3600" dirty="0">
                <a:latin typeface="Brush Script MT" panose="03060802040406070304" pitchFamily="66" charset="0"/>
              </a:rPr>
              <a:t/>
            </a:r>
            <a:br>
              <a:rPr lang="cs-CZ" sz="3600" dirty="0">
                <a:latin typeface="Brush Script MT" panose="03060802040406070304" pitchFamily="66" charset="0"/>
              </a:rPr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8" y="4502150"/>
            <a:ext cx="6815669" cy="977899"/>
          </a:xfrm>
        </p:spPr>
        <p:txBody>
          <a:bodyPr/>
          <a:lstStyle/>
          <a:p>
            <a:r>
              <a:rPr lang="cs-CZ" dirty="0" smtClean="0"/>
              <a:t>Mgr. Lukáš Psohlavec</a:t>
            </a:r>
          </a:p>
          <a:p>
            <a:r>
              <a:rPr lang="cs-CZ" dirty="0" smtClean="0"/>
              <a:t>2019/2020 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991544" y="1484784"/>
            <a:ext cx="4040188" cy="659352"/>
          </a:xfrm>
        </p:spPr>
        <p:txBody>
          <a:bodyPr/>
          <a:lstStyle/>
          <a:p>
            <a:r>
              <a:rPr lang="cs-CZ" dirty="0" smtClean="0"/>
              <a:t>Dělení dle účelu (Neuman)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180670" y="1489293"/>
            <a:ext cx="4041775" cy="654843"/>
          </a:xfrm>
        </p:spPr>
        <p:txBody>
          <a:bodyPr>
            <a:normAutofit/>
          </a:bodyPr>
          <a:lstStyle/>
          <a:p>
            <a:r>
              <a:rPr lang="cs-CZ" dirty="0" smtClean="0"/>
              <a:t>Dle formy (PŠL)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1313428" y="2438400"/>
            <a:ext cx="4718304" cy="3594100"/>
          </a:xfrm>
        </p:spPr>
        <p:txBody>
          <a:bodyPr>
            <a:noAutofit/>
          </a:bodyPr>
          <a:lstStyle/>
          <a:p>
            <a:r>
              <a:rPr lang="cs-CZ" sz="1800" dirty="0" smtClean="0"/>
              <a:t>Seznamovací hry</a:t>
            </a:r>
          </a:p>
          <a:p>
            <a:r>
              <a:rPr lang="cs-CZ" sz="1800" dirty="0" smtClean="0"/>
              <a:t>Zahřívací a kontaktní hry</a:t>
            </a:r>
          </a:p>
          <a:p>
            <a:r>
              <a:rPr lang="cs-CZ" sz="1800" dirty="0" smtClean="0"/>
              <a:t>Hrátky a zábavné soutěžení</a:t>
            </a:r>
          </a:p>
          <a:p>
            <a:r>
              <a:rPr lang="cs-CZ" sz="1800" dirty="0" smtClean="0"/>
              <a:t>Hry na důvěru</a:t>
            </a:r>
          </a:p>
          <a:p>
            <a:r>
              <a:rPr lang="cs-CZ" sz="1800" dirty="0" smtClean="0"/>
              <a:t>Iniciativní a týmové hry</a:t>
            </a:r>
          </a:p>
          <a:p>
            <a:r>
              <a:rPr lang="cs-CZ" sz="1800" dirty="0" smtClean="0"/>
              <a:t>Hry a cvičení v přírodě</a:t>
            </a:r>
          </a:p>
          <a:p>
            <a:r>
              <a:rPr lang="cs-CZ" sz="1800" dirty="0" err="1" smtClean="0"/>
              <a:t>Ekohry</a:t>
            </a:r>
            <a:endParaRPr lang="cs-CZ" sz="1800" dirty="0" smtClean="0"/>
          </a:p>
          <a:p>
            <a:r>
              <a:rPr lang="cs-CZ" sz="1800" dirty="0" smtClean="0"/>
              <a:t>Závěrečné hry a rituály</a:t>
            </a:r>
          </a:p>
          <a:p>
            <a:r>
              <a:rPr lang="cs-CZ" sz="1800" dirty="0" smtClean="0"/>
              <a:t>Hry pro reflexi a závěrečné hodnocení</a:t>
            </a:r>
            <a:endParaRPr lang="cs-CZ" sz="1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0670" y="2438400"/>
            <a:ext cx="4718304" cy="3594100"/>
          </a:xfrm>
        </p:spPr>
        <p:txBody>
          <a:bodyPr/>
          <a:lstStyle/>
          <a:p>
            <a:r>
              <a:rPr lang="cs-CZ" dirty="0" smtClean="0"/>
              <a:t>Iniciativní</a:t>
            </a:r>
          </a:p>
          <a:p>
            <a:r>
              <a:rPr lang="cs-CZ" dirty="0" smtClean="0"/>
              <a:t>Simulační</a:t>
            </a:r>
          </a:p>
          <a:p>
            <a:r>
              <a:rPr lang="cs-CZ" dirty="0" smtClean="0"/>
              <a:t>Inscenační</a:t>
            </a:r>
          </a:p>
          <a:p>
            <a:r>
              <a:rPr lang="cs-CZ" dirty="0" smtClean="0"/>
              <a:t>Dramatické</a:t>
            </a:r>
          </a:p>
          <a:p>
            <a:r>
              <a:rPr lang="cs-CZ" dirty="0" smtClean="0"/>
              <a:t>Psychodrama</a:t>
            </a:r>
          </a:p>
          <a:p>
            <a:r>
              <a:rPr lang="cs-CZ" dirty="0" err="1" smtClean="0"/>
              <a:t>Sociodrama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2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1234" t="23975" r="19643" b="8574"/>
          <a:stretch/>
        </p:blipFill>
        <p:spPr>
          <a:xfrm>
            <a:off x="2529444" y="510638"/>
            <a:ext cx="6780811" cy="58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00299"/>
            <a:ext cx="9601196" cy="34798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Další dělení </a:t>
            </a:r>
            <a:r>
              <a:rPr lang="cs-CZ" b="1" dirty="0"/>
              <a:t>dle typů </a:t>
            </a:r>
            <a:r>
              <a:rPr lang="cs-CZ" b="1" dirty="0" smtClean="0"/>
              <a:t>her (Opravilová)</a:t>
            </a:r>
            <a:endParaRPr lang="cs-CZ" b="1" dirty="0"/>
          </a:p>
          <a:p>
            <a:pPr lvl="0"/>
            <a:r>
              <a:rPr lang="cs-CZ" dirty="0"/>
              <a:t>podle </a:t>
            </a:r>
            <a:r>
              <a:rPr lang="cs-CZ" b="1" dirty="0"/>
              <a:t>schopností, které rozvíjejí </a:t>
            </a:r>
            <a:r>
              <a:rPr lang="cs-CZ" dirty="0"/>
              <a:t>(smyslové, pohybové, intelektuální a speciální),</a:t>
            </a:r>
          </a:p>
          <a:p>
            <a:pPr lvl="0"/>
            <a:r>
              <a:rPr lang="cs-CZ" dirty="0"/>
              <a:t>podle </a:t>
            </a:r>
            <a:r>
              <a:rPr lang="cs-CZ" b="1" dirty="0"/>
              <a:t>typů činnosti</a:t>
            </a:r>
            <a:r>
              <a:rPr lang="cs-CZ" dirty="0"/>
              <a:t> (napodobovací, dramatizující, konstruktivní a fiktivní),</a:t>
            </a:r>
          </a:p>
          <a:p>
            <a:pPr lvl="0"/>
            <a:r>
              <a:rPr lang="cs-CZ" dirty="0"/>
              <a:t>podle </a:t>
            </a:r>
            <a:r>
              <a:rPr lang="cs-CZ" b="1" dirty="0"/>
              <a:t>místa</a:t>
            </a:r>
            <a:r>
              <a:rPr lang="cs-CZ" dirty="0"/>
              <a:t> (exteriérové a interiérové),</a:t>
            </a:r>
          </a:p>
          <a:p>
            <a:pPr lvl="0"/>
            <a:r>
              <a:rPr lang="cs-CZ" dirty="0"/>
              <a:t>podle </a:t>
            </a:r>
            <a:r>
              <a:rPr lang="cs-CZ" b="1" dirty="0"/>
              <a:t>počtu hráčů</a:t>
            </a:r>
            <a:r>
              <a:rPr lang="cs-CZ" dirty="0"/>
              <a:t> (individuální, párové a skupinové),</a:t>
            </a:r>
          </a:p>
          <a:p>
            <a:pPr lvl="0"/>
            <a:r>
              <a:rPr lang="cs-CZ" dirty="0"/>
              <a:t>podle </a:t>
            </a:r>
            <a:r>
              <a:rPr lang="cs-CZ" b="1" dirty="0"/>
              <a:t>věku</a:t>
            </a:r>
            <a:r>
              <a:rPr lang="cs-CZ" dirty="0"/>
              <a:t> (hra kojenců, batolat, předškoláků, školáků, dospělých),</a:t>
            </a:r>
          </a:p>
          <a:p>
            <a:pPr lvl="0"/>
            <a:r>
              <a:rPr lang="cs-CZ" dirty="0"/>
              <a:t>podle </a:t>
            </a:r>
            <a:r>
              <a:rPr lang="cs-CZ" b="1" dirty="0"/>
              <a:t>pohlaví</a:t>
            </a:r>
            <a:r>
              <a:rPr lang="cs-CZ" dirty="0"/>
              <a:t> (dívčí a chlapecké).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6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Další typy her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LARP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LARP - </a:t>
            </a:r>
            <a:r>
              <a:rPr lang="cs-CZ" dirty="0"/>
              <a:t>"Live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smtClean="0"/>
              <a:t>Role-</a:t>
            </a:r>
            <a:r>
              <a:rPr lang="cs-CZ" dirty="0" err="1" smtClean="0"/>
              <a:t>Playing</a:t>
            </a:r>
            <a:r>
              <a:rPr lang="cs-CZ" dirty="0" smtClean="0"/>
              <a:t>„</a:t>
            </a:r>
          </a:p>
          <a:p>
            <a:r>
              <a:rPr lang="cs-CZ" sz="2600" dirty="0" smtClean="0">
                <a:solidFill>
                  <a:schemeClr val="tx1"/>
                </a:solidFill>
              </a:rPr>
              <a:t>je </a:t>
            </a:r>
            <a:r>
              <a:rPr lang="cs-CZ" sz="2600" dirty="0" smtClean="0">
                <a:solidFill>
                  <a:schemeClr val="tx1"/>
                </a:solidFill>
              </a:rPr>
              <a:t>druh</a:t>
            </a:r>
            <a:r>
              <a:rPr lang="cs-CZ" sz="2600" dirty="0">
                <a:solidFill>
                  <a:schemeClr val="tx1"/>
                </a:solidFill>
              </a:rPr>
              <a:t> </a:t>
            </a:r>
            <a:r>
              <a:rPr lang="cs-CZ" sz="2600" dirty="0" smtClean="0">
                <a:solidFill>
                  <a:schemeClr val="tx1"/>
                </a:solidFill>
              </a:rPr>
              <a:t>rolové hry, </a:t>
            </a:r>
            <a:r>
              <a:rPr lang="cs-CZ" sz="2600" dirty="0" smtClean="0">
                <a:solidFill>
                  <a:schemeClr val="tx1"/>
                </a:solidFill>
              </a:rPr>
              <a:t>ve </a:t>
            </a:r>
            <a:r>
              <a:rPr lang="cs-CZ" sz="2600" dirty="0">
                <a:solidFill>
                  <a:schemeClr val="tx1"/>
                </a:solidFill>
              </a:rPr>
              <a:t>které živí lidé hereckým způsobem ztvárňují činy svých </a:t>
            </a:r>
            <a:r>
              <a:rPr lang="cs-CZ" sz="2600" dirty="0" smtClean="0">
                <a:solidFill>
                  <a:schemeClr val="tx1"/>
                </a:solidFill>
              </a:rPr>
              <a:t>postav. </a:t>
            </a:r>
            <a:r>
              <a:rPr lang="cs-CZ" sz="2600" dirty="0">
                <a:solidFill>
                  <a:schemeClr val="tx1"/>
                </a:solidFill>
              </a:rPr>
              <a:t>Účastníci většinou </a:t>
            </a:r>
            <a:r>
              <a:rPr lang="cs-CZ" sz="2600" dirty="0" smtClean="0">
                <a:solidFill>
                  <a:schemeClr val="tx1"/>
                </a:solidFill>
              </a:rPr>
              <a:t>oblékají kostýmy, interagují </a:t>
            </a:r>
            <a:r>
              <a:rPr lang="cs-CZ" sz="2600" dirty="0">
                <a:solidFill>
                  <a:schemeClr val="tx1"/>
                </a:solidFill>
              </a:rPr>
              <a:t>mezi sebou a s okolním prostředím, přičemž usilují o </a:t>
            </a:r>
            <a:r>
              <a:rPr lang="cs-CZ" sz="2600" dirty="0" smtClean="0">
                <a:solidFill>
                  <a:schemeClr val="tx1"/>
                </a:solidFill>
              </a:rPr>
              <a:t>splnění </a:t>
            </a:r>
            <a:r>
              <a:rPr lang="cs-CZ" sz="2600" dirty="0">
                <a:solidFill>
                  <a:schemeClr val="tx1"/>
                </a:solidFill>
              </a:rPr>
              <a:t>cílů své postavy ve </a:t>
            </a:r>
            <a:r>
              <a:rPr lang="cs-CZ" sz="2600" dirty="0" smtClean="0">
                <a:solidFill>
                  <a:schemeClr val="tx1"/>
                </a:solidFill>
              </a:rPr>
              <a:t>fiktivním světě vytvořeném </a:t>
            </a:r>
            <a:r>
              <a:rPr lang="cs-CZ" sz="2600" dirty="0">
                <a:solidFill>
                  <a:schemeClr val="tx1"/>
                </a:solidFill>
              </a:rPr>
              <a:t>ve světě skutečném</a:t>
            </a:r>
            <a:r>
              <a:rPr lang="cs-CZ" sz="2600" dirty="0" smtClean="0">
                <a:solidFill>
                  <a:schemeClr val="tx1"/>
                </a:solidFill>
              </a:rPr>
              <a:t>.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www.youtube.com/watch?v=Ej0mJyjbMfw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https://www.youtube.com/watch?v=EVEnrzyJPmM&amp;t=1173s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5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762000"/>
            <a:ext cx="9601196" cy="161289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Další typy her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MÁLO STRUKTUROVANÉ (VOLNĚ STRUKTUROVANÉ)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028" y="2612570"/>
            <a:ext cx="10165277" cy="3664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- mají převážně legendu, které se děj hry podřizuje -&gt; samostatná  REALIZACE  je zcela závislá na představivosti a vynalézavosti hráčů a jejich smyslu pro 	spolupráci. </a:t>
            </a:r>
          </a:p>
          <a:p>
            <a:pPr marL="0" indent="0">
              <a:buNone/>
            </a:pPr>
            <a:r>
              <a:rPr lang="cs-CZ" sz="1800" dirty="0" smtClean="0"/>
              <a:t>- Od </a:t>
            </a:r>
            <a:r>
              <a:rPr lang="cs-CZ" sz="1800" dirty="0"/>
              <a:t>klasického </a:t>
            </a:r>
            <a:r>
              <a:rPr lang="cs-CZ" sz="1800" dirty="0" smtClean="0"/>
              <a:t>LARPU </a:t>
            </a:r>
            <a:r>
              <a:rPr lang="cs-CZ" sz="1800" dirty="0"/>
              <a:t>se liší především tím, že </a:t>
            </a:r>
            <a:r>
              <a:rPr lang="cs-CZ" sz="1800" b="1" dirty="0"/>
              <a:t>cílem není hra pro zábavu, ale </a:t>
            </a:r>
            <a:r>
              <a:rPr lang="cs-CZ" sz="1800" b="1" dirty="0" smtClean="0"/>
              <a:t>vytvoření </a:t>
            </a:r>
            <a:r>
              <a:rPr lang="cs-CZ" sz="1800" b="1" dirty="0"/>
              <a:t>herního prostředí pro následnou práci s tématem ve </a:t>
            </a:r>
            <a:r>
              <a:rPr lang="cs-CZ" sz="1800" b="1" dirty="0" smtClean="0"/>
              <a:t>skupině</a:t>
            </a:r>
          </a:p>
          <a:p>
            <a:pPr marL="0" indent="0">
              <a:buNone/>
            </a:pPr>
            <a:r>
              <a:rPr lang="cs-CZ" sz="1800" dirty="0" smtClean="0"/>
              <a:t>- Mezi cíle </a:t>
            </a:r>
            <a:r>
              <a:rPr lang="cs-CZ" sz="1800" dirty="0" err="1"/>
              <a:t>malostrukturovky</a:t>
            </a:r>
            <a:r>
              <a:rPr lang="cs-CZ" sz="1800" dirty="0"/>
              <a:t> patří </a:t>
            </a:r>
            <a:r>
              <a:rPr lang="cs-CZ" sz="1800" b="1" dirty="0"/>
              <a:t>procvičení představivosti, fantazie, samostatnosti,</a:t>
            </a:r>
            <a:r>
              <a:rPr lang="cs-CZ" sz="1800" dirty="0"/>
              <a:t> mezi </a:t>
            </a:r>
            <a:r>
              <a:rPr lang="cs-CZ" sz="1800" dirty="0" err="1"/>
              <a:t>konrétní</a:t>
            </a:r>
            <a:r>
              <a:rPr lang="cs-CZ" sz="1800" dirty="0"/>
              <a:t> cíle můžeme řadit </a:t>
            </a:r>
            <a:r>
              <a:rPr lang="cs-CZ" sz="1800" b="1" dirty="0"/>
              <a:t>otevření závažných témat, se kterými se dále pracuje </a:t>
            </a:r>
            <a:r>
              <a:rPr lang="cs-CZ" sz="1800" dirty="0"/>
              <a:t>(např. formou diskuze).</a:t>
            </a:r>
            <a:endParaRPr lang="cs-CZ" sz="1800" b="1" dirty="0" smtClean="0"/>
          </a:p>
          <a:p>
            <a:pPr marL="0" indent="0">
              <a:buNone/>
            </a:pPr>
            <a:r>
              <a:rPr lang="cs-CZ" sz="1800" dirty="0" smtClean="0"/>
              <a:t>- každý hráč přináší do hry své JÁ</a:t>
            </a:r>
          </a:p>
          <a:p>
            <a:pPr marL="0" indent="0">
              <a:buNone/>
            </a:pPr>
            <a:r>
              <a:rPr lang="cs-CZ" sz="1800" dirty="0" smtClean="0"/>
              <a:t>- nejasný výsledek hry (pokud chci nastínit problém – instruktoři alespoň zčásti řídí pomocí vstupů, doplňováním informací, dopisem, novou postavou)</a:t>
            </a:r>
          </a:p>
          <a:p>
            <a:pPr marL="0" indent="0">
              <a:buNone/>
            </a:pPr>
            <a:r>
              <a:rPr lang="cs-CZ" sz="1800" dirty="0" smtClean="0"/>
              <a:t>- složité na uvádění (motivace, představivost, tempo) – rozdělení rolí (ta co se k člověku hodí x nebo naopak)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817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 err="1" smtClean="0"/>
              <a:t>malostrukturované</a:t>
            </a:r>
            <a:r>
              <a:rPr lang="cs-CZ" dirty="0" smtClean="0"/>
              <a:t>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Vražda v salonu</a:t>
            </a:r>
          </a:p>
          <a:p>
            <a:pPr marL="0" indent="0">
              <a:buNone/>
            </a:pPr>
            <a:r>
              <a:rPr lang="cs-CZ" dirty="0" smtClean="0"/>
              <a:t>Děj je zasazen do westernového městečka a odehrává se výhradně v salonu. Personál představují instruktoři. Každý hráč má přidělenou roli, která určuje postavení osoby, vztahy k ostatním (rodinné i jiné), základní povahové rysy a cíl postavy. Většina postav má motiv pro vraždu, většina něco tají, vztahy jsou složitě propojené. Pojetí vraždy není specifikováno. Pokud k vraždě dojde, dochází k setření pod velením šerifa (jedna z postav)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Simulační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93818"/>
            <a:ext cx="9601196" cy="369322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Klasické</a:t>
            </a:r>
            <a:r>
              <a:rPr lang="cs-CZ" dirty="0"/>
              <a:t> - hráči primárně řeší střet se systémem </a:t>
            </a:r>
            <a:r>
              <a:rPr lang="cs-CZ" dirty="0" smtClean="0"/>
              <a:t>hry – mechanismy vyhodnocující důsledky rozhodnutí hráčů</a:t>
            </a:r>
          </a:p>
          <a:p>
            <a:pPr lvl="1"/>
            <a:r>
              <a:rPr lang="cs-CZ" dirty="0"/>
              <a:t>např. </a:t>
            </a:r>
            <a:r>
              <a:rPr lang="cs-CZ" dirty="0" err="1"/>
              <a:t>Fish</a:t>
            </a:r>
            <a:r>
              <a:rPr lang="cs-CZ" dirty="0"/>
              <a:t> </a:t>
            </a:r>
            <a:r>
              <a:rPr lang="cs-CZ" dirty="0" err="1"/>
              <a:t>Banks</a:t>
            </a:r>
            <a:r>
              <a:rPr lang="cs-CZ" dirty="0"/>
              <a:t>, modelující na </a:t>
            </a:r>
            <a:r>
              <a:rPr lang="cs-CZ" dirty="0" err="1"/>
              <a:t>příkladě</a:t>
            </a:r>
            <a:r>
              <a:rPr lang="cs-CZ" dirty="0"/>
              <a:t> rybolovu problematiku trvale udržitelného rozvoje, či </a:t>
            </a:r>
            <a:r>
              <a:rPr lang="cs-CZ" dirty="0" err="1"/>
              <a:t>Poverty</a:t>
            </a:r>
            <a:r>
              <a:rPr lang="cs-CZ" dirty="0"/>
              <a:t> Game (v českém překladu Africká vesnice), ilustrující problém chudoby v rozvojových zemích. </a:t>
            </a:r>
            <a:endParaRPr lang="cs-CZ" dirty="0" smtClean="0"/>
          </a:p>
          <a:p>
            <a:r>
              <a:rPr lang="cs-CZ" b="1" dirty="0"/>
              <a:t>Hry s </a:t>
            </a:r>
            <a:r>
              <a:rPr lang="cs-CZ" b="1" dirty="0" smtClean="0"/>
              <a:t>rolemi </a:t>
            </a:r>
            <a:r>
              <a:rPr lang="cs-CZ" dirty="0" smtClean="0"/>
              <a:t>(role-</a:t>
            </a:r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/>
              <a:t>games</a:t>
            </a:r>
            <a:r>
              <a:rPr lang="cs-CZ" dirty="0" smtClean="0"/>
              <a:t>) - hry</a:t>
            </a:r>
            <a:r>
              <a:rPr lang="cs-CZ" dirty="0"/>
              <a:t>, pro které je klíčový střet hráčů mezi sebou. Hra zpravidla nemá žádný vnitřní mechanismus, který by vyhodnocoval výsledky jednání </a:t>
            </a:r>
            <a:r>
              <a:rPr lang="cs-CZ" dirty="0" smtClean="0"/>
              <a:t>účastníků </a:t>
            </a:r>
          </a:p>
          <a:p>
            <a:pPr lvl="1"/>
            <a:r>
              <a:rPr lang="cs-CZ" dirty="0" smtClean="0"/>
              <a:t>Green </a:t>
            </a:r>
            <a:r>
              <a:rPr lang="cs-CZ" dirty="0" err="1"/>
              <a:t>Motorway</a:t>
            </a:r>
            <a:r>
              <a:rPr lang="cs-CZ" dirty="0"/>
              <a:t> (nebo česká varianta stejného motivu EIA v Malinovce), ve které účastníci hrají roli místních obyvatel a členů zájmových či profesních sdružení, účastnících se veřejného projednávání několika možných variant vedení nové komunikace. </a:t>
            </a:r>
          </a:p>
        </p:txBody>
      </p:sp>
    </p:spTree>
    <p:extLst>
      <p:ext uri="{BB962C8B-B14F-4D97-AF65-F5344CB8AC3E}">
        <p14:creationId xmlns:p14="http://schemas.microsoft.com/office/powerpoint/2010/main" val="716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Spojení diskuzní hry a hraní rolí</a:t>
            </a:r>
          </a:p>
          <a:p>
            <a:r>
              <a:rPr lang="cs-CZ" dirty="0" smtClean="0"/>
              <a:t>Základem je silné téma založené na reálných situacích (problémy 3. světa, ekologie)</a:t>
            </a:r>
          </a:p>
          <a:p>
            <a:r>
              <a:rPr lang="cs-CZ" dirty="0" smtClean="0"/>
              <a:t>Na rozdíl od </a:t>
            </a:r>
            <a:r>
              <a:rPr lang="cs-CZ" dirty="0" err="1" smtClean="0"/>
              <a:t>malostrukturovek</a:t>
            </a:r>
            <a:r>
              <a:rPr lang="cs-CZ" dirty="0" smtClean="0"/>
              <a:t> jsou pravidla jasně daná, role jsou přiděleny jasněji a hráči nemají moc šanci je dotvářet</a:t>
            </a:r>
          </a:p>
          <a:p>
            <a:r>
              <a:rPr lang="cs-CZ" dirty="0" smtClean="0"/>
              <a:t>Může být lehce manipulativní , aby vedla k námi chtěnému výstupu</a:t>
            </a:r>
          </a:p>
          <a:p>
            <a:r>
              <a:rPr lang="cs-CZ" dirty="0" smtClean="0"/>
              <a:t>Obvykle na kola -&gt; po každém vyhodnocení dle daných principů</a:t>
            </a:r>
          </a:p>
          <a:p>
            <a:r>
              <a:rPr lang="cs-CZ" dirty="0" smtClean="0"/>
              <a:t>reflexe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ETAPOVÉ HRY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ETAPOVÉ HRY</a:t>
            </a:r>
          </a:p>
          <a:p>
            <a:pPr marL="0" indent="0">
              <a:buNone/>
            </a:pPr>
            <a:r>
              <a:rPr lang="cs-CZ" dirty="0" smtClean="0"/>
              <a:t>	- Tento </a:t>
            </a:r>
            <a:r>
              <a:rPr lang="cs-CZ" dirty="0"/>
              <a:t>typ her je charakterizován motivací a dlouhodobým trváním, </a:t>
            </a:r>
            <a:r>
              <a:rPr lang="cs-CZ" dirty="0" smtClean="0"/>
              <a:t>	zahájením </a:t>
            </a:r>
            <a:r>
              <a:rPr lang="cs-CZ" dirty="0"/>
              <a:t>a </a:t>
            </a:r>
            <a:r>
              <a:rPr lang="cs-CZ" dirty="0" smtClean="0"/>
              <a:t>	vyhodnocováním </a:t>
            </a:r>
            <a:r>
              <a:rPr lang="cs-CZ" dirty="0"/>
              <a:t>v průběhu a v závěru.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mají </a:t>
            </a:r>
            <a:r>
              <a:rPr lang="cs-CZ" dirty="0"/>
              <a:t>rámcový společný námět (příběh, dějovou zápletku), který je </a:t>
            </a:r>
            <a:r>
              <a:rPr lang="cs-CZ" dirty="0" smtClean="0"/>
              <a:t>	postupně </a:t>
            </a:r>
            <a:r>
              <a:rPr lang="cs-CZ" dirty="0"/>
              <a:t>rozvíjen v </a:t>
            </a:r>
            <a:r>
              <a:rPr lang="cs-CZ" dirty="0" smtClean="0"/>
              <a:t>	návazných </a:t>
            </a:r>
            <a:r>
              <a:rPr lang="cs-CZ" dirty="0"/>
              <a:t>etapách hry tak, </a:t>
            </a:r>
            <a:r>
              <a:rPr lang="cs-CZ" dirty="0" smtClean="0"/>
              <a:t>že </a:t>
            </a:r>
            <a:r>
              <a:rPr lang="cs-CZ" dirty="0"/>
              <a:t>ukončení a výsledek </a:t>
            </a:r>
            <a:r>
              <a:rPr lang="cs-CZ" dirty="0" smtClean="0"/>
              <a:t>	předcházející </a:t>
            </a:r>
            <a:r>
              <a:rPr lang="cs-CZ" dirty="0"/>
              <a:t>etapy navazuje na etapu </a:t>
            </a:r>
            <a:r>
              <a:rPr lang="cs-CZ" dirty="0" smtClean="0"/>
              <a:t>	následující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- Požadavky </a:t>
            </a:r>
            <a:r>
              <a:rPr lang="cs-CZ" dirty="0"/>
              <a:t>a úkoly by se postupně měly stupňovat, aby hra měla vyvrcholení na samém </a:t>
            </a:r>
            <a:r>
              <a:rPr lang="cs-CZ" dirty="0" smtClean="0"/>
              <a:t>	závěru.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Etapové hry vyžadují </a:t>
            </a:r>
            <a:r>
              <a:rPr lang="cs-CZ" dirty="0"/>
              <a:t>dobrou přípravu, která klade vysoké nároky na vedoucího etapové </a:t>
            </a:r>
            <a:r>
              <a:rPr lang="cs-CZ" dirty="0" smtClean="0"/>
              <a:t>	hry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89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NOČNÍ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066307"/>
            <a:ext cx="9601197" cy="384760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Stezky odvahy – překonání strachu</a:t>
            </a:r>
          </a:p>
          <a:p>
            <a:r>
              <a:rPr lang="cs-CZ" dirty="0"/>
              <a:t>Z</a:t>
            </a:r>
            <a:r>
              <a:rPr lang="cs-CZ" dirty="0" smtClean="0"/>
              <a:t>ážitkové noční hry – dotýkající se hlubších potřeb, prostor k zamyšlení v soukromí</a:t>
            </a:r>
          </a:p>
          <a:p>
            <a:r>
              <a:rPr lang="cs-CZ" dirty="0"/>
              <a:t>B</a:t>
            </a:r>
            <a:r>
              <a:rPr lang="cs-CZ" dirty="0" smtClean="0"/>
              <a:t>ojové noční hry – převedené z denního prostředí </a:t>
            </a:r>
          </a:p>
          <a:p>
            <a:r>
              <a:rPr lang="cs-CZ" dirty="0" smtClean="0"/>
              <a:t>Výsadky </a:t>
            </a:r>
          </a:p>
          <a:p>
            <a:pPr lvl="1"/>
            <a:r>
              <a:rPr lang="cs-CZ" b="1" dirty="0" smtClean="0"/>
              <a:t>Zásady uvádění</a:t>
            </a:r>
          </a:p>
          <a:p>
            <a:pPr lvl="1"/>
            <a:r>
              <a:rPr lang="cs-CZ" b="1" dirty="0" smtClean="0"/>
              <a:t>Bezpečnost – trasa, instruktoři, psychika, informace pro hráče jak se chovat v případě problému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i="1" dirty="0"/>
              <a:t>N</a:t>
            </a:r>
            <a:r>
              <a:rPr lang="cs-CZ" b="1" i="1" dirty="0" smtClean="0"/>
              <a:t>edoporučuje </a:t>
            </a:r>
            <a:r>
              <a:rPr lang="cs-CZ" b="1" i="1" dirty="0"/>
              <a:t>se</a:t>
            </a:r>
            <a:r>
              <a:rPr lang="cs-CZ" dirty="0" smtClean="0"/>
              <a:t> hry na čas, strašení formou lekání, nucení, příliš dlouhé hry (záleží na věku a vyspělosti skupiny)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6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1. lekce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8800" dirty="0" smtClean="0"/>
              <a:t>HRA</a:t>
            </a:r>
          </a:p>
          <a:p>
            <a:pPr marL="0" indent="0" algn="ctr">
              <a:buNone/>
            </a:pPr>
            <a:r>
              <a:rPr lang="cs-CZ" sz="3200" dirty="0" smtClean="0"/>
              <a:t>Co si vybavíte pod tímto pojmem, který nás provází (nebo neprovází?) celým životem?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82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1651" y="1183904"/>
            <a:ext cx="9601196" cy="50122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800" b="1" dirty="0" smtClean="0">
                <a:latin typeface="+mj-lt"/>
              </a:rPr>
              <a:t>PSYCHOHRY</a:t>
            </a:r>
          </a:p>
          <a:p>
            <a:pPr marL="0" indent="0">
              <a:buNone/>
            </a:pPr>
            <a:r>
              <a:rPr lang="cs-CZ" dirty="0" smtClean="0"/>
              <a:t>-&gt;  hry s vysokou psychickou náročností, zaměřené na prožívání emocí, sebepoznání, vztahy, niterní tužby, přání, strachy</a:t>
            </a:r>
          </a:p>
          <a:p>
            <a:pPr marL="0" indent="0">
              <a:buNone/>
            </a:pPr>
            <a:r>
              <a:rPr lang="cs-CZ" dirty="0" smtClean="0"/>
              <a:t>-&gt; bezpečnost a uvedení</a:t>
            </a:r>
          </a:p>
          <a:p>
            <a:r>
              <a:rPr lang="cs-CZ" dirty="0"/>
              <a:t>Mohou být přínosné, ale zároveň nebezpečně</a:t>
            </a:r>
          </a:p>
          <a:p>
            <a:r>
              <a:rPr lang="cs-CZ" dirty="0"/>
              <a:t>Dbáme na princip dobrovolnosti</a:t>
            </a:r>
          </a:p>
          <a:p>
            <a:r>
              <a:rPr lang="cs-CZ" dirty="0"/>
              <a:t>Dostatek času na doznění, neuvádíme je v posledním dni kurzu</a:t>
            </a:r>
          </a:p>
          <a:p>
            <a:r>
              <a:rPr lang="cs-CZ" dirty="0"/>
              <a:t>DŮKLADNÁ  reflexe</a:t>
            </a:r>
          </a:p>
          <a:p>
            <a:r>
              <a:rPr lang="cs-CZ" dirty="0"/>
              <a:t>Uvádíme hry, se kterými máme zkušenost,  neexperimentujeme</a:t>
            </a:r>
          </a:p>
          <a:p>
            <a:r>
              <a:rPr lang="cs-CZ" b="1" i="1" dirty="0"/>
              <a:t>Prostředky psychoher </a:t>
            </a:r>
            <a:r>
              <a:rPr lang="cs-CZ" dirty="0"/>
              <a:t>-&gt; silná atmosféra, vyčerpání, nepohodlí, role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83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Bojové, strategické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78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Velká obliba</a:t>
            </a:r>
          </a:p>
          <a:p>
            <a:r>
              <a:rPr lang="cs-CZ" dirty="0" smtClean="0"/>
              <a:t>Souboj dvou, či více armád (skupin, kmenů, farem</a:t>
            </a:r>
            <a:r>
              <a:rPr lang="cs-CZ" dirty="0" smtClean="0">
                <a:sym typeface="Wingdings" panose="05000000000000000000" pitchFamily="2" charset="2"/>
              </a:rPr>
              <a:t>)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Vyvážená pravidla – velikost pole, počty životů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Klíčovým prvkem není jen fyzická zdatnost jedinců, ale také strategie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Různé způsoby boje a „zabíjení“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Povětšinou stejný princip (snaha získat totemy, zvířátka  </a:t>
            </a:r>
            <a:r>
              <a:rPr lang="cs-CZ" dirty="0" err="1" smtClean="0">
                <a:sym typeface="Wingdings" panose="05000000000000000000" pitchFamily="2" charset="2"/>
              </a:rPr>
              <a:t>apd</a:t>
            </a:r>
            <a:r>
              <a:rPr lang="cs-CZ" dirty="0" smtClean="0">
                <a:sym typeface="Wingdings" panose="05000000000000000000" pitchFamily="2" charset="2"/>
              </a:rPr>
              <a:t>. pro svůj tým a zároveň bránit své území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 Bezpečnost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96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Kurt Hahn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Považován za zakladatele ZÁŽITKOVÉ PEDAGOGIKY</a:t>
            </a:r>
          </a:p>
          <a:p>
            <a:r>
              <a:rPr lang="cs-CZ" dirty="0" smtClean="0"/>
              <a:t>„Berme ve výchově vážně roli her, sportů a soutěží, ale nedovolme, aby převládli“</a:t>
            </a:r>
          </a:p>
          <a:p>
            <a:r>
              <a:rPr lang="cs-CZ" dirty="0" smtClean="0"/>
              <a:t>„Nutným předpokladem je zpětný pohled na to, co se událo – nerozhoduje jen délka trvání, ale především osobní nasazení účastníků“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71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99" y="1123949"/>
            <a:ext cx="8103811" cy="74612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Prázdninová škola Lipnice </a:t>
            </a:r>
            <a:r>
              <a:rPr lang="cs-CZ" dirty="0"/>
              <a:t/>
            </a:r>
            <a:br>
              <a:rPr lang="cs-CZ" dirty="0"/>
            </a:br>
            <a:r>
              <a:rPr lang="cs-CZ" sz="4800" i="1" dirty="0" smtClean="0">
                <a:latin typeface="Brush Script MT" panose="03060802040406070304" pitchFamily="66" charset="0"/>
              </a:rPr>
              <a:t>„Můžete tady vyrůst</a:t>
            </a:r>
            <a:r>
              <a:rPr lang="cs-CZ" sz="3200" i="1" dirty="0" smtClean="0"/>
              <a:t>“</a:t>
            </a:r>
            <a:endParaRPr lang="cs-CZ" sz="3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22525"/>
            <a:ext cx="10515600" cy="3355975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defRPr/>
            </a:pPr>
            <a:r>
              <a:rPr lang="cs-CZ" sz="3000" b="1" dirty="0"/>
              <a:t>Zdůrazňuje </a:t>
            </a:r>
          </a:p>
          <a:p>
            <a:pPr marL="990600" lvl="1" indent="-533400">
              <a:defRPr/>
            </a:pPr>
            <a:r>
              <a:rPr lang="cs-CZ" sz="2600" dirty="0"/>
              <a:t>skupinový a personální rozvoj</a:t>
            </a:r>
          </a:p>
          <a:p>
            <a:pPr marL="990600" lvl="1" indent="-533400">
              <a:defRPr/>
            </a:pPr>
            <a:r>
              <a:rPr lang="cs-CZ" sz="2600" dirty="0"/>
              <a:t>emoce</a:t>
            </a:r>
          </a:p>
          <a:p>
            <a:pPr marL="990600" lvl="1" indent="-533400">
              <a:defRPr/>
            </a:pPr>
            <a:r>
              <a:rPr lang="cs-CZ" sz="2600" b="1" dirty="0"/>
              <a:t>originální hry</a:t>
            </a:r>
          </a:p>
          <a:p>
            <a:pPr marL="990600" lvl="1" indent="-533400">
              <a:defRPr/>
            </a:pPr>
            <a:r>
              <a:rPr lang="cs-CZ" sz="2600" dirty="0"/>
              <a:t>náročný intenzivní program</a:t>
            </a:r>
          </a:p>
          <a:p>
            <a:pPr marL="990600" lvl="1" indent="-533400">
              <a:defRPr/>
            </a:pPr>
            <a:r>
              <a:rPr lang="cs-CZ" sz="2600" dirty="0"/>
              <a:t>kombinace mnoha aktivit, prožitků, dobrodružství </a:t>
            </a:r>
          </a:p>
          <a:p>
            <a:pPr marL="990600" lvl="1" indent="-533400">
              <a:defRPr/>
            </a:pPr>
            <a:r>
              <a:rPr lang="cs-CZ" sz="2600" dirty="0"/>
              <a:t>propracovaná </a:t>
            </a:r>
            <a:r>
              <a:rPr lang="cs-CZ" sz="2600" b="1" i="1" u="sng" dirty="0" smtClean="0"/>
              <a:t>DRAMATURGIE</a:t>
            </a:r>
            <a:endParaRPr lang="en-GB" sz="2600" dirty="0"/>
          </a:p>
          <a:p>
            <a:endParaRPr lang="cs-CZ" dirty="0"/>
          </a:p>
        </p:txBody>
      </p:sp>
      <p:pic>
        <p:nvPicPr>
          <p:cNvPr id="1026" name="Picture 2" descr="Image result for prazdninova skola lipn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21" y="1992313"/>
            <a:ext cx="6322178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32402" y="1119338"/>
            <a:ext cx="4580095" cy="1303867"/>
          </a:xfrm>
        </p:spPr>
        <p:txBody>
          <a:bodyPr/>
          <a:lstStyle/>
          <a:p>
            <a:r>
              <a:rPr lang="cs-CZ" dirty="0" smtClean="0"/>
              <a:t>Pyramida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2" y="1119338"/>
            <a:ext cx="5630701" cy="1387502"/>
          </a:xfrm>
        </p:spPr>
        <p:txBody>
          <a:bodyPr/>
          <a:lstStyle/>
          <a:p>
            <a:r>
              <a:rPr lang="cs-CZ" dirty="0" smtClean="0"/>
              <a:t>„Řekni mi, já to zapomenu. Ukaž mi, já si to možná zapamatuji, nech mě to zkusit a já to pochopím“ (čínské přísloví)</a:t>
            </a:r>
            <a:endParaRPr lang="cs-CZ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" t="34898" b="21176"/>
          <a:stretch/>
        </p:blipFill>
        <p:spPr bwMode="auto">
          <a:xfrm>
            <a:off x="6654801" y="2506840"/>
            <a:ext cx="4686300" cy="37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17482" r="37993" b="6597"/>
          <a:stretch/>
        </p:blipFill>
        <p:spPr bwMode="auto">
          <a:xfrm>
            <a:off x="1536700" y="2423205"/>
            <a:ext cx="4323556" cy="392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9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639838"/>
            <a:ext cx="9601196" cy="1303867"/>
          </a:xfrm>
        </p:spPr>
        <p:txBody>
          <a:bodyPr/>
          <a:lstStyle/>
          <a:p>
            <a:r>
              <a:rPr lang="cs-CZ" dirty="0" smtClean="0"/>
              <a:t>Kolbův cyklus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5942" t="51248" r="37176" b="17948"/>
          <a:stretch/>
        </p:blipFill>
        <p:spPr>
          <a:xfrm>
            <a:off x="3396343" y="1741715"/>
            <a:ext cx="4955968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3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9536" y="961901"/>
            <a:ext cx="8229600" cy="528789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cs-CZ" alt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6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 </a:t>
            </a:r>
            <a:r>
              <a:rPr lang="cs-CZ" altLang="cs-CZ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četbě</a:t>
            </a:r>
          </a:p>
          <a:p>
            <a:pPr>
              <a:lnSpc>
                <a:spcPct val="80000"/>
              </a:lnSpc>
            </a:pPr>
            <a:r>
              <a:rPr lang="cs-CZ" alt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HUIZINGA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Johan. </a:t>
            </a: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cs-CZ" altLang="cs-CZ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ludens</a:t>
            </a: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 původu kultury ve hře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Mladá fronta,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1971. (ÚTK FTVS UK</a:t>
            </a:r>
            <a:r>
              <a:rPr lang="cs-CZ" alt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FINK, Eugen. </a:t>
            </a: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Oáza štěstí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Mladá fronta, 1992. (ÚTK FTVS UK)</a:t>
            </a:r>
          </a:p>
          <a:p>
            <a:pPr>
              <a:lnSpc>
                <a:spcPct val="270000"/>
              </a:lnSpc>
            </a:pP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CAILLOIS, R. </a:t>
            </a: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 a lidé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Nakl. Studia Ypsilon, 1998</a:t>
            </a:r>
            <a:r>
              <a:rPr lang="cs-CZ" alt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BERNE, </a:t>
            </a:r>
            <a:r>
              <a:rPr lang="cs-CZ" alt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Eric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si lidé hrají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[z angl. </a:t>
            </a:r>
            <a:r>
              <a:rPr lang="cs-CZ" alt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přel. Gabriela Nová] Liberec: Dialog, 1992. (ÚTK FTVS UK) (první část knihy – analýza her, smysl her, význam her</a:t>
            </a:r>
            <a:r>
              <a:rPr lang="cs-CZ" altLang="cs-CZ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ELLIS, M.J. </a:t>
            </a:r>
            <a:r>
              <a:rPr lang="cs-CZ" altLang="cs-CZ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New Jersey : </a:t>
            </a:r>
            <a:r>
              <a:rPr lang="cs-CZ" alt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Prentice-Hall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1973. (ÚTK FTVS UK) </a:t>
            </a:r>
          </a:p>
          <a:p>
            <a:pPr>
              <a:lnSpc>
                <a:spcPct val="80000"/>
              </a:lnSpc>
            </a:pP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SCHEUERL, Hans. </a:t>
            </a: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Teorie hry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 německého originálu pro vnitřní potřebu přeložil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Miroslav Rýdl. Praha: Fakulta tělesné výchovy a sportu Univerzity Karlovy, 1994.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(ÚTK FTVS UK) </a:t>
            </a:r>
          </a:p>
          <a:p>
            <a:pPr>
              <a:lnSpc>
                <a:spcPct val="80000"/>
              </a:lnSpc>
            </a:pP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BUYTENDIJK, Frederik </a:t>
            </a:r>
            <a:r>
              <a:rPr lang="cs-CZ" altLang="cs-CZ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Jacobus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Johanes. </a:t>
            </a: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Podstata a smysl hry: hraní člověka 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zvířat jako forma projevu životních pudů.</a:t>
            </a:r>
            <a:r>
              <a:rPr lang="cs-CZ" altLang="cs-CZ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19--. (ÚTK FTVS UK)  </a:t>
            </a:r>
            <a:endParaRPr lang="cs-CZ" altLang="cs-CZ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97556"/>
            <a:ext cx="9601196" cy="3499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Psychologie hry/</a:t>
            </a:r>
            <a:r>
              <a:rPr lang="cs-CZ" dirty="0" err="1" smtClean="0"/>
              <a:t>Millarová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Velká encyklopedie her/Zapletal</a:t>
            </a:r>
          </a:p>
          <a:p>
            <a:pPr marL="0" indent="0">
              <a:buNone/>
            </a:pPr>
            <a:r>
              <a:rPr lang="cs-CZ" dirty="0" smtClean="0"/>
              <a:t>Dobrodružné hry a cvičení v </a:t>
            </a:r>
            <a:r>
              <a:rPr lang="cs-CZ" dirty="0" err="1" smtClean="0"/>
              <a:t>přířodě</a:t>
            </a:r>
            <a:r>
              <a:rPr lang="cs-CZ" dirty="0" smtClean="0"/>
              <a:t>/Neuman</a:t>
            </a:r>
          </a:p>
          <a:p>
            <a:pPr marL="0" indent="0">
              <a:buNone/>
            </a:pPr>
            <a:r>
              <a:rPr lang="cs-CZ" dirty="0" smtClean="0"/>
              <a:t>Zlatý fond her/PŠL</a:t>
            </a:r>
          </a:p>
          <a:p>
            <a:pPr marL="0" indent="0">
              <a:buNone/>
            </a:pPr>
            <a:r>
              <a:rPr lang="cs-CZ" dirty="0" smtClean="0"/>
              <a:t>Gymnasion – časopisy PŠL</a:t>
            </a:r>
          </a:p>
          <a:p>
            <a:pPr marL="0" indent="0">
              <a:buNone/>
            </a:pPr>
            <a:r>
              <a:rPr lang="cs-CZ" dirty="0" smtClean="0"/>
              <a:t>Příručka instruktora zážitkových akcí –R. </a:t>
            </a:r>
            <a:r>
              <a:rPr lang="cs-CZ" dirty="0" err="1" smtClean="0"/>
              <a:t>Pelánek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6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865" y="481115"/>
            <a:ext cx="10972800" cy="1143000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cs typeface="Arial" panose="020B0604020202020204" pitchFamily="34" charset="0"/>
              </a:rPr>
              <a:t>HRA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7458" y="1624115"/>
            <a:ext cx="8075613" cy="4525963"/>
          </a:xfrm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cs-CZ" altLang="cs-CZ" dirty="0">
                <a:solidFill>
                  <a:schemeClr val="tx1"/>
                </a:solidFill>
              </a:rPr>
              <a:t>Pradávný fenomén – provázejí nás celou naší historií (doba prehistorická, antika, součást slavností, náboženství, slavnostních chvil)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 dirty="0">
                <a:solidFill>
                  <a:schemeClr val="tx1"/>
                </a:solidFill>
              </a:rPr>
              <a:t> Neobyčejný druh setkání – něčím zvláštním, slavnostním, </a:t>
            </a:r>
            <a:r>
              <a:rPr lang="cs-CZ" altLang="cs-CZ" dirty="0" smtClean="0">
                <a:solidFill>
                  <a:schemeClr val="tx1"/>
                </a:solidFill>
              </a:rPr>
              <a:t>povznášejícím</a:t>
            </a:r>
            <a:endParaRPr lang="cs-CZ" altLang="cs-CZ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cs-CZ" altLang="cs-CZ" dirty="0">
                <a:solidFill>
                  <a:schemeClr val="tx1"/>
                </a:solidFill>
                <a:cs typeface="Arial" panose="020B0604020202020204" pitchFamily="34" charset="0"/>
              </a:rPr>
              <a:t>Definice her – nepřeberné množství 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 dirty="0">
                <a:solidFill>
                  <a:schemeClr val="tx1"/>
                </a:solidFill>
                <a:cs typeface="Arial" panose="020B0604020202020204" pitchFamily="34" charset="0"/>
              </a:rPr>
              <a:t>O definici se pokoušelo mnoho </a:t>
            </a:r>
            <a:r>
              <a:rPr lang="cs-CZ" altLang="cs-CZ" b="1" dirty="0">
                <a:solidFill>
                  <a:schemeClr val="tx1"/>
                </a:solidFill>
                <a:cs typeface="Arial" panose="020B0604020202020204" pitchFamily="34" charset="0"/>
              </a:rPr>
              <a:t>psychologů, pedagogů, sociologů, antropologů, psychiatrů, fenomenologů</a:t>
            </a:r>
            <a:r>
              <a:rPr lang="cs-CZ" altLang="cs-CZ" dirty="0">
                <a:solidFill>
                  <a:schemeClr val="tx1"/>
                </a:solidFill>
                <a:cs typeface="Arial" panose="020B0604020202020204" pitchFamily="34" charset="0"/>
              </a:rPr>
              <a:t>, …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 dirty="0">
                <a:solidFill>
                  <a:schemeClr val="tx1"/>
                </a:solidFill>
                <a:cs typeface="Arial" panose="020B0604020202020204" pitchFamily="34" charset="0"/>
              </a:rPr>
              <a:t>Co </a:t>
            </a:r>
            <a:r>
              <a:rPr lang="cs-CZ" altLang="cs-CZ" dirty="0" smtClean="0">
                <a:solidFill>
                  <a:schemeClr val="tx1"/>
                </a:solidFill>
                <a:cs typeface="Arial" panose="020B0604020202020204" pitchFamily="34" charset="0"/>
              </a:rPr>
              <a:t>autor, </a:t>
            </a:r>
            <a:r>
              <a:rPr lang="cs-CZ" altLang="cs-CZ" dirty="0">
                <a:solidFill>
                  <a:schemeClr val="tx1"/>
                </a:solidFill>
                <a:cs typeface="Arial" panose="020B0604020202020204" pitchFamily="34" charset="0"/>
              </a:rPr>
              <a:t>to teorie</a:t>
            </a:r>
          </a:p>
        </p:txBody>
      </p:sp>
    </p:spTree>
    <p:extLst>
      <p:ext uri="{BB962C8B-B14F-4D97-AF65-F5344CB8AC3E}">
        <p14:creationId xmlns:p14="http://schemas.microsoft.com/office/powerpoint/2010/main" val="28609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610172"/>
            <a:ext cx="9601196" cy="1303867"/>
          </a:xfrm>
        </p:spPr>
        <p:txBody>
          <a:bodyPr/>
          <a:lstStyle/>
          <a:p>
            <a:r>
              <a:rPr lang="cs-CZ" dirty="0" smtClean="0"/>
              <a:t>K zamyšlení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914039"/>
            <a:ext cx="9601196" cy="4161297"/>
          </a:xfrm>
        </p:spPr>
        <p:txBody>
          <a:bodyPr>
            <a:normAutofit/>
          </a:bodyPr>
          <a:lstStyle/>
          <a:p>
            <a:r>
              <a:rPr lang="cs-CZ" dirty="0" smtClean="0"/>
              <a:t>Dosahuje, či nedosahuje </a:t>
            </a:r>
            <a:r>
              <a:rPr lang="cs-CZ" dirty="0"/>
              <a:t>se </a:t>
            </a:r>
            <a:r>
              <a:rPr lang="cs-CZ" dirty="0" smtClean="0"/>
              <a:t>užitku. </a:t>
            </a:r>
            <a:r>
              <a:rPr lang="cs-CZ" dirty="0"/>
              <a:t>Je hrána </a:t>
            </a:r>
            <a:r>
              <a:rPr lang="cs-CZ" dirty="0" smtClean="0"/>
              <a:t>jen pro </a:t>
            </a:r>
            <a:r>
              <a:rPr lang="cs-CZ" dirty="0"/>
              <a:t>ni samu? Je to tak</a:t>
            </a:r>
            <a:r>
              <a:rPr lang="cs-CZ" dirty="0" smtClean="0"/>
              <a:t>?...</a:t>
            </a:r>
          </a:p>
          <a:p>
            <a:r>
              <a:rPr lang="cs-CZ" dirty="0" smtClean="0"/>
              <a:t>Je sport hra? </a:t>
            </a:r>
          </a:p>
          <a:p>
            <a:r>
              <a:rPr lang="cs-CZ" dirty="0" smtClean="0"/>
              <a:t>Je hazard hra? </a:t>
            </a:r>
          </a:p>
          <a:p>
            <a:r>
              <a:rPr lang="cs-CZ" dirty="0" smtClean="0"/>
              <a:t>Zvířata si hrají, protože se tím připravují na život </a:t>
            </a:r>
          </a:p>
          <a:p>
            <a:r>
              <a:rPr lang="cs-CZ" dirty="0" smtClean="0"/>
              <a:t>Uvolnění přebytečné energie x Hra jako forma relaxace</a:t>
            </a:r>
          </a:p>
          <a:p>
            <a:r>
              <a:rPr lang="cs-CZ" dirty="0" smtClean="0"/>
              <a:t>Co život? Sociální hry</a:t>
            </a:r>
            <a:r>
              <a:rPr lang="cs-CZ" dirty="0" smtClean="0"/>
              <a:t>?</a:t>
            </a:r>
          </a:p>
          <a:p>
            <a:r>
              <a:rPr lang="cs-CZ" dirty="0" smtClean="0"/>
              <a:t>Game x play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5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Hra byla např. definována jako:</a:t>
            </a:r>
            <a:endParaRPr lang="en-GB" altLang="cs-CZ" dirty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cs-CZ" altLang="cs-CZ" dirty="0">
                <a:solidFill>
                  <a:schemeClr val="bg1"/>
                </a:solidFill>
              </a:rPr>
              <a:t> </a:t>
            </a:r>
            <a:r>
              <a:rPr lang="cs-CZ" altLang="cs-CZ" dirty="0">
                <a:solidFill>
                  <a:schemeClr val="tx1"/>
                </a:solidFill>
              </a:rPr>
              <a:t>Forma zábavy - filosofové a pedagogové 18. st.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 dirty="0">
                <a:solidFill>
                  <a:schemeClr val="tx1"/>
                </a:solidFill>
              </a:rPr>
              <a:t> Katarze (očištění duše) – psychoanalytikové (má diagnostickou, terapeutickou hodnotu) 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 dirty="0">
                <a:solidFill>
                  <a:schemeClr val="tx1"/>
                </a:solidFill>
              </a:rPr>
              <a:t> Polarita jiných základních projevů lidského života (kontrast vůči práci, vážnosti, boji, sportu, umění, kultu)</a:t>
            </a:r>
          </a:p>
          <a:p>
            <a:pPr>
              <a:buFontTx/>
              <a:buBlip>
                <a:blip r:embed="rId3"/>
              </a:buBlip>
            </a:pPr>
            <a:r>
              <a:rPr lang="cs-CZ" altLang="cs-CZ" dirty="0">
                <a:solidFill>
                  <a:schemeClr val="tx1"/>
                </a:solidFill>
              </a:rPr>
              <a:t> Symbol světa, podobenství dokonalejšího, lepšího života – filosofové</a:t>
            </a:r>
            <a:r>
              <a:rPr lang="cs-CZ" altLang="cs-CZ" dirty="0">
                <a:solidFill>
                  <a:schemeClr val="bg1"/>
                </a:solidFill>
              </a:rPr>
              <a:t>, básníci, teologové</a:t>
            </a:r>
            <a:endParaRPr lang="en-GB" alt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45432" y="5408836"/>
            <a:ext cx="8219256" cy="839564"/>
          </a:xfrm>
        </p:spPr>
        <p:txBody>
          <a:bodyPr>
            <a:normAutofit/>
          </a:bodyPr>
          <a:lstStyle/>
          <a:p>
            <a:r>
              <a:rPr lang="cs-CZ" dirty="0" smtClean="0"/>
              <a:t>Život jako hra - </a:t>
            </a:r>
            <a:r>
              <a:rPr lang="pl-PL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l-PL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 je hra - hrej ji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Matka 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Tereza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54808" y="635000"/>
            <a:ext cx="8409880" cy="4191000"/>
          </a:xfrm>
        </p:spPr>
        <p:txBody>
          <a:bodyPr>
            <a:noAutofit/>
          </a:bodyPr>
          <a:lstStyle/>
          <a:p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jeden z nejefektivnějších způsobů, jak zjednodušit život. Přesně to jsme dělali jako děti, ale v dospělosti jsme si hrát zapomněli.“  </a:t>
            </a:r>
            <a:r>
              <a:rPr 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A.Einstein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„Život je jako divadelní </a:t>
            </a:r>
            <a:r>
              <a:rPr 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nezáleží na tom, jak dlouhé představení bylo, ale jak dobře se zahrálo.“  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Seneca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„Hrajeme hazardní </a:t>
            </a:r>
            <a:r>
              <a:rPr 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protože se nám život zdá být příliš předvídatelný a bezpečný.“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Savage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„Politika je </a:t>
            </a:r>
            <a:r>
              <a:rPr 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</a:t>
            </a:r>
            <a:r>
              <a:rPr lang="cs-CZ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jasných pravidel, které se každý den mění</a:t>
            </a:r>
            <a:r>
              <a:rPr lang="cs-CZ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„Dobré manželství není více než nerozhodná </a:t>
            </a:r>
            <a:r>
              <a:rPr 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</a:t>
            </a:r>
            <a:r>
              <a:rPr lang="cs-CZ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dvou soupeřů.“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Gaius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Pollio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Asinius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„Víra je </a:t>
            </a:r>
            <a:r>
              <a:rPr lang="cs-CZ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hrou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kde nemůžu prohrát“ 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 </a:t>
            </a:r>
            <a:r>
              <a:rPr 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Czendlik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„Láska je jako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krásně začíná a s bolestí končí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Neznámý autor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„Válka je </a:t>
            </a:r>
            <a:r>
              <a:rPr lang="cs-CZ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hra,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která se hraje s úsměvem. Nemůžete-li se usmívat, šklebte se. Nemůžete-li se šklebit, kliďte se jí z cesty, co vám nohy stačí.“ 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Churchil</a:t>
            </a:r>
            <a:endParaRPr lang="cs-CZ" sz="18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983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6000" b="1" dirty="0"/>
              <a:t>„Nemůžeme hru označit a svázat pevnou definicí</a:t>
            </a:r>
            <a:r>
              <a:rPr lang="cs-CZ" altLang="cs-CZ" sz="6000" b="1" dirty="0" smtClean="0"/>
              <a:t>.“</a:t>
            </a:r>
          </a:p>
          <a:p>
            <a:pPr marL="0" indent="0" algn="ctr">
              <a:buNone/>
            </a:pPr>
            <a:r>
              <a:rPr lang="cs-CZ" altLang="cs-CZ" sz="2800" dirty="0"/>
              <a:t>L. </a:t>
            </a:r>
            <a:r>
              <a:rPr lang="cs-CZ" altLang="cs-CZ" sz="2800" dirty="0" err="1"/>
              <a:t>Wittgestein</a:t>
            </a:r>
            <a:endParaRPr lang="cs-CZ" altLang="cs-CZ" sz="2800" dirty="0"/>
          </a:p>
          <a:p>
            <a:pPr marL="0" indent="0">
              <a:buNone/>
            </a:pPr>
            <a:endParaRPr lang="cs-CZ" altLang="cs-CZ" sz="6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789926"/>
            <a:ext cx="9601196" cy="1303867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cs typeface="Arial" panose="020B0604020202020204" pitchFamily="34" charset="0"/>
              </a:rPr>
              <a:t>Rysy hry</a:t>
            </a:r>
            <a:endParaRPr lang="en-GB" altLang="cs-CZ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2" y="2093793"/>
            <a:ext cx="9601196" cy="41051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/>
                </a:solidFill>
              </a:rPr>
              <a:t>Uskutečňuje se ze svobodného rozhodnutí (</a:t>
            </a:r>
            <a:r>
              <a:rPr lang="cs-CZ" altLang="cs-CZ" sz="2800" b="1" dirty="0">
                <a:solidFill>
                  <a:schemeClr val="tx1"/>
                </a:solidFill>
              </a:rPr>
              <a:t>Dobrovolnost</a:t>
            </a:r>
            <a:r>
              <a:rPr lang="cs-CZ" altLang="cs-CZ" sz="28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/>
                </a:solidFill>
              </a:rPr>
              <a:t>Řízenost </a:t>
            </a:r>
            <a:r>
              <a:rPr lang="cs-CZ" altLang="cs-CZ" sz="2800" dirty="0" smtClean="0">
                <a:solidFill>
                  <a:schemeClr val="tx1"/>
                </a:solidFill>
              </a:rPr>
              <a:t>pravidly</a:t>
            </a:r>
            <a:endParaRPr lang="cs-CZ" altLang="cs-CZ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/>
                </a:solidFill>
              </a:rPr>
              <a:t>Předpokládá </a:t>
            </a:r>
            <a:r>
              <a:rPr lang="cs-CZ" altLang="cs-CZ" sz="2800" b="1" dirty="0">
                <a:solidFill>
                  <a:schemeClr val="tx1"/>
                </a:solidFill>
              </a:rPr>
              <a:t>plné nasazení </a:t>
            </a:r>
            <a:r>
              <a:rPr lang="cs-CZ" altLang="cs-CZ" sz="2800" dirty="0">
                <a:solidFill>
                  <a:schemeClr val="tx1"/>
                </a:solidFill>
              </a:rPr>
              <a:t>každého hráče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/>
                </a:solidFill>
              </a:rPr>
              <a:t>Objevujeme při ní něco nového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/>
                </a:solidFill>
              </a:rPr>
              <a:t>Rysy </a:t>
            </a:r>
            <a:r>
              <a:rPr lang="cs-CZ" altLang="cs-CZ" sz="2800" b="1" dirty="0">
                <a:solidFill>
                  <a:schemeClr val="tx1"/>
                </a:solidFill>
              </a:rPr>
              <a:t>dobrodružnosti </a:t>
            </a:r>
            <a:r>
              <a:rPr lang="cs-CZ" altLang="cs-CZ" sz="2800" dirty="0">
                <a:solidFill>
                  <a:schemeClr val="tx1"/>
                </a:solidFill>
              </a:rPr>
              <a:t>– překonávání sebe </a:t>
            </a:r>
            <a:r>
              <a:rPr lang="cs-CZ" altLang="cs-CZ" sz="2800" dirty="0" smtClean="0">
                <a:solidFill>
                  <a:schemeClr val="tx1"/>
                </a:solidFill>
              </a:rPr>
              <a:t>samého</a:t>
            </a:r>
            <a:r>
              <a:rPr lang="cs-CZ" altLang="cs-CZ" sz="2800" dirty="0">
                <a:solidFill>
                  <a:schemeClr val="tx1"/>
                </a:solidFill>
              </a:rPr>
              <a:t>, momenty překvapení a napětí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>
                <a:solidFill>
                  <a:schemeClr val="tx1"/>
                </a:solidFill>
              </a:rPr>
              <a:t>Přináší zážitky a potěšení </a:t>
            </a:r>
            <a:r>
              <a:rPr lang="cs-CZ" altLang="cs-CZ" sz="2800" dirty="0">
                <a:solidFill>
                  <a:schemeClr val="tx1"/>
                </a:solidFill>
              </a:rPr>
              <a:t>(zážitek „plynutí“, plného soustředění na činnost)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/>
                </a:solidFill>
              </a:rPr>
              <a:t>Nikdy nevíme předem jak skončí (</a:t>
            </a:r>
            <a:r>
              <a:rPr lang="cs-CZ" altLang="cs-CZ" sz="2800" b="1" dirty="0">
                <a:solidFill>
                  <a:schemeClr val="tx1"/>
                </a:solidFill>
              </a:rPr>
              <a:t>Nejistota výsledků</a:t>
            </a:r>
            <a:r>
              <a:rPr lang="cs-CZ" altLang="cs-CZ" sz="28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chemeClr val="tx1"/>
                </a:solidFill>
              </a:rPr>
              <a:t>Mohou vyvolat zcela nečekané </a:t>
            </a:r>
            <a:r>
              <a:rPr lang="cs-CZ" altLang="cs-CZ" sz="2800" dirty="0" smtClean="0">
                <a:solidFill>
                  <a:schemeClr val="tx1"/>
                </a:solidFill>
              </a:rPr>
              <a:t>reakce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 smtClean="0">
                <a:solidFill>
                  <a:schemeClr val="tx1"/>
                </a:solidFill>
              </a:rPr>
              <a:t>Časová a prostorová ohraničenost – </a:t>
            </a:r>
            <a:r>
              <a:rPr lang="cs-CZ" altLang="cs-CZ" sz="2800" dirty="0" smtClean="0">
                <a:solidFill>
                  <a:schemeClr val="tx1"/>
                </a:solidFill>
              </a:rPr>
              <a:t>vyděděná z každodenního života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800" b="1" dirty="0" smtClean="0">
                <a:solidFill>
                  <a:schemeClr val="tx1"/>
                </a:solidFill>
              </a:rPr>
              <a:t>Fiktivnost – </a:t>
            </a:r>
            <a:r>
              <a:rPr lang="cs-CZ" altLang="cs-CZ" sz="2800" dirty="0" smtClean="0">
                <a:solidFill>
                  <a:schemeClr val="tx1"/>
                </a:solidFill>
              </a:rPr>
              <a:t>odehrává se v jiné realitě vzhledem běžnému životu</a:t>
            </a:r>
            <a:endParaRPr lang="en-GB" alt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„Hra je něčím nadmíru podstatným a důležitým. Je nejen typickým programem české verze zážitkové pedagogiky, ale rovněž jako podloží kultury, jako prvek spoluutvářející člověka, dokonce jako symbol světa“ Ivo Jirásek</a:t>
            </a:r>
          </a:p>
          <a:p>
            <a:r>
              <a:rPr lang="cs-CZ" dirty="0" smtClean="0"/>
              <a:t>„Nikdo z hráčů zajisté při hraní nevěří, že se nachází skutečně v reálném americkém světě, že se stává členem vlády, či volebního štábu, ale nikdo také nepopře, že by svým zapojením do hry nevytvářel zcela jinou skutečnost</a:t>
            </a:r>
          </a:p>
        </p:txBody>
      </p:sp>
    </p:spTree>
    <p:extLst>
      <p:ext uri="{BB962C8B-B14F-4D97-AF65-F5344CB8AC3E}">
        <p14:creationId xmlns:p14="http://schemas.microsoft.com/office/powerpoint/2010/main" val="2528210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13991</TotalTime>
  <Words>1857</Words>
  <Application>Microsoft Office PowerPoint</Application>
  <PresentationFormat>Širokoúhlá obrazovka</PresentationFormat>
  <Paragraphs>344</Paragraphs>
  <Slides>27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Brush Script MT</vt:lpstr>
      <vt:lpstr>Calibri</vt:lpstr>
      <vt:lpstr>Garamond</vt:lpstr>
      <vt:lpstr>Times New Roman</vt:lpstr>
      <vt:lpstr>Wingdings</vt:lpstr>
      <vt:lpstr>Organika</vt:lpstr>
      <vt:lpstr>Kooperativní a dobrodružné hry „Člověk je člověkem pouze tam, kde si hraje“   F. Schiller </vt:lpstr>
      <vt:lpstr>1. lekce</vt:lpstr>
      <vt:lpstr>HRA</vt:lpstr>
      <vt:lpstr>K zamyšlení</vt:lpstr>
      <vt:lpstr>Hra byla např. definována jako:</vt:lpstr>
      <vt:lpstr>Život jako hra - ”Život je hra - hrej ji”  Matka Tereza</vt:lpstr>
      <vt:lpstr>Definice</vt:lpstr>
      <vt:lpstr>Rysy hry</vt:lpstr>
      <vt:lpstr>Prezentace aplikace PowerPoint</vt:lpstr>
      <vt:lpstr>Prezentace aplikace PowerPoint</vt:lpstr>
      <vt:lpstr>Prezentace aplikace PowerPoint</vt:lpstr>
      <vt:lpstr>Dělení her</vt:lpstr>
      <vt:lpstr>Další typy her LARP</vt:lpstr>
      <vt:lpstr> Další typy her MÁLO STRUKTUROVANÉ (VOLNĚ STRUKTUROVANÉ) </vt:lpstr>
      <vt:lpstr>Příklad malostrukturované hry</vt:lpstr>
      <vt:lpstr>Simulační hry</vt:lpstr>
      <vt:lpstr>Prezentace aplikace PowerPoint</vt:lpstr>
      <vt:lpstr>ETAPOVÉ HRY </vt:lpstr>
      <vt:lpstr>NOČNÍ HRY</vt:lpstr>
      <vt:lpstr>Prezentace aplikace PowerPoint</vt:lpstr>
      <vt:lpstr>Bojové, strategické hry</vt:lpstr>
      <vt:lpstr>Kurt Hahn</vt:lpstr>
      <vt:lpstr>Prázdninová škola Lipnice  „Můžete tady vyrůst“</vt:lpstr>
      <vt:lpstr>Pyramida učení</vt:lpstr>
      <vt:lpstr>Kolbův cyklus učení</vt:lpstr>
      <vt:lpstr>Prezentace aplikace PowerPoint</vt:lpstr>
      <vt:lpstr>Další 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Kooperativní a dobrodružné hry „Člověk je člověkem pouze tam, kde si hraje“</dc:title>
  <dc:creator>Lukáš Psohlavec</dc:creator>
  <cp:lastModifiedBy>Lukáš Psohlavec</cp:lastModifiedBy>
  <cp:revision>118</cp:revision>
  <dcterms:created xsi:type="dcterms:W3CDTF">2020-01-15T09:04:54Z</dcterms:created>
  <dcterms:modified xsi:type="dcterms:W3CDTF">2020-04-08T07:32:15Z</dcterms:modified>
</cp:coreProperties>
</file>