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67" r:id="rId4"/>
    <p:sldId id="268" r:id="rId5"/>
    <p:sldId id="259" r:id="rId6"/>
    <p:sldId id="257" r:id="rId7"/>
    <p:sldId id="276" r:id="rId8"/>
    <p:sldId id="258" r:id="rId9"/>
    <p:sldId id="269" r:id="rId10"/>
    <p:sldId id="271" r:id="rId11"/>
    <p:sldId id="277" r:id="rId12"/>
    <p:sldId id="278" r:id="rId13"/>
    <p:sldId id="270" r:id="rId14"/>
    <p:sldId id="261" r:id="rId15"/>
    <p:sldId id="274" r:id="rId16"/>
    <p:sldId id="275" r:id="rId17"/>
    <p:sldId id="262" r:id="rId18"/>
    <p:sldId id="264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90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26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79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04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38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38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66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9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61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82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77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4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F659697-7EB2-4615-978B-7CEE808ECBA8}" type="datetimeFigureOut">
              <a:rPr lang="cs-CZ" smtClean="0"/>
              <a:pPr/>
              <a:t>06.02.2023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55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Marketing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Cenová strategie a cenotvorba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Cenová elasticita poptávky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32150"/>
            <a:ext cx="6336703" cy="4752528"/>
          </a:xfrm>
        </p:spPr>
      </p:pic>
    </p:spTree>
    <p:extLst>
      <p:ext uri="{BB962C8B-B14F-4D97-AF65-F5344CB8AC3E}">
        <p14:creationId xmlns:p14="http://schemas.microsoft.com/office/powerpoint/2010/main" val="1936842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D6B41-07E8-701F-6182-272A25C8F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Elasticita a její vliv na chování zákazníka?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B4581-E94C-9B52-4963-14790BD79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Důchodová elasticita</a:t>
            </a:r>
          </a:p>
          <a:p>
            <a:endParaRPr lang="cs-CZ" dirty="0"/>
          </a:p>
          <a:p>
            <a:r>
              <a:rPr lang="cs-CZ" dirty="0"/>
              <a:t>Koeficient: změna poptávky v %/ změna důchodů v %</a:t>
            </a:r>
          </a:p>
          <a:p>
            <a:endParaRPr lang="cs-CZ" dirty="0"/>
          </a:p>
          <a:p>
            <a:r>
              <a:rPr lang="cs-CZ" dirty="0"/>
              <a:t>Měří procentuální reakci poptávky na každé zvýšení důchodů o 1% Hodnoty:</a:t>
            </a:r>
          </a:p>
          <a:p>
            <a:r>
              <a:rPr lang="cs-CZ" dirty="0"/>
              <a:t> - vysoké (vykazují vysokou závislost, např. videorekordér)</a:t>
            </a:r>
          </a:p>
          <a:p>
            <a:r>
              <a:rPr lang="cs-CZ" dirty="0"/>
              <a:t> - nízké (ukazují na slabou závislost, např. potraviny, obuv)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241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9114F-5D65-C6A3-6627-A3EE6F240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Elasticita a její vliv na chování zákazníka?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8AD28A-469E-969E-FE8F-FEFCC0077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Křížová elasticita</a:t>
            </a:r>
          </a:p>
          <a:p>
            <a:endParaRPr lang="cs-CZ" dirty="0"/>
          </a:p>
          <a:p>
            <a:r>
              <a:rPr lang="cs-CZ" dirty="0"/>
              <a:t>Hodnoty:</a:t>
            </a:r>
          </a:p>
          <a:p>
            <a:r>
              <a:rPr lang="cs-CZ" dirty="0"/>
              <a:t>- kladné svědčí o vzájemné zastupitelnosti (substituce)</a:t>
            </a:r>
          </a:p>
          <a:p>
            <a:r>
              <a:rPr lang="cs-CZ" dirty="0"/>
              <a:t>- záporné svědčí o vztahu „spotřeba výrobku se podmiňuje“ (komplementarita)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225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Efekty cenových změn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957807"/>
              </p:ext>
            </p:extLst>
          </p:nvPr>
        </p:nvGraphicFramePr>
        <p:xfrm>
          <a:off x="768350" y="2286000"/>
          <a:ext cx="728980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78382" marR="78382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78382" marR="7838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Substituční efekt</a:t>
                      </a:r>
                    </a:p>
                  </a:txBody>
                  <a:tcPr marL="78382" marR="78382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Čím vyšší cena tím více kupují substitut</a:t>
                      </a:r>
                    </a:p>
                  </a:txBody>
                  <a:tcPr marL="78382" marR="7838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Veblenův</a:t>
                      </a:r>
                      <a:r>
                        <a:rPr lang="cs-CZ" baseline="0" dirty="0"/>
                        <a:t> efekt</a:t>
                      </a:r>
                      <a:endParaRPr lang="cs-CZ" dirty="0"/>
                    </a:p>
                  </a:txBody>
                  <a:tcPr marL="78382" marR="78382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Čím vyšší cena tím pozitivnější efekt na luxusní zboží</a:t>
                      </a:r>
                    </a:p>
                  </a:txBody>
                  <a:tcPr marL="78382" marR="7838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Guttenbergův</a:t>
                      </a:r>
                      <a:r>
                        <a:rPr lang="cs-CZ" dirty="0"/>
                        <a:t> efekt</a:t>
                      </a:r>
                    </a:p>
                  </a:txBody>
                  <a:tcPr marL="78382" marR="78382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Malé snížení ceny = žádná reakce; velké snížení ceny = hektická reakce</a:t>
                      </a:r>
                    </a:p>
                  </a:txBody>
                  <a:tcPr marL="78382" marR="7838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Spekulační efekt</a:t>
                      </a:r>
                    </a:p>
                  </a:txBody>
                  <a:tcPr marL="78382" marR="78382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Kupující nemusí reagovat na změny současně se změnou ceny,</a:t>
                      </a:r>
                      <a:r>
                        <a:rPr lang="cs-CZ" baseline="0" dirty="0"/>
                        <a:t> ale až v budoucnosti</a:t>
                      </a:r>
                      <a:endParaRPr lang="cs-CZ" dirty="0"/>
                    </a:p>
                  </a:txBody>
                  <a:tcPr marL="78382" marR="7838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Atraktivní efekt</a:t>
                      </a:r>
                    </a:p>
                  </a:txBody>
                  <a:tcPr marL="78382" marR="78382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Porovnání</a:t>
                      </a:r>
                      <a:r>
                        <a:rPr lang="cs-CZ" baseline="0" dirty="0"/>
                        <a:t> změny ceny k předchozí nebo k cenám a změnám cen ostatních produktů</a:t>
                      </a:r>
                      <a:endParaRPr lang="cs-CZ" dirty="0"/>
                    </a:p>
                  </a:txBody>
                  <a:tcPr marL="78382" marR="7838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345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Zvolení </a:t>
            </a:r>
            <a:r>
              <a:rPr lang="cs-CZ" dirty="0" err="1"/>
              <a:t>pricingové</a:t>
            </a:r>
            <a:r>
              <a:rPr lang="cs-CZ" dirty="0"/>
              <a:t>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Existuje minimálně šest metod na stanovení ceny: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Nákladově orientovaná cena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/>
              <a:t>Přirážka k nákladům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/>
              <a:t>Požadovaná návratnost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Vnímaná hodnota (skládá se z několika prvků)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Hodnota výrobku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Cena stanovená dle konkurence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Aukce (anglická - =</a:t>
            </a:r>
            <a:r>
              <a:rPr lang="en-US" dirty="0"/>
              <a:t>&gt;</a:t>
            </a:r>
            <a:r>
              <a:rPr lang="cs-CZ" dirty="0"/>
              <a:t> 1 prodávající a x kupujících; holandská -</a:t>
            </a:r>
            <a:r>
              <a:rPr lang="en-US" dirty="0"/>
              <a:t> &lt;=</a:t>
            </a:r>
            <a:r>
              <a:rPr lang="cs-CZ" dirty="0"/>
              <a:t> 1 prodávající a x kupujících nebo naopak; obálková)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Cenové strategie rovnající se stanoveným </a:t>
            </a:r>
            <a:r>
              <a:rPr lang="cs-CZ" dirty="0" err="1"/>
              <a:t>pricingovým</a:t>
            </a:r>
            <a:r>
              <a:rPr lang="cs-CZ" dirty="0"/>
              <a:t> cílům firmy</a:t>
            </a:r>
          </a:p>
          <a:p>
            <a:endParaRPr lang="cs-CZ" dirty="0"/>
          </a:p>
          <a:p>
            <a:r>
              <a:rPr lang="cs-CZ" dirty="0"/>
              <a:t>U nových produktů:</a:t>
            </a:r>
          </a:p>
          <a:p>
            <a:pPr lvl="1"/>
            <a:r>
              <a:rPr lang="cs-CZ" dirty="0"/>
              <a:t>Sbírání smetany (</a:t>
            </a:r>
            <a:r>
              <a:rPr lang="cs-CZ" dirty="0" err="1"/>
              <a:t>skimming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Průnik (penetrace)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694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Strategie vysokých cen</a:t>
            </a:r>
          </a:p>
          <a:p>
            <a:pPr lvl="2"/>
            <a:r>
              <a:rPr lang="cs-CZ" dirty="0"/>
              <a:t>Jedinečný produkt</a:t>
            </a:r>
          </a:p>
          <a:p>
            <a:pPr lvl="2"/>
            <a:r>
              <a:rPr lang="cs-CZ" dirty="0"/>
              <a:t>Obtížná výroba</a:t>
            </a:r>
          </a:p>
          <a:p>
            <a:pPr lvl="2"/>
            <a:r>
              <a:rPr lang="cs-CZ" dirty="0"/>
              <a:t>Příliš malý trh pro vstup nové konkurence</a:t>
            </a:r>
          </a:p>
          <a:p>
            <a:pPr lvl="2"/>
            <a:r>
              <a:rPr lang="cs-CZ" dirty="0"/>
              <a:t>Vysoká cena neodrazuje zákazníky</a:t>
            </a:r>
          </a:p>
          <a:p>
            <a:pPr lvl="2"/>
            <a:r>
              <a:rPr lang="cs-CZ" dirty="0"/>
              <a:t>Nutná vysoká kvalifikace zákazníka</a:t>
            </a:r>
          </a:p>
          <a:p>
            <a:r>
              <a:rPr lang="cs-CZ" dirty="0"/>
              <a:t>Strategie nízkých cen (opačný princip jak u vysokých)</a:t>
            </a:r>
          </a:p>
          <a:p>
            <a:r>
              <a:rPr lang="cs-CZ" dirty="0"/>
              <a:t>Strategie velkých a opakovatelných nákupů</a:t>
            </a:r>
          </a:p>
          <a:p>
            <a:pPr lvl="2"/>
            <a:r>
              <a:rPr lang="cs-CZ" dirty="0"/>
              <a:t>Slevy, prémie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228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Geografický </a:t>
            </a:r>
            <a:r>
              <a:rPr lang="cs-CZ" dirty="0" err="1"/>
              <a:t>pricing</a:t>
            </a:r>
            <a:r>
              <a:rPr lang="cs-CZ" dirty="0"/>
              <a:t> (diskriminace </a:t>
            </a:r>
            <a:r>
              <a:rPr lang="cs-CZ" dirty="0" err="1"/>
              <a:t>III.stupně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Slevy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Akční ceny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Diferencované ceny = podle podmínek směny nebo podle vlastností cílového produktu. Např. různá cena zeleniny na trhu ráno a odpoledne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Cenová diskriminace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Cenová diskriminace I. stupně je taková, kdy prodávající stanoví každému jednotlivému spotřebiteli maximální cenu, kterou je ochoten zaplatit za každou jednotlivou jednotku statku, tj. připraví ho o celý přebytek spotřebitele. </a:t>
            </a:r>
          </a:p>
          <a:p>
            <a:r>
              <a:rPr lang="cs-CZ" dirty="0"/>
              <a:t>Cenová diskriminace II. stupně spočívá ve stanovení různých cen za různá kumulovaná množství daného statku (diskriminace v závislosti na prodaném množství). Statky jsou prodávány po blocích s postupně se snižující cenou.</a:t>
            </a:r>
          </a:p>
          <a:p>
            <a:r>
              <a:rPr lang="cs-CZ" dirty="0"/>
              <a:t>Cenová diskriminace III. stupně spočívá v rozdělení spotřebitelů do několika skupin dle jejich poptávkové křivky a stanovení ceny pro každou skupinu samostatně.</a:t>
            </a:r>
          </a:p>
        </p:txBody>
      </p:sp>
    </p:spTree>
    <p:extLst>
      <p:ext uri="{BB962C8B-B14F-4D97-AF65-F5344CB8AC3E}">
        <p14:creationId xmlns:p14="http://schemas.microsoft.com/office/powerpoint/2010/main" val="2368952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Velkoobchod nakupuje od výrobce zboží, které dále dodává do maloobchodu. Spotřebitelská cena na pultě je 310 000 Kč (neuvažujte DPH).</a:t>
            </a:r>
          </a:p>
          <a:p>
            <a:r>
              <a:rPr lang="cs-CZ" dirty="0"/>
              <a:t>Maloobchodní rozpětí je 30% ze spotřebitelské ceny</a:t>
            </a:r>
          </a:p>
          <a:p>
            <a:r>
              <a:rPr lang="cs-CZ" dirty="0"/>
              <a:t>Marže velkoobchodu je 12 % z ceny, kterou účtuje maloobchodu.</a:t>
            </a:r>
          </a:p>
          <a:p>
            <a:r>
              <a:rPr lang="cs-CZ" dirty="0"/>
              <a:t>Výrobce poskytuje velkoobchodu slevy za roční prodej vypočítané na základě nákupní ceny velkoobchodu. Struktura:</a:t>
            </a:r>
          </a:p>
          <a:p>
            <a:pPr lvl="1"/>
            <a:r>
              <a:rPr lang="cs-CZ" dirty="0"/>
              <a:t>1% na prvních 1000 000 Kč tržeb</a:t>
            </a:r>
          </a:p>
          <a:p>
            <a:pPr lvl="1"/>
            <a:r>
              <a:rPr lang="cs-CZ" dirty="0"/>
              <a:t>2% na tržby mezi 100 001 Kč a 200 000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61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Cena je uchovatel a nositel hodnoty</a:t>
            </a:r>
          </a:p>
          <a:p>
            <a:r>
              <a:rPr lang="cs-CZ" dirty="0"/>
              <a:t>Jako jediná z 4P produkuje zisk bez dalších nákladů/výdajů</a:t>
            </a:r>
          </a:p>
          <a:p>
            <a:r>
              <a:rPr lang="cs-CZ" dirty="0"/>
              <a:t>Používá se k ovlivnění zákazníka</a:t>
            </a:r>
          </a:p>
          <a:p>
            <a:r>
              <a:rPr lang="cs-CZ" dirty="0"/>
              <a:t>Má funkci: alokační</a:t>
            </a:r>
            <a:r>
              <a:rPr lang="cs-CZ"/>
              <a:t>, informační</a:t>
            </a:r>
            <a:r>
              <a:rPr lang="cs-CZ" dirty="0"/>
              <a:t>, evidenční</a:t>
            </a:r>
            <a:r>
              <a:rPr lang="cs-CZ"/>
              <a:t>, kriteriální, aj.</a:t>
            </a:r>
            <a:endParaRPr lang="cs-CZ" dirty="0"/>
          </a:p>
          <a:p>
            <a:r>
              <a:rPr lang="cs-CZ" dirty="0"/>
              <a:t>Cenová politika podniku zahrnuje všechna rozhodnutí, které se promítají do stanovené ceny produktu</a:t>
            </a:r>
          </a:p>
        </p:txBody>
      </p:sp>
    </p:spTree>
    <p:extLst>
      <p:ext uri="{BB962C8B-B14F-4D97-AF65-F5344CB8AC3E}">
        <p14:creationId xmlns:p14="http://schemas.microsoft.com/office/powerpoint/2010/main" val="68634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Externí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Konkurence (přímá, nepřímá, cenová, necenová)</a:t>
            </a:r>
          </a:p>
          <a:p>
            <a:r>
              <a:rPr lang="cs-CZ" dirty="0"/>
              <a:t>Zákazníci</a:t>
            </a:r>
          </a:p>
          <a:p>
            <a:r>
              <a:rPr lang="cs-CZ" dirty="0"/>
              <a:t>Charakter trhu (dokonalá konkurence, oligopol, monopol, monopolistická konkurence)</a:t>
            </a:r>
          </a:p>
          <a:p>
            <a:r>
              <a:rPr lang="cs-CZ" dirty="0"/>
              <a:t>Charakter poptávky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407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908720"/>
            <a:ext cx="8534400" cy="758952"/>
          </a:xfrm>
        </p:spPr>
        <p:txBody>
          <a:bodyPr/>
          <a:lstStyle/>
          <a:p>
            <a:r>
              <a:rPr lang="cs-CZ" dirty="0"/>
              <a:t>Interní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 firmy</a:t>
            </a:r>
          </a:p>
          <a:p>
            <a:r>
              <a:rPr lang="cs-CZ" dirty="0"/>
              <a:t>Marketingový mix</a:t>
            </a:r>
          </a:p>
          <a:p>
            <a:r>
              <a:rPr lang="cs-CZ" dirty="0"/>
              <a:t>Organizace cenové politiky</a:t>
            </a:r>
          </a:p>
          <a:p>
            <a:r>
              <a:rPr lang="cs-CZ" dirty="0"/>
              <a:t>Diferenciace nákladů</a:t>
            </a:r>
          </a:p>
        </p:txBody>
      </p:sp>
    </p:spTree>
    <p:extLst>
      <p:ext uri="{BB962C8B-B14F-4D97-AF65-F5344CB8AC3E}">
        <p14:creationId xmlns:p14="http://schemas.microsoft.com/office/powerpoint/2010/main" val="215719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se tvoří cena v šesti krocích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Stanovení cílů </a:t>
            </a:r>
            <a:r>
              <a:rPr lang="cs-CZ" dirty="0" err="1"/>
              <a:t>pricingu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Určení poptávky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Odhad nákladů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Analýza nákladů, cen a nabídek konkurence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Zvolení </a:t>
            </a:r>
            <a:r>
              <a:rPr lang="cs-CZ" dirty="0" err="1"/>
              <a:t>pricingové</a:t>
            </a:r>
            <a:r>
              <a:rPr lang="cs-CZ" dirty="0"/>
              <a:t> metody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Rozhodnutí o konečné ceně a výběr cenové strategie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cílů </a:t>
            </a:r>
            <a:r>
              <a:rPr lang="cs-CZ" dirty="0" err="1"/>
              <a:t>pricingu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Kam se chce firma svou nabídkou </a:t>
            </a:r>
            <a:r>
              <a:rPr lang="cs-CZ" dirty="0" err="1"/>
              <a:t>positiovat</a:t>
            </a:r>
            <a:r>
              <a:rPr lang="cs-CZ" dirty="0"/>
              <a:t>?</a:t>
            </a:r>
          </a:p>
          <a:p>
            <a:r>
              <a:rPr lang="cs-CZ" dirty="0"/>
              <a:t>jasnější cíle = snadnější stanovení ceny</a:t>
            </a:r>
          </a:p>
          <a:p>
            <a:r>
              <a:rPr lang="cs-CZ" dirty="0"/>
              <a:t>5 hl. cílů:</a:t>
            </a:r>
          </a:p>
          <a:p>
            <a:pPr lvl="2"/>
            <a:r>
              <a:rPr lang="cs-CZ" dirty="0"/>
              <a:t>Přežití</a:t>
            </a:r>
          </a:p>
          <a:p>
            <a:pPr lvl="2"/>
            <a:r>
              <a:rPr lang="cs-CZ" dirty="0"/>
              <a:t>Maximalizace současného zisku</a:t>
            </a:r>
          </a:p>
          <a:p>
            <a:pPr lvl="2"/>
            <a:r>
              <a:rPr lang="cs-CZ" dirty="0"/>
              <a:t>Maximalizace tržního podílu</a:t>
            </a:r>
          </a:p>
          <a:p>
            <a:pPr lvl="2"/>
            <a:r>
              <a:rPr lang="cs-CZ" dirty="0"/>
              <a:t>Maximální sbírání smetany</a:t>
            </a:r>
          </a:p>
          <a:p>
            <a:pPr lvl="2"/>
            <a:r>
              <a:rPr lang="cs-CZ" dirty="0"/>
              <a:t>Vedoucí postavení v oblasti kvality výrobku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B037E82-FBF9-CBB4-1F49-579884C6FC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96752"/>
            <a:ext cx="6624736" cy="5904656"/>
          </a:xfr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E1E2AC0-F7E2-42D2-3C27-2A3B16C23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cíle cenotvorby</a:t>
            </a:r>
          </a:p>
        </p:txBody>
      </p:sp>
    </p:spTree>
    <p:extLst>
      <p:ext uri="{BB962C8B-B14F-4D97-AF65-F5344CB8AC3E}">
        <p14:creationId xmlns:p14="http://schemas.microsoft.com/office/powerpoint/2010/main" val="1717670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pravidlo: čím větší cena, tím nižší poptávka</a:t>
            </a:r>
          </a:p>
          <a:p>
            <a:r>
              <a:rPr lang="cs-CZ" dirty="0"/>
              <a:t>Citlivost na cenu: </a:t>
            </a:r>
          </a:p>
          <a:p>
            <a:pPr lvl="1"/>
            <a:r>
              <a:rPr lang="cs-CZ" dirty="0"/>
              <a:t>Méně citliví zákazníci jsou na cenu levných položek a těch co kupují zřídka</a:t>
            </a:r>
          </a:p>
          <a:p>
            <a:r>
              <a:rPr lang="cs-CZ" dirty="0"/>
              <a:t>Odhad poptávky (dotazníky, cenové experimenty, statistická analýza)</a:t>
            </a:r>
          </a:p>
          <a:p>
            <a:r>
              <a:rPr lang="cs-CZ" dirty="0"/>
              <a:t>Elasticita a její vliv na cenu a chování zákazníka?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Elasticita a její vliv na chování zákazníka?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Cenová elasticita</a:t>
            </a:r>
          </a:p>
          <a:p>
            <a:pPr marL="128016" lvl="1" indent="0">
              <a:buNone/>
            </a:pPr>
            <a:endParaRPr lang="cs-CZ" dirty="0"/>
          </a:p>
          <a:p>
            <a:pPr marL="128016" lvl="1" indent="0">
              <a:buNone/>
            </a:pPr>
            <a:r>
              <a:rPr lang="cs-CZ" sz="1800" dirty="0"/>
              <a:t>Koeficient cenové elasticity: změna požadovaného množství v %/změna ceny v %</a:t>
            </a:r>
          </a:p>
          <a:p>
            <a:pPr marL="128016" lvl="1" indent="0">
              <a:buNone/>
            </a:pPr>
            <a:endParaRPr lang="cs-CZ" sz="1800" dirty="0"/>
          </a:p>
          <a:p>
            <a:pPr marL="128016" lvl="1" indent="0">
              <a:buNone/>
            </a:pPr>
            <a:r>
              <a:rPr lang="cs-CZ" sz="1800" dirty="0"/>
              <a:t>Hodnoty</a:t>
            </a:r>
          </a:p>
          <a:p>
            <a:pPr marL="128016" lvl="1" indent="0">
              <a:buNone/>
            </a:pPr>
            <a:r>
              <a:rPr lang="cs-CZ" sz="1800" dirty="0"/>
              <a:t>- Za normálních podmínek se zápornou hodnotou</a:t>
            </a:r>
          </a:p>
          <a:p>
            <a:pPr marL="128016" lvl="1" indent="0">
              <a:buNone/>
            </a:pPr>
            <a:r>
              <a:rPr lang="cs-CZ" sz="1800" dirty="0"/>
              <a:t>- = 0 </a:t>
            </a:r>
            <a:r>
              <a:rPr lang="en-US" sz="1800" dirty="0"/>
              <a:t>=&gt;</a:t>
            </a:r>
            <a:r>
              <a:rPr lang="cs-CZ" sz="1800" dirty="0"/>
              <a:t> požadované množství se v důsledku cenové změny nemění</a:t>
            </a:r>
          </a:p>
          <a:p>
            <a:pPr marL="128016" lvl="1" indent="0">
              <a:buNone/>
            </a:pPr>
            <a:r>
              <a:rPr lang="cs-CZ" sz="1800" dirty="0"/>
              <a:t>- menší než 0 a větší než -1 =</a:t>
            </a:r>
            <a:r>
              <a:rPr lang="en-US" sz="1800" dirty="0"/>
              <a:t>&gt;</a:t>
            </a:r>
            <a:r>
              <a:rPr lang="cs-CZ" sz="1800" dirty="0"/>
              <a:t> s rostoucí cenou klesá poptávka</a:t>
            </a:r>
          </a:p>
          <a:p>
            <a:pPr marL="128016" lvl="1" indent="0">
              <a:buNone/>
            </a:pPr>
            <a:r>
              <a:rPr lang="cs-CZ" sz="1800" dirty="0"/>
              <a:t>- = -1, mění se stejnou rychlostí poptávka i cena</a:t>
            </a:r>
          </a:p>
        </p:txBody>
      </p:sp>
    </p:spTree>
    <p:extLst>
      <p:ext uri="{BB962C8B-B14F-4D97-AF65-F5344CB8AC3E}">
        <p14:creationId xmlns:p14="http://schemas.microsoft.com/office/powerpoint/2010/main" val="1701845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331</TotalTime>
  <Words>794</Words>
  <Application>Microsoft Office PowerPoint</Application>
  <PresentationFormat>Předvádění na obrazovce (4:3)</PresentationFormat>
  <Paragraphs>119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Tw Cen MT</vt:lpstr>
      <vt:lpstr>Tw Cen MT Condensed</vt:lpstr>
      <vt:lpstr>Wingdings 3</vt:lpstr>
      <vt:lpstr>Integrál</vt:lpstr>
      <vt:lpstr>Marketing management</vt:lpstr>
      <vt:lpstr>Cena</vt:lpstr>
      <vt:lpstr>Externí faktory</vt:lpstr>
      <vt:lpstr>Interní faktory</vt:lpstr>
      <vt:lpstr>Jak se tvoří cena v šesti krocích</vt:lpstr>
      <vt:lpstr>Stanovení cílů pricingu</vt:lpstr>
      <vt:lpstr>Možné cíle cenotvorby</vt:lpstr>
      <vt:lpstr>Určení poptávky</vt:lpstr>
      <vt:lpstr>Elasticita a její vliv na chování zákazníka?</vt:lpstr>
      <vt:lpstr>Cenová elasticita poptávky</vt:lpstr>
      <vt:lpstr>Elasticita a její vliv na chování zákazníka?</vt:lpstr>
      <vt:lpstr>Elasticita a její vliv na chování zákazníka?</vt:lpstr>
      <vt:lpstr>Efekty cenových změn</vt:lpstr>
      <vt:lpstr>Zvolení pricingové metody</vt:lpstr>
      <vt:lpstr>Cenové strategie</vt:lpstr>
      <vt:lpstr>Další cenové strategie</vt:lpstr>
      <vt:lpstr>Úpravy cen</vt:lpstr>
      <vt:lpstr>Cenová diskriminace</vt:lpstr>
      <vt:lpstr>Příklad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Petka</dc:creator>
  <cp:lastModifiedBy>Petra Koudelková</cp:lastModifiedBy>
  <cp:revision>26</cp:revision>
  <dcterms:created xsi:type="dcterms:W3CDTF">2015-03-04T18:11:09Z</dcterms:created>
  <dcterms:modified xsi:type="dcterms:W3CDTF">2023-02-06T11:15:22Z</dcterms:modified>
</cp:coreProperties>
</file>