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72b25e1231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72b25e1231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2b25e1231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2b25e1231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2b8f60c7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2b8f60c7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2b8f60c7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2b8f60c7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2b8f60c72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2b8f60c7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2bea0f18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2bea0f18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Review of the Swedish position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By the European Commission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Strengths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311700" y="1229875"/>
            <a:ext cx="50844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Recognition of the need for firm action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Good use of statistics to underpin it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Sweden has already taken a great deal of action</a:t>
            </a:r>
            <a:endParaRPr baseline="300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We feel in many ways they can act as an exemplar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Acknowledge obstacles put forward by other countries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Perhaps these contributions can be forwarded into longer term targets</a:t>
            </a:r>
            <a:endParaRPr/>
          </a:p>
        </p:txBody>
      </p:sp>
      <p:pic>
        <p:nvPicPr>
          <p:cNvPr id="93" name="Google Shape;9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8500" y="1170200"/>
            <a:ext cx="3557750" cy="260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146375" y="116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Weaknesses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63875" y="670125"/>
            <a:ext cx="4855500" cy="43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Proposals are too ambitious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Not applicable to each nation based on circumstance and current disagreement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no"/>
              <a:t>Need more investment for such speed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Suggest measures that mostly fit Sweden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Early mover advantage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Low willingness to contribute funds to help other countries’ transition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Is Sweden truly committed to collective action?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The EC proposes more funding through JTF and InvestEU in those nations most affected by transition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no"/>
              <a:t>We need further investment to foster this aim→ Solidarity is Key</a:t>
            </a:r>
            <a:endParaRPr/>
          </a:p>
        </p:txBody>
      </p:sp>
      <p:pic>
        <p:nvPicPr>
          <p:cNvPr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400" y="1210225"/>
            <a:ext cx="4114601" cy="268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How to Transition?</a:t>
            </a:r>
            <a:endParaRPr/>
          </a:p>
        </p:txBody>
      </p:sp>
      <p:pic>
        <p:nvPicPr>
          <p:cNvPr id="106" name="Google Shape;10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7974" y="0"/>
            <a:ext cx="3846028" cy="3980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>
            <p:ph idx="1" type="body"/>
          </p:nvPr>
        </p:nvSpPr>
        <p:spPr>
          <a:xfrm>
            <a:off x="311700" y="1229875"/>
            <a:ext cx="48735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Sweden fails to identify key factors in its ability to lead clean energy revolution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Low labor effect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Almost all oil and gas (still over ⅕ of energy consumption) is imported through Saudi controlled company Preem</a:t>
            </a:r>
            <a:endParaRPr baseline="30000"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no"/>
              <a:t>Cheap and not a major source of domestic labor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High reliance on nuclear energy</a:t>
            </a:r>
            <a:endParaRPr baseline="300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Over ⅓ of energy supply is nuclear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Should we not aid other countries in attaining this capability?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“Let them Eat Cake”</a:t>
            </a:r>
            <a:endParaRPr/>
          </a:p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265875" y="1083175"/>
            <a:ext cx="56523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In all, Sweden neglects its co-dependence on other nations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The environment is global, not national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If its position in EU is to be cemented, this is a crucial opportunity to lead. Instead, it looks down upon nations reliant upon these resources at the moment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o"/>
              <a:t>i.e. Poland, Bulgaria, Czechia,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Focus on budgetary issues shows a severe misalignment of priorities and lack of touch with issues confronting the continent</a:t>
            </a:r>
            <a:endParaRPr/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4025" y="732750"/>
            <a:ext cx="3179976" cy="3179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An Appeal to Sweden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	</a:t>
            </a:r>
            <a:endParaRPr/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311700" y="1229875"/>
            <a:ext cx="3440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One of your citizens has noted, “Our house is on fire.” Is it not an opportune time to pay for an adequate the fire department? What cost is too great?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We all know, proactive measures will be far less costly than reactive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Let’s invest now!</a:t>
            </a:r>
            <a:endParaRPr/>
          </a:p>
        </p:txBody>
      </p:sp>
      <p:pic>
        <p:nvPicPr>
          <p:cNvPr id="121" name="Google Shape;12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4800" y="551100"/>
            <a:ext cx="5086801" cy="35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Sources</a:t>
            </a:r>
            <a:endParaRPr/>
          </a:p>
        </p:txBody>
      </p:sp>
      <p:sp>
        <p:nvSpPr>
          <p:cNvPr id="127" name="Google Shape;127;p19"/>
          <p:cNvSpPr txBox="1"/>
          <p:nvPr>
            <p:ph idx="1" type="body"/>
          </p:nvPr>
        </p:nvSpPr>
        <p:spPr>
          <a:xfrm>
            <a:off x="174175" y="1017800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latin typeface="Arial"/>
                <a:ea typeface="Arial"/>
                <a:cs typeface="Arial"/>
                <a:sym typeface="Arial"/>
              </a:rPr>
              <a:t>European Commission (2019). </a:t>
            </a:r>
            <a:r>
              <a:rPr i="1" lang="no" sz="1000">
                <a:latin typeface="Arial"/>
                <a:ea typeface="Arial"/>
                <a:cs typeface="Arial"/>
                <a:sym typeface="Arial"/>
              </a:rPr>
              <a:t>European Union, Trade in good with Saudi Arabia</a:t>
            </a:r>
            <a:r>
              <a:rPr lang="no" sz="1000">
                <a:latin typeface="Arial"/>
                <a:ea typeface="Arial"/>
                <a:cs typeface="Arial"/>
                <a:sym typeface="Arial"/>
              </a:rPr>
              <a:t>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Martins, F., Felgueiras, C., &amp; Smitková, M. (2018). Fossil fuel energy consumption in European countries. </a:t>
            </a:r>
            <a:r>
              <a:rPr i="1"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Energy Procedia</a:t>
            </a:r>
            <a:r>
              <a:rPr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i="1"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153</a:t>
            </a:r>
            <a:r>
              <a:rPr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107-111.</a:t>
            </a:r>
            <a:endParaRPr sz="10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latin typeface="Arial"/>
                <a:ea typeface="Arial"/>
                <a:cs typeface="Arial"/>
                <a:sym typeface="Arial"/>
              </a:rPr>
              <a:t>Swedish Ministry of Environment. (2020). </a:t>
            </a:r>
            <a:r>
              <a:rPr i="1" lang="no" sz="1000">
                <a:latin typeface="Arial"/>
                <a:ea typeface="Arial"/>
                <a:cs typeface="Arial"/>
                <a:sym typeface="Arial"/>
              </a:rPr>
              <a:t>Sweden demands that the EU raise the bar ahead of Climate Change Conference in Glasgow</a:t>
            </a:r>
            <a:r>
              <a:rPr lang="no" sz="1000">
                <a:latin typeface="Arial"/>
                <a:ea typeface="Arial"/>
                <a:cs typeface="Arial"/>
                <a:sym typeface="Arial"/>
              </a:rPr>
              <a:t>. 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latin typeface="Arial"/>
                <a:ea typeface="Arial"/>
                <a:cs typeface="Arial"/>
                <a:sym typeface="Arial"/>
              </a:rPr>
              <a:t>World Nuclear Association. (2020). </a:t>
            </a:r>
            <a:r>
              <a:rPr i="1" lang="no" sz="1000">
                <a:latin typeface="Arial"/>
                <a:ea typeface="Arial"/>
                <a:cs typeface="Arial"/>
                <a:sym typeface="Arial"/>
              </a:rPr>
              <a:t>Nuclear Power in the European Union</a:t>
            </a:r>
            <a:r>
              <a:rPr lang="no" sz="1000">
                <a:latin typeface="Arial"/>
                <a:ea typeface="Arial"/>
                <a:cs typeface="Arial"/>
                <a:sym typeface="Arial"/>
              </a:rPr>
              <a:t>. 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latin typeface="Arial"/>
                <a:ea typeface="Arial"/>
                <a:cs typeface="Arial"/>
                <a:sym typeface="Arial"/>
              </a:rPr>
              <a:t>European Commission (2018) ‘A Clean Planet for all A European strategic long-term vision for a prosperous, modern, competitive and climate neutral economy, COM(2018) 773 </a:t>
            </a:r>
            <a:endParaRPr i="1"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latin typeface="Arial"/>
                <a:ea typeface="Arial"/>
                <a:cs typeface="Arial"/>
                <a:sym typeface="Arial"/>
              </a:rPr>
              <a:t>European Commission (2018c) ‘A Modern Budget for a Union that Protects, Empowers and Defends The Multiannual Financial Framework for 2021-2027’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Thunberg, G. (2019). Our house is on fire. </a:t>
            </a:r>
            <a:r>
              <a:rPr i="1"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Guardian</a:t>
            </a:r>
            <a:r>
              <a:rPr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i="1"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0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European Commission (2018) “Nuclear Energy in the EU”. </a:t>
            </a:r>
            <a:r>
              <a:rPr i="1" lang="no" sz="1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Eurostat: Nuclear Energy Statistics.</a:t>
            </a:r>
            <a:endParaRPr i="1" sz="10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latin typeface="Arial"/>
                <a:ea typeface="Arial"/>
                <a:cs typeface="Arial"/>
                <a:sym typeface="Arial"/>
              </a:rPr>
              <a:t>Biography. 2017. Marie Antoinette. [online: www.Biography.com/royalty/Marie-Antoinette]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