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70" r:id="rId5"/>
    <p:sldId id="271" r:id="rId6"/>
    <p:sldId id="261" r:id="rId7"/>
    <p:sldId id="276" r:id="rId8"/>
    <p:sldId id="272" r:id="rId9"/>
    <p:sldId id="273" r:id="rId10"/>
    <p:sldId id="274" r:id="rId11"/>
    <p:sldId id="266" r:id="rId12"/>
    <p:sldId id="267" r:id="rId13"/>
    <p:sldId id="275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5F9092-FF92-457C-890D-CD4C65DD06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28A386B-08EA-48B3-96E9-72C8E2B16E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A0EA7B-13AD-4681-8256-39358C0DB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7893-3F55-4DDD-B1C8-6B528F671588}" type="datetimeFigureOut">
              <a:rPr lang="cs-CZ" smtClean="0"/>
              <a:t>29.02.2020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B319546-645C-46DD-9715-98459FBD8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9B9DE65-577D-4729-A2FC-0901E85B0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006E-7AA2-452C-8BD7-997BC8A669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2125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6EF39A-8534-44A1-93C3-7A03F288B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17884BE-5D0A-45A7-B61F-71546D7993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CF6664C-46CE-4670-A1D2-7F2272381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7893-3F55-4DDD-B1C8-6B528F671588}" type="datetimeFigureOut">
              <a:rPr lang="cs-CZ" smtClean="0"/>
              <a:t>29.02.2020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B290464-4EB2-4613-880B-10DDDB12E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6C6FF47-2CC5-47DD-9C21-1245C5AEC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006E-7AA2-452C-8BD7-997BC8A669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2773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B5FA60B-60E4-4606-A42D-32CDEAC1AE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342A464-6ED8-4232-99B5-7E315FE5B2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D34F11-B1A5-4FCD-9C3B-DF921EA40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7893-3F55-4DDD-B1C8-6B528F671588}" type="datetimeFigureOut">
              <a:rPr lang="cs-CZ" smtClean="0"/>
              <a:t>29.02.2020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8364084-B73A-4EB8-9F65-33AAC7877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88E5AF4-2553-4A1E-B5B6-8C7482321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006E-7AA2-452C-8BD7-997BC8A669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0184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4489DC-B78F-4529-8E4C-B415856A2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B9E0906-2EE2-4D65-8969-D12999DFC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482D8F2-2A3D-4AC6-A806-D876E56FE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7893-3F55-4DDD-B1C8-6B528F671588}" type="datetimeFigureOut">
              <a:rPr lang="cs-CZ" smtClean="0"/>
              <a:t>29.02.2020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23395ED-4B5C-4893-B7F1-6D08983FC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AE79B5E-8514-4ADF-97AA-D126376A5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006E-7AA2-452C-8BD7-997BC8A669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8375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9E3FD6-A0AD-4042-BE85-DE79702E9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1F2DEB8-B192-4435-BB1A-B54AE0BB6B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A067075-7AC7-4490-8EFF-0DC6905AF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7893-3F55-4DDD-B1C8-6B528F671588}" type="datetimeFigureOut">
              <a:rPr lang="cs-CZ" smtClean="0"/>
              <a:t>29.02.2020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2B3ED75-C5A8-49AF-9865-1A69AF9D1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E05AF9-3C71-498C-B881-8FD46E57D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006E-7AA2-452C-8BD7-997BC8A669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1513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35C2FF-C20B-45F7-B71C-8B05D70D1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147EE3-3F2D-4D19-9753-0AC596346B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36FB017-B51C-4A77-B6E3-E8BF39CB55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BF2D60D-AFDD-4032-AC51-1A44C6C01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7893-3F55-4DDD-B1C8-6B528F671588}" type="datetimeFigureOut">
              <a:rPr lang="cs-CZ" smtClean="0"/>
              <a:t>29.02.2020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4D53063-76BC-4F31-B9F8-EFDD3C290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AE400F0-25D8-4298-8B8C-F643E9C4A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006E-7AA2-452C-8BD7-997BC8A669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9801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D214A7-B943-442F-B0E8-30FCA9BF3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256C0BC-D6FB-4FEE-8282-111803A195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90B2C62-B933-4B8E-9841-94D0DDDC10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A0FF149-F854-42F7-A526-FA011B86FC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59B1E9E-6EFF-4173-9E85-4A41B8CD5E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E906665-5D9E-4DB2-B43D-EB6B25F35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7893-3F55-4DDD-B1C8-6B528F671588}" type="datetimeFigureOut">
              <a:rPr lang="cs-CZ" smtClean="0"/>
              <a:t>29.02.2020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4CDDB61-2608-4D7A-B3D1-7F29FD7DE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F4272C5D-67C7-41B3-A478-7D9CCE338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006E-7AA2-452C-8BD7-997BC8A669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0743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4D8C61-79F9-4B64-8373-82A3DDC01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7154680-E086-44FA-B707-F50E05120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7893-3F55-4DDD-B1C8-6B528F671588}" type="datetimeFigureOut">
              <a:rPr lang="cs-CZ" smtClean="0"/>
              <a:t>29.02.2020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4ECE92C-790A-4F7C-9583-B2F0BE94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0F5FD9B-F156-41E9-B5AE-7A7E755B9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006E-7AA2-452C-8BD7-997BC8A669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1945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A4EE9894-04CC-49F4-B33D-A72225586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7893-3F55-4DDD-B1C8-6B528F671588}" type="datetimeFigureOut">
              <a:rPr lang="cs-CZ" smtClean="0"/>
              <a:t>29.02.2020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7562160-1561-4E6A-B05B-5B9B0DCF6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E436243-9520-4C78-B1C2-99ED2826F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006E-7AA2-452C-8BD7-997BC8A669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116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9C7B32-FA76-4274-8DC7-5A7FF8E2B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3D6131D-3BC3-4884-B3AE-899DA0F54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6A6F71D-897A-4DAF-AEA2-766FD70D05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CB14AA5-7917-4230-9541-2EC00C862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7893-3F55-4DDD-B1C8-6B528F671588}" type="datetimeFigureOut">
              <a:rPr lang="cs-CZ" smtClean="0"/>
              <a:t>29.02.2020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96E64FF-A590-4F1B-9C7D-B40D50EDE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8EE9A28-EC0A-4991-B0CA-7F2D29B41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006E-7AA2-452C-8BD7-997BC8A669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7999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AC6956-DDCD-4B6D-BB4E-F86CBCC02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F1FD8E6-A8CD-4A43-B545-F7780AE329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3F9DF95-A923-4600-B8D1-68BB9B553D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D57060C-A2EE-4C67-9709-AAFA45EC1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7893-3F55-4DDD-B1C8-6B528F671588}" type="datetimeFigureOut">
              <a:rPr lang="cs-CZ" smtClean="0"/>
              <a:t>29.02.2020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3414608-DC51-4C27-9DC5-BEBD0D27E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CA9CABF-FF9A-4790-9C88-A4B0F3D18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006E-7AA2-452C-8BD7-997BC8A669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8533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FCCCD94-5FF7-4619-BA8F-9DADFFBF7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7C2B674-B8D0-406C-9EF9-839DFD743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6400199-AB19-42F9-AE5D-05BC416F19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A7893-3F55-4DDD-B1C8-6B528F671588}" type="datetimeFigureOut">
              <a:rPr lang="cs-CZ" smtClean="0"/>
              <a:t>29.02.2020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CFC8251-B563-4E54-BE88-5E72AE3D11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43CF9C6-CB27-433C-9B10-779D5D2847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5006E-7AA2-452C-8BD7-997BC8A669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4912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hana.proksova@ff.cuni.cz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hyperlink" Target="https://www.ceskatelevize.cz/ivysilani/1096902795-studio-6/218411010101109/obsah/655795-pouzivame-spravne-nazev-cesko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czechency.org/slovnik/JAZYKOV%C3%9D%20POSTOJ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ase-rec.ujc.cas.cz/archiv.php?art=7086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nase-rec.ujc.cas.cz/archiv.php?art=7086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nase-rec.ujc.cas.cz/archiv.php?art=7086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agram.com/cervenapropiska/?hl=cs" TargetMode="External"/><Relationship Id="rId2" Type="http://schemas.openxmlformats.org/officeDocument/2006/relationships/hyperlink" Target="https://www.cervenapropiska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witter.com/jazykovedma?lang=cs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F80F65-2B71-4911-BA5E-F5045BB369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Jazyk a jazykověda pohledem laiků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78A7EC9-9653-4A59-B6D9-100FA8B8C6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cs-CZ" dirty="0"/>
              <a:t>Hana Prokšová, </a:t>
            </a:r>
            <a:r>
              <a:rPr lang="cs-CZ" dirty="0">
                <a:hlinkClick r:id="rId2"/>
              </a:rPr>
              <a:t>hana.proksova@ff.cuni.cz</a:t>
            </a:r>
            <a:endParaRPr lang="cs-CZ" dirty="0"/>
          </a:p>
          <a:p>
            <a:pPr algn="r"/>
            <a:r>
              <a:rPr lang="cs-CZ" dirty="0"/>
              <a:t>2. března 2020</a:t>
            </a:r>
          </a:p>
        </p:txBody>
      </p:sp>
    </p:spTree>
    <p:extLst>
      <p:ext uri="{BB962C8B-B14F-4D97-AF65-F5344CB8AC3E}">
        <p14:creationId xmlns:p14="http://schemas.microsoft.com/office/powerpoint/2010/main" val="1378604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>
            <a:extLst>
              <a:ext uri="{FF2B5EF4-FFF2-40B4-BE49-F238E27FC236}">
                <a16:creationId xmlns:a16="http://schemas.microsoft.com/office/drawing/2014/main" id="{AED44255-AEB5-46B7-9C22-59EDB9F5D6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40" y="0"/>
            <a:ext cx="8362950" cy="1990725"/>
          </a:xfrm>
          <a:prstGeom prst="rect">
            <a:avLst/>
          </a:prstGeom>
        </p:spPr>
      </p:pic>
      <p:pic>
        <p:nvPicPr>
          <p:cNvPr id="4" name="Obrázek 3" descr="Obsah obrázku snímek obrazovky&#10;&#10;Popis byl vytvořen automaticky">
            <a:extLst>
              <a:ext uri="{FF2B5EF4-FFF2-40B4-BE49-F238E27FC236}">
                <a16:creationId xmlns:a16="http://schemas.microsoft.com/office/drawing/2014/main" id="{86069387-476D-46E1-90B7-7B7468D0CF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77143"/>
            <a:ext cx="5444704" cy="4680857"/>
          </a:xfrm>
          <a:prstGeom prst="rect">
            <a:avLst/>
          </a:prstGeom>
        </p:spPr>
      </p:pic>
      <p:pic>
        <p:nvPicPr>
          <p:cNvPr id="6" name="Obrázek 5" descr="Obsah obrázku snímek obrazovky&#10;&#10;Popis byl vytvořen automaticky">
            <a:extLst>
              <a:ext uri="{FF2B5EF4-FFF2-40B4-BE49-F238E27FC236}">
                <a16:creationId xmlns:a16="http://schemas.microsoft.com/office/drawing/2014/main" id="{61A0F6C9-A5D1-44E6-BC34-C78ECB2F6D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5284" y="2601686"/>
            <a:ext cx="7046716" cy="3376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696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D68B48-B729-41E2-9233-8EED5FED8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92875"/>
          </a:xfrm>
        </p:spPr>
        <p:txBody>
          <a:bodyPr>
            <a:normAutofit/>
          </a:bodyPr>
          <a:lstStyle/>
          <a:p>
            <a:pPr algn="ctr"/>
            <a:br>
              <a:rPr lang="cs-CZ" sz="3200" b="1" dirty="0"/>
            </a:br>
            <a:br>
              <a:rPr lang="cs-CZ" sz="3200" b="1" dirty="0"/>
            </a:br>
            <a:br>
              <a:rPr lang="cs-CZ" sz="3200" b="1" dirty="0"/>
            </a:br>
            <a:br>
              <a:rPr lang="cs-CZ" sz="3200" b="1" dirty="0"/>
            </a:br>
            <a:br>
              <a:rPr lang="cs-CZ" sz="3200" b="1" dirty="0"/>
            </a:br>
            <a:br>
              <a:rPr lang="cs-CZ" sz="3200" b="1" dirty="0"/>
            </a:br>
            <a:br>
              <a:rPr lang="cs-CZ" sz="3200" b="1" dirty="0"/>
            </a:br>
            <a:endParaRPr lang="cs-CZ" sz="2000" b="1" dirty="0"/>
          </a:p>
        </p:txBody>
      </p:sp>
      <p:pic>
        <p:nvPicPr>
          <p:cNvPr id="5" name="Zástupný obsah 4" descr="Obsah obrázku snímek obrazovky, kreslení&#10;&#10;Popis byl vytvořen automaticky">
            <a:extLst>
              <a:ext uri="{FF2B5EF4-FFF2-40B4-BE49-F238E27FC236}">
                <a16:creationId xmlns:a16="http://schemas.microsoft.com/office/drawing/2014/main" id="{C043D201-74B2-4DB2-A0F9-FE8F5E46DF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198" y="1109609"/>
            <a:ext cx="11527604" cy="4139214"/>
          </a:xfrm>
        </p:spPr>
      </p:pic>
    </p:spTree>
    <p:extLst>
      <p:ext uri="{BB962C8B-B14F-4D97-AF65-F5344CB8AC3E}">
        <p14:creationId xmlns:p14="http://schemas.microsoft.com/office/powerpoint/2010/main" val="3082267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D68B48-B729-41E2-9233-8EED5FED8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92875"/>
          </a:xfrm>
        </p:spPr>
        <p:txBody>
          <a:bodyPr>
            <a:normAutofit/>
          </a:bodyPr>
          <a:lstStyle/>
          <a:p>
            <a:pPr algn="ctr"/>
            <a:br>
              <a:rPr lang="cs-CZ" sz="3200" b="1" dirty="0"/>
            </a:br>
            <a:br>
              <a:rPr lang="cs-CZ" sz="3200" b="1" dirty="0"/>
            </a:br>
            <a:br>
              <a:rPr lang="cs-CZ" sz="3200" b="1" dirty="0"/>
            </a:br>
            <a:br>
              <a:rPr lang="cs-CZ" sz="3200" b="1" dirty="0"/>
            </a:br>
            <a:br>
              <a:rPr lang="cs-CZ" sz="3200" b="1" dirty="0"/>
            </a:br>
            <a:br>
              <a:rPr lang="cs-CZ" sz="3200" b="1" dirty="0"/>
            </a:br>
            <a:br>
              <a:rPr lang="cs-CZ" sz="3200" b="1" dirty="0"/>
            </a:br>
            <a:br>
              <a:rPr lang="cs-CZ" sz="3200" b="1" dirty="0"/>
            </a:br>
            <a:r>
              <a:rPr lang="cs-CZ" sz="3200" b="1" dirty="0"/>
              <a:t>Jak je to se slovem CZECHIA?</a:t>
            </a:r>
            <a:br>
              <a:rPr lang="cs-CZ" sz="3200" b="1" dirty="0"/>
            </a:br>
            <a:br>
              <a:rPr lang="cs-CZ" sz="3200" b="1" dirty="0"/>
            </a:br>
            <a:r>
              <a:rPr lang="cs-CZ" sz="2000" dirty="0"/>
              <a:t>(viz např. Ondřej Dufek, oddělení jazykové kultury ÚJČ AV ČR, 9. 11. 2018, ČT, Studio 6, Používáme správně název Česko?, rozhovor o názvem Česko a </a:t>
            </a:r>
            <a:r>
              <a:rPr lang="cs-CZ" sz="2000" dirty="0" err="1"/>
              <a:t>Czechia</a:t>
            </a:r>
            <a:r>
              <a:rPr lang="cs-CZ" sz="2000" dirty="0"/>
              <a:t>, &lt;</a:t>
            </a:r>
            <a:r>
              <a:rPr lang="cs-CZ" sz="2000" u="sng" dirty="0">
                <a:hlinkClick r:id="rId2"/>
              </a:rPr>
              <a:t>https://www.ceskatelevize.cz/</a:t>
            </a:r>
            <a:r>
              <a:rPr lang="cs-CZ" sz="2000" u="sng" dirty="0" err="1">
                <a:hlinkClick r:id="rId2"/>
              </a:rPr>
              <a:t>ivysilani</a:t>
            </a:r>
            <a:r>
              <a:rPr lang="cs-CZ" sz="2000" u="sng" dirty="0">
                <a:hlinkClick r:id="rId2"/>
              </a:rPr>
              <a:t>/1096902795-studio-6/218411010101109/obsah/655795-pouzivame-spravne-nazev-cesko</a:t>
            </a:r>
            <a:r>
              <a:rPr lang="cs-CZ" sz="2000" dirty="0"/>
              <a:t>&gt;.)</a:t>
            </a:r>
            <a:endParaRPr lang="cs-CZ" sz="2000" b="1" dirty="0"/>
          </a:p>
        </p:txBody>
      </p:sp>
      <p:pic>
        <p:nvPicPr>
          <p:cNvPr id="5" name="Zástupný obsah 4" descr="Obsah obrázku snímek obrazovky, kreslení&#10;&#10;Popis byl vytvořen automaticky">
            <a:extLst>
              <a:ext uri="{FF2B5EF4-FFF2-40B4-BE49-F238E27FC236}">
                <a16:creationId xmlns:a16="http://schemas.microsoft.com/office/drawing/2014/main" id="{C043D201-74B2-4DB2-A0F9-FE8F5E46DF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198" y="0"/>
            <a:ext cx="11527604" cy="4139214"/>
          </a:xfrm>
        </p:spPr>
      </p:pic>
    </p:spTree>
    <p:extLst>
      <p:ext uri="{BB962C8B-B14F-4D97-AF65-F5344CB8AC3E}">
        <p14:creationId xmlns:p14="http://schemas.microsoft.com/office/powerpoint/2010/main" val="1629487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9A021E-CD22-44E6-905C-5CF8FEDE3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C1F5680-CD7D-4525-AD2C-7AED8D0A8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831286" cy="5811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na 9. března 2020: četba o výzkumech vedených prof. Janou Svobodovou – </a:t>
            </a:r>
            <a:r>
              <a:rPr lang="cs-CZ" u="sng" dirty="0"/>
              <a:t>zadání a texty jsou v </a:t>
            </a:r>
            <a:r>
              <a:rPr lang="cs-CZ" u="sng" dirty="0" err="1"/>
              <a:t>moodlu</a:t>
            </a:r>
            <a:r>
              <a:rPr lang="cs-CZ" u="sng" dirty="0"/>
              <a:t>, </a:t>
            </a:r>
            <a:r>
              <a:rPr lang="cs-CZ" b="1" u="sng" dirty="0"/>
              <a:t>čtou všichni</a:t>
            </a:r>
            <a:r>
              <a:rPr lang="cs-CZ" u="sng" dirty="0"/>
              <a:t>!</a:t>
            </a:r>
          </a:p>
          <a:p>
            <a:r>
              <a:rPr lang="cs-CZ" dirty="0"/>
              <a:t>sociolingvistická sondáž z roku 2008, školy v Ostravě a blízké okolí, </a:t>
            </a:r>
          </a:p>
          <a:p>
            <a:pPr lvl="1"/>
            <a:r>
              <a:rPr lang="cs-CZ" dirty="0"/>
              <a:t>424 mladých 10–17 let (208 dívek a 216 chlapců), 265 dospělých (129 žen a 136 mužů)</a:t>
            </a:r>
          </a:p>
          <a:p>
            <a:r>
              <a:rPr lang="cs-CZ" dirty="0"/>
              <a:t>projekt </a:t>
            </a:r>
            <a:r>
              <a:rPr lang="cs-CZ" i="1" dirty="0"/>
              <a:t>Fenomén spisovnosti v současné české jazykové situaci: recepce, realita, perspektiva a vize</a:t>
            </a:r>
            <a:r>
              <a:rPr lang="cs-CZ" dirty="0"/>
              <a:t>; GA405/09/0113; hlavní řešitelka: prof. PhDr. Jana Svobodová, CSc.; 1/2009–12/2011</a:t>
            </a:r>
          </a:p>
          <a:p>
            <a:pPr marL="457200" lvl="1" indent="0">
              <a:buNone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cs-CZ" dirty="0"/>
              <a:t>publikace Čeština na rozcestí (2015); Ostravská univerzita</a:t>
            </a:r>
          </a:p>
          <a:p>
            <a:pPr lvl="1"/>
            <a:r>
              <a:rPr lang="cs-CZ" dirty="0"/>
              <a:t>1511 dospělých respondentů, 1422 respondentů mladých 12–18 let, 336 odborníků (češtinářů)</a:t>
            </a:r>
          </a:p>
          <a:p>
            <a:pPr lvl="1"/>
            <a:r>
              <a:rPr lang="cs-CZ" b="1" u="sng" dirty="0"/>
              <a:t>na </a:t>
            </a:r>
            <a:r>
              <a:rPr lang="cs-CZ" b="1" u="sng" dirty="0" err="1"/>
              <a:t>moodlu</a:t>
            </a:r>
            <a:r>
              <a:rPr lang="cs-CZ" b="1" u="sng" dirty="0"/>
              <a:t> bude verze dotazníku pro odborníky, na 9. března ho prostudujte a připravte si poznámky</a:t>
            </a:r>
          </a:p>
        </p:txBody>
      </p:sp>
    </p:spTree>
    <p:extLst>
      <p:ext uri="{BB962C8B-B14F-4D97-AF65-F5344CB8AC3E}">
        <p14:creationId xmlns:p14="http://schemas.microsoft.com/office/powerpoint/2010/main" val="3904311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B84E07-BACF-42DF-8BE2-45E2F8F1E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200" b="1" dirty="0"/>
              <a:t>NESČ, jazykový postoj</a:t>
            </a:r>
            <a:br>
              <a:rPr lang="cs-CZ" sz="3200" dirty="0"/>
            </a:br>
            <a:r>
              <a:rPr lang="cs-CZ" sz="2400" dirty="0">
                <a:hlinkClick r:id="rId2"/>
              </a:rPr>
              <a:t>https://www.czechency.org/slovnik/JAZYKOV%C3%9D%20POSTOJ</a:t>
            </a:r>
            <a:endParaRPr lang="cs-CZ" sz="3200" dirty="0"/>
          </a:p>
        </p:txBody>
      </p:sp>
      <p:pic>
        <p:nvPicPr>
          <p:cNvPr id="5" name="Zástupný obsah 4" descr="Obsah obrázku text, noviny&#10;&#10;Popis byl vytvořen automaticky">
            <a:extLst>
              <a:ext uri="{FF2B5EF4-FFF2-40B4-BE49-F238E27FC236}">
                <a16:creationId xmlns:a16="http://schemas.microsoft.com/office/drawing/2014/main" id="{3540AD4D-8B08-471E-BEA8-AB904835C4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532" y="1981200"/>
            <a:ext cx="11732936" cy="3369583"/>
          </a:xfrm>
        </p:spPr>
      </p:pic>
    </p:spTree>
    <p:extLst>
      <p:ext uri="{BB962C8B-B14F-4D97-AF65-F5344CB8AC3E}">
        <p14:creationId xmlns:p14="http://schemas.microsoft.com/office/powerpoint/2010/main" val="3988075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932EE9-05B6-40F0-A310-E80EB55C3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1582"/>
            <a:ext cx="10831286" cy="1325563"/>
          </a:xfrm>
        </p:spPr>
        <p:txBody>
          <a:bodyPr>
            <a:normAutofit fontScale="90000"/>
          </a:bodyPr>
          <a:lstStyle/>
          <a:p>
            <a:r>
              <a:rPr lang="cs-CZ" sz="3600" b="1" dirty="0"/>
              <a:t>POLÍVKOVÁ, Alena (1992): </a:t>
            </a:r>
            <a:r>
              <a:rPr lang="cs-CZ" sz="3600" b="1" i="1" dirty="0"/>
              <a:t>K některým postojům uživatelů k jazyku.</a:t>
            </a:r>
            <a:br>
              <a:rPr lang="cs-CZ" sz="3600" i="1" dirty="0"/>
            </a:br>
            <a:r>
              <a:rPr lang="cs-CZ" sz="2200" i="1" dirty="0"/>
              <a:t>Naše řeč, r. 75, č. 4, s. 176–182.</a:t>
            </a:r>
            <a:r>
              <a:rPr lang="cs-CZ" sz="2200" dirty="0">
                <a:hlinkClick r:id="rId2"/>
              </a:rPr>
              <a:t>http://nase-rec.ujc.cas.cz/archiv.php?art=7086</a:t>
            </a:r>
            <a:endParaRPr lang="cs-CZ" sz="2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CDD305B-0BA2-4B81-A8FE-D9ACCC644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6771"/>
            <a:ext cx="10515600" cy="4250192"/>
          </a:xfrm>
        </p:spPr>
        <p:txBody>
          <a:bodyPr>
            <a:normAutofit fontScale="92500"/>
          </a:bodyPr>
          <a:lstStyle/>
          <a:p>
            <a:r>
              <a:rPr lang="cs-CZ" dirty="0"/>
              <a:t>„Na veřejné i oficiální komunikaci se podílí stále větší počet lidí.“ </a:t>
            </a:r>
            <a:r>
              <a:rPr lang="cs-CZ" b="1" dirty="0">
                <a:solidFill>
                  <a:srgbClr val="0070C0"/>
                </a:solidFill>
              </a:rPr>
              <a:t>KDO?</a:t>
            </a:r>
          </a:p>
          <a:p>
            <a:r>
              <a:rPr lang="cs-CZ" dirty="0"/>
              <a:t>skupiny</a:t>
            </a:r>
          </a:p>
          <a:p>
            <a:pPr lvl="1"/>
            <a:r>
              <a:rPr lang="cs-CZ" sz="2800" dirty="0"/>
              <a:t>lhostejní, necitliví</a:t>
            </a:r>
          </a:p>
          <a:p>
            <a:pPr lvl="1"/>
            <a:r>
              <a:rPr lang="cs-CZ" sz="2800" dirty="0"/>
              <a:t>zájem mají, přemýšlejí, pevné představy</a:t>
            </a:r>
          </a:p>
          <a:p>
            <a:pPr lvl="2"/>
            <a:r>
              <a:rPr lang="cs-CZ" sz="2400" dirty="0"/>
              <a:t>jedinec upřednostňuje vlastní názor, povyšuje ho na obecně platný, útočnost</a:t>
            </a:r>
          </a:p>
          <a:p>
            <a:pPr lvl="2"/>
            <a:r>
              <a:rPr lang="cs-CZ" sz="2400" dirty="0"/>
              <a:t>např. odmítavý postoj k přejatým slovům (hartusit!)</a:t>
            </a:r>
          </a:p>
          <a:p>
            <a:pPr lvl="1"/>
            <a:r>
              <a:rPr lang="cs-CZ" sz="2800" dirty="0"/>
              <a:t>konzervativci (HP: z textu mi není jasné, zda je to tatáž skupina jako </a:t>
            </a: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↑)</a:t>
            </a:r>
            <a:endParaRPr lang="cs-CZ" sz="2800" dirty="0"/>
          </a:p>
          <a:p>
            <a:pPr lvl="2"/>
            <a:r>
              <a:rPr lang="cs-CZ" sz="2400" dirty="0"/>
              <a:t>stabilita jazykové kodifikace</a:t>
            </a:r>
          </a:p>
          <a:p>
            <a:pPr lvl="2"/>
            <a:r>
              <a:rPr lang="cs-CZ" sz="2400" dirty="0"/>
              <a:t>podle autorky málo využívají příručky</a:t>
            </a:r>
          </a:p>
          <a:p>
            <a:r>
              <a:rPr lang="cs-CZ" dirty="0"/>
              <a:t>obecně je hlavní oblastí zájmu pravopis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8501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932EE9-05B6-40F0-A310-E80EB55C3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1582"/>
            <a:ext cx="10831286" cy="1325563"/>
          </a:xfrm>
        </p:spPr>
        <p:txBody>
          <a:bodyPr>
            <a:normAutofit fontScale="90000"/>
          </a:bodyPr>
          <a:lstStyle/>
          <a:p>
            <a:r>
              <a:rPr lang="cs-CZ" sz="3600" b="1" dirty="0"/>
              <a:t>POLÍVKOVÁ, Alena (1992): </a:t>
            </a:r>
            <a:r>
              <a:rPr lang="cs-CZ" sz="3600" b="1" i="1" dirty="0"/>
              <a:t>K některým postojům uživatelů k jazyku.</a:t>
            </a:r>
            <a:br>
              <a:rPr lang="cs-CZ" sz="3600" i="1" dirty="0"/>
            </a:br>
            <a:r>
              <a:rPr lang="cs-CZ" sz="2200" i="1" dirty="0"/>
              <a:t>Naše řeč, r. 75, č. 4, s. 176–182.</a:t>
            </a:r>
            <a:r>
              <a:rPr lang="cs-CZ" sz="2200" dirty="0">
                <a:hlinkClick r:id="rId2"/>
              </a:rPr>
              <a:t>http://nase-rec.ujc.cas.cz/archiv.php?art=7086</a:t>
            </a:r>
            <a:endParaRPr lang="cs-CZ" sz="2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CDD305B-0BA2-4B81-A8FE-D9ACCC644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6771"/>
            <a:ext cx="9720943" cy="4250192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TESAT!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Jinou skupinu představují ti uživatelé, kteří za základní hodnotící kritérium považují ostrý protiklad správnost — nesprávnost či platí — neplatí. Negativní působení těchto kritérií převyšuje jejich užitek, tkvící snad jedině v jejich jednoduchosti. Vychází ze zjednodušené nediferencované představy o jednolitém spisovném jazyce, ustrnulém a spoutaném mechanickými pravidly.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1826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932EE9-05B6-40F0-A310-E80EB55C3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1582"/>
            <a:ext cx="10831286" cy="1325563"/>
          </a:xfrm>
        </p:spPr>
        <p:txBody>
          <a:bodyPr>
            <a:normAutofit fontScale="90000"/>
          </a:bodyPr>
          <a:lstStyle/>
          <a:p>
            <a:r>
              <a:rPr lang="cs-CZ" sz="3600" b="1" dirty="0"/>
              <a:t>POLÍVKOVÁ, Alena (1992): </a:t>
            </a:r>
            <a:r>
              <a:rPr lang="cs-CZ" sz="3600" b="1" i="1" dirty="0"/>
              <a:t>K některým postojům uživatelů k jazyku.</a:t>
            </a:r>
            <a:br>
              <a:rPr lang="cs-CZ" sz="3600" i="1" dirty="0"/>
            </a:br>
            <a:r>
              <a:rPr lang="cs-CZ" sz="2200" i="1" dirty="0"/>
              <a:t>Naše řeč, r. 75, č. 4, s. 176–182.</a:t>
            </a:r>
            <a:r>
              <a:rPr lang="cs-CZ" sz="2200" dirty="0">
                <a:hlinkClick r:id="rId2"/>
              </a:rPr>
              <a:t>http://nase-rec.ujc.cas.cz/archiv.php?art=7086</a:t>
            </a:r>
            <a:endParaRPr lang="cs-CZ" sz="2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CDD305B-0BA2-4B81-A8FE-D9ACCC644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926771"/>
            <a:ext cx="11027229" cy="4250192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Co říkáte na tuto argumentaci?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Jestliže přesto tyto zvláštnosti dodržujeme, není to jenom „z úcty k tradici“, nýbrž i proto, že by okamžité zavedení výraznějších změn v pravopise poněkud antikvovalo celou naši literaturu uloženou v knihovnách, a vedlo tak k velkým kulturním i ekonomickým škodám.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Je též třeba si uvědomit, že leccos, co se jeví jako zbytečné ztížení pro toho, kdo píše, je naopak výhodou při čtení (např. psaní </a:t>
            </a:r>
            <a:r>
              <a:rPr lang="cs-CZ" i="1" dirty="0"/>
              <a:t>i × y</a:t>
            </a:r>
            <a:r>
              <a:rPr lang="cs-CZ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473437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932EE9-05B6-40F0-A310-E80EB55C3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CDD305B-0BA2-4B81-A8FE-D9ACCC644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„poradenské weby“</a:t>
            </a:r>
          </a:p>
          <a:p>
            <a:pPr lvl="1"/>
            <a:r>
              <a:rPr lang="cs-CZ" dirty="0">
                <a:hlinkClick r:id="rId2"/>
              </a:rPr>
              <a:t>https://www.cervenapropiska.cz/</a:t>
            </a:r>
            <a:endParaRPr lang="cs-CZ" dirty="0"/>
          </a:p>
          <a:p>
            <a:pPr lvl="1"/>
            <a:r>
              <a:rPr lang="cs-CZ" dirty="0">
                <a:hlinkClick r:id="rId3"/>
              </a:rPr>
              <a:t>https://www.instagram.com/cervenapropiska/?hl=cs</a:t>
            </a:r>
            <a:endParaRPr lang="cs-CZ" dirty="0"/>
          </a:p>
          <a:p>
            <a:pPr lvl="1"/>
            <a:r>
              <a:rPr lang="cs-CZ" dirty="0">
                <a:hlinkClick r:id="rId4"/>
              </a:rPr>
              <a:t>https://twitter.com/jazykovedma?lang=cs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1641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snímek obrazovky&#10;&#10;Popis byl vytvořen automaticky">
            <a:extLst>
              <a:ext uri="{FF2B5EF4-FFF2-40B4-BE49-F238E27FC236}">
                <a16:creationId xmlns:a16="http://schemas.microsoft.com/office/drawing/2014/main" id="{1A1A8ED8-AD08-43ED-9588-A0047D9298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898" y="391886"/>
            <a:ext cx="12061102" cy="5116285"/>
          </a:xfrm>
          <a:prstGeom prst="rect">
            <a:avLst/>
          </a:prstGeom>
        </p:spPr>
      </p:pic>
      <p:sp>
        <p:nvSpPr>
          <p:cNvPr id="4" name="Ovál 3">
            <a:extLst>
              <a:ext uri="{FF2B5EF4-FFF2-40B4-BE49-F238E27FC236}">
                <a16:creationId xmlns:a16="http://schemas.microsoft.com/office/drawing/2014/main" id="{DE6EC0BE-CDC8-41C9-8430-E0E1DE0DBBED}"/>
              </a:ext>
            </a:extLst>
          </p:cNvPr>
          <p:cNvSpPr/>
          <p:nvPr/>
        </p:nvSpPr>
        <p:spPr>
          <a:xfrm>
            <a:off x="1360713" y="4474029"/>
            <a:ext cx="2100943" cy="653142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9808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Obsah obrázku snímek obrazovky&#10;&#10;Popis byl vytvořen automaticky">
            <a:extLst>
              <a:ext uri="{FF2B5EF4-FFF2-40B4-BE49-F238E27FC236}">
                <a16:creationId xmlns:a16="http://schemas.microsoft.com/office/drawing/2014/main" id="{DB7CB82A-B316-4AFD-BAEF-09717BC40E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601299" cy="4702629"/>
          </a:xfrm>
          <a:prstGeom prst="rect">
            <a:avLst/>
          </a:prstGeom>
        </p:spPr>
      </p:pic>
      <p:pic>
        <p:nvPicPr>
          <p:cNvPr id="9" name="Obrázek 8" descr="Obsah obrázku snímek obrazovky&#10;&#10;Popis byl vytvořen automaticky">
            <a:extLst>
              <a:ext uri="{FF2B5EF4-FFF2-40B4-BE49-F238E27FC236}">
                <a16:creationId xmlns:a16="http://schemas.microsoft.com/office/drawing/2014/main" id="{9479292E-3CCB-49BD-8C5B-D1611BE49E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5514" y="1125317"/>
            <a:ext cx="6716486" cy="5732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409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snímek obrazovky&#10;&#10;Popis byl vytvořen automaticky">
            <a:extLst>
              <a:ext uri="{FF2B5EF4-FFF2-40B4-BE49-F238E27FC236}">
                <a16:creationId xmlns:a16="http://schemas.microsoft.com/office/drawing/2014/main" id="{FAB3619C-17CA-4960-9153-56F3398504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6038255" cy="5214257"/>
          </a:xfrm>
          <a:prstGeom prst="rect">
            <a:avLst/>
          </a:prstGeom>
        </p:spPr>
      </p:pic>
      <p:pic>
        <p:nvPicPr>
          <p:cNvPr id="5" name="Obrázek 4" descr="Obsah obrázku snímek obrazovky&#10;&#10;Popis byl vytvořen automaticky">
            <a:extLst>
              <a:ext uri="{FF2B5EF4-FFF2-40B4-BE49-F238E27FC236}">
                <a16:creationId xmlns:a16="http://schemas.microsoft.com/office/drawing/2014/main" id="{9562A413-124B-42F3-A752-DD99E59934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600" y="2071224"/>
            <a:ext cx="6375400" cy="4786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51089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18366</TotalTime>
  <Words>647</Words>
  <Application>Microsoft Office PowerPoint</Application>
  <PresentationFormat>Širokoúhlá obrazovka</PresentationFormat>
  <Paragraphs>38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Motiv Office</vt:lpstr>
      <vt:lpstr>Jazyk a jazykověda pohledem laiků</vt:lpstr>
      <vt:lpstr>NESČ, jazykový postoj https://www.czechency.org/slovnik/JAZYKOV%C3%9D%20POSTOJ</vt:lpstr>
      <vt:lpstr>POLÍVKOVÁ, Alena (1992): K některým postojům uživatelů k jazyku. Naše řeč, r. 75, č. 4, s. 176–182.http://nase-rec.ujc.cas.cz/archiv.php?art=7086</vt:lpstr>
      <vt:lpstr>POLÍVKOVÁ, Alena (1992): K některým postojům uživatelů k jazyku. Naše řeč, r. 75, č. 4, s. 176–182.http://nase-rec.ujc.cas.cz/archiv.php?art=7086</vt:lpstr>
      <vt:lpstr>POLÍVKOVÁ, Alena (1992): K některým postojům uživatelů k jazyku. Naše řeč, r. 75, č. 4, s. 176–182.http://nase-rec.ujc.cas.cz/archiv.php?art=7086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      </vt:lpstr>
      <vt:lpstr>        Jak je to se slovem CZECHIA?  (viz např. Ondřej Dufek, oddělení jazykové kultury ÚJČ AV ČR, 9. 11. 2018, ČT, Studio 6, Používáme správně název Česko?, rozhovor o názvem Česko a Czechia, &lt;https://www.ceskatelevize.cz/ivysilani/1096902795-studio-6/218411010101109/obsah/655795-pouzivame-spravne-nazev-cesko&gt;.)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Jazyk a jazykověda pohledem laiků</dc:title>
  <dc:creator>Prokšová, Hana</dc:creator>
  <cp:lastModifiedBy>Prokšová, Hana</cp:lastModifiedBy>
  <cp:revision>58</cp:revision>
  <dcterms:created xsi:type="dcterms:W3CDTF">2020-02-04T10:02:08Z</dcterms:created>
  <dcterms:modified xsi:type="dcterms:W3CDTF">2020-03-02T14:06:56Z</dcterms:modified>
</cp:coreProperties>
</file>