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9" r:id="rId4"/>
    <p:sldId id="289" r:id="rId5"/>
    <p:sldId id="288" r:id="rId6"/>
    <p:sldId id="291" r:id="rId7"/>
    <p:sldId id="292" r:id="rId8"/>
    <p:sldId id="299" r:id="rId9"/>
    <p:sldId id="300" r:id="rId10"/>
    <p:sldId id="301" r:id="rId11"/>
    <p:sldId id="302" r:id="rId12"/>
    <p:sldId id="296" r:id="rId13"/>
    <p:sldId id="304" r:id="rId14"/>
    <p:sldId id="305" r:id="rId15"/>
    <p:sldId id="306" r:id="rId16"/>
    <p:sldId id="261" r:id="rId17"/>
    <p:sldId id="267" r:id="rId18"/>
    <p:sldId id="298" r:id="rId19"/>
    <p:sldId id="332" r:id="rId20"/>
    <p:sldId id="310" r:id="rId21"/>
    <p:sldId id="333" r:id="rId22"/>
    <p:sldId id="334" r:id="rId23"/>
    <p:sldId id="335" r:id="rId24"/>
    <p:sldId id="336" r:id="rId25"/>
    <p:sldId id="337" r:id="rId26"/>
    <p:sldId id="314" r:id="rId27"/>
    <p:sldId id="338" r:id="rId28"/>
    <p:sldId id="321" r:id="rId29"/>
    <p:sldId id="325" r:id="rId30"/>
    <p:sldId id="279" r:id="rId31"/>
    <p:sldId id="260" r:id="rId32"/>
    <p:sldId id="328" r:id="rId33"/>
    <p:sldId id="282" r:id="rId34"/>
    <p:sldId id="27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99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30CCE-C42E-146D-76DA-C564C05CA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5816AD-5574-8F18-304D-D1539959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FD474-7B4C-455B-4E30-768A8757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85CA87-E693-19C8-D146-17B9DF44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9DB8F7-7F4C-0001-9C3C-2B58C58B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7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0BEDF-713F-C590-16D1-679475E6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1DCFEA-D684-6411-070C-BFD81255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FE88A5-2FC5-3469-4312-BAAF2CAB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99171-1B87-8657-1183-500675E3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8E6666-4A5C-A5DF-4F8F-BFBA149B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79B5EE-1118-FFB0-0B1F-0292F4BD3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A33F31-2E15-153C-D832-F8796E75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7302E-AFF5-34E1-718D-7ADB0BF2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B3AABF-EF31-53D8-548E-BA3EF008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FCA419-3DBE-59F6-4C33-2F32B01B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D2E1B-4192-11BF-06D7-33BD2C15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EF501-F1CE-BBF5-EEFC-0EE20AD9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AC4251-2A5E-EF77-93D5-5A5241AB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0D03B6-7526-F6E0-FE74-BC8C63BE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80B965-6659-AAFE-D7C0-602999A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9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80CD8-FF46-D739-ED1F-D6413169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2C7B19-EE35-5E0F-202D-60B8D442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F1BDC4-884A-ABE1-BE6A-F6FF1601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9A21E-B5F8-9125-2D57-34FF5BF9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97C998-D61A-CBA2-845F-53C5473B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1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ED05D-AF8C-5098-2C0A-0FD06326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48D4A-DAAE-DD10-9769-B56EF427E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6CEC81-F7BA-29D4-2E10-69528E86E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0E189C-988B-C164-EA67-CF77D543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3797D9-16CB-6324-204D-72598C6E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86878A-50F7-2122-0384-94AAC33D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5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54333-C2E7-53A4-5167-E8E65842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C7FD6C-1898-B97A-87EA-919F5554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C7C954-AF7E-A331-0E3E-33311C63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5DC34F-9B2A-45C3-1E6B-0B9F344DA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D436BF-8C42-82AF-67B2-876CF7E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A2669B-4539-578A-95F6-810C105D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6C7DA1-F2C8-06CF-A437-4CD00D79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CCB90E-4AED-8F5A-B712-1CCE2448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31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DDFC1-B22A-4F23-3543-CABD9BDA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7A1A87-39B0-2018-4EE3-CA19D761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15185C-CEA0-4705-DAA1-3AE5A1F8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5FF968-38B9-8364-00A2-6A82C044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4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52D438-F1E7-5EB7-0400-61ACFF31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B919E2-28BD-6300-D440-1FDF4A1E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D92CFB-84C2-A4FC-B5E8-031C311E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7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A8FE7-72FA-1038-987C-A82E585B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634AC-94DD-75E0-E3FA-A4153F0B3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9BC6D0-A36F-24D7-5204-FCCED91C5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AD2497-2605-4EE1-2C47-C4956771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5AFD1A-AAA9-F278-E8D7-9512AFAF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D6EFBF-5BA9-BD4E-D715-6C6AF911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44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85333-6C8E-4C8E-D13B-81836A24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DB09C8-0B1F-E43D-56A6-69512233A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159F96-1DBD-F80B-4CAC-D6190235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136CCE-390D-FCDC-488E-9DE49C10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F48FE4-1A12-6AA0-D4B2-FD93FEAF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A88800-DA36-B18F-4531-F9EE9DFB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AAEAE5-B0A1-78BE-A287-5EAB9F49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9671AE-AC59-8384-B05E-AD14B0D14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F5B052-1320-8FFE-F719-674494684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849E-0E9E-4F9A-A347-150EE079ED6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BB3297-51EB-2F90-5137-5DCEB406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0F9B4-3A67-AC60-32B7-1EB54F00B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5C31-C607-44F6-A499-66878FD5A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1764" y="260650"/>
            <a:ext cx="10105052" cy="10540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100" b="1" dirty="0"/>
              <a:t>Veřejné finance 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1800" b="1" dirty="0"/>
              <a:t>(prof. Ing. Ivana Boháčková, CSc. – ivana1bohackova@seznam.cz, Ing. Michal Čermák, Ph.D., cermak@pef.czu.cz)</a:t>
            </a:r>
            <a:br>
              <a:rPr lang="cs-CZ" sz="1800" b="1" dirty="0"/>
            </a:br>
            <a:endParaRPr lang="cs-CZ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1763" y="3669715"/>
            <a:ext cx="10105052" cy="302966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cs-CZ" sz="1800" b="1" dirty="0"/>
              <a:t>Obsah přednášek je orientován do 3 rovin:</a:t>
            </a:r>
            <a:endParaRPr lang="cs-CZ" sz="1800" dirty="0"/>
          </a:p>
          <a:p>
            <a:pPr marL="342900" indent="-342900" algn="just">
              <a:buAutoNum type="arabicPeriod"/>
            </a:pPr>
            <a:r>
              <a:rPr lang="cs-CZ" sz="1800" b="1" dirty="0"/>
              <a:t>Obecná problematika</a:t>
            </a:r>
            <a:r>
              <a:rPr lang="cs-CZ" sz="1800" dirty="0"/>
              <a:t> </a:t>
            </a:r>
            <a:r>
              <a:rPr lang="cs-CZ" sz="1800" b="1" dirty="0"/>
              <a:t>veřejných financí, </a:t>
            </a:r>
            <a:r>
              <a:rPr lang="cs-CZ" sz="1800" dirty="0"/>
              <a:t>veřejný sektor, veřejné finance (VF), veřejná správa, přístupy - </a:t>
            </a:r>
            <a:r>
              <a:rPr lang="cs-CZ" sz="1800" dirty="0" err="1"/>
              <a:t>Keynesova</a:t>
            </a:r>
            <a:r>
              <a:rPr lang="cs-CZ" sz="1800" dirty="0"/>
              <a:t> teorie VF, liberalismus, monetarismus), praxe, management VF (</a:t>
            </a:r>
            <a:r>
              <a:rPr lang="cs-CZ" sz="1800" dirty="0" err="1"/>
              <a:t>neotaylorismus</a:t>
            </a:r>
            <a:r>
              <a:rPr lang="cs-CZ" sz="1800" dirty="0"/>
              <a:t>, veřejné podnikání, </a:t>
            </a:r>
            <a:r>
              <a:rPr lang="cs-CZ" sz="1800" dirty="0" err="1"/>
              <a:t>new</a:t>
            </a:r>
            <a:r>
              <a:rPr lang="cs-CZ" sz="1800" dirty="0"/>
              <a:t> public management, veřejná volba, veřejný zájem, fiskální politika)</a:t>
            </a:r>
          </a:p>
          <a:p>
            <a:pPr lvl="0" algn="just"/>
            <a:r>
              <a:rPr lang="cs-CZ" sz="1800" dirty="0"/>
              <a:t>2 . </a:t>
            </a:r>
            <a:r>
              <a:rPr lang="cs-CZ" sz="1800" b="1" dirty="0"/>
              <a:t>Veřejné finance v ČR</a:t>
            </a:r>
            <a:r>
              <a:rPr lang="cs-CZ" sz="1800" dirty="0"/>
              <a:t> (rozpočtová politika ČR, státní rozpočet-příjmy, výdaje, deficit, zadluženost,                                          hospodaření s veřejnými financemi (objektivní problémy x neschopnost)</a:t>
            </a:r>
          </a:p>
          <a:p>
            <a:pPr marL="342900" indent="-342900" algn="just">
              <a:buAutoNum type="arabicPeriod" startAt="3"/>
            </a:pPr>
            <a:r>
              <a:rPr lang="cs-CZ" sz="1800" b="1" dirty="0"/>
              <a:t>Propojení národních a evropských financí v oblastech veřejného zájmu a veřejných financí </a:t>
            </a:r>
            <a:r>
              <a:rPr lang="cs-CZ" sz="1800" dirty="0"/>
              <a:t>(rozpočet EU, princip finanční solidarity, plátci x příjemci, pozice ČR, princip rozdělování unijních dotací v ČR, budoucnost národních VF v rámci fiskální unie)</a:t>
            </a:r>
          </a:p>
          <a:p>
            <a:pPr marL="342900" indent="-342900" algn="just">
              <a:buAutoNum type="arabicPeriod" startAt="3"/>
            </a:pPr>
            <a:endParaRPr lang="cs-CZ" sz="1600" dirty="0"/>
          </a:p>
        </p:txBody>
      </p:sp>
      <p:pic>
        <p:nvPicPr>
          <p:cNvPr id="1026" name="Picture 2" descr="Minimální mzda v Česku je podle Středuly nedůstojná, víc berou i Slováci a Poláci - Fotka 1 - Echo24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3" y="1345516"/>
            <a:ext cx="3669476" cy="22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íze, papír, hotovost, banka, měna, e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81" y="1345516"/>
            <a:ext cx="3350034" cy="22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kladnička růžové prasátko s kladívkem | KupMa.cz">
            <a:extLst>
              <a:ext uri="{FF2B5EF4-FFF2-40B4-BE49-F238E27FC236}">
                <a16:creationId xmlns:a16="http://schemas.microsoft.com/office/drawing/2014/main" id="{9420C214-6907-2ABC-D1AF-544249C3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38" y="1484232"/>
            <a:ext cx="1922980" cy="19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0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117DAA1-1373-6935-3F07-ADCEA030C610}"/>
              </a:ext>
            </a:extLst>
          </p:cNvPr>
          <p:cNvSpPr txBox="1"/>
          <p:nvPr/>
        </p:nvSpPr>
        <p:spPr>
          <a:xfrm>
            <a:off x="1007706" y="419878"/>
            <a:ext cx="915333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Samospráva</a:t>
            </a:r>
            <a:r>
              <a:rPr lang="cs-CZ" sz="1600" dirty="0"/>
              <a:t>: způsob řízení určitého celku, kdy si subjekt rozhoduje o některých věcech sám („sám se spravuje“)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Není to pojem, který by  vyjadřoval státní uspořádání (v rámci federace nebo spolkové republiky!!!!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 výsledkem administrativního členění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Klady : uplatnění principu </a:t>
            </a:r>
            <a:r>
              <a:rPr lang="cs-CZ" sz="1600" b="1" dirty="0">
                <a:solidFill>
                  <a:srgbClr val="FF0000"/>
                </a:solidFill>
              </a:rPr>
              <a:t>subsidiarity</a:t>
            </a:r>
            <a:r>
              <a:rPr lang="cs-CZ" sz="1600" dirty="0">
                <a:solidFill>
                  <a:srgbClr val="FF0000"/>
                </a:solidFill>
              </a:rPr>
              <a:t> (problém řeší ta úroveň řízení, která je mu nejblíže)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Minus: značný prostor pro korupci, zneužití veřejných prostředků, neefektivnost hospodaření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A4019B-0B32-DA2B-3969-0F893533EBFD}"/>
              </a:ext>
            </a:extLst>
          </p:cNvPr>
          <p:cNvSpPr txBox="1"/>
          <p:nvPr/>
        </p:nvSpPr>
        <p:spPr>
          <a:xfrm>
            <a:off x="1007706" y="2249165"/>
            <a:ext cx="427342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Samospráva územní </a:t>
            </a:r>
            <a:r>
              <a:rPr lang="cs-CZ" sz="1600" dirty="0"/>
              <a:t>: uplatňuje se na konkrétním prostoru (kraj) </a:t>
            </a:r>
          </a:p>
          <a:p>
            <a:r>
              <a:rPr lang="cs-CZ" sz="1600" dirty="0"/>
              <a:t>Krajská samospráva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Rozhoduje a jedná v zájmu obyvatel kraje</a:t>
            </a:r>
          </a:p>
          <a:p>
            <a:r>
              <a:rPr lang="cs-CZ" sz="1600" dirty="0"/>
              <a:t>Obecní samospráva</a:t>
            </a:r>
          </a:p>
          <a:p>
            <a:r>
              <a:rPr lang="cs-CZ" sz="1600" dirty="0"/>
              <a:t>- Rozhoduje a jedná v zájmu obyvatel obce</a:t>
            </a:r>
          </a:p>
        </p:txBody>
      </p:sp>
      <p:pic>
        <p:nvPicPr>
          <p:cNvPr id="4" name="Picture 4" descr="Ilustrační foto.">
            <a:extLst>
              <a:ext uri="{FF2B5EF4-FFF2-40B4-BE49-F238E27FC236}">
                <a16:creationId xmlns:a16="http://schemas.microsoft.com/office/drawing/2014/main" id="{D4B3A06B-B9FD-DE7C-C1AC-13B0793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8" y="4043929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ihozápad Southwest 72 Severozápad Northwest 44 Severovýchod Northeast 82 Jihovýchod Southeast 60 Střední Morava Central Moravia 45 Moravskoslezsko Moravia-Silesia 30 Total Total 410">
            <a:extLst>
              <a:ext uri="{FF2B5EF4-FFF2-40B4-BE49-F238E27FC236}">
                <a16:creationId xmlns:a16="http://schemas.microsoft.com/office/drawing/2014/main" id="{CE5A2CF2-CB56-B200-0468-37517EFC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07" y="3906871"/>
            <a:ext cx="4693053" cy="33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606845C-B011-5609-40C9-9E6988A5127A}"/>
              </a:ext>
            </a:extLst>
          </p:cNvPr>
          <p:cNvSpPr txBox="1"/>
          <p:nvPr/>
        </p:nvSpPr>
        <p:spPr>
          <a:xfrm>
            <a:off x="6096000" y="2249165"/>
            <a:ext cx="49427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Samospráva zájmová</a:t>
            </a:r>
            <a:r>
              <a:rPr lang="cs-CZ" sz="1600" dirty="0"/>
              <a:t>: uplatňuje se v konkrétních oblastech – Advokátní komora, Česká komora architektů, Česká lékařská komora, „školní samosprávy“ atd….</a:t>
            </a:r>
          </a:p>
        </p:txBody>
      </p:sp>
    </p:spTree>
    <p:extLst>
      <p:ext uri="{BB962C8B-B14F-4D97-AF65-F5344CB8AC3E}">
        <p14:creationId xmlns:p14="http://schemas.microsoft.com/office/powerpoint/2010/main" val="225788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04B1DF5-F32C-7C5B-9178-B4BCF07EE12B}"/>
              </a:ext>
            </a:extLst>
          </p:cNvPr>
          <p:cNvSpPr txBox="1"/>
          <p:nvPr/>
        </p:nvSpPr>
        <p:spPr>
          <a:xfrm>
            <a:off x="838986" y="490194"/>
            <a:ext cx="8003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Instituce EU mající </a:t>
            </a:r>
            <a:r>
              <a:rPr lang="cs-CZ" sz="1600" b="1" dirty="0" err="1">
                <a:solidFill>
                  <a:srgbClr val="FF0000"/>
                </a:solidFill>
              </a:rPr>
              <a:t>vlív</a:t>
            </a:r>
            <a:r>
              <a:rPr lang="cs-CZ" sz="1600" b="1" dirty="0">
                <a:solidFill>
                  <a:srgbClr val="FF0000"/>
                </a:solidFill>
              </a:rPr>
              <a:t> na přidělení „ evropských peněz“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6CBE1A-73EF-A86F-B18A-47AA197B5A02}"/>
              </a:ext>
            </a:extLst>
          </p:cNvPr>
          <p:cNvSpPr txBox="1"/>
          <p:nvPr/>
        </p:nvSpPr>
        <p:spPr>
          <a:xfrm>
            <a:off x="735291" y="1027522"/>
            <a:ext cx="48359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Nemají obdobu ve státních institucích</a:t>
            </a:r>
            <a:br>
              <a:rPr lang="cs-CZ" sz="1400" dirty="0"/>
            </a:br>
            <a:r>
              <a:rPr lang="cs-CZ" sz="1400" dirty="0"/>
              <a:t>- Evropská Rada („summit“)</a:t>
            </a:r>
          </a:p>
          <a:p>
            <a:r>
              <a:rPr lang="cs-CZ" sz="1400" dirty="0"/>
              <a:t>- Rada Evropské unie (Rada, Rada ministrů)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14B609-5353-614F-AC66-3C57C4576C3E}"/>
              </a:ext>
            </a:extLst>
          </p:cNvPr>
          <p:cNvSpPr txBox="1"/>
          <p:nvPr/>
        </p:nvSpPr>
        <p:spPr>
          <a:xfrm>
            <a:off x="735291" y="2026763"/>
            <a:ext cx="48359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mají obdobu v národních institucích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Evropská komise („evropská vláda)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Evropský </a:t>
            </a:r>
            <a:r>
              <a:rPr lang="cs-CZ" sz="1400" dirty="0" err="1"/>
              <a:t>parlamenta</a:t>
            </a:r>
            <a:endParaRPr lang="cs-CZ" sz="1400" dirty="0"/>
          </a:p>
        </p:txBody>
      </p:sp>
      <p:pic>
        <p:nvPicPr>
          <p:cNvPr id="3074" name="Picture 2" descr="Projekt digitálního eura stále trápí stejné neduhy jako na začátku">
            <a:extLst>
              <a:ext uri="{FF2B5EF4-FFF2-40B4-BE49-F238E27FC236}">
                <a16:creationId xmlns:a16="http://schemas.microsoft.com/office/drawing/2014/main" id="{76542A14-3DEA-B7B5-C95E-297275E0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35" y="1418105"/>
            <a:ext cx="1419131" cy="7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304768-E75E-B2CE-1E79-D14DA059A5F3}"/>
              </a:ext>
            </a:extLst>
          </p:cNvPr>
          <p:cNvSpPr txBox="1"/>
          <p:nvPr/>
        </p:nvSpPr>
        <p:spPr>
          <a:xfrm>
            <a:off x="6627043" y="659471"/>
            <a:ext cx="52224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EVROPSKÁ KOMISE – </a:t>
            </a:r>
            <a:r>
              <a:rPr lang="cs-CZ" b="1" dirty="0"/>
              <a:t>návrh rozpočtu EU </a:t>
            </a:r>
            <a:r>
              <a:rPr lang="cs-CZ" dirty="0"/>
              <a:t>( včetně rozdělení podpor do jednotlivých zemí)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F9302952-A26C-F5D9-EC22-34EE558C6CD0}"/>
              </a:ext>
            </a:extLst>
          </p:cNvPr>
          <p:cNvSpPr/>
          <p:nvPr/>
        </p:nvSpPr>
        <p:spPr>
          <a:xfrm>
            <a:off x="9127481" y="1545996"/>
            <a:ext cx="363329" cy="480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21DCD4-ABBE-6DDB-2029-CF5D00D22CD7}"/>
              </a:ext>
            </a:extLst>
          </p:cNvPr>
          <p:cNvSpPr txBox="1"/>
          <p:nvPr/>
        </p:nvSpPr>
        <p:spPr>
          <a:xfrm>
            <a:off x="6702458" y="2394408"/>
            <a:ext cx="4506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EVROPSKÝ PARLAMENT – schvaluje /odmítá návrh rozpočtu</a:t>
            </a:r>
          </a:p>
        </p:txBody>
      </p:sp>
      <p:pic>
        <p:nvPicPr>
          <p:cNvPr id="11" name="Picture 2" descr="Projekt digitálního eura stále trápí stejné neduhy jako na začátku">
            <a:extLst>
              <a:ext uri="{FF2B5EF4-FFF2-40B4-BE49-F238E27FC236}">
                <a16:creationId xmlns:a16="http://schemas.microsoft.com/office/drawing/2014/main" id="{3C324960-4F27-56BB-AB6C-8E7AF967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60" y="3194428"/>
            <a:ext cx="1419131" cy="7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1DFB4B3-62FB-2221-36C8-8685AE44CF75}"/>
              </a:ext>
            </a:extLst>
          </p:cNvPr>
          <p:cNvSpPr/>
          <p:nvPr/>
        </p:nvSpPr>
        <p:spPr>
          <a:xfrm>
            <a:off x="9127481" y="3346828"/>
            <a:ext cx="379054" cy="44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941F62F-9DB6-2260-3D5E-4DBE26204081}"/>
              </a:ext>
            </a:extLst>
          </p:cNvPr>
          <p:cNvSpPr txBox="1"/>
          <p:nvPr/>
        </p:nvSpPr>
        <p:spPr>
          <a:xfrm>
            <a:off x="8842342" y="4336330"/>
            <a:ext cx="13103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Členské země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47DECB7-575A-003C-43AA-7423517D0544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6183984" y="967248"/>
            <a:ext cx="443059" cy="15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161E121-B36C-7EDE-3691-118C57CF2CCC}"/>
              </a:ext>
            </a:extLst>
          </p:cNvPr>
          <p:cNvCxnSpPr/>
          <p:nvPr/>
        </p:nvCxnSpPr>
        <p:spPr>
          <a:xfrm>
            <a:off x="6183984" y="998025"/>
            <a:ext cx="0" cy="374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7D2D744-D863-E4E6-E021-ED10FEF7464B}"/>
              </a:ext>
            </a:extLst>
          </p:cNvPr>
          <p:cNvCxnSpPr/>
          <p:nvPr/>
        </p:nvCxnSpPr>
        <p:spPr>
          <a:xfrm>
            <a:off x="6183984" y="4741682"/>
            <a:ext cx="2337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EDDCDEC-A423-9231-1AAF-1E2FEEFF674E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183984" y="2686639"/>
            <a:ext cx="518474" cy="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A3520B7-C9AB-A7B4-ABCD-C87C004E1729}"/>
              </a:ext>
            </a:extLst>
          </p:cNvPr>
          <p:cNvSpPr txBox="1"/>
          <p:nvPr/>
        </p:nvSpPr>
        <p:spPr>
          <a:xfrm>
            <a:off x="6457361" y="4119513"/>
            <a:ext cx="188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Zkrácení/odebrání peněz</a:t>
            </a:r>
          </a:p>
        </p:txBody>
      </p:sp>
      <p:pic>
        <p:nvPicPr>
          <p:cNvPr id="24" name="Picture 4" descr="Evropský parlament">
            <a:extLst>
              <a:ext uri="{FF2B5EF4-FFF2-40B4-BE49-F238E27FC236}">
                <a16:creationId xmlns:a16="http://schemas.microsoft.com/office/drawing/2014/main" id="{4CD9F1B8-BD3A-782F-2AB7-61A48BBA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5" y="3194428"/>
            <a:ext cx="3741112" cy="21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redsedkyňa Európskej komisie Ursula von der Leyen - online klimatický samit Climate Ambition Summit 2020 (Foto: IISD.org)">
            <a:extLst>
              <a:ext uri="{FF2B5EF4-FFF2-40B4-BE49-F238E27FC236}">
                <a16:creationId xmlns:a16="http://schemas.microsoft.com/office/drawing/2014/main" id="{7E2A0ACD-E992-AD6A-040B-DD0FD5EA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66" y="4840631"/>
            <a:ext cx="3239949" cy="17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BC6275DE-21C7-60A5-DE01-60D364AC0557}"/>
              </a:ext>
            </a:extLst>
          </p:cNvPr>
          <p:cNvSpPr txBox="1"/>
          <p:nvPr/>
        </p:nvSpPr>
        <p:spPr>
          <a:xfrm>
            <a:off x="7513163" y="5147035"/>
            <a:ext cx="221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Problém korupce: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 institucích EU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 členské zemi</a:t>
            </a:r>
          </a:p>
        </p:txBody>
      </p:sp>
    </p:spTree>
    <p:extLst>
      <p:ext uri="{BB962C8B-B14F-4D97-AF65-F5344CB8AC3E}">
        <p14:creationId xmlns:p14="http://schemas.microsoft.com/office/powerpoint/2010/main" val="165108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FA7131-5ACD-63C2-14E7-ABE50EC85034}"/>
              </a:ext>
            </a:extLst>
          </p:cNvPr>
          <p:cNvSpPr txBox="1"/>
          <p:nvPr/>
        </p:nvSpPr>
        <p:spPr>
          <a:xfrm>
            <a:off x="1024812" y="484152"/>
            <a:ext cx="1014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1.2. Teorie vztahující se k veřejnému sektoru  a veřejným financím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C96B0A-6F35-EDFE-8A6E-5632E42C59AA}"/>
              </a:ext>
            </a:extLst>
          </p:cNvPr>
          <p:cNvSpPr txBox="1"/>
          <p:nvPr/>
        </p:nvSpPr>
        <p:spPr>
          <a:xfrm>
            <a:off x="951722" y="884262"/>
            <a:ext cx="2258009" cy="16515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A2A257-0BD7-7692-16C7-22AAC64B3BE4}"/>
              </a:ext>
            </a:extLst>
          </p:cNvPr>
          <p:cNvSpPr txBox="1"/>
          <p:nvPr/>
        </p:nvSpPr>
        <p:spPr>
          <a:xfrm>
            <a:off x="1371600" y="1492898"/>
            <a:ext cx="1362269" cy="793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941A30-02B4-4E1C-AE49-47F3F6819E07}"/>
              </a:ext>
            </a:extLst>
          </p:cNvPr>
          <p:cNvSpPr txBox="1"/>
          <p:nvPr/>
        </p:nvSpPr>
        <p:spPr>
          <a:xfrm>
            <a:off x="1721497" y="1704783"/>
            <a:ext cx="66247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77D1E8F-420B-B0DC-EF01-114B06EDC4D2}"/>
              </a:ext>
            </a:extLst>
          </p:cNvPr>
          <p:cNvCxnSpPr/>
          <p:nvPr/>
        </p:nvCxnSpPr>
        <p:spPr>
          <a:xfrm flipV="1">
            <a:off x="727788" y="2528596"/>
            <a:ext cx="746449" cy="50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9C68D6-F726-FEED-E9E2-E9AF9062B996}"/>
              </a:ext>
            </a:extLst>
          </p:cNvPr>
          <p:cNvSpPr txBox="1"/>
          <p:nvPr/>
        </p:nvSpPr>
        <p:spPr>
          <a:xfrm>
            <a:off x="343677" y="2302629"/>
            <a:ext cx="1875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Ekonomické teorie (makro, mikro)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6620CF-62E3-17D9-DE2D-34274408D672}"/>
              </a:ext>
            </a:extLst>
          </p:cNvPr>
          <p:cNvCxnSpPr/>
          <p:nvPr/>
        </p:nvCxnSpPr>
        <p:spPr>
          <a:xfrm flipH="1">
            <a:off x="2519265" y="1268963"/>
            <a:ext cx="989045" cy="50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11C10E-93B4-0C6D-DE60-654701F79BE9}"/>
              </a:ext>
            </a:extLst>
          </p:cNvPr>
          <p:cNvSpPr txBox="1"/>
          <p:nvPr/>
        </p:nvSpPr>
        <p:spPr>
          <a:xfrm>
            <a:off x="3666931" y="1063690"/>
            <a:ext cx="2090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Finanční teorie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0A9E706-AB89-C73B-E442-B5818676EDAD}"/>
              </a:ext>
            </a:extLst>
          </p:cNvPr>
          <p:cNvCxnSpPr/>
          <p:nvPr/>
        </p:nvCxnSpPr>
        <p:spPr>
          <a:xfrm flipH="1">
            <a:off x="2080727" y="1772816"/>
            <a:ext cx="1586204" cy="9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DF08FB-EB8E-2BE2-231C-C706572E455C}"/>
              </a:ext>
            </a:extLst>
          </p:cNvPr>
          <p:cNvSpPr txBox="1"/>
          <p:nvPr/>
        </p:nvSpPr>
        <p:spPr>
          <a:xfrm>
            <a:off x="3797559" y="1704783"/>
            <a:ext cx="1586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Teorie veřejných financí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66C56C-2C7C-BA5F-3B09-B61C4536942C}"/>
              </a:ext>
            </a:extLst>
          </p:cNvPr>
          <p:cNvSpPr txBox="1"/>
          <p:nvPr/>
        </p:nvSpPr>
        <p:spPr>
          <a:xfrm>
            <a:off x="6096000" y="1063690"/>
            <a:ext cx="5172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Každá teorie má </a:t>
            </a:r>
            <a:r>
              <a:rPr lang="cs-CZ" sz="1600" dirty="0"/>
              <a:t>:</a:t>
            </a:r>
          </a:p>
          <a:p>
            <a:pPr marL="342900" indent="-342900">
              <a:buAutoNum type="arabicPeriod"/>
            </a:pPr>
            <a:r>
              <a:rPr lang="cs-CZ" sz="1600" dirty="0"/>
              <a:t>Metodologii ( co jak řešit, návod na řešení)</a:t>
            </a:r>
          </a:p>
          <a:p>
            <a:pPr marL="342900" indent="-342900">
              <a:buAutoNum type="arabicPeriod"/>
            </a:pPr>
            <a:r>
              <a:rPr lang="cs-CZ" sz="1600" dirty="0"/>
              <a:t>Konkrétní nástroje (čím problém řešit)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Stěžejní otázka = otázka zásahů státu do ekonomiky ANO/NE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DA8A692-3072-B3F0-A84A-6960E4654429}"/>
              </a:ext>
            </a:extLst>
          </p:cNvPr>
          <p:cNvSpPr txBox="1"/>
          <p:nvPr/>
        </p:nvSpPr>
        <p:spPr>
          <a:xfrm>
            <a:off x="510524" y="3241986"/>
            <a:ext cx="10689771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Přívrženci státních zásahů                                                                                      odpůrci zásahů státu</a:t>
            </a:r>
          </a:p>
          <a:p>
            <a:r>
              <a:rPr lang="cs-CZ" sz="1400" b="1" dirty="0"/>
              <a:t>„</a:t>
            </a:r>
            <a:r>
              <a:rPr lang="cs-CZ" sz="1400" b="1" dirty="0" err="1"/>
              <a:t>Předkeynesiánci</a:t>
            </a:r>
            <a:r>
              <a:rPr lang="cs-CZ" sz="1400" b="1" dirty="0"/>
              <a:t>“ (</a:t>
            </a:r>
            <a:r>
              <a:rPr lang="cs-CZ" sz="1400" b="1" dirty="0" err="1"/>
              <a:t>Marshal</a:t>
            </a:r>
            <a:r>
              <a:rPr lang="cs-CZ" sz="1400" b="1" dirty="0"/>
              <a:t>, </a:t>
            </a:r>
            <a:r>
              <a:rPr lang="cs-CZ" sz="1400" b="1" dirty="0" err="1"/>
              <a:t>Pigou</a:t>
            </a:r>
            <a:r>
              <a:rPr lang="cs-CZ" sz="1400" b="1" dirty="0"/>
              <a:t>, </a:t>
            </a:r>
            <a:r>
              <a:rPr lang="cs-CZ" sz="1400" b="1" dirty="0" err="1"/>
              <a:t>Pareto</a:t>
            </a:r>
            <a:r>
              <a:rPr lang="cs-CZ" sz="1400" b="1" dirty="0"/>
              <a:t>)                                                       Klasická škola (A. Smith)</a:t>
            </a:r>
            <a:r>
              <a:rPr lang="cs-CZ" sz="1400" dirty="0"/>
              <a:t> 18/19. stol.</a:t>
            </a:r>
            <a:endParaRPr lang="cs-CZ" sz="1400" b="1" dirty="0"/>
          </a:p>
          <a:p>
            <a:r>
              <a:rPr lang="cs-CZ" sz="1400" dirty="0"/>
              <a:t>(19.stol.)                                                                                                                             - stát má  zasahovat do ekonomiky jen minimálně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Stát má právo a povinnost zasahovat do  ekonomiky, ale jen když          (např. obrana, a produkce statků, </a:t>
            </a:r>
          </a:p>
          <a:p>
            <a:r>
              <a:rPr lang="cs-CZ" sz="1400" dirty="0"/>
              <a:t>se tím zvýší bohatství společnosti                                                                                                   když o ně privátní sektor nejeví zájem                                   </a:t>
            </a:r>
          </a:p>
          <a:p>
            <a:r>
              <a:rPr lang="cs-CZ" sz="1400" b="1" dirty="0" err="1"/>
              <a:t>Keynesiánci</a:t>
            </a:r>
            <a:r>
              <a:rPr lang="cs-CZ" sz="1400" b="1" dirty="0"/>
              <a:t> (</a:t>
            </a:r>
            <a:r>
              <a:rPr lang="cs-CZ" sz="1400" b="1" dirty="0" err="1"/>
              <a:t>J.M.Keynes</a:t>
            </a:r>
            <a:r>
              <a:rPr lang="cs-CZ" sz="1400" b="1" dirty="0"/>
              <a:t>) </a:t>
            </a:r>
            <a:r>
              <a:rPr lang="cs-CZ" sz="1400" dirty="0"/>
              <a:t>(20.stol.)                                                                       </a:t>
            </a:r>
            <a:r>
              <a:rPr lang="cs-CZ" sz="1400" b="1" dirty="0"/>
              <a:t>Liberalismus (M. </a:t>
            </a:r>
            <a:r>
              <a:rPr lang="cs-CZ" sz="1400" b="1" dirty="0" err="1"/>
              <a:t>Friedman</a:t>
            </a:r>
            <a:r>
              <a:rPr lang="cs-CZ" sz="1400" b="1" dirty="0"/>
              <a:t>), </a:t>
            </a:r>
            <a:r>
              <a:rPr lang="cs-CZ" sz="1400" dirty="0"/>
              <a:t>20.stol.)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 státní zásahy jsou nutné, ekonomiku musí                                                 -  odmítání státních zásahů</a:t>
            </a:r>
          </a:p>
          <a:p>
            <a:r>
              <a:rPr lang="cs-CZ" sz="1400" dirty="0"/>
              <a:t>řídit stát  - trh selhává</a:t>
            </a:r>
          </a:p>
          <a:p>
            <a:r>
              <a:rPr lang="cs-CZ" sz="1400" b="1" dirty="0" err="1"/>
              <a:t>Neokeynesiáni</a:t>
            </a:r>
            <a:r>
              <a:rPr lang="cs-CZ" sz="1400" b="1" dirty="0"/>
              <a:t> ( </a:t>
            </a:r>
            <a:r>
              <a:rPr lang="cs-CZ" sz="1400" b="1" dirty="0" err="1"/>
              <a:t>Higs</a:t>
            </a:r>
            <a:r>
              <a:rPr lang="cs-CZ" sz="1400" b="1" dirty="0"/>
              <a:t>, </a:t>
            </a:r>
            <a:r>
              <a:rPr lang="cs-CZ" sz="1400" b="1" dirty="0" err="1"/>
              <a:t>Samuelson</a:t>
            </a:r>
            <a:r>
              <a:rPr lang="cs-CZ" sz="1400" b="1" dirty="0"/>
              <a:t>, </a:t>
            </a:r>
            <a:r>
              <a:rPr lang="cs-CZ" sz="1400" b="1" dirty="0" err="1"/>
              <a:t>Modigiani</a:t>
            </a:r>
            <a:r>
              <a:rPr lang="cs-CZ" sz="1400" b="1" dirty="0"/>
              <a:t>, </a:t>
            </a:r>
            <a:r>
              <a:rPr lang="cs-CZ" sz="1400" dirty="0"/>
              <a:t>40tá léta 20.stol)                    </a:t>
            </a:r>
            <a:r>
              <a:rPr lang="cs-CZ" sz="1400" b="1" dirty="0" err="1"/>
              <a:t>Neokonzervatismus</a:t>
            </a:r>
            <a:r>
              <a:rPr lang="cs-CZ" sz="1400" b="1" dirty="0"/>
              <a:t> (</a:t>
            </a:r>
            <a:r>
              <a:rPr lang="cs-CZ" sz="1400" b="1" dirty="0" err="1"/>
              <a:t>Laffer</a:t>
            </a:r>
            <a:r>
              <a:rPr lang="cs-CZ" sz="1400" dirty="0"/>
              <a:t>, 20.stol)</a:t>
            </a:r>
          </a:p>
          <a:p>
            <a:r>
              <a:rPr lang="cs-CZ" sz="1400" dirty="0"/>
              <a:t>- Stát nezabezpečuje rovnováhu na trhu, jen k ní může přispívat (USA)          - prosazuje konec všech státních zásahů</a:t>
            </a:r>
          </a:p>
          <a:p>
            <a:r>
              <a:rPr lang="cs-CZ" sz="1400" b="1" dirty="0" err="1"/>
              <a:t>Postkeynesiáni</a:t>
            </a:r>
            <a:r>
              <a:rPr lang="cs-CZ" sz="1400" b="1" dirty="0"/>
              <a:t> ( Robinsonová, </a:t>
            </a:r>
            <a:r>
              <a:rPr lang="cs-CZ" sz="1400" b="1" dirty="0" err="1"/>
              <a:t>Kaldor</a:t>
            </a:r>
            <a:r>
              <a:rPr lang="cs-CZ" sz="1400" dirty="0"/>
              <a:t>, 70tá léta 20.stol)                                 </a:t>
            </a:r>
            <a:r>
              <a:rPr lang="cs-CZ" sz="1400" b="1" dirty="0"/>
              <a:t> Monetarismus- </a:t>
            </a:r>
            <a:r>
              <a:rPr lang="cs-CZ" sz="1400" dirty="0"/>
              <a:t>odmítá státní zásahy, preferuje roli peněz                                                                                                                          </a:t>
            </a:r>
          </a:p>
          <a:p>
            <a:r>
              <a:rPr lang="cs-CZ" sz="1400" dirty="0"/>
              <a:t>Kritika </a:t>
            </a:r>
            <a:r>
              <a:rPr lang="cs-CZ" sz="1400" dirty="0" err="1"/>
              <a:t>neokeynesiánství</a:t>
            </a:r>
            <a:endParaRPr lang="cs-CZ" sz="1400" dirty="0"/>
          </a:p>
          <a:p>
            <a:r>
              <a:rPr lang="cs-CZ" sz="1400" dirty="0"/>
              <a:t> </a:t>
            </a:r>
            <a:r>
              <a:rPr lang="cs-CZ" sz="1400" b="1" dirty="0"/>
              <a:t>Marxismus</a:t>
            </a:r>
            <a:r>
              <a:rPr lang="cs-CZ" sz="1400" dirty="0"/>
              <a:t> (K. Marx) – 20.stol.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Trh v centralismu neexistuje, rozhoduje </a:t>
            </a:r>
          </a:p>
          <a:p>
            <a:r>
              <a:rPr lang="cs-CZ" sz="1400" dirty="0"/>
              <a:t>a řídí stát (všechny totalitní režimy)</a:t>
            </a:r>
          </a:p>
          <a:p>
            <a:endParaRPr lang="cs-CZ" sz="140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A897AC8-652B-FFD4-B2E2-3DB519FA97DE}"/>
              </a:ext>
            </a:extLst>
          </p:cNvPr>
          <p:cNvCxnSpPr>
            <a:cxnSpLocks/>
            <a:stCxn id="16" idx="0"/>
            <a:endCxn id="16" idx="2"/>
          </p:cNvCxnSpPr>
          <p:nvPr/>
        </p:nvCxnSpPr>
        <p:spPr>
          <a:xfrm>
            <a:off x="5855410" y="3241986"/>
            <a:ext cx="0" cy="3539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7118" y="418063"/>
            <a:ext cx="10384972" cy="31393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Keynesiánsky</a:t>
            </a:r>
            <a:r>
              <a:rPr lang="cs-CZ" b="1" dirty="0">
                <a:solidFill>
                  <a:srgbClr val="FF0000"/>
                </a:solidFill>
              </a:rPr>
              <a:t> orientovaná ekonomika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ekonomice preferuje zásahy státu (stát jako jediný zná cestu a umí si poradit) – </a:t>
            </a:r>
            <a:r>
              <a:rPr lang="cs-CZ" b="1" dirty="0">
                <a:solidFill>
                  <a:srgbClr val="FF0000"/>
                </a:solidFill>
              </a:rPr>
              <a:t>ROZSÁHLÉ STÁTNÍ ZÁSAHY JSOU NUTNOSTÍ </a:t>
            </a:r>
            <a:r>
              <a:rPr lang="cs-CZ" dirty="0"/>
              <a:t>(selhání trhu)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Rozhoduje úředník a jeho příkaz</a:t>
            </a:r>
          </a:p>
          <a:p>
            <a:pPr lvl="0"/>
            <a:r>
              <a:rPr lang="cs-CZ" dirty="0"/>
              <a:t>Vydává regulace, nařízení, které ovlivňují chování firem, ale i domácností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Cíl = růst agregátní poptávky, za cenu zadlužení země, za cenu rostoucího rozpočtového deficitu = </a:t>
            </a:r>
            <a:r>
              <a:rPr lang="cs-CZ" b="1" dirty="0">
                <a:solidFill>
                  <a:srgbClr val="FF0000"/>
                </a:solidFill>
              </a:rPr>
              <a:t>stimulace ekonomiky pomocí rozpočtového deficitu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Finance se vybírají a přerozdělují na konkrétní účely podle toho, co stát pokládá za dobré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Pružné daně (konjunktura vyšší, deprese nižší)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Uznání v totalitních režimech (socialismus)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2050" name="Picture 2" descr="John Maynard Keynes Biography - Facts, Childhood, Family Life &amp; Achievements of British Econo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19" y="4101928"/>
            <a:ext cx="3039282" cy="2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2333" y="5101614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John </a:t>
            </a:r>
            <a:r>
              <a:rPr lang="cs-CZ" dirty="0" err="1"/>
              <a:t>Maynard</a:t>
            </a:r>
            <a:r>
              <a:rPr lang="cs-CZ" dirty="0"/>
              <a:t> </a:t>
            </a:r>
            <a:r>
              <a:rPr lang="cs-CZ" dirty="0" err="1"/>
              <a:t>Keynes</a:t>
            </a:r>
            <a:endParaRPr lang="cs-CZ" dirty="0"/>
          </a:p>
        </p:txBody>
      </p:sp>
      <p:pic>
        <p:nvPicPr>
          <p:cNvPr id="2052" name="Picture 4" descr="Zajímavé staré razítko - mosaz - Starožit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5" y="4101928"/>
            <a:ext cx="3396342" cy="25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0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4BFDDB4-8DCE-62F4-E9C8-5685CF18439D}"/>
              </a:ext>
            </a:extLst>
          </p:cNvPr>
          <p:cNvSpPr txBox="1"/>
          <p:nvPr/>
        </p:nvSpPr>
        <p:spPr>
          <a:xfrm>
            <a:off x="1091682" y="457200"/>
            <a:ext cx="9927771" cy="187743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LIBERALISMUS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Ekonomika je živý organismus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„neviditelná ruka trhu“ /</a:t>
            </a:r>
            <a:r>
              <a:rPr lang="cs-CZ" sz="1400" dirty="0" err="1"/>
              <a:t>A.Smith</a:t>
            </a:r>
            <a:r>
              <a:rPr lang="cs-CZ" sz="1400" dirty="0"/>
              <a:t>, Ricardo, </a:t>
            </a:r>
            <a:r>
              <a:rPr lang="cs-CZ" sz="1400" dirty="0" err="1"/>
              <a:t>Say</a:t>
            </a:r>
            <a:r>
              <a:rPr lang="cs-CZ" sz="1400" dirty="0"/>
              <a:t>, </a:t>
            </a:r>
            <a:r>
              <a:rPr lang="cs-CZ" sz="1400" dirty="0" err="1"/>
              <a:t>Mill</a:t>
            </a:r>
            <a:r>
              <a:rPr lang="cs-CZ" sz="1400" dirty="0"/>
              <a:t>, 19.stol Velká Británie/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Prosazuje </a:t>
            </a:r>
            <a:r>
              <a:rPr lang="cs-CZ" sz="1400" dirty="0">
                <a:solidFill>
                  <a:srgbClr val="FF0000"/>
                </a:solidFill>
              </a:rPr>
              <a:t>princip svobody v ekonomice </a:t>
            </a:r>
            <a:r>
              <a:rPr lang="cs-CZ" sz="1400" dirty="0"/>
              <a:t>( pokud si každý spotřebitel může svobodně vybírat co koupí a pokud každý producent si může svobodně vybrat, co bude vyrábět – TRH dá oboje do rovnováhy  (nabídka= poptávka)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Každý jednotlivec jedná ve vlastním zájmu, přesto nebo právě proto TRH umožňuje růst blahobytu společnosti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Princip svobody úzce propojen se soukromý vlastnictvím</a:t>
            </a:r>
          </a:p>
          <a:p>
            <a:pPr marL="285750" indent="-285750">
              <a:buFontTx/>
              <a:buChar char="-"/>
            </a:pPr>
            <a:r>
              <a:rPr lang="cs-CZ" sz="1400" b="1" dirty="0">
                <a:solidFill>
                  <a:srgbClr val="FF0000"/>
                </a:solidFill>
              </a:rPr>
              <a:t>Liberalismus odmítá zásahy státu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1DA3E3-72D7-0B35-6098-1CF8196E5031}"/>
              </a:ext>
            </a:extLst>
          </p:cNvPr>
          <p:cNvSpPr txBox="1"/>
          <p:nvPr/>
        </p:nvSpPr>
        <p:spPr>
          <a:xfrm>
            <a:off x="1091682" y="2621901"/>
            <a:ext cx="5271796" cy="30162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NEOLIBERALISMUS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Modernizace liberalismu 19.stol. (cíl – opět zvítězit nad keynesiánstvím)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Deregulace trhů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Privatizace bank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Snížení daní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Snížení státních výdajů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Kritika : posiluje se role korporací na úkor státu, prohlubují se rozdíly mezi bohatými a chudými, trhem řízená ekonomika znemožňuje boj proti změnám  klimatu a ochranu životního prostředí (?)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Milton</a:t>
            </a:r>
            <a:r>
              <a:rPr lang="cs-CZ" sz="1400" dirty="0"/>
              <a:t> </a:t>
            </a:r>
            <a:r>
              <a:rPr lang="cs-CZ" sz="1400" dirty="0" err="1"/>
              <a:t>Friedman</a:t>
            </a:r>
            <a:r>
              <a:rPr lang="cs-CZ" sz="1400" dirty="0"/>
              <a:t>, Fridrich Hayek, politici : R. Reagan, M. Thatcherová., V. Klaus (kdysi)</a:t>
            </a:r>
          </a:p>
        </p:txBody>
      </p:sp>
      <p:pic>
        <p:nvPicPr>
          <p:cNvPr id="5" name="Picture 2" descr="Milton Friedman (1912 – 2006)">
            <a:extLst>
              <a:ext uri="{FF2B5EF4-FFF2-40B4-BE49-F238E27FC236}">
                <a16:creationId xmlns:a16="http://schemas.microsoft.com/office/drawing/2014/main" id="{1561596F-5FC9-346B-6EB0-2145895E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8" y="2670980"/>
            <a:ext cx="2467640" cy="18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57ED07C-171A-0B74-7D65-7A9820E9AAC3}"/>
              </a:ext>
            </a:extLst>
          </p:cNvPr>
          <p:cNvSpPr txBox="1"/>
          <p:nvPr/>
        </p:nvSpPr>
        <p:spPr>
          <a:xfrm flipH="1">
            <a:off x="9391358" y="2621901"/>
            <a:ext cx="2141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-  harmonie individuálních a společenských zájmů</a:t>
            </a:r>
          </a:p>
          <a:p>
            <a:r>
              <a:rPr lang="cs-CZ" sz="1400" dirty="0"/>
              <a:t>- Zásada =  stát se zdrží zásahů do ekonomiky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6187B7-C59F-55AF-5E64-8BBE19F652F0}"/>
              </a:ext>
            </a:extLst>
          </p:cNvPr>
          <p:cNvSpPr txBox="1"/>
          <p:nvPr/>
        </p:nvSpPr>
        <p:spPr>
          <a:xfrm>
            <a:off x="9321282" y="3788229"/>
            <a:ext cx="230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Milton</a:t>
            </a:r>
            <a:r>
              <a:rPr lang="cs-CZ" sz="1600" dirty="0"/>
              <a:t> </a:t>
            </a:r>
            <a:r>
              <a:rPr lang="cs-CZ" sz="1600" dirty="0" err="1"/>
              <a:t>Friedman</a:t>
            </a:r>
            <a:endParaRPr lang="cs-CZ" sz="1600" dirty="0"/>
          </a:p>
        </p:txBody>
      </p:sp>
      <p:pic>
        <p:nvPicPr>
          <p:cNvPr id="1026" name="Picture 2" descr="Ronald Reagan | The White House">
            <a:extLst>
              <a:ext uri="{FF2B5EF4-FFF2-40B4-BE49-F238E27FC236}">
                <a16:creationId xmlns:a16="http://schemas.microsoft.com/office/drawing/2014/main" id="{62875E49-279C-4E97-0571-1CD092AD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8" y="4693685"/>
            <a:ext cx="1977888" cy="19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garet Thatcherová: Železná lady (2012)">
            <a:extLst>
              <a:ext uri="{FF2B5EF4-FFF2-40B4-BE49-F238E27FC236}">
                <a16:creationId xmlns:a16="http://schemas.microsoft.com/office/drawing/2014/main" id="{CFECE66F-7FBC-5FA5-001C-63DEEEB4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51" y="4693685"/>
            <a:ext cx="2966832" cy="19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CF4F1F-A66A-ACDC-7686-F0451E94E7B6}"/>
              </a:ext>
            </a:extLst>
          </p:cNvPr>
          <p:cNvSpPr txBox="1"/>
          <p:nvPr/>
        </p:nvSpPr>
        <p:spPr>
          <a:xfrm>
            <a:off x="877078" y="681135"/>
            <a:ext cx="7165910" cy="338554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MONETARISMUS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/>
              <a:t>odmítá státní zásahy do ekonomiky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/>
              <a:t>Zdůrazňuje význam peněz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/>
              <a:t>Výrazný vliv bank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/>
              <a:t>Představitel monetarismu : </a:t>
            </a:r>
            <a:r>
              <a:rPr lang="cs-CZ" sz="1400" dirty="0" err="1"/>
              <a:t>Milton</a:t>
            </a:r>
            <a:r>
              <a:rPr lang="cs-CZ" sz="1400" dirty="0"/>
              <a:t> </a:t>
            </a:r>
            <a:r>
              <a:rPr lang="cs-CZ" sz="1400" dirty="0" err="1"/>
              <a:t>Friedman</a:t>
            </a:r>
            <a:endParaRPr lang="cs-CZ" sz="1400" dirty="0"/>
          </a:p>
          <a:p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400" dirty="0"/>
              <a:t>Vychází z KVANTITATIVNÍ TEORIE PENĚZ, ta říká, že:</a:t>
            </a:r>
          </a:p>
          <a:p>
            <a:r>
              <a:rPr lang="cs-CZ" sz="1400" dirty="0"/>
              <a:t> a) Nabídka peněz má přímý vliv na cenovou hladinu</a:t>
            </a:r>
          </a:p>
          <a:p>
            <a:r>
              <a:rPr lang="cs-CZ" sz="1400" dirty="0"/>
              <a:t> b) mezi množstvím peněz obíhajících v ekonomice a mírou inflace je přímá úměra</a:t>
            </a:r>
          </a:p>
          <a:p>
            <a:r>
              <a:rPr lang="cs-CZ" sz="1400" dirty="0"/>
              <a:t> c) roli hraje čas</a:t>
            </a:r>
          </a:p>
          <a:p>
            <a:endParaRPr lang="cs-CZ" sz="1400" dirty="0"/>
          </a:p>
          <a:p>
            <a:r>
              <a:rPr lang="cs-CZ" sz="1400" dirty="0"/>
              <a:t>V EU : role centrálních bank silně omezena, jsou to spíše pobočky ECB – ta určuje množství peněz v oběhu, úrokové sazby – dopady na různé země různé</a:t>
            </a:r>
          </a:p>
          <a:p>
            <a:pPr marL="285750" indent="-285750">
              <a:buFontTx/>
              <a:buChar char="-"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5517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5151" y="887848"/>
            <a:ext cx="9431289" cy="167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Při řešení problému se mohou použít také různé přístupy</a:t>
            </a:r>
            <a:endParaRPr lang="cs-CZ" dirty="0"/>
          </a:p>
          <a:p>
            <a:pPr lvl="0"/>
            <a:r>
              <a:rPr lang="cs-CZ" dirty="0"/>
              <a:t>Např. tzv. </a:t>
            </a:r>
            <a:r>
              <a:rPr lang="cs-CZ" dirty="0">
                <a:solidFill>
                  <a:srgbClr val="FF0000"/>
                </a:solidFill>
              </a:rPr>
              <a:t>„</a:t>
            </a:r>
            <a:r>
              <a:rPr lang="cs-CZ" b="1" dirty="0">
                <a:solidFill>
                  <a:srgbClr val="FF0000"/>
                </a:solidFill>
              </a:rPr>
              <a:t>nenormativní přístup</a:t>
            </a:r>
            <a:r>
              <a:rPr lang="cs-CZ" dirty="0"/>
              <a:t>“ – jak říká název, jde mimo to (mimo normu), co se od něho očekává. </a:t>
            </a:r>
            <a:r>
              <a:rPr lang="cs-CZ" b="1" dirty="0">
                <a:solidFill>
                  <a:srgbClr val="FF0000"/>
                </a:solidFill>
              </a:rPr>
              <a:t>Při analýzách jen konstatuje, ale nehodnotí</a:t>
            </a:r>
            <a:r>
              <a:rPr lang="cs-CZ" dirty="0"/>
              <a:t>. To je velmi užitečné, objektivní </a:t>
            </a:r>
            <a:r>
              <a:rPr lang="cs-CZ" sz="1200" dirty="0"/>
              <a:t>(příklad)     </a:t>
            </a:r>
          </a:p>
          <a:p>
            <a:pPr lvl="0"/>
            <a:endParaRPr lang="cs-CZ" sz="1200" dirty="0"/>
          </a:p>
          <a:p>
            <a:pPr lvl="0"/>
            <a:r>
              <a:rPr lang="cs-CZ" dirty="0"/>
              <a:t>Naproti tomu „</a:t>
            </a:r>
            <a:r>
              <a:rPr lang="cs-CZ" b="1" dirty="0">
                <a:solidFill>
                  <a:srgbClr val="FF0000"/>
                </a:solidFill>
              </a:rPr>
              <a:t>normativní způsob</a:t>
            </a:r>
            <a:r>
              <a:rPr lang="cs-CZ" b="1" dirty="0"/>
              <a:t>“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ten hodnotí, ale přístup je subjektivní </a:t>
            </a:r>
            <a:r>
              <a:rPr lang="cs-CZ" dirty="0"/>
              <a:t>z hlediska hodnotitele. Sleduje problém z pohledu ne jaký je, ale jaký by měl být.</a:t>
            </a:r>
          </a:p>
        </p:txBody>
      </p:sp>
      <p:sp>
        <p:nvSpPr>
          <p:cNvPr id="3" name="Obdélník 2"/>
          <p:cNvSpPr/>
          <p:nvPr/>
        </p:nvSpPr>
        <p:spPr>
          <a:xfrm>
            <a:off x="755525" y="2503467"/>
            <a:ext cx="10543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Použití indukce a dedukce v ekonomických (i finančních) vědách – ne zcela vědecký přístup odpovídá praktické realitě</a:t>
            </a:r>
          </a:p>
          <a:p>
            <a:endParaRPr lang="cs-CZ" b="1" u="sng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Indukce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ze zkušeností a z minulosti usuzujeme na budoucí vývoj, ale děj se může opakovat jen s určitou pravděpodobností nebo vůbec ( to je problém všech statistických nebo ekonometrických modelů – predikujeme něco, co vůbec nemusí nastat – černá labuť, šedý nosorožec). </a:t>
            </a:r>
            <a:r>
              <a:rPr lang="cs-CZ" sz="1200" dirty="0"/>
              <a:t>Příklad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0839" y="4363049"/>
            <a:ext cx="4077056" cy="153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Dedukce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má jiný problém. Na počátku je axiom (teze, která se nedokazuje), nedá se potvrdit na základě zkušeností, ale ani vyvrátit. Má svoje místo právě ve veřejných financích. </a:t>
            </a:r>
            <a:r>
              <a:rPr lang="cs-CZ" sz="1200" dirty="0"/>
              <a:t>Příklad </a:t>
            </a:r>
          </a:p>
        </p:txBody>
      </p:sp>
      <p:pic>
        <p:nvPicPr>
          <p:cNvPr id="2050" name="Picture 2" descr="Černá labuť stock fotografie, royalty free Černá labuť obrázky | Depositphotos 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87" y="4466063"/>
            <a:ext cx="1809551" cy="19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sorožec, ilustrační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5732" y="4510733"/>
            <a:ext cx="2795275" cy="1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4AC5C81-8EDB-A7E5-B940-97B069C79822}"/>
              </a:ext>
            </a:extLst>
          </p:cNvPr>
          <p:cNvSpPr txBox="1"/>
          <p:nvPr/>
        </p:nvSpPr>
        <p:spPr>
          <a:xfrm>
            <a:off x="820839" y="391886"/>
            <a:ext cx="61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NÁSTROJE ŘEŠENÍ</a:t>
            </a:r>
          </a:p>
        </p:txBody>
      </p:sp>
    </p:spTree>
    <p:extLst>
      <p:ext uri="{BB962C8B-B14F-4D97-AF65-F5344CB8AC3E}">
        <p14:creationId xmlns:p14="http://schemas.microsoft.com/office/powerpoint/2010/main" val="10188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11763" y="438539"/>
            <a:ext cx="10814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1.3. Rozhodování o veřejných financích ve veřejné volbě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???? Odpovědi na tyto otázky by měl občan znát</a:t>
            </a:r>
          </a:p>
          <a:p>
            <a:pPr marL="342900" indent="-342900">
              <a:buAutoNum type="arabicPeriod"/>
            </a:pPr>
            <a:r>
              <a:rPr lang="cs-CZ" sz="1400" b="1" dirty="0"/>
              <a:t>Jak se o veřejných financích rozhoduje</a:t>
            </a:r>
          </a:p>
          <a:p>
            <a:pPr marL="342900" indent="-342900">
              <a:buAutoNum type="arabicPeriod"/>
            </a:pPr>
            <a:r>
              <a:rPr lang="cs-CZ" sz="1400" b="1" dirty="0"/>
              <a:t>Rozhodují aktéři veřejné politiky racionálně (tak proč se to někdy nevede)?</a:t>
            </a:r>
          </a:p>
          <a:p>
            <a:pPr marL="342900" indent="-342900">
              <a:buAutoNum type="arabicPeriod"/>
            </a:pPr>
            <a:r>
              <a:rPr lang="cs-CZ" sz="1400" b="1" dirty="0"/>
              <a:t>Kdo nese odpovědnost za špatné rozhodnutí?</a:t>
            </a:r>
          </a:p>
          <a:p>
            <a:pPr marL="342900" indent="-342900">
              <a:buAutoNum type="arabicPeriod"/>
            </a:pPr>
            <a:r>
              <a:rPr lang="cs-CZ" sz="1400" b="1" dirty="0"/>
              <a:t>Co je kritérium výběru „nejlepší varianty</a:t>
            </a:r>
          </a:p>
          <a:p>
            <a:endParaRPr lang="cs-CZ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Co je to veřejná volba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Kolektivní rozhodování občanů  (přímé rozhodování)nebo zvolených zástupců (nepřímé rozhodování) o veřejných statcích ve veřejném zájmu</a:t>
            </a:r>
          </a:p>
          <a:p>
            <a:r>
              <a:rPr lang="cs-CZ" sz="1400" b="1" dirty="0"/>
              <a:t>Přímé rozhodování </a:t>
            </a:r>
            <a:r>
              <a:rPr lang="cs-CZ" sz="1400" dirty="0"/>
              <a:t>: referendum, přímá volba</a:t>
            </a:r>
          </a:p>
          <a:p>
            <a:r>
              <a:rPr lang="cs-CZ" sz="1400" b="1" dirty="0"/>
              <a:t>Nepřímé rozhodování : </a:t>
            </a:r>
            <a:r>
              <a:rPr lang="cs-CZ" sz="1400" dirty="0"/>
              <a:t>rozhoduje parlament, senát, krajská a obecní zastupitelstva</a:t>
            </a:r>
          </a:p>
          <a:p>
            <a:r>
              <a:rPr lang="cs-CZ" sz="1400" b="1" dirty="0"/>
              <a:t>Oboje má své výhody a nevýhody (</a:t>
            </a:r>
            <a:r>
              <a:rPr lang="cs-CZ" sz="1400" dirty="0"/>
              <a:t>příklady)</a:t>
            </a:r>
          </a:p>
          <a:p>
            <a:r>
              <a:rPr lang="cs-CZ" sz="1400" b="1" dirty="0"/>
              <a:t>Ve veřejné volbě je „ekonomický trh“ nahrazen trhem „politickým“</a:t>
            </a:r>
          </a:p>
          <a:p>
            <a:endParaRPr lang="cs-CZ" sz="1400" b="1" dirty="0"/>
          </a:p>
          <a:p>
            <a:r>
              <a:rPr lang="cs-CZ" sz="1600" b="1" dirty="0"/>
              <a:t>Aktéři veřejné volby</a:t>
            </a:r>
            <a:r>
              <a:rPr lang="cs-CZ" sz="1400" b="1" dirty="0"/>
              <a:t>:</a:t>
            </a:r>
          </a:p>
          <a:p>
            <a:r>
              <a:rPr lang="cs-CZ" sz="1600" b="1" dirty="0"/>
              <a:t>Voliči</a:t>
            </a:r>
            <a:r>
              <a:rPr lang="cs-CZ" sz="1400" b="1" dirty="0"/>
              <a:t> : </a:t>
            </a:r>
            <a:r>
              <a:rPr lang="cs-CZ" sz="1600" b="1" dirty="0"/>
              <a:t> </a:t>
            </a:r>
            <a:r>
              <a:rPr lang="cs-CZ" sz="1600" dirty="0"/>
              <a:t>spotřebitelé veřejných statků, daňoví poplatníci, příjemci mandatorních výdajů</a:t>
            </a:r>
          </a:p>
          <a:p>
            <a:r>
              <a:rPr lang="cs-CZ" sz="1600" b="1" dirty="0"/>
              <a:t>Politici : </a:t>
            </a:r>
            <a:r>
              <a:rPr lang="cs-CZ" sz="1600" dirty="0"/>
              <a:t> rozhodují o veřejných statcích a veřejných financí</a:t>
            </a:r>
          </a:p>
          <a:p>
            <a:r>
              <a:rPr lang="cs-CZ" sz="1600" b="1" dirty="0"/>
              <a:t>Nátlakové skupiny – lobby: </a:t>
            </a:r>
            <a:r>
              <a:rPr lang="cs-CZ" sz="1600" dirty="0"/>
              <a:t>snaží se ovlivnit rozhodování</a:t>
            </a:r>
          </a:p>
          <a:p>
            <a:r>
              <a:rPr lang="cs-CZ" sz="1600" b="1" dirty="0"/>
              <a:t>Úředníci : a)</a:t>
            </a:r>
            <a:r>
              <a:rPr lang="cs-CZ" sz="1600" dirty="0"/>
              <a:t> plní rozhodnutí politiků</a:t>
            </a:r>
          </a:p>
          <a:p>
            <a:r>
              <a:rPr lang="cs-CZ" sz="1600" b="1" dirty="0"/>
              <a:t>                   b) </a:t>
            </a:r>
            <a:r>
              <a:rPr lang="cs-CZ" sz="1600" dirty="0"/>
              <a:t>sami rozhodují</a:t>
            </a:r>
            <a:endParaRPr lang="cs-CZ" sz="1400" b="1" dirty="0"/>
          </a:p>
        </p:txBody>
      </p:sp>
      <p:pic>
        <p:nvPicPr>
          <p:cNvPr id="1030" name="Picture 6" descr="U komunálních voleb pozor na křížkování. Hlasy se nemusejí počí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89" y="5611633"/>
            <a:ext cx="1527076" cy="1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němovna asi schválí účast v cizích ozbrojených skupinách jako trestný č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73" y="5619274"/>
            <a:ext cx="1946120" cy="12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ástupci poslaneckých klubů se seznámili s návrhem regulace lobbování - Advokátní dení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06" y="3598578"/>
            <a:ext cx="1562364" cy="1041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Úředníci ve správních řízeních často zneužívají svých pravomocí! Tipy z praxe, jak uspět v přestupkovém řízení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37" y="5595603"/>
            <a:ext cx="1595603" cy="10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7092261" y="6127470"/>
            <a:ext cx="432048" cy="21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9596323" y="5279816"/>
            <a:ext cx="288032" cy="21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8466489" y="4889619"/>
            <a:ext cx="2315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cxnSpLocks/>
          </p:cNvCxnSpPr>
          <p:nvPr/>
        </p:nvCxnSpPr>
        <p:spPr>
          <a:xfrm flipH="1">
            <a:off x="8440503" y="4846099"/>
            <a:ext cx="21163" cy="718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cxnSpLocks/>
          </p:cNvCxnSpPr>
          <p:nvPr/>
        </p:nvCxnSpPr>
        <p:spPr>
          <a:xfrm>
            <a:off x="10782172" y="4556715"/>
            <a:ext cx="0" cy="341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9645517" y="6137886"/>
            <a:ext cx="6589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7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473359" y="514689"/>
            <a:ext cx="3384376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1. Rozhoduje jedinec ve veřejné volbě</a:t>
            </a:r>
          </a:p>
          <a:p>
            <a:r>
              <a:rPr lang="cs-CZ" sz="1600" dirty="0"/>
              <a:t>Měl by mít předpoklady pro rozhodování :</a:t>
            </a:r>
          </a:p>
          <a:p>
            <a:endParaRPr lang="cs-CZ" sz="1600" dirty="0"/>
          </a:p>
          <a:p>
            <a:pPr lvl="0"/>
            <a:r>
              <a:rPr lang="cs-CZ" sz="1600" i="1" dirty="0"/>
              <a:t>a)má ze zákona pravomoc (jako jedinec) rozhodnout</a:t>
            </a:r>
          </a:p>
          <a:p>
            <a:pPr lvl="0"/>
            <a:r>
              <a:rPr lang="cs-CZ" sz="1600" i="1" dirty="0"/>
              <a:t>b)má k tomu potřebné informace</a:t>
            </a:r>
          </a:p>
          <a:p>
            <a:pPr lvl="0"/>
            <a:r>
              <a:rPr lang="cs-CZ" sz="1600" i="1" dirty="0"/>
              <a:t>c)má odborné předpoklady</a:t>
            </a:r>
          </a:p>
          <a:p>
            <a:pPr lvl="0"/>
            <a:r>
              <a:rPr lang="cs-CZ" sz="1600" i="1" dirty="0"/>
              <a:t>d)má i morální předpoklady</a:t>
            </a:r>
          </a:p>
          <a:p>
            <a:pPr lvl="0"/>
            <a:r>
              <a:rPr lang="cs-CZ" sz="1600" i="1" dirty="0"/>
              <a:t>Toto sladit není jednoduché</a:t>
            </a:r>
          </a:p>
          <a:p>
            <a:pPr lvl="0"/>
            <a:r>
              <a:rPr lang="cs-CZ" sz="1600" b="1" dirty="0"/>
              <a:t>Výhody</a:t>
            </a:r>
            <a:r>
              <a:rPr lang="cs-CZ" sz="1600" dirty="0"/>
              <a:t>: rychlost, nevyžaduje vysoké náklady (na opakovaná jednání apod.)</a:t>
            </a:r>
          </a:p>
          <a:p>
            <a:pPr lvl="0"/>
            <a:r>
              <a:rPr lang="cs-CZ" sz="1600" b="1" dirty="0"/>
              <a:t>Nevýhody</a:t>
            </a:r>
            <a:r>
              <a:rPr lang="cs-CZ" sz="1600" dirty="0"/>
              <a:t>: riziko odborného selhání, riziko morálního selhání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43812" y="476673"/>
            <a:ext cx="316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rozhoduje </a:t>
            </a:r>
            <a:r>
              <a:rPr lang="cs-CZ" dirty="0"/>
              <a:t>?</a:t>
            </a:r>
          </a:p>
          <a:p>
            <a:pPr marL="285750" indent="-285750">
              <a:buFontTx/>
              <a:buChar char="-"/>
            </a:pPr>
            <a:r>
              <a:rPr lang="cs-CZ" dirty="0"/>
              <a:t>Jedinec</a:t>
            </a:r>
          </a:p>
          <a:p>
            <a:pPr marL="285750" indent="-285750">
              <a:buFontTx/>
              <a:buChar char="-"/>
            </a:pPr>
            <a:r>
              <a:rPr lang="cs-CZ" dirty="0"/>
              <a:t>skupina</a:t>
            </a:r>
          </a:p>
        </p:txBody>
      </p:sp>
      <p:pic>
        <p:nvPicPr>
          <p:cNvPr id="2056" name="Picture 8" descr="David Rath - 2010 - GALERIE: David Rath (2/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8929" y="2106081"/>
            <a:ext cx="1821214" cy="12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„Jen pivní řeči nestačí, je to ostuda nás všech.“ Ve fotbale se rodí protiberbrovská platfo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55" y="5280275"/>
            <a:ext cx="1821214" cy="14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čas nemluvil pravdu a vůči Nagyové byl velmi submisivní, připomněla soudkyně - Novinky">
            <a:extLst>
              <a:ext uri="{FF2B5EF4-FFF2-40B4-BE49-F238E27FC236}">
                <a16:creationId xmlns:a16="http://schemas.microsoft.com/office/drawing/2014/main" id="{E7E14E82-B0B9-650E-AEAF-23455809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0" y="3570249"/>
            <a:ext cx="2910158" cy="16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sko si v žebříčku korupce polepšilo. Systémové změny ale chybí">
            <a:extLst>
              <a:ext uri="{FF2B5EF4-FFF2-40B4-BE49-F238E27FC236}">
                <a16:creationId xmlns:a16="http://schemas.microsoft.com/office/drawing/2014/main" id="{329FF964-E812-6148-0688-53506A2F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94" y="2856081"/>
            <a:ext cx="4180357" cy="23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va Kailiová">
            <a:extLst>
              <a:ext uri="{FF2B5EF4-FFF2-40B4-BE49-F238E27FC236}">
                <a16:creationId xmlns:a16="http://schemas.microsoft.com/office/drawing/2014/main" id="{80CF4E48-8700-8D84-6D1D-FD39C01E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96" y="514689"/>
            <a:ext cx="2778306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72E845B-03FC-FB09-BB1E-FC425D8C3E9F}"/>
              </a:ext>
            </a:extLst>
          </p:cNvPr>
          <p:cNvSpPr txBox="1"/>
          <p:nvPr/>
        </p:nvSpPr>
        <p:spPr>
          <a:xfrm>
            <a:off x="10208022" y="2120774"/>
            <a:ext cx="195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Korupce v EO – místopředsedkyně Eva </a:t>
            </a:r>
            <a:r>
              <a:rPr lang="cs-CZ" sz="1200" dirty="0" err="1"/>
              <a:t>Kailiová</a:t>
            </a:r>
            <a:r>
              <a:rPr lang="cs-CZ" sz="1200" dirty="0"/>
              <a:t> + 4 europoslanci</a:t>
            </a:r>
          </a:p>
        </p:txBody>
      </p:sp>
      <p:pic>
        <p:nvPicPr>
          <p:cNvPr id="5" name="Picture 2" descr="Na svobodě už je Pelta i Kratochvílová. Soud propustil exnáměstkyni z vazby | Aktuálně.cz">
            <a:extLst>
              <a:ext uri="{FF2B5EF4-FFF2-40B4-BE49-F238E27FC236}">
                <a16:creationId xmlns:a16="http://schemas.microsoft.com/office/drawing/2014/main" id="{649BEE29-9F66-01D1-FD4B-2B033344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69" y="4653197"/>
            <a:ext cx="2569631" cy="20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1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521ADBE-C353-DB70-EB1F-853230102F3F}"/>
              </a:ext>
            </a:extLst>
          </p:cNvPr>
          <p:cNvSpPr txBox="1"/>
          <p:nvPr/>
        </p:nvSpPr>
        <p:spPr>
          <a:xfrm>
            <a:off x="2566219" y="353961"/>
            <a:ext cx="70595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rozhoduje skupina </a:t>
            </a:r>
            <a:r>
              <a:rPr lang="cs-CZ" dirty="0"/>
              <a:t>(parlament, obecní zastupitelstvo, Rada ministrů)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7C9D991-F3AE-86DC-3741-18F06A08EE8C}"/>
              </a:ext>
            </a:extLst>
          </p:cNvPr>
          <p:cNvSpPr txBox="1"/>
          <p:nvPr/>
        </p:nvSpPr>
        <p:spPr>
          <a:xfrm>
            <a:off x="265472" y="894736"/>
            <a:ext cx="4050891" cy="5786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Konsenzus</a:t>
            </a:r>
          </a:p>
          <a:p>
            <a:r>
              <a:rPr lang="cs-CZ" sz="1600" dirty="0"/>
              <a:t>- všichni se musí dohodnout na PRO/PROTI</a:t>
            </a:r>
          </a:p>
          <a:p>
            <a:r>
              <a:rPr lang="cs-CZ" sz="1600" dirty="0"/>
              <a:t>- konsenzus nemusí znamenat souhlas všech hlasujících, ale může zde být i rozhodnutí neodporovat</a:t>
            </a:r>
          </a:p>
          <a:p>
            <a:endParaRPr lang="cs-CZ" sz="1600" dirty="0"/>
          </a:p>
          <a:p>
            <a:r>
              <a:rPr lang="cs-CZ" sz="1600" dirty="0"/>
              <a:t>Při jednáních o dosažení konsenzu vznikají skupiny:</a:t>
            </a:r>
          </a:p>
          <a:p>
            <a:pPr marL="342900" indent="-342900">
              <a:buAutoNum type="arabicParenR"/>
            </a:pPr>
            <a:r>
              <a:rPr lang="cs-CZ" sz="1600" dirty="0"/>
              <a:t>Člen stojí za rozhodnutím a plně ho podporuje</a:t>
            </a:r>
          </a:p>
          <a:p>
            <a:pPr marL="342900" indent="-342900">
              <a:buAutoNum type="arabicParenR"/>
            </a:pPr>
            <a:r>
              <a:rPr lang="cs-CZ" sz="1600" dirty="0"/>
              <a:t>Člen stojí za rozhodnutím, ale má obavy</a:t>
            </a:r>
          </a:p>
          <a:p>
            <a:pPr marL="342900" indent="-342900">
              <a:buAutoNum type="arabicParenR"/>
            </a:pPr>
            <a:r>
              <a:rPr lang="cs-CZ" sz="1600" dirty="0"/>
              <a:t>Člen se zdrží hlasování a výsledek přijme jako nutnost</a:t>
            </a:r>
          </a:p>
          <a:p>
            <a:pPr marL="342900" indent="-342900">
              <a:buAutoNum type="arabicParenR"/>
            </a:pPr>
            <a:r>
              <a:rPr lang="cs-CZ" sz="1600" dirty="0"/>
              <a:t>Člen </a:t>
            </a:r>
            <a:r>
              <a:rPr lang="cs-CZ" sz="1600"/>
              <a:t>nepodporuje rozhodnutí, </a:t>
            </a:r>
            <a:r>
              <a:rPr lang="cs-CZ" sz="1600" dirty="0"/>
              <a:t>má obavy, ale rozhodnutí respektuje</a:t>
            </a:r>
          </a:p>
          <a:p>
            <a:pPr marL="342900" indent="-342900">
              <a:buAutoNum type="arabicParenR"/>
            </a:pPr>
            <a:r>
              <a:rPr lang="cs-CZ" sz="1600" dirty="0"/>
              <a:t>Člen stojí stranou – nepodporuje, ale ani neodmítá</a:t>
            </a:r>
          </a:p>
          <a:p>
            <a:pPr marL="342900" indent="-342900">
              <a:buAutoNum type="arabicParenR"/>
            </a:pPr>
            <a:r>
              <a:rPr lang="cs-CZ" sz="1600" dirty="0"/>
              <a:t>Člen vznese formální námitku nebo právo veta – ke konsenzu nedojde</a:t>
            </a:r>
          </a:p>
          <a:p>
            <a:pPr marL="342900" indent="-342900">
              <a:buAutoNum type="arabicParenR"/>
            </a:pPr>
            <a:endParaRPr lang="cs-CZ" sz="1600" dirty="0"/>
          </a:p>
          <a:p>
            <a:pPr algn="just"/>
            <a:r>
              <a:rPr lang="cs-CZ" sz="1600" dirty="0"/>
              <a:t>- Negativem je většinou </a:t>
            </a:r>
            <a:r>
              <a:rPr lang="cs-CZ" sz="1600" u="sng" dirty="0"/>
              <a:t>velmi dlouho trvající vyjednávání</a:t>
            </a:r>
            <a:r>
              <a:rPr lang="cs-CZ" sz="1600" dirty="0"/>
              <a:t> (měsíce, někdy i roky – příklad letní versus zimní čas) + „hatící aktér“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7E5764-F570-DE4F-1DE4-9071A1128750}"/>
              </a:ext>
            </a:extLst>
          </p:cNvPr>
          <p:cNvSpPr txBox="1"/>
          <p:nvPr/>
        </p:nvSpPr>
        <p:spPr>
          <a:xfrm>
            <a:off x="6095999" y="894735"/>
            <a:ext cx="5830529" cy="587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Většinové hlasování</a:t>
            </a:r>
          </a:p>
          <a:p>
            <a:pPr marL="342900" indent="-342900">
              <a:buAutoNum type="arabicPeriod"/>
            </a:pPr>
            <a:r>
              <a:rPr lang="cs-CZ" b="1" dirty="0"/>
              <a:t>Prostá většina </a:t>
            </a:r>
          </a:p>
          <a:p>
            <a:r>
              <a:rPr lang="cs-CZ" b="1" dirty="0"/>
              <a:t>         - </a:t>
            </a:r>
            <a:r>
              <a:rPr lang="cs-CZ" dirty="0"/>
              <a:t> </a:t>
            </a:r>
            <a:r>
              <a:rPr lang="cs-CZ" sz="1600" dirty="0"/>
              <a:t>varianta získá nejvíce hlasů, ale nemusí to být nad 50%</a:t>
            </a:r>
          </a:p>
          <a:p>
            <a:r>
              <a:rPr lang="cs-CZ" sz="1600" dirty="0"/>
              <a:t>           - hlasují pouze přítomní</a:t>
            </a:r>
          </a:p>
          <a:p>
            <a:r>
              <a:rPr lang="cs-CZ" sz="1600" dirty="0"/>
              <a:t>2.    </a:t>
            </a:r>
            <a:r>
              <a:rPr lang="cs-CZ" sz="1600" b="1" dirty="0"/>
              <a:t>Absolutní většina</a:t>
            </a:r>
          </a:p>
          <a:p>
            <a:r>
              <a:rPr lang="cs-CZ" sz="1600" dirty="0"/>
              <a:t>          - počítají se všichni členové – i nepřítomní</a:t>
            </a:r>
          </a:p>
          <a:p>
            <a:r>
              <a:rPr lang="cs-CZ" sz="1600" dirty="0"/>
              <a:t>          - musí být nad 50% hlasů</a:t>
            </a:r>
          </a:p>
          <a:p>
            <a:pPr marL="342900" indent="-342900">
              <a:buAutoNum type="arabicPeriod" startAt="3"/>
            </a:pPr>
            <a:r>
              <a:rPr lang="cs-CZ" sz="1600" b="1" dirty="0"/>
              <a:t>Relativní většina</a:t>
            </a:r>
          </a:p>
          <a:p>
            <a:r>
              <a:rPr lang="cs-CZ" sz="1600" dirty="0"/>
              <a:t>          - největší díl množiny (co má nejvíc pro a co nejvíc proti)</a:t>
            </a:r>
          </a:p>
          <a:p>
            <a:pPr marL="342900" indent="-342900">
              <a:buAutoNum type="arabicPeriod" startAt="4"/>
            </a:pPr>
            <a:r>
              <a:rPr lang="cs-CZ" sz="1600" b="1" dirty="0"/>
              <a:t>Kvalifikovaná většina </a:t>
            </a:r>
            <a:r>
              <a:rPr lang="cs-CZ" sz="1600" dirty="0"/>
              <a:t>(EU, Rada)</a:t>
            </a:r>
          </a:p>
          <a:p>
            <a:r>
              <a:rPr lang="cs-CZ" sz="1600" dirty="0"/>
              <a:t>           - návrh EK (55% států reprezentujících 65% obyvatel EU)</a:t>
            </a:r>
          </a:p>
          <a:p>
            <a:r>
              <a:rPr lang="cs-CZ" sz="1600" dirty="0"/>
              <a:t>           - návrh ostatních (72% států reprezentujících 65% obyvatel EU</a:t>
            </a:r>
          </a:p>
          <a:p>
            <a:endParaRPr lang="cs-CZ" sz="1600" dirty="0"/>
          </a:p>
          <a:p>
            <a:r>
              <a:rPr lang="cs-CZ" sz="1600" dirty="0"/>
              <a:t>5. </a:t>
            </a:r>
            <a:r>
              <a:rPr lang="cs-CZ" sz="1600" b="1" dirty="0" err="1"/>
              <a:t>Condorsetovo</a:t>
            </a:r>
            <a:r>
              <a:rPr lang="cs-CZ" sz="1600" b="1" dirty="0"/>
              <a:t> pravidlo</a:t>
            </a:r>
          </a:p>
          <a:p>
            <a:r>
              <a:rPr lang="cs-CZ" sz="1600" dirty="0"/>
              <a:t>- varianty soutěží po dvojicích mezi sebou (princip „každý s každým“)</a:t>
            </a:r>
          </a:p>
          <a:p>
            <a:r>
              <a:rPr lang="cs-CZ" sz="1600" dirty="0"/>
              <a:t>- nemusí mít vítěze </a:t>
            </a:r>
          </a:p>
          <a:p>
            <a:endParaRPr lang="cs-CZ" sz="1600" dirty="0"/>
          </a:p>
          <a:p>
            <a:r>
              <a:rPr lang="cs-CZ" sz="1600" dirty="0"/>
              <a:t>6. </a:t>
            </a:r>
            <a:r>
              <a:rPr lang="cs-CZ" sz="1600" b="1" dirty="0" err="1"/>
              <a:t>Bordovo</a:t>
            </a:r>
            <a:r>
              <a:rPr lang="cs-CZ" sz="1600" b="1" dirty="0"/>
              <a:t> pravidlo </a:t>
            </a:r>
            <a:r>
              <a:rPr lang="cs-CZ" sz="1600" dirty="0"/>
              <a:t>(bodovací)</a:t>
            </a:r>
          </a:p>
          <a:p>
            <a:r>
              <a:rPr lang="cs-CZ" sz="1600" dirty="0"/>
              <a:t>- nejčastější při soutěžích projektů</a:t>
            </a:r>
          </a:p>
          <a:p>
            <a:r>
              <a:rPr lang="cs-CZ" sz="1600" dirty="0"/>
              <a:t>- zadají se parametry</a:t>
            </a:r>
          </a:p>
          <a:p>
            <a:r>
              <a:rPr lang="cs-CZ" sz="1600" dirty="0"/>
              <a:t>-zadají  se bodová rozpětí</a:t>
            </a:r>
          </a:p>
          <a:p>
            <a:r>
              <a:rPr lang="cs-CZ" sz="1600" dirty="0"/>
              <a:t>- kdo má nejvíce bodů vyhrává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0F915F-22C0-0679-3520-30F1AAE5A5E7}"/>
              </a:ext>
            </a:extLst>
          </p:cNvPr>
          <p:cNvSpPr txBox="1"/>
          <p:nvPr/>
        </p:nvSpPr>
        <p:spPr>
          <a:xfrm>
            <a:off x="4513007" y="2153266"/>
            <a:ext cx="138634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Prostor pro</a:t>
            </a:r>
            <a:r>
              <a:rPr lang="cs-CZ" sz="1400" dirty="0"/>
              <a:t>:</a:t>
            </a:r>
          </a:p>
          <a:p>
            <a:r>
              <a:rPr lang="cs-CZ" sz="1400" dirty="0"/>
              <a:t>- lobismus</a:t>
            </a:r>
          </a:p>
          <a:p>
            <a:r>
              <a:rPr lang="cs-CZ" sz="1400" dirty="0"/>
              <a:t>- korupci </a:t>
            </a:r>
          </a:p>
          <a:p>
            <a:r>
              <a:rPr lang="cs-CZ" sz="1400" dirty="0"/>
              <a:t>- nátlakové akce</a:t>
            </a:r>
          </a:p>
          <a:p>
            <a:r>
              <a:rPr lang="cs-CZ" sz="1400" dirty="0"/>
              <a:t>-obchodování s hlasy</a:t>
            </a:r>
          </a:p>
        </p:txBody>
      </p:sp>
    </p:spTree>
    <p:extLst>
      <p:ext uri="{BB962C8B-B14F-4D97-AF65-F5344CB8AC3E}">
        <p14:creationId xmlns:p14="http://schemas.microsoft.com/office/powerpoint/2010/main" val="20988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BA6A2-3431-688F-A57C-8346D78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177283"/>
            <a:ext cx="10786187" cy="307910"/>
          </a:xfrm>
        </p:spPr>
        <p:txBody>
          <a:bodyPr>
            <a:normAutofit fontScale="90000"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názory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0F781-47F5-4E06-0299-4399E60F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8" y="485192"/>
            <a:ext cx="10487608" cy="607422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Veřejný sektor vnímám jako :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Sektor, který se stará o rozvoj a blaho všech občanů, zajišťuje občanům to, co potřebují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Sektor, který zabezpečuje občanům to nejnutnější a o vše další se stará občan sám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Sektor, který „blaho“ občanům přináší jen zřídka a zároveň velmi nerovnoměrně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  O tom, co občané v rámci veřejného sektoru potřebují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Občané se rozhodnou sami, co chtějí a podílejí se tak na řízení veřejného sektoru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Občané si mohou říct co chtějí, ale rozhodnou vláda a jednotlivá ministerstva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Občané si mohou říkat, co chtějí, ale rozhodne úředník a razítko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 Protože veřejný sektor je definován jako státní sektor, a tedy rozhodující jsou občané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 má každý občan právo rozhodnout o  „majetku nás všech“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majetku a financích rozhodují úředníci, proto je veřejný sektor „bezedná díra“ na utopení peněz daňových poplatníků a velký prostor pro korupci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Úředníci rozdělují finance veřejného sektoru odpovědně a spravedlivě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   Budoucnost veřejného sektoru by podle mého názoru měla vypadat: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Veřejný sektor by měl úplně zaniknout, protože neplní svou funkci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Veřejný sektor je významný sektor, a proto je potřeba jeho aktivity stále více rozšiřovat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Veřejný sektor je nabobtnalý aparát a zasluhuje silnou redukci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   Aktivity veřejného sektoru jsou podporovány veřejnými financemi. Podle mého názoru jsou tyto prostředky nejvíce cíleny (nejvyšší prostředky)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sociální problematiku a bydlení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rozvoj školství a zdravotnictví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armádu a policii a hasiče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69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6BE5A62-92D7-BB72-590A-A0DEDE8F9123}"/>
              </a:ext>
            </a:extLst>
          </p:cNvPr>
          <p:cNvSpPr txBox="1"/>
          <p:nvPr/>
        </p:nvSpPr>
        <p:spPr>
          <a:xfrm>
            <a:off x="749948" y="345612"/>
            <a:ext cx="106921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1.3. Vliv byrokracie na veřejné finance</a:t>
            </a:r>
          </a:p>
          <a:p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Byrokracie – </a:t>
            </a:r>
            <a:r>
              <a:rPr lang="cs-CZ" altLang="cs-CZ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Bureau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(úřad) + </a:t>
            </a:r>
            <a:r>
              <a:rPr lang="cs-CZ" altLang="cs-CZ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kratain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(vládnout) – takže vláda skrze úřady</a:t>
            </a:r>
            <a:endParaRPr lang="cs-CZ" altLang="cs-CZ" sz="1600" dirty="0"/>
          </a:p>
          <a:p>
            <a:pPr eaLnBrk="0" hangingPunct="0"/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Významným aktérem ve veřejné správě je </a:t>
            </a:r>
            <a:r>
              <a:rPr lang="cs-CZ" altLang="cs-CZ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BYROKRACIE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byrokracií můžeme chápat:</a:t>
            </a:r>
          </a:p>
          <a:p>
            <a:pPr eaLnBrk="0" hangingPunct="0"/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a) Procedury vykonávané veřejnou správou</a:t>
            </a:r>
            <a:endParaRPr lang="cs-CZ" altLang="cs-CZ" sz="1600" dirty="0"/>
          </a:p>
          <a:p>
            <a:pPr eaLnBrk="0" hangingPunct="0"/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b) Vrstvu úředníků (s razítkem) na jednotlivých stupních státní správy</a:t>
            </a:r>
            <a:endParaRPr lang="cs-CZ" altLang="cs-CZ" sz="1600" dirty="0"/>
          </a:p>
          <a:p>
            <a:pPr eaLnBrk="0" hangingPunct="0"/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c) Výkon moci jim delegované</a:t>
            </a:r>
          </a:p>
          <a:p>
            <a:pPr eaLnBrk="0" hangingPunct="0"/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d) Byrokracie nemůže nikdy zaniknout, může se jen reformovat (a to jde ztěžka)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FE3738-525C-8647-38B6-B7FD8E17C6B6}"/>
              </a:ext>
            </a:extLst>
          </p:cNvPr>
          <p:cNvSpPr txBox="1"/>
          <p:nvPr/>
        </p:nvSpPr>
        <p:spPr>
          <a:xfrm>
            <a:off x="355166" y="2335462"/>
            <a:ext cx="10480609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C.N.PARKINSON :    Neexistuje žádná závislost mezi množstvím práce a počtem úředníků, pročež počet úředníků expanduje, protože každý chce mít pod sebou co nejvíce podřízených, a to mimo jiné proto, aby zdůvodnil svou důležitost.“                                                                                                                                                                               </a:t>
            </a:r>
            <a:endParaRPr lang="cs-CZ" altLang="cs-CZ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2C69C5-9A94-AB1B-2716-478096D1AC0A}"/>
              </a:ext>
            </a:extLst>
          </p:cNvPr>
          <p:cNvSpPr txBox="1"/>
          <p:nvPr/>
        </p:nvSpPr>
        <p:spPr>
          <a:xfrm>
            <a:off x="355166" y="3124200"/>
            <a:ext cx="10643118" cy="32932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/>
              <a:t>v podstatě se jedná o stav, kdy rozhodují nikým nevolení úředníci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byrokracie existuje už od starověku, středověku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 respektované činnosti se stala činnost, která je kritizována (proto se raději používá termín </a:t>
            </a:r>
            <a:r>
              <a:rPr lang="cs-CZ" sz="1600" b="1" dirty="0"/>
              <a:t>administrativa</a:t>
            </a:r>
            <a:r>
              <a:rPr lang="cs-CZ" sz="1600" dirty="0"/>
              <a:t>)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1600" b="1" dirty="0"/>
              <a:t>Několik názorů na byrokracii: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Komu dal Bůh úřad, tomu dal i rozum ( české přísloví))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Pořekadlo rozšířené v první republice „ Dej blbci  funkci, lejstrem se ti odmění“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Vždycky se najdou Eskymáci, kteří pro obyvatele Konga vypracují pokyny, jak si vést v období tropických veder (</a:t>
            </a:r>
            <a:r>
              <a:rPr lang="cs-CZ" sz="1600" dirty="0" err="1"/>
              <a:t>S.J.Lee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Tím, že profesionální úředníci mají trvalou kontrolu nad informacemi, získávají moc manipulovat s politiky, kteří by měli politiku určovat. ( D. </a:t>
            </a:r>
            <a:r>
              <a:rPr lang="cs-CZ" sz="1600" dirty="0" err="1"/>
              <a:t>Beetham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Stěžejní otázka: </a:t>
            </a:r>
            <a:r>
              <a:rPr lang="cs-CZ" sz="1600" b="1" dirty="0"/>
              <a:t>nedrží skutečnou moc ve státě byrokracie hájící své zájmy a politici jí k tomu dělají jen křoví?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1669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575C9A5-7D29-030B-5E5A-5D24B4E4532B}"/>
              </a:ext>
            </a:extLst>
          </p:cNvPr>
          <p:cNvSpPr txBox="1"/>
          <p:nvPr/>
        </p:nvSpPr>
        <p:spPr>
          <a:xfrm>
            <a:off x="316385" y="307909"/>
            <a:ext cx="110202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Byrokracie = vláda úředníků a uspořádání státní správy prostřednictvím hierarchie nadřízenosti a podřízenosti</a:t>
            </a:r>
          </a:p>
          <a:p>
            <a:endParaRPr lang="cs-CZ" sz="1600" dirty="0"/>
          </a:p>
          <a:p>
            <a:r>
              <a:rPr lang="cs-CZ" sz="1600" dirty="0"/>
              <a:t>Byrokracie je navázána na politickou strukturu státu – vzniká otázka, zda se pravomoci politika nepřesouvají na úředníky a pak jsou byrokracii dávány tyto charakteristiky: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 to panství úředníků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 to nekontrolovaná a nekontrolovatelná moc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Úředníci mohou zneužívat své pravomoci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Úředníci mohou rozhodovat bez účasti volených orgánů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Častá neschopnost úředníků po stránce odborné i morální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Byrokracie je zkostnatělý, rigidní a nepružný aparát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Aparát stále bobtná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pic>
        <p:nvPicPr>
          <p:cNvPr id="1026" name="Picture 2" descr="F7wrhugwoaay5vf">
            <a:extLst>
              <a:ext uri="{FF2B5EF4-FFF2-40B4-BE49-F238E27FC236}">
                <a16:creationId xmlns:a16="http://schemas.microsoft.com/office/drawing/2014/main" id="{90ECD7C0-5E34-E6A4-44BC-1991BA14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6426"/>
            <a:ext cx="4522112" cy="53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BE427A-9F00-674E-B1CF-9FC3F077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" y="3601118"/>
            <a:ext cx="5878784" cy="19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61AD56C-51D5-18EF-F890-A3B949110F24}"/>
              </a:ext>
            </a:extLst>
          </p:cNvPr>
          <p:cNvSpPr txBox="1"/>
          <p:nvPr/>
        </p:nvSpPr>
        <p:spPr>
          <a:xfrm>
            <a:off x="1193738" y="5767278"/>
            <a:ext cx="3814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Index uvádí počet hodin strávených ročně „papírováním“ pro potřebu státních </a:t>
            </a:r>
            <a:r>
              <a:rPr lang="cs-CZ" sz="1600" dirty="0" err="1"/>
              <a:t>ínstitucí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842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A1D68C-7BB6-91C6-AC16-264ACA1F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8" y="8849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Výdaje na platy státních úředníků v čase pochopitelně v absolutních částkách rostou.">
            <a:extLst>
              <a:ext uri="{FF2B5EF4-FFF2-40B4-BE49-F238E27FC236}">
                <a16:creationId xmlns:a16="http://schemas.microsoft.com/office/drawing/2014/main" id="{792C4635-EE26-ED59-DDEE-EACF279A28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3972232"/>
            <a:ext cx="5244234" cy="2649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90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DDD0A0-0BA5-6374-9622-0756A9DE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5" y="380122"/>
            <a:ext cx="8536858" cy="6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0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28E2EC2-CA95-054D-0889-9E143778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7" y="69528"/>
            <a:ext cx="8485239" cy="60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9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5CF00A5-D38D-49AC-38F5-83006C38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4" y="623119"/>
            <a:ext cx="11223522" cy="56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8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AA71AB8-A5E5-0D44-F4C4-AC1626FF3159}"/>
              </a:ext>
            </a:extLst>
          </p:cNvPr>
          <p:cNvSpPr txBox="1"/>
          <p:nvPr/>
        </p:nvSpPr>
        <p:spPr>
          <a:xfrm>
            <a:off x="8405812" y="349779"/>
            <a:ext cx="27711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Korupce</a:t>
            </a:r>
            <a:r>
              <a:rPr lang="cs-CZ" sz="1600" dirty="0"/>
              <a:t> – index vnímání korupce</a:t>
            </a:r>
          </a:p>
          <a:p>
            <a:r>
              <a:rPr lang="cs-CZ" sz="1600" dirty="0"/>
              <a:t>180 zemí se sleduje</a:t>
            </a:r>
          </a:p>
          <a:p>
            <a:endParaRPr lang="cs-CZ" sz="1600" dirty="0"/>
          </a:p>
          <a:p>
            <a:r>
              <a:rPr lang="cs-CZ" sz="1600" dirty="0"/>
              <a:t>Umístění ČR :</a:t>
            </a:r>
          </a:p>
          <a:p>
            <a:r>
              <a:rPr lang="cs-CZ" sz="1600" dirty="0"/>
              <a:t>2013……44 místo</a:t>
            </a:r>
          </a:p>
          <a:p>
            <a:r>
              <a:rPr lang="cs-CZ" sz="1600" dirty="0"/>
              <a:t>2014…..40 místo</a:t>
            </a:r>
          </a:p>
          <a:p>
            <a:r>
              <a:rPr lang="cs-CZ" sz="1600" dirty="0"/>
              <a:t>2015…..37 místo</a:t>
            </a:r>
          </a:p>
          <a:p>
            <a:r>
              <a:rPr lang="cs-CZ" sz="1600" dirty="0"/>
              <a:t>2016…..47 místo</a:t>
            </a:r>
          </a:p>
          <a:p>
            <a:r>
              <a:rPr lang="cs-CZ" sz="1600" dirty="0"/>
              <a:t>2017…..42 místo</a:t>
            </a:r>
          </a:p>
          <a:p>
            <a:r>
              <a:rPr lang="cs-CZ" sz="1600" dirty="0"/>
              <a:t>2018…..38 místo</a:t>
            </a:r>
          </a:p>
          <a:p>
            <a:r>
              <a:rPr lang="cs-CZ" sz="1600" dirty="0"/>
              <a:t>2019…..44 místo</a:t>
            </a:r>
          </a:p>
          <a:p>
            <a:r>
              <a:rPr lang="cs-CZ" sz="1600" dirty="0"/>
              <a:t>2020…. 49 místo</a:t>
            </a:r>
          </a:p>
          <a:p>
            <a:r>
              <a:rPr lang="cs-CZ" sz="1600" dirty="0"/>
              <a:t>2021 ….49 místo</a:t>
            </a:r>
          </a:p>
          <a:p>
            <a:r>
              <a:rPr lang="cs-CZ" sz="1600" dirty="0"/>
              <a:t>2022….  41 místo</a:t>
            </a:r>
          </a:p>
          <a:p>
            <a:r>
              <a:rPr lang="cs-CZ" sz="1600" dirty="0"/>
              <a:t>2023……41 místo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946682-9C23-6597-FFDC-A2C2963D1657}"/>
              </a:ext>
            </a:extLst>
          </p:cNvPr>
          <p:cNvSpPr txBox="1"/>
          <p:nvPr/>
        </p:nvSpPr>
        <p:spPr>
          <a:xfrm>
            <a:off x="578498" y="485192"/>
            <a:ext cx="671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KORUPCE</a:t>
            </a:r>
            <a:r>
              <a:rPr lang="cs-CZ" sz="1400" dirty="0"/>
              <a:t> : její podstatou je to, že veřejné instituce přestávají sloužit veřejnému zájmu a stávají se  základnou pro uplatnění soukromých zájmů.</a:t>
            </a:r>
          </a:p>
          <a:p>
            <a:endParaRPr lang="cs-CZ" sz="1400" dirty="0"/>
          </a:p>
          <a:p>
            <a:r>
              <a:rPr lang="cs-CZ" sz="1400" dirty="0"/>
              <a:t>Rozhodující pro korupční jednání je „</a:t>
            </a:r>
            <a:r>
              <a:rPr lang="cs-CZ" sz="1400" b="1" dirty="0"/>
              <a:t>kupní síla klientů úředníků</a:t>
            </a:r>
            <a:r>
              <a:rPr lang="cs-CZ" sz="1400" dirty="0"/>
              <a:t>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AAE84E-799B-B0F5-5596-C7F2222A89DB}"/>
              </a:ext>
            </a:extLst>
          </p:cNvPr>
          <p:cNvSpPr txBox="1"/>
          <p:nvPr/>
        </p:nvSpPr>
        <p:spPr>
          <a:xfrm>
            <a:off x="1586201" y="1996751"/>
            <a:ext cx="2771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/>
              <a:t>Malá korupce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Podplácení úředníků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Špatná interpretace pravidel (ohýbání předpisů i zákona)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Zneužití pravomoci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5E34DE-B9D5-BDC0-23CF-0085191A65D6}"/>
              </a:ext>
            </a:extLst>
          </p:cNvPr>
          <p:cNvSpPr txBox="1"/>
          <p:nvPr/>
        </p:nvSpPr>
        <p:spPr>
          <a:xfrm>
            <a:off x="4837386" y="1439299"/>
            <a:ext cx="308843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/>
              <a:t>Velká korupce</a:t>
            </a: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/>
              <a:t>Zpronevěra veřejných financí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Nehospodárnost  neodůvodněnost vysokých výdajů veřejných prostředků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Zneužití úřední moci při přidělení státních zakázek nebo dotací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Nepotismus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Prodej pozic</a:t>
            </a:r>
          </a:p>
        </p:txBody>
      </p:sp>
      <p:pic>
        <p:nvPicPr>
          <p:cNvPr id="2054" name="Picture 6" descr="Česko si v žebříčku korupce oproti loňsku polepšilo o dva body. Za unijním průměrem zaostává o osm">
            <a:extLst>
              <a:ext uri="{FF2B5EF4-FFF2-40B4-BE49-F238E27FC236}">
                <a16:creationId xmlns:a16="http://schemas.microsoft.com/office/drawing/2014/main" id="{8619AE32-7C44-4554-1942-06EBD1CF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" y="4135431"/>
            <a:ext cx="5141167" cy="23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Česko si v boji s korupcí polepšilo, stále ale zaostává za průměrem EU">
            <a:extLst>
              <a:ext uri="{FF2B5EF4-FFF2-40B4-BE49-F238E27FC236}">
                <a16:creationId xmlns:a16="http://schemas.microsoft.com/office/drawing/2014/main" id="{F656AEF2-09CE-F34F-D8AA-E6FDF62E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02" y="4489741"/>
            <a:ext cx="3128242" cy="20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25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A4C3507-4210-0E8C-FE24-530967BB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116" y="-5600946"/>
            <a:ext cx="12654116" cy="126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3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38603" y="1968759"/>
            <a:ext cx="10745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Pojetí veřejných financí (různé definice)</a:t>
            </a:r>
          </a:p>
          <a:p>
            <a:endParaRPr lang="cs-CZ" sz="1600" dirty="0"/>
          </a:p>
          <a:p>
            <a:r>
              <a:rPr lang="cs-CZ" sz="1600" dirty="0"/>
              <a:t>1. VF představují část finančního systému národního hospodářství, která prochází </a:t>
            </a:r>
            <a:r>
              <a:rPr lang="cs-CZ" sz="1600" dirty="0">
                <a:solidFill>
                  <a:srgbClr val="FF0000"/>
                </a:solidFill>
              </a:rPr>
              <a:t>přerozdělovacím </a:t>
            </a:r>
            <a:r>
              <a:rPr lang="cs-CZ" sz="1600" dirty="0"/>
              <a:t>procesem cestou veřejných rozpočtů, rozhoduje se o nich ve </a:t>
            </a:r>
            <a:r>
              <a:rPr lang="cs-CZ" sz="1600" dirty="0">
                <a:solidFill>
                  <a:srgbClr val="FF0000"/>
                </a:solidFill>
              </a:rPr>
              <a:t>veřejné správě</a:t>
            </a:r>
            <a:r>
              <a:rPr lang="cs-CZ" sz="1600" dirty="0"/>
              <a:t>, </a:t>
            </a:r>
            <a:r>
              <a:rPr lang="cs-CZ" sz="1600" dirty="0">
                <a:solidFill>
                  <a:srgbClr val="FF0000"/>
                </a:solidFill>
              </a:rPr>
              <a:t>veřejnou volbou </a:t>
            </a:r>
            <a:r>
              <a:rPr lang="cs-CZ" sz="1600" dirty="0"/>
              <a:t>a podléhají veřejné kontrole.</a:t>
            </a:r>
          </a:p>
          <a:p>
            <a:endParaRPr lang="cs-CZ" sz="1600" dirty="0"/>
          </a:p>
          <a:p>
            <a:r>
              <a:rPr lang="cs-CZ" sz="1600" dirty="0"/>
              <a:t>2. VF jsou specifické finanční vztahy a operace probíhající v r</a:t>
            </a:r>
            <a:r>
              <a:rPr lang="cs-CZ" sz="1600" dirty="0">
                <a:solidFill>
                  <a:srgbClr val="FF0000"/>
                </a:solidFill>
              </a:rPr>
              <a:t>ámci ekonomického systému </a:t>
            </a:r>
            <a:r>
              <a:rPr lang="cs-CZ" sz="1600" dirty="0"/>
              <a:t>mezi veřejnou správou a ostatními subjekty.</a:t>
            </a:r>
          </a:p>
          <a:p>
            <a:endParaRPr lang="cs-CZ" sz="1600" dirty="0"/>
          </a:p>
          <a:p>
            <a:r>
              <a:rPr lang="cs-CZ" sz="1600" dirty="0"/>
              <a:t>3. VF se zabývají ekonomicko-peněžními vztahy mezi subjekty a státem</a:t>
            </a:r>
          </a:p>
          <a:p>
            <a:endParaRPr lang="cs-CZ" sz="1600" dirty="0"/>
          </a:p>
          <a:p>
            <a:r>
              <a:rPr lang="cs-CZ" sz="1600" dirty="0"/>
              <a:t>4. VF označují veřejné peněžní prostředky</a:t>
            </a:r>
          </a:p>
          <a:p>
            <a:endParaRPr lang="cs-CZ" sz="1600" dirty="0"/>
          </a:p>
          <a:p>
            <a:r>
              <a:rPr lang="cs-CZ" sz="1600" dirty="0"/>
              <a:t>5. VF jsou peněžní vztahy vznikající v souvislosti </a:t>
            </a:r>
            <a:r>
              <a:rPr lang="cs-CZ" sz="1600" dirty="0">
                <a:solidFill>
                  <a:srgbClr val="FF0000"/>
                </a:solidFill>
              </a:rPr>
              <a:t>s tvorbou, rozdělováním a použitím peněžních fondů</a:t>
            </a:r>
          </a:p>
          <a:p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/>
              <a:t>6. VF je souhrn financí státu a veřejných samosprávných celků, přičemž se do VF zahrnují i finance státních podniků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69234" y="1397766"/>
            <a:ext cx="78488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  </a:t>
            </a:r>
            <a:r>
              <a:rPr lang="cs-CZ" dirty="0">
                <a:solidFill>
                  <a:srgbClr val="FF0000"/>
                </a:solidFill>
              </a:rPr>
              <a:t>a) </a:t>
            </a:r>
            <a:r>
              <a:rPr lang="cs-CZ" b="1" dirty="0">
                <a:solidFill>
                  <a:srgbClr val="FF0000"/>
                </a:solidFill>
              </a:rPr>
              <a:t>Veřejné finance, jejich postavení a role v ekonomice státu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DBD1ED-D22F-ABAD-6539-C993DAC25EBC}"/>
              </a:ext>
            </a:extLst>
          </p:cNvPr>
          <p:cNvSpPr txBox="1"/>
          <p:nvPr/>
        </p:nvSpPr>
        <p:spPr>
          <a:xfrm>
            <a:off x="1109193" y="703479"/>
            <a:ext cx="706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1.4. Management veřejných financí</a:t>
            </a:r>
          </a:p>
        </p:txBody>
      </p:sp>
    </p:spTree>
    <p:extLst>
      <p:ext uri="{BB962C8B-B14F-4D97-AF65-F5344CB8AC3E}">
        <p14:creationId xmlns:p14="http://schemas.microsoft.com/office/powerpoint/2010/main" val="152382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52702" y="1715986"/>
            <a:ext cx="244827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Orgány a instituce veřejné správy</a:t>
            </a:r>
          </a:p>
          <a:p>
            <a:r>
              <a:rPr lang="cs-CZ" dirty="0"/>
              <a:t>- státní, samosprávy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95142" y="1992985"/>
            <a:ext cx="273630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Občané, domácnosti</a:t>
            </a:r>
          </a:p>
          <a:p>
            <a:r>
              <a:rPr lang="cs-CZ" dirty="0"/>
              <a:t>firmy, neziskové organizace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807288" y="2186373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807288" y="2422065"/>
            <a:ext cx="1656184" cy="6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807288" y="1582081"/>
            <a:ext cx="1656184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  <a:r>
              <a:rPr lang="cs-CZ" sz="1600" dirty="0"/>
              <a:t>Finanční vztahy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69389" y="387018"/>
            <a:ext cx="6984776" cy="107721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Cíl finančních vztahů:</a:t>
            </a:r>
          </a:p>
          <a:p>
            <a:pPr marL="342900" indent="-342900">
              <a:buAutoNum type="alphaLcParenR"/>
            </a:pPr>
            <a:r>
              <a:rPr lang="cs-CZ" sz="1600" dirty="0"/>
              <a:t>Veřejné zabezpečení veřejných statků (jejich produkce a poskytování)</a:t>
            </a:r>
          </a:p>
          <a:p>
            <a:pPr marL="342900" indent="-342900">
              <a:buAutoNum type="alphaLcParenR"/>
            </a:pPr>
            <a:r>
              <a:rPr lang="cs-CZ" sz="1600" dirty="0"/>
              <a:t>Realizace transferů peněz</a:t>
            </a:r>
          </a:p>
          <a:p>
            <a:pPr marL="342900" indent="-342900">
              <a:buAutoNum type="alphaLcParenR"/>
            </a:pPr>
            <a:r>
              <a:rPr lang="cs-CZ" sz="1600" dirty="0"/>
              <a:t>Stimulace k určitému chování příjemců finančních transferů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AD695D-A9BE-874B-BCF1-10FC9BFC1151}"/>
              </a:ext>
            </a:extLst>
          </p:cNvPr>
          <p:cNvSpPr txBox="1"/>
          <p:nvPr/>
        </p:nvSpPr>
        <p:spPr>
          <a:xfrm>
            <a:off x="403652" y="3101967"/>
            <a:ext cx="8535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Principy  tvorby (výběru) veřejných financí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Nenávratnost </a:t>
            </a:r>
            <a:r>
              <a:rPr lang="cs-CZ" sz="1600" dirty="0"/>
              <a:t>– příklad: výběr daní (vybereme – nevrátíme)</a:t>
            </a:r>
            <a:endParaRPr lang="cs-CZ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Neekvivalentnost – </a:t>
            </a:r>
            <a:r>
              <a:rPr lang="cs-CZ" sz="1600" dirty="0"/>
              <a:t>neznáme předem účel, na který jsou peníze vybírány</a:t>
            </a:r>
          </a:p>
          <a:p>
            <a:r>
              <a:rPr lang="cs-CZ" sz="1600" dirty="0"/>
              <a:t>                                       -  nikdy se nám nevrátí přerozdělením to, co jsme odevzdali na daních</a:t>
            </a:r>
          </a:p>
          <a:p>
            <a:r>
              <a:rPr lang="cs-CZ" sz="1600" dirty="0"/>
              <a:t>                                       - čerpání veřejných financí sociálními skupinami, které k jejich tvorbě nepřispěly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Nedobrovolnost – </a:t>
            </a:r>
            <a:r>
              <a:rPr lang="cs-CZ" sz="1600" dirty="0"/>
              <a:t>k platně příspěvku do veřejných financí jsme nuceni zákonem (firmy i občané)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A1578-91B2-054E-D7F0-68585ED1120F}"/>
              </a:ext>
            </a:extLst>
          </p:cNvPr>
          <p:cNvSpPr txBox="1"/>
          <p:nvPr/>
        </p:nvSpPr>
        <p:spPr>
          <a:xfrm>
            <a:off x="452534" y="4671627"/>
            <a:ext cx="7766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Funkce veřejných financí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Alokační</a:t>
            </a:r>
            <a:r>
              <a:rPr lang="cs-CZ" sz="1600" dirty="0"/>
              <a:t> – centrálně se rozhoduje, kde budou veřejné finance použity (centrum může být stát, region, obec ), problém= všichni mají stejný přístup k veřejnému statku - citlivé</a:t>
            </a:r>
            <a:endParaRPr lang="cs-CZ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Distribuční </a:t>
            </a:r>
            <a:r>
              <a:rPr lang="cs-CZ" sz="1600" dirty="0"/>
              <a:t>– konkrétní rozdělování zdrojů, kam a v jaké výši (na základě alokace)</a:t>
            </a:r>
            <a:endParaRPr lang="cs-CZ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Stabilizační –</a:t>
            </a:r>
            <a:r>
              <a:rPr lang="cs-CZ" sz="1600" dirty="0"/>
              <a:t> veřejné finance by měly být vydávány s cílem ekonomického růstu a blahobytu společnosti, v oblastech, kde selže trh – státní nákupy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49318F-1375-375D-0D5F-2817EEE298E2}"/>
              </a:ext>
            </a:extLst>
          </p:cNvPr>
          <p:cNvSpPr txBox="1"/>
          <p:nvPr/>
        </p:nvSpPr>
        <p:spPr>
          <a:xfrm>
            <a:off x="9052044" y="4003242"/>
            <a:ext cx="27363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Zabezpečení určitých statků (jejich tvorba a poskytování)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Financování různých transferů (v rámci státu, mezi státem a EU)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Stimulace subjektů k určitému chování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Státní nákupy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Financování investic (uvnitř státu)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Poskytování podpor (solidarita) do jiných států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4C032D3-14D7-268F-8D54-BB17271FAE02}"/>
              </a:ext>
            </a:extLst>
          </p:cNvPr>
          <p:cNvSpPr/>
          <p:nvPr/>
        </p:nvSpPr>
        <p:spPr>
          <a:xfrm>
            <a:off x="8332237" y="5587220"/>
            <a:ext cx="719807" cy="23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12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936" y="836712"/>
            <a:ext cx="8219256" cy="4180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 Obecná problematika veřejných financí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1176" y="1502229"/>
            <a:ext cx="11047444" cy="4783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1.1. Veřejný sektor, veřejná správa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Veřejný sektor – veřejný zájem – národní instituce veřejné správy – instituce EU a jejich vliv na národní veřejnou správu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1.2.Teorie vztahující se k veřejnému sektoru a veřejným financím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Ekonomická teorie - finanční teorie –finanční teorie veřejného sektoru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1.3. Rozhodování o veřejných financích ve veřejné volbě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Veřejná volba – rozhodování jedince – skupinové rozhodování – korupce ve veřejné správě – vliv byrokracie na veřejné finance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1.4. Management veřejných financí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Teoretické přístupy – Taylorismus (</a:t>
            </a:r>
            <a:r>
              <a:rPr lang="cs-CZ" dirty="0" err="1"/>
              <a:t>neotaylorismus</a:t>
            </a:r>
            <a:r>
              <a:rPr lang="cs-CZ" dirty="0"/>
              <a:t>) – veřejné podnikání – </a:t>
            </a:r>
            <a:r>
              <a:rPr lang="cs-CZ" dirty="0" err="1"/>
              <a:t>new</a:t>
            </a:r>
            <a:r>
              <a:rPr lang="cs-CZ" dirty="0"/>
              <a:t> public management – hodnocení alokací veřejných financí – metody input-output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1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17071"/>
              </p:ext>
            </p:extLst>
          </p:nvPr>
        </p:nvGraphicFramePr>
        <p:xfrm>
          <a:off x="653143" y="1614196"/>
          <a:ext cx="9475305" cy="38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metoda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charakteristika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7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metoda CMA (analýza minimalizace nákladů)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neměří výstupy, měří  jen 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vstupy</a:t>
                      </a:r>
                      <a:r>
                        <a:rPr lang="cs-CZ" sz="1400" dirty="0">
                          <a:effectLst/>
                        </a:rPr>
                        <a:t> (náklady – 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investiční)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používá se u veřejných zakázek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nevýhoda: sleduje jen investiční, ale už ne provozní náklady a další nevýhody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8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metoda CEA (analýza efektivnosti nákladů)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sleduje relaci mezi výstupem-efektem (E) a vstupem (C) …..  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E/C</a:t>
                      </a:r>
                      <a:r>
                        <a:rPr lang="cs-CZ" sz="1400" dirty="0">
                          <a:effectLst/>
                        </a:rPr>
                        <a:t> (matematicky podíl)..stanovení co je efektem – to může být problém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3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metoda CBA (analýza nákladů a přínosů)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sleduje rozdíl mezi výstupem a vstupem, co je vyšší (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E- C</a:t>
                      </a:r>
                      <a:r>
                        <a:rPr lang="cs-CZ" sz="1400" dirty="0">
                          <a:effectLst/>
                        </a:rPr>
                        <a:t>) (matematicky rozdíl) - neporovnatelnost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3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metoda CUA (analýza užitečnosti nákladů)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obdoba CBA, pracuje i s počtem jednotek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Jednotkový</a:t>
                      </a: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 (efekt) x počet jednotek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3894" y="686671"/>
            <a:ext cx="9404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Vyhodnocení alokací</a:t>
            </a: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Nejčastěji používané metody jsou metody : nákladově výstupové ( metody input –output)</a:t>
            </a:r>
            <a:endParaRPr lang="cs-CZ" alt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pší svět « Sebeléčení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Lepší svět « Sebeléčení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FFD472-EDF6-FA14-D211-431F6C0F9A18}"/>
              </a:ext>
            </a:extLst>
          </p:cNvPr>
          <p:cNvSpPr txBox="1"/>
          <p:nvPr/>
        </p:nvSpPr>
        <p:spPr>
          <a:xfrm>
            <a:off x="660142" y="258922"/>
            <a:ext cx="762544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Hospodaření s veřejnými financemi se má řídit </a:t>
            </a:r>
            <a:r>
              <a:rPr lang="cs-CZ" sz="1600" b="1" dirty="0">
                <a:solidFill>
                  <a:srgbClr val="FF0000"/>
                </a:solidFill>
              </a:rPr>
              <a:t>ekonomickými zákonitostmi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– ty musí být </a:t>
            </a:r>
            <a:r>
              <a:rPr lang="cs-CZ" sz="1600" b="1" u="sng" dirty="0">
                <a:solidFill>
                  <a:srgbClr val="FF0000"/>
                </a:solidFill>
              </a:rPr>
              <a:t>všechny</a:t>
            </a:r>
            <a:r>
              <a:rPr lang="cs-CZ" sz="1600" dirty="0"/>
              <a:t> dodrženy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/>
              <a:t>hospodárností </a:t>
            </a:r>
            <a:r>
              <a:rPr lang="cs-CZ" sz="1600" dirty="0"/>
              <a:t>(úspora nákladů – velmi často porušován, naopak při hospodaření s veřejnými financemi jakoby náklady nehrály roli, vznik „vícenákladů“)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/>
              <a:t>efektivností</a:t>
            </a:r>
            <a:r>
              <a:rPr lang="cs-CZ" sz="1600" dirty="0"/>
              <a:t> (musí přinášet efekt – jak ekonomický, tak neekonomický)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/>
              <a:t>účelností</a:t>
            </a:r>
            <a:r>
              <a:rPr lang="cs-CZ" sz="1600" dirty="0"/>
              <a:t> ( finance musí být vynakládány smysluplně – často porušováno)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5693CB-8079-5673-3D53-6431F6389CAF}"/>
              </a:ext>
            </a:extLst>
          </p:cNvPr>
          <p:cNvSpPr txBox="1"/>
          <p:nvPr/>
        </p:nvSpPr>
        <p:spPr>
          <a:xfrm>
            <a:off x="4538178" y="3154950"/>
            <a:ext cx="69508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800" dirty="0"/>
              <a:t>Zakladatel vědecké organizace práce ve výrobních organizacích</a:t>
            </a:r>
          </a:p>
          <a:p>
            <a:r>
              <a:rPr lang="cs-CZ" sz="1800" dirty="0"/>
              <a:t>Snaha o racionalizaci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Možnosti využít </a:t>
            </a:r>
            <a:r>
              <a:rPr lang="cs-CZ" sz="1800" dirty="0" err="1"/>
              <a:t>Taylorovo</a:t>
            </a:r>
            <a:r>
              <a:rPr lang="cs-CZ" sz="1800" dirty="0"/>
              <a:t> řízení lidských zdrojů ve veřejné správě</a:t>
            </a:r>
          </a:p>
          <a:p>
            <a:r>
              <a:rPr lang="cs-CZ" sz="1800" dirty="0"/>
              <a:t>Průběžný dohled nad prací</a:t>
            </a:r>
          </a:p>
          <a:p>
            <a:r>
              <a:rPr lang="cs-CZ" sz="1800" dirty="0"/>
              <a:t>Plnění úkolů založené na disciplíně a respektu</a:t>
            </a:r>
          </a:p>
          <a:p>
            <a:r>
              <a:rPr lang="cs-CZ" sz="1800" dirty="0"/>
              <a:t>Výběr a školení pracovníků, aby se objevily jejich schopnosti a ty se zdokonalovaly</a:t>
            </a:r>
          </a:p>
          <a:p>
            <a:r>
              <a:rPr lang="cs-CZ" sz="1800" dirty="0"/>
              <a:t>Stimulace odměnami (trestání – sankce)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Výše uvedené by se mohlo ve státní správě naplňovat, ale nenaplňuje</a:t>
            </a:r>
          </a:p>
          <a:p>
            <a:r>
              <a:rPr lang="cs-CZ" dirty="0"/>
              <a:t>Problém racionalizace řízení a problém stimulace</a:t>
            </a:r>
            <a:endParaRPr lang="cs-CZ" sz="1800" dirty="0"/>
          </a:p>
        </p:txBody>
      </p:sp>
      <p:pic>
        <p:nvPicPr>
          <p:cNvPr id="8" name="Picture 2" descr="https://upload.wikimedia.org/wikipedia/commons/thumb/0/06/F._Taylor_1856-1915.jpg/220px-F._Taylor_1856-1915.jpg">
            <a:extLst>
              <a:ext uri="{FF2B5EF4-FFF2-40B4-BE49-F238E27FC236}">
                <a16:creationId xmlns:a16="http://schemas.microsoft.com/office/drawing/2014/main" id="{64997A13-17E6-0774-178F-2E7E4A8F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63" y="3567406"/>
            <a:ext cx="2095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8202B28-F06D-FF65-E155-D988C300101A}"/>
              </a:ext>
            </a:extLst>
          </p:cNvPr>
          <p:cNvSpPr txBox="1"/>
          <p:nvPr/>
        </p:nvSpPr>
        <p:spPr>
          <a:xfrm>
            <a:off x="703003" y="5463274"/>
            <a:ext cx="135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Frederik</a:t>
            </a:r>
          </a:p>
          <a:p>
            <a:r>
              <a:rPr lang="cs-CZ" dirty="0" err="1"/>
              <a:t>Winslow</a:t>
            </a:r>
            <a:r>
              <a:rPr lang="cs-CZ" dirty="0"/>
              <a:t> </a:t>
            </a:r>
          </a:p>
          <a:p>
            <a:r>
              <a:rPr lang="cs-CZ" dirty="0"/>
              <a:t>Taylor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3A1079-6BAE-B655-C112-4E84F7B6DE55}"/>
              </a:ext>
            </a:extLst>
          </p:cNvPr>
          <p:cNvSpPr txBox="1"/>
          <p:nvPr/>
        </p:nvSpPr>
        <p:spPr>
          <a:xfrm>
            <a:off x="703003" y="2173388"/>
            <a:ext cx="456879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sz="1600" b="1" dirty="0">
                <a:solidFill>
                  <a:srgbClr val="FF0000"/>
                </a:solidFill>
              </a:rPr>
              <a:t>) Management veřejných financí - vybrané přístupy</a:t>
            </a:r>
            <a:endParaRPr lang="cs-CZ" sz="1600" dirty="0"/>
          </a:p>
          <a:p>
            <a:pPr marL="285750" lvl="0" indent="-285750">
              <a:buFontTx/>
              <a:buChar char="-"/>
            </a:pPr>
            <a:r>
              <a:rPr lang="cs-CZ" sz="1400" dirty="0"/>
              <a:t>Klasické přístupy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endParaRPr lang="cs-CZ" sz="1400" dirty="0"/>
          </a:p>
          <a:p>
            <a:pPr marL="285750" lvl="0" indent="-285750">
              <a:buFontTx/>
              <a:buChar char="-"/>
            </a:pPr>
            <a:r>
              <a:rPr lang="cs-CZ" sz="1400" dirty="0"/>
              <a:t>Aplikace ve veřejné správě</a:t>
            </a:r>
          </a:p>
          <a:p>
            <a:pPr marL="285750" lvl="0" indent="-285750">
              <a:buFontTx/>
              <a:buChar char="-"/>
            </a:pPr>
            <a:endParaRPr lang="cs-CZ" sz="1400" dirty="0"/>
          </a:p>
          <a:p>
            <a:pPr lvl="0"/>
            <a:r>
              <a:rPr lang="cs-CZ" sz="1400" dirty="0"/>
              <a:t>Klasické přístupy: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1400" b="1" dirty="0"/>
              <a:t>TAYLORISMUS</a:t>
            </a:r>
          </a:p>
        </p:txBody>
      </p:sp>
    </p:spTree>
    <p:extLst>
      <p:ext uri="{BB962C8B-B14F-4D97-AF65-F5344CB8AC3E}">
        <p14:creationId xmlns:p14="http://schemas.microsoft.com/office/powerpoint/2010/main" val="5216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8608197-99D8-B724-F12E-D65DFE18D338}"/>
              </a:ext>
            </a:extLst>
          </p:cNvPr>
          <p:cNvSpPr txBox="1"/>
          <p:nvPr/>
        </p:nvSpPr>
        <p:spPr>
          <a:xfrm>
            <a:off x="1421865" y="775766"/>
            <a:ext cx="362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Možné aplikace v současnosti</a:t>
            </a:r>
            <a:r>
              <a:rPr lang="cs-CZ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Totalitní režimy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Demokratické režimy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D1F58C-0172-9589-05BA-60352F091639}"/>
              </a:ext>
            </a:extLst>
          </p:cNvPr>
          <p:cNvSpPr txBox="1"/>
          <p:nvPr/>
        </p:nvSpPr>
        <p:spPr>
          <a:xfrm>
            <a:off x="329682" y="320458"/>
            <a:ext cx="412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„řídit stát jako firmu</a:t>
            </a:r>
            <a:r>
              <a:rPr lang="cs-CZ" dirty="0"/>
              <a:t>“</a:t>
            </a:r>
            <a:r>
              <a:rPr lang="cs-CZ" sz="1400" dirty="0"/>
              <a:t>(příznivci x odpůrci)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F027D7-0BA2-7FE5-135E-A160E3031B29}"/>
              </a:ext>
            </a:extLst>
          </p:cNvPr>
          <p:cNvSpPr txBox="1"/>
          <p:nvPr/>
        </p:nvSpPr>
        <p:spPr>
          <a:xfrm>
            <a:off x="4057261" y="2608305"/>
            <a:ext cx="7214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V čem se vidí rozdíl mezi řízením státu a firmy: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Rozhodnutí na úrovni státu postihnou širokou veřejnost bezprostředně </a:t>
            </a:r>
            <a:r>
              <a:rPr lang="cs-CZ" sz="1400" dirty="0">
                <a:solidFill>
                  <a:srgbClr val="FF0000"/>
                </a:solidFill>
              </a:rPr>
              <a:t>( u firmy dopadá rozhodnutí pouze na firmu)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Veřejná správa je omezena pravidly, omezeními (</a:t>
            </a:r>
            <a:r>
              <a:rPr lang="cs-CZ" sz="1400" dirty="0">
                <a:solidFill>
                  <a:srgbClr val="FF0000"/>
                </a:solidFill>
              </a:rPr>
              <a:t>firmy se řídí odlišnými zákonnými pravidly</a:t>
            </a:r>
            <a:r>
              <a:rPr lang="cs-CZ" sz="1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Veřejná správa je typická dlouhodobými, nepružnými reakcemi (</a:t>
            </a:r>
            <a:r>
              <a:rPr lang="cs-CZ" sz="1400" dirty="0">
                <a:solidFill>
                  <a:srgbClr val="FF0000"/>
                </a:solidFill>
              </a:rPr>
              <a:t>management firmy může reagovat okamžitě, pružně, kreativně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Veřejný sektor je primárně závislý na rozhodnutí politiků </a:t>
            </a:r>
            <a:r>
              <a:rPr lang="cs-CZ" sz="1400" dirty="0">
                <a:solidFill>
                  <a:srgbClr val="FF0000"/>
                </a:solidFill>
              </a:rPr>
              <a:t>(firma je závislá na politicích druhotně)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Efektem u veřejného sektoru je „spokojenost občanů a rostoucí blahobyt společnosti ( </a:t>
            </a:r>
            <a:r>
              <a:rPr lang="cs-CZ" sz="1400" dirty="0">
                <a:solidFill>
                  <a:srgbClr val="FF0000"/>
                </a:solidFill>
              </a:rPr>
              <a:t>efektem firmy je zisk)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Některé činnosti veřejného sektoru jsou nekvantifikovatelné (</a:t>
            </a:r>
            <a:r>
              <a:rPr lang="cs-CZ" sz="1400" dirty="0">
                <a:solidFill>
                  <a:srgbClr val="FF0000"/>
                </a:solidFill>
              </a:rPr>
              <a:t>aktivity firmy jsou kvantifikovatelné)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Byrokracie, svázanost (i nesmyslnými nebo zastaralými) předpisy (</a:t>
            </a:r>
            <a:r>
              <a:rPr lang="cs-CZ" sz="1400" dirty="0">
                <a:solidFill>
                  <a:srgbClr val="FF0000"/>
                </a:solidFill>
              </a:rPr>
              <a:t>firma -pružnost)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Veřejný sektor je financován z veřejných financí – občany (</a:t>
            </a:r>
            <a:r>
              <a:rPr lang="cs-CZ" sz="1400" dirty="0">
                <a:solidFill>
                  <a:srgbClr val="FF0000"/>
                </a:solidFill>
              </a:rPr>
              <a:t>firma z vlastních zdrojů – co si vydělá)</a:t>
            </a:r>
          </a:p>
        </p:txBody>
      </p:sp>
      <p:pic>
        <p:nvPicPr>
          <p:cNvPr id="7" name="Picture 16" descr="Trump omilostnil své exporadce Manaforta, Stonea a další | ČeskéNoviny.cz">
            <a:extLst>
              <a:ext uri="{FF2B5EF4-FFF2-40B4-BE49-F238E27FC236}">
                <a16:creationId xmlns:a16="http://schemas.microsoft.com/office/drawing/2014/main" id="{8B0C2F02-A0B3-9FCA-ED3D-A66C392D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64" y="4896154"/>
            <a:ext cx="2466565" cy="16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-kniha Můj stát, moje firma aneb Z Babiše Bureš — Digiport">
            <a:extLst>
              <a:ext uri="{FF2B5EF4-FFF2-40B4-BE49-F238E27FC236}">
                <a16:creationId xmlns:a16="http://schemas.microsoft.com/office/drawing/2014/main" id="{C39F6311-9065-6C9E-998F-964E32E7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02" y="1961846"/>
            <a:ext cx="1876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668490-B7FF-90AC-890B-5AE38839D9A1}"/>
              </a:ext>
            </a:extLst>
          </p:cNvPr>
          <p:cNvSpPr txBox="1"/>
          <p:nvPr/>
        </p:nvSpPr>
        <p:spPr>
          <a:xfrm>
            <a:off x="5635690" y="606490"/>
            <a:ext cx="4851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Proč řídit stát jako firmu: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Rozumné hospodaření s penězi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Být pružnější v rozhodování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Úplně změnit chování institucí (parlament = žvanírna)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Na místa dosazovat odborníky (ne nepotismus….)</a:t>
            </a:r>
          </a:p>
        </p:txBody>
      </p:sp>
    </p:spTree>
    <p:extLst>
      <p:ext uri="{BB962C8B-B14F-4D97-AF65-F5344CB8AC3E}">
        <p14:creationId xmlns:p14="http://schemas.microsoft.com/office/powerpoint/2010/main" val="220835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3209" y="617539"/>
            <a:ext cx="10031558" cy="2646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NPM – New public management </a:t>
            </a:r>
            <a:r>
              <a:rPr lang="cs-CZ" dirty="0"/>
              <a:t>– nová koncepce řízení státní správy orientované na službu občanům (občan = zákazník, úředník = slouží)</a:t>
            </a:r>
          </a:p>
          <a:p>
            <a:endParaRPr lang="cs-CZ" dirty="0"/>
          </a:p>
          <a:p>
            <a:r>
              <a:rPr lang="cs-CZ" sz="1400" b="1" dirty="0"/>
              <a:t>Řídí se hesly </a:t>
            </a:r>
            <a:r>
              <a:rPr lang="cs-CZ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„Štíhlý stát“ – výkonné pravomoci jsou (ta, kde to jde a je to smysluplné) delegovány na regionální nebo lokální úroveň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Snížení byrokracie – snížit počty úředníků na ministerstvem a na ně „nalepených“ ústavů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Pravidelně prováděný </a:t>
            </a:r>
            <a:r>
              <a:rPr lang="cs-CZ" sz="1400" dirty="0" err="1"/>
              <a:t>controling</a:t>
            </a:r>
            <a:endParaRPr lang="cs-CZ" sz="1400" dirty="0"/>
          </a:p>
          <a:p>
            <a:pPr marL="285750" indent="-285750">
              <a:buFontTx/>
              <a:buChar char="-"/>
            </a:pPr>
            <a:r>
              <a:rPr lang="cs-CZ" sz="1400" dirty="0"/>
              <a:t>Zodpovědnost za rozhodnutí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Zavedení prvků soutěže do veřejných služeb (důraz na kvalitu) – vytvoření konkurenčního prostředí: stát versus soukromý sektor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Hlavní cíl – efektivnost, rychlost, kvalita, účinnost</a:t>
            </a:r>
          </a:p>
          <a:p>
            <a:pPr marL="285750" indent="-285750">
              <a:buFontTx/>
              <a:buChar char="-"/>
            </a:pPr>
            <a:endParaRPr lang="cs-CZ" sz="1400" dirty="0"/>
          </a:p>
        </p:txBody>
      </p:sp>
      <p:sp>
        <p:nvSpPr>
          <p:cNvPr id="4" name="AutoShape 4" descr="Andrej Babiš – Wikipedi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Poradci se snaží Trumpa připravit na porážku. Podle jeho stoupenců je ale  její uznání nepravděpodobné | iROZHLAS - spolehlivé zpráv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Poradci se snaží Trumpa připravit na porážku. Podle jeho stoupenců je ale  její uznání nepravděpodobné | iROZHLAS - spolehlivé zpráv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8EFAE0-726D-7CE6-06D0-EDFFC0670BA0}"/>
              </a:ext>
            </a:extLst>
          </p:cNvPr>
          <p:cNvSpPr txBox="1"/>
          <p:nvPr/>
        </p:nvSpPr>
        <p:spPr>
          <a:xfrm>
            <a:off x="1053209" y="3721618"/>
            <a:ext cx="1023994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úředník versus manager</a:t>
            </a:r>
          </a:p>
          <a:p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Zásadní rozdíl je v tom, že úředník se chce vyhnout chybám (má své pravomoci pevně dané), kdežto manažer chce dosáhnout nějakého cíle, uspokojení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Úředník je jakýsi arbitr mezi politikou a ekonomikou, zatímco manažer nikoliv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Zatímco úředníka příliš nezajímá zdroj financování a čas, tak manažera zdroj zajímá, i čas – čas jsou peníze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Úředníci se velmi často vrací z hlediska problémů do minulosti, kdežto manažeři se snaží předvídat, co by mohlo znamenat problémy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Úředník nerad experimentuje, kdežto manažer ano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Je rozdíl i ve vzdělání (humanitní zaměření vs. ekonomické)</a:t>
            </a:r>
          </a:p>
          <a:p>
            <a:endParaRPr lang="cs-CZ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(NPM : Nový Zéland, Nizozemí, UK, USA)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04714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66256"/>
              </p:ext>
            </p:extLst>
          </p:nvPr>
        </p:nvGraphicFramePr>
        <p:xfrm>
          <a:off x="541175" y="373224"/>
          <a:ext cx="11094096" cy="6346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taylorismus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neotaylorismus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veřejné podnikání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New publik management (NPM)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časová souvislost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taylorismus – 1.polovina 20.století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neotaylorismus-2. Polovina 20. Století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USA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rovněž 20.století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Nový</a:t>
                      </a:r>
                      <a:r>
                        <a:rPr lang="cs-CZ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Zéland, Nizozemí, Švýcarsko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podstata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veřejné výdaje lze řídit pomocí: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200" dirty="0">
                          <a:effectLst/>
                        </a:rPr>
                        <a:t>plánování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200" dirty="0">
                          <a:effectLst/>
                        </a:rPr>
                        <a:t>kontroly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veřejné finance řídit jako firmu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„správci programů“- relativní samostatnost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Nové principy řízení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Občan zákazník – úřad slouží</a:t>
                      </a: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hodnotící kritérium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hospodárnost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efektivnost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(chybí účelnost)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hospodárnost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efektivnost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účelnost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úspěšnost a splnění cíle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plus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centralizace informací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snaha reagovat na potřeby občanů – prvotní je poptávky obyvatelstva – pružnost rozhodování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jasná vazba na výsledky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pružnost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podpora iniciativy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8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minus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 INFO má monopol byrokrat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nepružnost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není zohledňována poptávka veřejnosti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slabá role politiků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odpor byrokratických struktur – znesnadňují efektivní řízení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lobismus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? volba správců programu – odbornost-lobismus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reakce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neotaylorismus, new public servis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aktivně rozhodovat má politik, byrokrat má sloužit občanům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odpůrci uvádějí, že řídit stát jako firmu nejde, úspěšní podnikatelé kontrují, že důvodem jsou byrokraté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země EU prosazují Taylorismus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27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27BA19B-F1E8-01E3-D629-F99C49E6C2C2}"/>
              </a:ext>
            </a:extLst>
          </p:cNvPr>
          <p:cNvSpPr txBox="1"/>
          <p:nvPr/>
        </p:nvSpPr>
        <p:spPr>
          <a:xfrm>
            <a:off x="1045029" y="373225"/>
            <a:ext cx="7735077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1.1.  Veřejný sektor, veřejný zájem, veřejná správa instituce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EA9464-7BCA-6B58-D797-9E54BACB68C0}"/>
              </a:ext>
            </a:extLst>
          </p:cNvPr>
          <p:cNvSpPr txBox="1"/>
          <p:nvPr/>
        </p:nvSpPr>
        <p:spPr>
          <a:xfrm>
            <a:off x="447869" y="900202"/>
            <a:ext cx="1061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Tradiční pojetí sektorového členění národních ekonomik (státní úroveň)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916308-2015-560F-61CF-D04B93E80786}"/>
              </a:ext>
            </a:extLst>
          </p:cNvPr>
          <p:cNvSpPr txBox="1"/>
          <p:nvPr/>
        </p:nvSpPr>
        <p:spPr>
          <a:xfrm>
            <a:off x="839755" y="1352937"/>
            <a:ext cx="2929812" cy="369332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Ziskový (privátní sektor)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7BDC2F-9FEB-DF6A-D70B-85B388C07593}"/>
              </a:ext>
            </a:extLst>
          </p:cNvPr>
          <p:cNvSpPr txBox="1"/>
          <p:nvPr/>
        </p:nvSpPr>
        <p:spPr>
          <a:xfrm>
            <a:off x="6368142" y="1254769"/>
            <a:ext cx="25939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Neziskový sektor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D0845D-D21E-12C2-EAA4-63388C4BF4D9}"/>
              </a:ext>
            </a:extLst>
          </p:cNvPr>
          <p:cNvSpPr txBox="1"/>
          <p:nvPr/>
        </p:nvSpPr>
        <p:spPr>
          <a:xfrm>
            <a:off x="3886200" y="2093950"/>
            <a:ext cx="2593911" cy="369332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Veřejný sektor (státní)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4919D95-6A19-90A4-9607-ABBEC8C548E2}"/>
              </a:ext>
            </a:extLst>
          </p:cNvPr>
          <p:cNvSpPr txBox="1"/>
          <p:nvPr/>
        </p:nvSpPr>
        <p:spPr>
          <a:xfrm>
            <a:off x="7703981" y="2045754"/>
            <a:ext cx="27245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neziskové organizace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5ECDF60-E838-0F70-DC16-59698A78E4D8}"/>
              </a:ext>
            </a:extLst>
          </p:cNvPr>
          <p:cNvCxnSpPr>
            <a:cxnSpLocks/>
          </p:cNvCxnSpPr>
          <p:nvPr/>
        </p:nvCxnSpPr>
        <p:spPr>
          <a:xfrm flipH="1">
            <a:off x="6044683" y="1659306"/>
            <a:ext cx="1604865" cy="386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0D23A43-44B8-50B5-584E-D9B5370E79AA}"/>
              </a:ext>
            </a:extLst>
          </p:cNvPr>
          <p:cNvCxnSpPr>
            <a:cxnSpLocks/>
          </p:cNvCxnSpPr>
          <p:nvPr/>
        </p:nvCxnSpPr>
        <p:spPr>
          <a:xfrm>
            <a:off x="7703981" y="1652608"/>
            <a:ext cx="1502229" cy="386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F54CE54-EBE0-9F10-246D-893C8251D26A}"/>
              </a:ext>
            </a:extLst>
          </p:cNvPr>
          <p:cNvSpPr txBox="1"/>
          <p:nvPr/>
        </p:nvSpPr>
        <p:spPr>
          <a:xfrm>
            <a:off x="809432" y="3014759"/>
            <a:ext cx="3904861" cy="369332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                 Smíšená ekonomika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733FA42-D76E-6438-90F7-EBC7D92B5004}"/>
              </a:ext>
            </a:extLst>
          </p:cNvPr>
          <p:cNvCxnSpPr/>
          <p:nvPr/>
        </p:nvCxnSpPr>
        <p:spPr>
          <a:xfrm>
            <a:off x="1903445" y="1722269"/>
            <a:ext cx="0" cy="120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EBF74C1-F70C-26C6-95CE-BD16264F8179}"/>
              </a:ext>
            </a:extLst>
          </p:cNvPr>
          <p:cNvCxnSpPr/>
          <p:nvPr/>
        </p:nvCxnSpPr>
        <p:spPr>
          <a:xfrm>
            <a:off x="5029200" y="2483687"/>
            <a:ext cx="0" cy="53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6456FFB-2BE2-1861-53A7-225FFD6C26D3}"/>
              </a:ext>
            </a:extLst>
          </p:cNvPr>
          <p:cNvSpPr txBox="1"/>
          <p:nvPr/>
        </p:nvSpPr>
        <p:spPr>
          <a:xfrm>
            <a:off x="5080513" y="2519092"/>
            <a:ext cx="14462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Utrácí zdroje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EB09F26-E19D-90BF-25DD-ECE1B6FB5A79}"/>
              </a:ext>
            </a:extLst>
          </p:cNvPr>
          <p:cNvSpPr txBox="1"/>
          <p:nvPr/>
        </p:nvSpPr>
        <p:spPr>
          <a:xfrm>
            <a:off x="1996751" y="2463282"/>
            <a:ext cx="1604857" cy="369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Vytváří zdroje</a:t>
            </a:r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7D70EBC8-6DAD-52A2-57E2-62E38B15A55F}"/>
              </a:ext>
            </a:extLst>
          </p:cNvPr>
          <p:cNvSpPr/>
          <p:nvPr/>
        </p:nvSpPr>
        <p:spPr>
          <a:xfrm>
            <a:off x="3559634" y="1754725"/>
            <a:ext cx="177272" cy="12085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2CCD3DD4-7F1F-FA7F-6996-15D56242CF33}"/>
              </a:ext>
            </a:extLst>
          </p:cNvPr>
          <p:cNvSpPr/>
          <p:nvPr/>
        </p:nvSpPr>
        <p:spPr>
          <a:xfrm>
            <a:off x="4483362" y="2456327"/>
            <a:ext cx="177269" cy="531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1871A6FB-DB20-D542-95F8-A697218B5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76901"/>
              </p:ext>
            </p:extLst>
          </p:nvPr>
        </p:nvGraphicFramePr>
        <p:xfrm>
          <a:off x="1045029" y="3573628"/>
          <a:ext cx="9629163" cy="2938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9721">
                  <a:extLst>
                    <a:ext uri="{9D8B030D-6E8A-4147-A177-3AD203B41FA5}">
                      <a16:colId xmlns:a16="http://schemas.microsoft.com/office/drawing/2014/main" val="1042592244"/>
                    </a:ext>
                  </a:extLst>
                </a:gridCol>
                <a:gridCol w="3209721">
                  <a:extLst>
                    <a:ext uri="{9D8B030D-6E8A-4147-A177-3AD203B41FA5}">
                      <a16:colId xmlns:a16="http://schemas.microsoft.com/office/drawing/2014/main" val="1460427737"/>
                    </a:ext>
                  </a:extLst>
                </a:gridCol>
                <a:gridCol w="3209721">
                  <a:extLst>
                    <a:ext uri="{9D8B030D-6E8A-4147-A177-3AD203B41FA5}">
                      <a16:colId xmlns:a16="http://schemas.microsoft.com/office/drawing/2014/main" val="4264908968"/>
                    </a:ext>
                  </a:extLst>
                </a:gridCol>
              </a:tblGrid>
              <a:tr h="2951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CHARAKTERISTIKA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SMÍŠENÁ EKONOMIKA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973402"/>
                  </a:ext>
                </a:extLst>
              </a:tr>
              <a:tr h="2183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VEŘEJNÝ SEKTOR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PRIVÁTNÍ SEKTOR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79249"/>
                  </a:ext>
                </a:extLst>
              </a:tr>
              <a:tr h="45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správa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veřejná správa, tvořená státní správou a samosprávou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správu </a:t>
                      </a:r>
                      <a:r>
                        <a:rPr lang="cs-CZ" sz="1600">
                          <a:effectLst/>
                        </a:rPr>
                        <a:t>reprezentují vlastníci </a:t>
                      </a:r>
                      <a:r>
                        <a:rPr lang="cs-CZ" sz="1600" dirty="0" err="1">
                          <a:effectLst/>
                        </a:rPr>
                        <a:t>a</a:t>
                      </a:r>
                      <a:r>
                        <a:rPr lang="cs-CZ" sz="1600" dirty="0">
                          <a:effectLst/>
                        </a:rPr>
                        <a:t> management (firem)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365761"/>
                  </a:ext>
                </a:extLst>
              </a:tr>
              <a:tr h="45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instituce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instituce státní, instituce samosprávy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instituce nejsou – je jen řídící a organizační struktura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671178"/>
                  </a:ext>
                </a:extLst>
              </a:tr>
              <a:tr h="45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vlastnictví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veřejné, tj. státní vlastnictví a vlastnictví samospráv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privátní (vlastníka)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652593"/>
                  </a:ext>
                </a:extLst>
              </a:tr>
              <a:tr h="218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rozhodovací kritérium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veřejný zájem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zájem vlastníka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146473"/>
                  </a:ext>
                </a:extLst>
              </a:tr>
              <a:tr h="218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financování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 veřejných rozpočtů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 vlastních zdrojů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912391"/>
                  </a:ext>
                </a:extLst>
              </a:tr>
              <a:tr h="218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co je smyslem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poskytování veřejných služeb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zisk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42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8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3F1F0D5-BE52-9749-308D-DBCB18762898}"/>
              </a:ext>
            </a:extLst>
          </p:cNvPr>
          <p:cNvSpPr txBox="1"/>
          <p:nvPr/>
        </p:nvSpPr>
        <p:spPr>
          <a:xfrm>
            <a:off x="1156996" y="634482"/>
            <a:ext cx="78936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Přehled veřejných služeb (zajištění veřejných služeb je klíčovou aktivitou veřejného sektoru)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Veřejná správa – instituce státní a samospráv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Veřejný pořádek a bezpečnost (policie, hasiči)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Ochrana životního prostředí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Bydlení a infrastruktura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Rekreace (?), kultura, náboženství (?)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Zdravotnictví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Vzdělávání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Sociální služby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Obrana (armáda)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B9B119-958C-7085-FD3B-C8E87277743D}"/>
              </a:ext>
            </a:extLst>
          </p:cNvPr>
          <p:cNvSpPr txBox="1"/>
          <p:nvPr/>
        </p:nvSpPr>
        <p:spPr>
          <a:xfrm>
            <a:off x="1091682" y="3200400"/>
            <a:ext cx="325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VEŘEJNÝ ZÁJEM a jeho používání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AE6D0-55E2-6068-43BC-38E4E40B2D41}"/>
              </a:ext>
            </a:extLst>
          </p:cNvPr>
          <p:cNvSpPr txBox="1"/>
          <p:nvPr/>
        </p:nvSpPr>
        <p:spPr>
          <a:xfrm>
            <a:off x="1156996" y="3657600"/>
            <a:ext cx="10170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Veřejný zájem: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rgbClr val="FF0000"/>
                </a:solidFill>
              </a:rPr>
              <a:t>Právně velmi neurčitým pojmem /nemá oporu v zákonu</a:t>
            </a:r>
            <a:r>
              <a:rPr lang="cs-CZ" sz="1400" dirty="0"/>
              <a:t>/, co je a co není veřejným zájmem je při použití tohoto termínu problém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Nemá jednotnou definici, většinou je definován jako:</a:t>
            </a:r>
          </a:p>
          <a:p>
            <a:r>
              <a:rPr lang="cs-CZ" sz="1400" dirty="0"/>
              <a:t>                               - „ záměr směřující k dobru všech a k blahobytu společnosti“</a:t>
            </a:r>
          </a:p>
          <a:p>
            <a:r>
              <a:rPr lang="cs-CZ" sz="1400" dirty="0"/>
              <a:t>                               - „ záměr odpovídající potřebám celé společnosti“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rgbClr val="FF0000"/>
                </a:solidFill>
              </a:rPr>
              <a:t>Můžeme ho dělit na:</a:t>
            </a:r>
          </a:p>
          <a:p>
            <a:pPr marL="342900" indent="-342900">
              <a:buAutoNum type="alphaLcParenR"/>
            </a:pPr>
            <a:r>
              <a:rPr lang="cs-CZ" sz="1400" dirty="0"/>
              <a:t>Veřejný zájem celospolečenský (zájem na čistém ovzduší, čisté vodě, kvalitním životním prostředí)</a:t>
            </a:r>
          </a:p>
          <a:p>
            <a:pPr marL="342900" indent="-342900">
              <a:buAutoNum type="alphaLcParenR"/>
            </a:pPr>
            <a:r>
              <a:rPr lang="cs-CZ" sz="1400" dirty="0"/>
              <a:t>Lokální ( budování dopravní sítě, budování nějaké továrny, skladu, provozu)</a:t>
            </a:r>
          </a:p>
          <a:p>
            <a:pPr marL="342900" indent="-342900">
              <a:buAutoNum type="alphaLcParenR"/>
            </a:pPr>
            <a:r>
              <a:rPr lang="cs-CZ" sz="1400" dirty="0"/>
              <a:t>Skupinový (zájem sportovců na vybudování nějakého sportovního zařízení)</a:t>
            </a:r>
          </a:p>
          <a:p>
            <a:pPr marL="342900" indent="-342900">
              <a:buAutoNum type="alphaLcParenR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4836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E03C92-5636-3D3D-1565-B5CF4408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01" y="1873751"/>
            <a:ext cx="2989819" cy="1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chodočeský rybářský svaz - Východočeský územní svaz">
            <a:extLst>
              <a:ext uri="{FF2B5EF4-FFF2-40B4-BE49-F238E27FC236}">
                <a16:creationId xmlns:a16="http://schemas.microsoft.com/office/drawing/2014/main" id="{831997E6-2FCA-9B46-73E5-6CE507A1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01" y="3599160"/>
            <a:ext cx="2693826" cy="17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197D5C-C604-B3BD-5EBA-3793F85D6EF8}"/>
              </a:ext>
            </a:extLst>
          </p:cNvPr>
          <p:cNvSpPr txBox="1"/>
          <p:nvPr/>
        </p:nvSpPr>
        <p:spPr>
          <a:xfrm>
            <a:off x="485192" y="457200"/>
            <a:ext cx="825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Některé příklady veřejných zájmů – kontroverze, emoce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FF13BF5-FE89-6736-352F-674CAB4ACC57}"/>
              </a:ext>
            </a:extLst>
          </p:cNvPr>
          <p:cNvSpPr txBox="1"/>
          <p:nvPr/>
        </p:nvSpPr>
        <p:spPr>
          <a:xfrm>
            <a:off x="615820" y="1007706"/>
            <a:ext cx="1032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400" dirty="0"/>
              <a:t>Budování dálniční sítě (stát  x  obce a města  +  obyvatelé  +  životní prostředí  +  vlastníci (problém vyvlastnění majetku)</a:t>
            </a:r>
          </a:p>
          <a:p>
            <a:pPr marL="342900" indent="-342900">
              <a:buAutoNum type="arabicPeriod"/>
            </a:pPr>
            <a:r>
              <a:rPr lang="cs-CZ" sz="1400" dirty="0"/>
              <a:t>Budování uložiště jaderného odpadu z Temelína, Dukovan  (stát x obce a města + odpor obyvatelstva + životní prostředí)</a:t>
            </a:r>
          </a:p>
          <a:p>
            <a:pPr marL="342900" indent="-342900">
              <a:buAutoNum type="arabicPeriod"/>
            </a:pPr>
            <a:r>
              <a:rPr lang="cs-CZ" sz="1400" dirty="0"/>
              <a:t>Ochrana predátorů  v hustě osídlené krajině ( stát + ochránci x  chovatelé stád + obce + lidé v místě žijící a turisté) </a:t>
            </a:r>
          </a:p>
        </p:txBody>
      </p:sp>
      <p:pic>
        <p:nvPicPr>
          <p:cNvPr id="1030" name="Picture 6" descr="Polovina dálnice D7 u Loun se pro řidiče otevře ve čtvrtek">
            <a:extLst>
              <a:ext uri="{FF2B5EF4-FFF2-40B4-BE49-F238E27FC236}">
                <a16:creationId xmlns:a16="http://schemas.microsoft.com/office/drawing/2014/main" id="{0FDE56C6-C90E-70AA-CA8C-8E636CA5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5" y="1900751"/>
            <a:ext cx="2805932" cy="16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ědci půl kilometru pod zemí zkoumají materiály pro úložiště jaderného odpadu">
            <a:extLst>
              <a:ext uri="{FF2B5EF4-FFF2-40B4-BE49-F238E27FC236}">
                <a16:creationId xmlns:a16="http://schemas.microsoft.com/office/drawing/2014/main" id="{AC2E955A-B324-A90F-402F-B93BCC07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49" y="1900751"/>
            <a:ext cx="2359576" cy="16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ledání úložiště jaderného odpadu v Německu nestihne termín rozhodnutí do roku 2031">
            <a:extLst>
              <a:ext uri="{FF2B5EF4-FFF2-40B4-BE49-F238E27FC236}">
                <a16:creationId xmlns:a16="http://schemas.microsoft.com/office/drawing/2014/main" id="{EED92F6D-19F4-D8BF-6AE8-556562FF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79" y="2338806"/>
            <a:ext cx="2439685" cy="12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A4103C-4632-691F-2CE0-57E7CA4B354F}"/>
              </a:ext>
            </a:extLst>
          </p:cNvPr>
          <p:cNvSpPr txBox="1"/>
          <p:nvPr/>
        </p:nvSpPr>
        <p:spPr>
          <a:xfrm>
            <a:off x="928049" y="4486410"/>
            <a:ext cx="7042415" cy="209288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 základní otázky:</a:t>
            </a:r>
          </a:p>
          <a:p>
            <a:endParaRPr lang="cs-CZ" sz="1400" dirty="0"/>
          </a:p>
          <a:p>
            <a:pPr marL="342900" indent="-342900">
              <a:buAutoNum type="arabicParenR"/>
            </a:pPr>
            <a:r>
              <a:rPr lang="cs-CZ" sz="1400" dirty="0"/>
              <a:t>Měl by být veřejný zájem definován jako zájem celé společnosti? (spíše většinové společnosti)</a:t>
            </a:r>
          </a:p>
          <a:p>
            <a:pPr marL="342900" indent="-342900">
              <a:buAutoNum type="arabicParenR"/>
            </a:pPr>
            <a:r>
              <a:rPr lang="cs-CZ" sz="1400" dirty="0"/>
              <a:t>Pokud existuje více veřejných zájmů (početní vyrovnanost podporovatelů)</a:t>
            </a:r>
          </a:p>
          <a:p>
            <a:r>
              <a:rPr lang="cs-CZ" sz="1400" dirty="0"/>
              <a:t>                            a) jsou to zájmy rovnocenné, pak který má přednost?</a:t>
            </a:r>
          </a:p>
          <a:p>
            <a:r>
              <a:rPr lang="cs-CZ" sz="1400" dirty="0"/>
              <a:t>                            b) nebo mají určitou hierarchii? (jeden veřejný zájem je upřednostňován)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5836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4F01905-7E31-1A28-F71D-E7DC3A67F540}"/>
              </a:ext>
            </a:extLst>
          </p:cNvPr>
          <p:cNvSpPr txBox="1"/>
          <p:nvPr/>
        </p:nvSpPr>
        <p:spPr>
          <a:xfrm>
            <a:off x="382555" y="410548"/>
            <a:ext cx="11457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Co je to tedy veřejný sektor a jak je definován</a:t>
            </a:r>
          </a:p>
          <a:p>
            <a:r>
              <a:rPr lang="cs-CZ" sz="1600" b="1" dirty="0"/>
              <a:t>(neexistuje jedna definice veřejného sektoru, ale je jich celá řada:…)</a:t>
            </a:r>
          </a:p>
          <a:p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SKUPINA „ EKONOMICKÝCH“ DEFINIC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„ část ekonomiky národního hospodářství řízená státní správou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„ vše, co je ve veřejném vlastnictví (čili majetek používaný celou společností)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„ část ekonomiky národního hospodářství, která zabezpečuje statky pro obyvatelstvo na neziskovém principu“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 a další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SKUPINA „SPOLEČENSKÝCH“ DEFINIC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„část ekonomiky národního hospodářství, která obyvatelstvu poskytuje veřejné služby“ ( viz přehled veřejných služeb)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DEFINICE VEŘEJNÉHO SEKTORU „PODLE EU“</a:t>
            </a:r>
          </a:p>
          <a:p>
            <a:r>
              <a:rPr lang="cs-CZ" sz="1600" dirty="0"/>
              <a:t>Veřejný sektor je definován v souladu se systémem národních a regionálních účtů (v ČR v souladu se směrnicí EP a R (EU)    č. 549/2013. (V podstatě se jedná o vymezení sektoru státních institucí)</a:t>
            </a:r>
          </a:p>
          <a:p>
            <a:endParaRPr lang="cs-CZ" sz="1600" dirty="0"/>
          </a:p>
        </p:txBody>
      </p:sp>
      <p:pic>
        <p:nvPicPr>
          <p:cNvPr id="2050" name="Picture 2" descr="Management ve veřejné správě - Cambschool">
            <a:extLst>
              <a:ext uri="{FF2B5EF4-FFF2-40B4-BE49-F238E27FC236}">
                <a16:creationId xmlns:a16="http://schemas.microsoft.com/office/drawing/2014/main" id="{DC6BEC55-2BE2-E8FC-37BD-0922B84C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4" y="4357396"/>
            <a:ext cx="6110241" cy="229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2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2593A6-142F-FBF9-8C4E-5A39D8D106C8}"/>
              </a:ext>
            </a:extLst>
          </p:cNvPr>
          <p:cNvSpPr txBox="1"/>
          <p:nvPr/>
        </p:nvSpPr>
        <p:spPr>
          <a:xfrm>
            <a:off x="811764" y="531845"/>
            <a:ext cx="11047444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VEŘEJNÁ SPRÁVA</a:t>
            </a:r>
          </a:p>
          <a:p>
            <a:r>
              <a:rPr lang="cs-CZ" b="1" dirty="0"/>
              <a:t>Představuje soubor konkrétně definovaných činností organizovaných a realizovaných v předem stanoveném právním a institucionálním rámci. Je vykonávána výhradně ve veřejném zájmu a její úkony jsou stanoveny zákonem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74480C-5A4F-7E39-D615-94721E3BEDF2}"/>
              </a:ext>
            </a:extLst>
          </p:cNvPr>
          <p:cNvSpPr txBox="1"/>
          <p:nvPr/>
        </p:nvSpPr>
        <p:spPr>
          <a:xfrm>
            <a:off x="811764" y="1735494"/>
            <a:ext cx="5284236" cy="1763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Nositelé veřejné správy</a:t>
            </a:r>
          </a:p>
          <a:p>
            <a:pPr marL="342900" indent="-342900">
              <a:buAutoNum type="alphaLcParenR"/>
            </a:pPr>
            <a:r>
              <a:rPr lang="cs-CZ" dirty="0"/>
              <a:t>Centralistické pojetí – nositelem je pouze stát</a:t>
            </a:r>
          </a:p>
          <a:p>
            <a:pPr marL="342900" indent="-342900">
              <a:buAutoNum type="alphaLcParenR"/>
            </a:pPr>
            <a:r>
              <a:rPr lang="cs-CZ" dirty="0"/>
              <a:t>Decentralizované pojetí – kompetence rozděleny na:</a:t>
            </a:r>
          </a:p>
          <a:p>
            <a:r>
              <a:rPr lang="cs-CZ" dirty="0"/>
              <a:t>                      </a:t>
            </a:r>
            <a:r>
              <a:rPr lang="cs-CZ" b="1" dirty="0"/>
              <a:t>- státní správu</a:t>
            </a:r>
          </a:p>
          <a:p>
            <a:r>
              <a:rPr lang="cs-CZ" b="1" dirty="0"/>
              <a:t>                      - samosprávu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9C44CF-A032-D9BE-2823-B0E42553F115}"/>
              </a:ext>
            </a:extLst>
          </p:cNvPr>
          <p:cNvSpPr txBox="1"/>
          <p:nvPr/>
        </p:nvSpPr>
        <p:spPr>
          <a:xfrm>
            <a:off x="6344816" y="1763486"/>
            <a:ext cx="55143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Náplň činnosti (zjednodušeně</a:t>
            </a:r>
            <a:r>
              <a:rPr lang="cs-CZ" dirty="0"/>
              <a:t>)</a:t>
            </a:r>
          </a:p>
          <a:p>
            <a:pPr marL="342900" indent="-342900">
              <a:buAutoNum type="arabicPeriod"/>
            </a:pPr>
            <a:r>
              <a:rPr lang="cs-CZ" dirty="0"/>
              <a:t>Správa území (státu, kraje, obce)</a:t>
            </a:r>
          </a:p>
          <a:p>
            <a:pPr marL="342900" indent="-342900">
              <a:buAutoNum type="arabicPeriod"/>
            </a:pPr>
            <a:r>
              <a:rPr lang="cs-CZ" dirty="0"/>
              <a:t>Správa majetku, ke kterému má vlastnické právo</a:t>
            </a:r>
          </a:p>
          <a:p>
            <a:pPr marL="342900" indent="-342900">
              <a:buAutoNum type="arabicPeriod"/>
            </a:pPr>
            <a:r>
              <a:rPr lang="cs-CZ" dirty="0"/>
              <a:t>Právo užívání tohoto veřejného majetku</a:t>
            </a:r>
          </a:p>
          <a:p>
            <a:pPr marL="342900" indent="-342900">
              <a:buAutoNum type="arabicPeriod"/>
            </a:pPr>
            <a:r>
              <a:rPr lang="cs-CZ" dirty="0"/>
              <a:t>Správa veřejných financí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02C4EAF3-8B53-DEC9-CD4D-D4463165A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89768"/>
              </p:ext>
            </p:extLst>
          </p:nvPr>
        </p:nvGraphicFramePr>
        <p:xfrm>
          <a:off x="718457" y="3746138"/>
          <a:ext cx="7828385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val="3910857594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2564994616"/>
                    </a:ext>
                  </a:extLst>
                </a:gridCol>
                <a:gridCol w="3359022">
                  <a:extLst>
                    <a:ext uri="{9D8B030D-6E8A-4147-A177-3AD203B41FA5}">
                      <a16:colId xmlns:a16="http://schemas.microsoft.com/office/drawing/2014/main" val="775051244"/>
                    </a:ext>
                  </a:extLst>
                </a:gridCol>
              </a:tblGrid>
              <a:tr h="191410">
                <a:tc gridSpan="3">
                  <a:txBody>
                    <a:bodyPr/>
                    <a:lstStyle/>
                    <a:p>
                      <a:r>
                        <a:rPr lang="cs-CZ" sz="1400" b="1" dirty="0"/>
                        <a:t>Odlišnosti v postavení úředníků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8709"/>
                  </a:ext>
                </a:extLst>
              </a:tr>
              <a:tr h="19141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Státní správa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Samospráva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51394"/>
                  </a:ext>
                </a:extLst>
              </a:tr>
              <a:tr h="356744">
                <a:tc>
                  <a:txBody>
                    <a:bodyPr/>
                    <a:lstStyle/>
                    <a:p>
                      <a:r>
                        <a:rPr lang="cs-CZ" sz="1400" dirty="0"/>
                        <a:t>Řídí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Zákonem o státní službě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Zákonem o samosprávných územních celcích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49078"/>
                  </a:ext>
                </a:extLst>
              </a:tr>
              <a:tr h="191410">
                <a:tc>
                  <a:txBody>
                    <a:bodyPr/>
                    <a:lstStyle/>
                    <a:p>
                      <a:r>
                        <a:rPr lang="cs-CZ" sz="1400" dirty="0"/>
                        <a:t>Vstupují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Služebního poměru, skládají úřednickou zkoušku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Zaměstnaneckého poměru, prokazují způsobilost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77271"/>
                  </a:ext>
                </a:extLst>
              </a:tr>
              <a:tr h="191410">
                <a:tc>
                  <a:txBody>
                    <a:bodyPr/>
                    <a:lstStyle/>
                    <a:p>
                      <a:r>
                        <a:rPr lang="cs-CZ" sz="1400" dirty="0"/>
                        <a:t>O jejich počtu rozhoduje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Kraj, obec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71683"/>
                  </a:ext>
                </a:extLst>
              </a:tr>
              <a:tr h="191410"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Mzdové předpisy jsou identické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42595"/>
                  </a:ext>
                </a:extLst>
              </a:tr>
            </a:tbl>
          </a:graphicData>
        </a:graphic>
      </p:graphicFrame>
      <p:pic>
        <p:nvPicPr>
          <p:cNvPr id="1026" name="Picture 2" descr="Povinnosti a práva notáře">
            <a:extLst>
              <a:ext uri="{FF2B5EF4-FFF2-40B4-BE49-F238E27FC236}">
                <a16:creationId xmlns:a16="http://schemas.microsoft.com/office/drawing/2014/main" id="{26D200D4-77E5-3DE3-68A2-8BD1049B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90" y="4214379"/>
            <a:ext cx="3000959" cy="20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9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6F46F6C-DB34-F38A-BD71-C0CCBF1D3D2E}"/>
              </a:ext>
            </a:extLst>
          </p:cNvPr>
          <p:cNvSpPr txBox="1"/>
          <p:nvPr/>
        </p:nvSpPr>
        <p:spPr>
          <a:xfrm>
            <a:off x="4180114" y="531845"/>
            <a:ext cx="327504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VEŘEJNÁ SPRÁVA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6D31C2-BF32-F2F9-0E48-FD0FA232246D}"/>
              </a:ext>
            </a:extLst>
          </p:cNvPr>
          <p:cNvSpPr txBox="1"/>
          <p:nvPr/>
        </p:nvSpPr>
        <p:spPr>
          <a:xfrm>
            <a:off x="2341983" y="1004987"/>
            <a:ext cx="246328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STÁTNÍ SPRÁVA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7897D9-E242-6BF5-557B-971A338FB844}"/>
              </a:ext>
            </a:extLst>
          </p:cNvPr>
          <p:cNvSpPr txBox="1"/>
          <p:nvPr/>
        </p:nvSpPr>
        <p:spPr>
          <a:xfrm>
            <a:off x="6755362" y="1004987"/>
            <a:ext cx="2034073" cy="36933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SAMOSPRÁVA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063565-BC87-05A4-2680-27662E316192}"/>
              </a:ext>
            </a:extLst>
          </p:cNvPr>
          <p:cNvSpPr txBox="1"/>
          <p:nvPr/>
        </p:nvSpPr>
        <p:spPr>
          <a:xfrm>
            <a:off x="1166323" y="1478129"/>
            <a:ext cx="225800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ÚSTŘEDNÍ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76C8C1-6632-E3CB-FC9B-BBBEB69F512E}"/>
              </a:ext>
            </a:extLst>
          </p:cNvPr>
          <p:cNvSpPr txBox="1"/>
          <p:nvPr/>
        </p:nvSpPr>
        <p:spPr>
          <a:xfrm>
            <a:off x="3573624" y="1478129"/>
            <a:ext cx="167018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ÚZEMNÍ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654229-77EE-02B9-6E80-567E80EA1C4B}"/>
              </a:ext>
            </a:extLst>
          </p:cNvPr>
          <p:cNvSpPr txBox="1"/>
          <p:nvPr/>
        </p:nvSpPr>
        <p:spPr>
          <a:xfrm>
            <a:off x="6018243" y="1478129"/>
            <a:ext cx="1754155" cy="36933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ÚZEMNÍ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1A0AC5-EA19-88F6-68F0-3FFF1010E002}"/>
              </a:ext>
            </a:extLst>
          </p:cNvPr>
          <p:cNvSpPr txBox="1"/>
          <p:nvPr/>
        </p:nvSpPr>
        <p:spPr>
          <a:xfrm>
            <a:off x="7921691" y="1478129"/>
            <a:ext cx="2258008" cy="36933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ZÁJMOVÁ A PROFESNÍ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6DC37B-3959-42F9-883F-F16DD9AF213E}"/>
              </a:ext>
            </a:extLst>
          </p:cNvPr>
          <p:cNvSpPr txBox="1"/>
          <p:nvPr/>
        </p:nvSpPr>
        <p:spPr>
          <a:xfrm>
            <a:off x="1166323" y="2062065"/>
            <a:ext cx="225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Ústřední  (územní)</a:t>
            </a:r>
          </a:p>
          <a:p>
            <a:r>
              <a:rPr lang="cs-CZ" sz="1600" dirty="0"/>
              <a:t>Centrální státní instituce</a:t>
            </a:r>
          </a:p>
          <a:p>
            <a:r>
              <a:rPr lang="cs-CZ" sz="1600" dirty="0"/>
              <a:t>Rozhodovací pravomoci na prostoru celého státu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C7E9AA-D1DC-DAED-461A-A3F8B5A5AF82}"/>
              </a:ext>
            </a:extLst>
          </p:cNvPr>
          <p:cNvSpPr txBox="1"/>
          <p:nvPr/>
        </p:nvSpPr>
        <p:spPr>
          <a:xfrm>
            <a:off x="8985380" y="841449"/>
            <a:ext cx="225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Uplatnění principu subsidiarity</a:t>
            </a:r>
          </a:p>
        </p:txBody>
      </p:sp>
      <p:sp>
        <p:nvSpPr>
          <p:cNvPr id="4" name="Textové pole 5">
            <a:extLst>
              <a:ext uri="{FF2B5EF4-FFF2-40B4-BE49-F238E27FC236}">
                <a16:creationId xmlns:a16="http://schemas.microsoft.com/office/drawing/2014/main" id="{A908EBEB-5DF4-ADEC-293A-09B7662EB195}"/>
              </a:ext>
            </a:extLst>
          </p:cNvPr>
          <p:cNvSpPr txBox="1"/>
          <p:nvPr/>
        </p:nvSpPr>
        <p:spPr>
          <a:xfrm>
            <a:off x="3844522" y="2424413"/>
            <a:ext cx="2910840" cy="487680"/>
          </a:xfrm>
          <a:prstGeom prst="rect">
            <a:avLst/>
          </a:prstGeom>
          <a:solidFill>
            <a:srgbClr val="FFFF99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a typeface="Calibri"/>
                <a:cs typeface="Times New Roman"/>
              </a:rPr>
              <a:t>Parlament České republiky – zákonodárný orgán, </a:t>
            </a:r>
            <a:r>
              <a:rPr lang="cs-CZ" sz="1100" dirty="0">
                <a:solidFill>
                  <a:srgbClr val="FF0000"/>
                </a:solidFill>
                <a:ea typeface="Calibri"/>
                <a:cs typeface="Times New Roman"/>
              </a:rPr>
              <a:t>schvaluje rozpočet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323646-FCC7-A4F0-C8AF-CD728E9E8B76}"/>
              </a:ext>
            </a:extLst>
          </p:cNvPr>
          <p:cNvSpPr txBox="1"/>
          <p:nvPr/>
        </p:nvSpPr>
        <p:spPr>
          <a:xfrm>
            <a:off x="3844522" y="2912093"/>
            <a:ext cx="2463282" cy="47025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a typeface="Calibri"/>
                <a:cs typeface="Times New Roman"/>
              </a:rPr>
              <a:t>Vláda České republiky – exekutivní orgán, </a:t>
            </a:r>
            <a:r>
              <a:rPr lang="cs-CZ" sz="1100" dirty="0">
                <a:solidFill>
                  <a:srgbClr val="FF0000"/>
                </a:solidFill>
                <a:ea typeface="Calibri"/>
                <a:cs typeface="Times New Roman"/>
              </a:rPr>
              <a:t>návrh rozpočtu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EE4C46-0535-3E20-81B8-BBA3A15C888B}"/>
              </a:ext>
            </a:extLst>
          </p:cNvPr>
          <p:cNvSpPr txBox="1"/>
          <p:nvPr/>
        </p:nvSpPr>
        <p:spPr>
          <a:xfrm>
            <a:off x="1166324" y="3489045"/>
            <a:ext cx="3452330" cy="32788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100" b="1" dirty="0">
                <a:solidFill>
                  <a:srgbClr val="FF0000"/>
                </a:solidFill>
                <a:ea typeface="Calibri"/>
                <a:cs typeface="Times New Roman"/>
              </a:rPr>
              <a:t>Ministerstvo financí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průmyslu, obchodu 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dopravy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 Ministerstvo zdravotnictví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 Ministerstvo práce a 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sociálních věcí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zahraničí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zemědělství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kultury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obrany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pro místní rozvoj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školství, mládeže, tělovýchovy a sportu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spravedlnosti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životního prostředí</a:t>
            </a:r>
          </a:p>
          <a:p>
            <a:pPr>
              <a:lnSpc>
                <a:spcPct val="115000"/>
              </a:lnSpc>
            </a:pPr>
            <a:r>
              <a:rPr lang="cs-CZ" sz="1100" dirty="0">
                <a:ea typeface="Calibri"/>
                <a:cs typeface="Times New Roman"/>
              </a:rPr>
              <a:t>Ministerstvo  vnitra</a:t>
            </a:r>
          </a:p>
          <a:p>
            <a:pPr>
              <a:lnSpc>
                <a:spcPct val="115000"/>
              </a:lnSpc>
            </a:pPr>
            <a:r>
              <a:rPr lang="cs-CZ" sz="16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80B7E57-BE01-32ED-3D27-AB8BD5BCD860}"/>
              </a:ext>
            </a:extLst>
          </p:cNvPr>
          <p:cNvSpPr txBox="1"/>
          <p:nvPr/>
        </p:nvSpPr>
        <p:spPr>
          <a:xfrm>
            <a:off x="4805265" y="3533212"/>
            <a:ext cx="5766319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/>
                <a:cs typeface="Times New Roman"/>
              </a:rPr>
              <a:t>Úřad na ochranu osobních dat, ČSÚ,NKÚ, Český úřad zeměměřický a katastrální, Český báňský úřad, Úřad průmyslového vlastnictví, Úřad pro ochranu hospodářské soutěže, Rada pro rozhlasové a televizní vysílání, Nejvyšší státní zastupitelství, Česká obchodní inspekce, Policejní presidium, Ústavní soud, Vrchní soud, Nejvyšší správní soud, BIS a další………</a:t>
            </a:r>
          </a:p>
        </p:txBody>
      </p:sp>
      <p:pic>
        <p:nvPicPr>
          <p:cNvPr id="19" name="Picture 2" descr="Úřad vlády: Vláda chce během pandemie zavést mimořádné ředitelské volno na školách">
            <a:extLst>
              <a:ext uri="{FF2B5EF4-FFF2-40B4-BE49-F238E27FC236}">
                <a16:creationId xmlns:a16="http://schemas.microsoft.com/office/drawing/2014/main" id="{808CEF5E-0F2E-7271-D0CE-DB2988E4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5" y="4847982"/>
            <a:ext cx="3339186" cy="16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ůměrná inflace má letos být 16,2 %, příští rok by měla klesnout na 8,8 % - Echo24.cz">
            <a:extLst>
              <a:ext uri="{FF2B5EF4-FFF2-40B4-BE49-F238E27FC236}">
                <a16:creationId xmlns:a16="http://schemas.microsoft.com/office/drawing/2014/main" id="{E59F7C9D-D8E0-FAEA-38E5-DD07C86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6384" y="4847981"/>
            <a:ext cx="3124691" cy="16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12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3930</Words>
  <Application>Microsoft Office PowerPoint</Application>
  <PresentationFormat>Širokoúhlá obrazovka</PresentationFormat>
  <Paragraphs>558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 Veřejné finance  (prof. Ing. Ivana Boháčková, CSc. – ivana1bohackova@seznam.cz, Ing. Michal Čermák, Ph.D., cermak@pef.czu.cz) </vt:lpstr>
      <vt:lpstr>názory</vt:lpstr>
      <vt:lpstr>1. Obecná problematika veřejných financí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Boháčková</dc:creator>
  <cp:lastModifiedBy>Uzivatel</cp:lastModifiedBy>
  <cp:revision>161</cp:revision>
  <dcterms:created xsi:type="dcterms:W3CDTF">2023-01-23T09:56:37Z</dcterms:created>
  <dcterms:modified xsi:type="dcterms:W3CDTF">2024-03-22T12:16:40Z</dcterms:modified>
</cp:coreProperties>
</file>