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2" r:id="rId2"/>
    <p:sldId id="273" r:id="rId3"/>
    <p:sldId id="257" r:id="rId4"/>
    <p:sldId id="258" r:id="rId5"/>
    <p:sldId id="274" r:id="rId6"/>
    <p:sldId id="275" r:id="rId7"/>
    <p:sldId id="259" r:id="rId8"/>
    <p:sldId id="260" r:id="rId9"/>
    <p:sldId id="261" r:id="rId10"/>
    <p:sldId id="262" r:id="rId11"/>
    <p:sldId id="263" r:id="rId12"/>
    <p:sldId id="276" r:id="rId13"/>
    <p:sldId id="264" r:id="rId14"/>
    <p:sldId id="265" r:id="rId15"/>
    <p:sldId id="266" r:id="rId16"/>
    <p:sldId id="268" r:id="rId17"/>
    <p:sldId id="277" r:id="rId18"/>
    <p:sldId id="278" r:id="rId19"/>
    <p:sldId id="26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67" y="2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0FB459A6-670A-4E4F-8E8B-ECDDE484B618}" type="datetimeFigureOut">
              <a:rPr lang="en-US" smtClean="0"/>
              <a:t>3/16/2021</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1489567-FD5D-41E4-BF1E-361B6D53619E}"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B459A6-670A-4E4F-8E8B-ECDDE484B618}"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89567-FD5D-41E4-BF1E-361B6D53619E}"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B459A6-670A-4E4F-8E8B-ECDDE484B618}"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89567-FD5D-41E4-BF1E-361B6D53619E}"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B459A6-670A-4E4F-8E8B-ECDDE484B618}"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89567-FD5D-41E4-BF1E-361B6D53619E}"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B459A6-670A-4E4F-8E8B-ECDDE484B618}"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89567-FD5D-41E4-BF1E-361B6D53619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FB459A6-670A-4E4F-8E8B-ECDDE484B618}"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89567-FD5D-41E4-BF1E-361B6D53619E}"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B459A6-670A-4E4F-8E8B-ECDDE484B618}" type="datetimeFigureOut">
              <a:rPr lang="en-US" smtClean="0"/>
              <a:t>3/16/2021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489567-FD5D-41E4-BF1E-361B6D53619E}"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B459A6-670A-4E4F-8E8B-ECDDE484B618}" type="datetimeFigureOut">
              <a:rPr lang="en-US" smtClean="0"/>
              <a:t>3/16/2021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489567-FD5D-41E4-BF1E-361B6D53619E}"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B459A6-670A-4E4F-8E8B-ECDDE484B618}" type="datetimeFigureOut">
              <a:rPr lang="en-US" smtClean="0"/>
              <a:t>3/16/2021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489567-FD5D-41E4-BF1E-361B6D5361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B459A6-670A-4E4F-8E8B-ECDDE484B618}"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89567-FD5D-41E4-BF1E-361B6D5361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B459A6-670A-4E4F-8E8B-ECDDE484B618}"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89567-FD5D-41E4-BF1E-361B6D53619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8000">
              <a:schemeClr val="accent1">
                <a:lumMod val="5000"/>
                <a:lumOff val="95000"/>
              </a:schemeClr>
            </a:gs>
            <a:gs pos="57000">
              <a:schemeClr val="accent1">
                <a:lumMod val="45000"/>
                <a:lumOff val="55000"/>
              </a:schemeClr>
            </a:gs>
            <a:gs pos="83000">
              <a:schemeClr val="accent1">
                <a:lumMod val="45000"/>
                <a:lumOff val="55000"/>
              </a:schemeClr>
            </a:gs>
            <a:gs pos="100000">
              <a:schemeClr val="tx1"/>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0FB459A6-670A-4E4F-8E8B-ECDDE484B618}" type="datetimeFigureOut">
              <a:rPr lang="en-US" smtClean="0"/>
              <a:t>3/16/2021</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51489567-FD5D-41E4-BF1E-361B6D53619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png"/><Relationship Id="rId4" Type="http://schemas.openxmlformats.org/officeDocument/2006/relationships/image" Target="../media/image1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83341" y="2056496"/>
            <a:ext cx="6777318" cy="1138519"/>
          </a:xfrm>
        </p:spPr>
        <p:txBody>
          <a:bodyPr/>
          <a:lstStyle/>
          <a:p>
            <a:r>
              <a:rPr lang="cs-CZ" b="1" dirty="0" err="1" smtClean="0">
                <a:solidFill>
                  <a:schemeClr val="bg1"/>
                </a:solidFill>
              </a:rPr>
              <a:t>Addictions</a:t>
            </a:r>
            <a:endParaRPr lang="cs-CZ" b="1" dirty="0">
              <a:solidFill>
                <a:schemeClr val="bg1"/>
              </a:solidFill>
            </a:endParaRP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584021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Genetics (family history): </a:t>
            </a:r>
            <a:r>
              <a:rPr lang="en-US" dirty="0" smtClean="0"/>
              <a:t>anybody who has a close relative with an addiction problem has a higher risk of eventually having one themselves.</a:t>
            </a:r>
          </a:p>
          <a:p>
            <a:r>
              <a:rPr lang="en-US" b="1" dirty="0" smtClean="0"/>
              <a:t>Gender: </a:t>
            </a:r>
            <a:r>
              <a:rPr lang="en-US" dirty="0" smtClean="0"/>
              <a:t>a significantly higher percentage of people addicted to a substance are male.</a:t>
            </a:r>
          </a:p>
          <a:p>
            <a:r>
              <a:rPr lang="en-US" b="1" dirty="0" smtClean="0"/>
              <a:t>Having a mental illness/condition: </a:t>
            </a:r>
            <a:r>
              <a:rPr lang="en-US" dirty="0" smtClean="0"/>
              <a:t>people with depression, ADHD and </a:t>
            </a:r>
            <a:r>
              <a:rPr lang="en-US" dirty="0" err="1" smtClean="0"/>
              <a:t>etc</a:t>
            </a:r>
            <a:r>
              <a:rPr lang="en-US" dirty="0" smtClean="0"/>
              <a:t> have a higher risk of eventually becoming addicted to drugs, alcohol or nicotine.</a:t>
            </a:r>
            <a:endParaRPr lang="en-US" b="1" dirty="0"/>
          </a:p>
        </p:txBody>
      </p:sp>
      <p:sp>
        <p:nvSpPr>
          <p:cNvPr id="3" name="Title 2"/>
          <p:cNvSpPr>
            <a:spLocks noGrp="1"/>
          </p:cNvSpPr>
          <p:nvPr>
            <p:ph type="title"/>
          </p:nvPr>
        </p:nvSpPr>
        <p:spPr/>
        <p:txBody>
          <a:bodyPr/>
          <a:lstStyle/>
          <a:p>
            <a:r>
              <a:rPr lang="en-US" dirty="0" smtClean="0"/>
              <a:t>Risk Factors</a:t>
            </a:r>
            <a:endParaRPr lang="en-US" dirty="0"/>
          </a:p>
        </p:txBody>
      </p:sp>
    </p:spTree>
    <p:extLst>
      <p:ext uri="{BB962C8B-B14F-4D97-AF65-F5344CB8AC3E}">
        <p14:creationId xmlns:p14="http://schemas.microsoft.com/office/powerpoint/2010/main" val="1728976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Family behavior: </a:t>
            </a:r>
            <a:r>
              <a:rPr lang="en-US" dirty="0" smtClean="0"/>
              <a:t>young people who do not have a strong attachment to their parents and sibling have a higher risk of becoming addicted .</a:t>
            </a:r>
          </a:p>
          <a:p>
            <a:r>
              <a:rPr lang="en-US" b="1" dirty="0" smtClean="0"/>
              <a:t>Stress: </a:t>
            </a:r>
            <a:r>
              <a:rPr lang="en-US" dirty="0" smtClean="0"/>
              <a:t>if a person’s stress levels are high there is a greater chance to try any substance.</a:t>
            </a:r>
          </a:p>
          <a:p>
            <a:r>
              <a:rPr lang="en-US" b="1" dirty="0" smtClean="0"/>
              <a:t>How the body metabolizes the substance: </a:t>
            </a:r>
            <a:r>
              <a:rPr lang="en-US" dirty="0" smtClean="0"/>
              <a:t>in cases of alcohol for example individuals who need a higher dose to achieve an effect have a higher risk of eventually becoming addicted.</a:t>
            </a:r>
            <a:endParaRPr lang="en-US" b="1" dirty="0" smtClean="0"/>
          </a:p>
          <a:p>
            <a:endParaRPr lang="en-US" b="1" dirty="0"/>
          </a:p>
        </p:txBody>
      </p:sp>
      <p:sp>
        <p:nvSpPr>
          <p:cNvPr id="3" name="Title 2"/>
          <p:cNvSpPr>
            <a:spLocks noGrp="1"/>
          </p:cNvSpPr>
          <p:nvPr>
            <p:ph type="title"/>
          </p:nvPr>
        </p:nvSpPr>
        <p:spPr/>
        <p:txBody>
          <a:bodyPr/>
          <a:lstStyle/>
          <a:p>
            <a:r>
              <a:rPr lang="en-US" dirty="0"/>
              <a:t>Risk Factors</a:t>
            </a:r>
          </a:p>
        </p:txBody>
      </p:sp>
    </p:spTree>
    <p:extLst>
      <p:ext uri="{BB962C8B-B14F-4D97-AF65-F5344CB8AC3E}">
        <p14:creationId xmlns:p14="http://schemas.microsoft.com/office/powerpoint/2010/main" val="3223160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eaLnBrk="1" hangingPunct="1"/>
            <a:r>
              <a:rPr lang="cs-CZ" altLang="cs-CZ" sz="4400" dirty="0" err="1" smtClean="0"/>
              <a:t>Formation</a:t>
            </a:r>
            <a:r>
              <a:rPr lang="cs-CZ" altLang="cs-CZ" sz="4400" dirty="0" smtClean="0"/>
              <a:t> and </a:t>
            </a:r>
            <a:r>
              <a:rPr lang="cs-CZ" altLang="cs-CZ" sz="4400" dirty="0" err="1" smtClean="0"/>
              <a:t>development</a:t>
            </a:r>
            <a:r>
              <a:rPr lang="cs-CZ" altLang="cs-CZ" sz="4400" dirty="0" smtClean="0"/>
              <a:t> </a:t>
            </a:r>
            <a:r>
              <a:rPr lang="cs-CZ" altLang="cs-CZ" sz="4400" dirty="0" err="1" smtClean="0"/>
              <a:t>of</a:t>
            </a:r>
            <a:r>
              <a:rPr lang="cs-CZ" altLang="cs-CZ" sz="4400" dirty="0" smtClean="0"/>
              <a:t> </a:t>
            </a:r>
            <a:r>
              <a:rPr lang="cs-CZ" altLang="cs-CZ" sz="4400" dirty="0" err="1" smtClean="0"/>
              <a:t>an</a:t>
            </a:r>
            <a:r>
              <a:rPr lang="cs-CZ" altLang="cs-CZ" sz="4400" dirty="0" smtClean="0"/>
              <a:t> </a:t>
            </a:r>
            <a:r>
              <a:rPr lang="cs-CZ" altLang="cs-CZ" sz="4400" dirty="0" err="1" smtClean="0"/>
              <a:t>addiction</a:t>
            </a:r>
            <a:r>
              <a:rPr lang="cs-CZ" altLang="cs-CZ" sz="4400" dirty="0" smtClean="0"/>
              <a:t> on </a:t>
            </a:r>
            <a:r>
              <a:rPr lang="cs-CZ" altLang="cs-CZ" sz="4400" dirty="0" err="1" smtClean="0"/>
              <a:t>alcohol</a:t>
            </a:r>
            <a:endParaRPr lang="cs-CZ" altLang="cs-CZ" sz="4400" dirty="0" smtClean="0"/>
          </a:p>
        </p:txBody>
      </p:sp>
      <p:sp>
        <p:nvSpPr>
          <p:cNvPr id="13315" name="Zástupný symbol pro obsah 2"/>
          <p:cNvSpPr>
            <a:spLocks noGrp="1"/>
          </p:cNvSpPr>
          <p:nvPr>
            <p:ph idx="1"/>
          </p:nvPr>
        </p:nvSpPr>
        <p:spPr/>
        <p:txBody>
          <a:bodyPr>
            <a:normAutofit fontScale="92500" lnSpcReduction="20000"/>
          </a:bodyPr>
          <a:lstStyle/>
          <a:p>
            <a:pPr marL="0" indent="0" eaLnBrk="1" hangingPunct="1">
              <a:lnSpc>
                <a:spcPct val="80000"/>
              </a:lnSpc>
              <a:buFont typeface="Arial" panose="020B0604020202020204" pitchFamily="34" charset="0"/>
              <a:buNone/>
            </a:pPr>
            <a:r>
              <a:rPr lang="cs-CZ" altLang="cs-CZ" sz="2200" b="1" u="sng" dirty="0" smtClean="0"/>
              <a:t>4 </a:t>
            </a:r>
            <a:r>
              <a:rPr lang="cs-CZ" altLang="cs-CZ" sz="2200" b="1" u="sng" dirty="0" err="1" smtClean="0"/>
              <a:t>main</a:t>
            </a:r>
            <a:r>
              <a:rPr lang="cs-CZ" altLang="cs-CZ" sz="2200" b="1" u="sng" dirty="0" smtClean="0"/>
              <a:t> </a:t>
            </a:r>
            <a:r>
              <a:rPr lang="cs-CZ" altLang="cs-CZ" sz="2200" b="1" u="sng" dirty="0" err="1" smtClean="0"/>
              <a:t>stages</a:t>
            </a:r>
            <a:r>
              <a:rPr lang="cs-CZ" altLang="cs-CZ" sz="2200" b="1" u="sng" dirty="0" smtClean="0"/>
              <a:t>:</a:t>
            </a:r>
            <a:endParaRPr lang="cs-CZ" altLang="cs-CZ" sz="2200" b="1" u="sng" dirty="0" smtClean="0"/>
          </a:p>
          <a:p>
            <a:pPr marL="0" indent="0" eaLnBrk="1" hangingPunct="1">
              <a:lnSpc>
                <a:spcPct val="80000"/>
              </a:lnSpc>
              <a:buFont typeface="Arial" panose="020B0604020202020204" pitchFamily="34" charset="0"/>
              <a:buAutoNum type="arabicParenR"/>
            </a:pPr>
            <a:r>
              <a:rPr lang="cs-CZ" altLang="cs-CZ" sz="2200" b="1" dirty="0" err="1" smtClean="0"/>
              <a:t>Initial</a:t>
            </a:r>
            <a:r>
              <a:rPr lang="cs-CZ" altLang="cs-CZ" sz="2200" b="1" dirty="0" smtClean="0"/>
              <a:t>, </a:t>
            </a:r>
            <a:r>
              <a:rPr lang="cs-CZ" altLang="cs-CZ" sz="2200" b="1" dirty="0" err="1" smtClean="0"/>
              <a:t>prealcoholic</a:t>
            </a:r>
            <a:r>
              <a:rPr lang="cs-CZ" altLang="cs-CZ" sz="2200" dirty="0" smtClean="0"/>
              <a:t> (</a:t>
            </a:r>
            <a:r>
              <a:rPr lang="cs-CZ" altLang="cs-CZ" sz="2200" dirty="0" err="1" smtClean="0"/>
              <a:t>human</a:t>
            </a:r>
            <a:r>
              <a:rPr lang="cs-CZ" altLang="cs-CZ" sz="2200" dirty="0" smtClean="0"/>
              <a:t> </a:t>
            </a:r>
            <a:r>
              <a:rPr lang="cs-CZ" altLang="cs-CZ" sz="2200" dirty="0" err="1" smtClean="0"/>
              <a:t>realizes</a:t>
            </a:r>
            <a:r>
              <a:rPr lang="cs-CZ" altLang="cs-CZ" sz="2200" dirty="0" smtClean="0"/>
              <a:t> </a:t>
            </a:r>
            <a:r>
              <a:rPr lang="cs-CZ" altLang="cs-CZ" sz="2200" dirty="0" err="1" smtClean="0"/>
              <a:t>that</a:t>
            </a:r>
            <a:r>
              <a:rPr lang="cs-CZ" altLang="cs-CZ" sz="2200" dirty="0" smtClean="0"/>
              <a:t> he/</a:t>
            </a:r>
            <a:r>
              <a:rPr lang="cs-CZ" altLang="cs-CZ" sz="2200" dirty="0" err="1" smtClean="0"/>
              <a:t>she</a:t>
            </a:r>
            <a:r>
              <a:rPr lang="cs-CZ" altLang="cs-CZ" sz="2200" dirty="0" smtClean="0"/>
              <a:t> </a:t>
            </a:r>
            <a:r>
              <a:rPr lang="cs-CZ" altLang="cs-CZ" sz="2200" dirty="0" err="1" smtClean="0"/>
              <a:t>drinks</a:t>
            </a:r>
            <a:r>
              <a:rPr lang="cs-CZ" altLang="cs-CZ" sz="2200" dirty="0" smtClean="0"/>
              <a:t> more </a:t>
            </a:r>
            <a:r>
              <a:rPr lang="cs-CZ" altLang="cs-CZ" sz="2200" dirty="0" err="1" smtClean="0"/>
              <a:t>than</a:t>
            </a:r>
            <a:r>
              <a:rPr lang="cs-CZ" altLang="cs-CZ" sz="2200" dirty="0" smtClean="0"/>
              <a:t> </a:t>
            </a:r>
            <a:r>
              <a:rPr lang="cs-CZ" altLang="cs-CZ" sz="2200" dirty="0" err="1" smtClean="0"/>
              <a:t>others</a:t>
            </a:r>
            <a:r>
              <a:rPr lang="cs-CZ" altLang="cs-CZ" sz="2200" dirty="0" smtClean="0"/>
              <a:t>, </a:t>
            </a:r>
            <a:r>
              <a:rPr lang="cs-CZ" altLang="cs-CZ" sz="2200" dirty="0" err="1" smtClean="0"/>
              <a:t>alcohol</a:t>
            </a:r>
            <a:r>
              <a:rPr lang="cs-CZ" altLang="cs-CZ" sz="2200" dirty="0" smtClean="0"/>
              <a:t> </a:t>
            </a:r>
            <a:r>
              <a:rPr lang="cs-CZ" altLang="cs-CZ" sz="2200" dirty="0" err="1" smtClean="0"/>
              <a:t>brings</a:t>
            </a:r>
            <a:r>
              <a:rPr lang="cs-CZ" altLang="cs-CZ" sz="2200" dirty="0" smtClean="0"/>
              <a:t> </a:t>
            </a:r>
            <a:r>
              <a:rPr lang="cs-CZ" altLang="cs-CZ" sz="2200" dirty="0" err="1" smtClean="0"/>
              <a:t>relief</a:t>
            </a:r>
            <a:r>
              <a:rPr lang="cs-CZ" altLang="cs-CZ" sz="2200" dirty="0" smtClean="0"/>
              <a:t>/</a:t>
            </a:r>
            <a:r>
              <a:rPr lang="cs-CZ" altLang="cs-CZ" sz="2200" dirty="0" err="1" smtClean="0"/>
              <a:t>easement</a:t>
            </a:r>
            <a:r>
              <a:rPr lang="cs-CZ" altLang="cs-CZ" sz="2200" dirty="0" smtClean="0"/>
              <a:t> </a:t>
            </a:r>
            <a:r>
              <a:rPr lang="cs-CZ" altLang="cs-CZ" sz="2200" dirty="0" err="1" smtClean="0"/>
              <a:t>form</a:t>
            </a:r>
            <a:r>
              <a:rPr lang="cs-CZ" altLang="cs-CZ" sz="2200" dirty="0" smtClean="0"/>
              <a:t> </a:t>
            </a:r>
            <a:r>
              <a:rPr lang="cs-CZ" altLang="cs-CZ" sz="2200" dirty="0" err="1" smtClean="0"/>
              <a:t>solving</a:t>
            </a:r>
            <a:r>
              <a:rPr lang="cs-CZ" altLang="cs-CZ" sz="2200" dirty="0" smtClean="0"/>
              <a:t> </a:t>
            </a:r>
            <a:r>
              <a:rPr lang="cs-CZ" altLang="cs-CZ" sz="2200" dirty="0" err="1" smtClean="0"/>
              <a:t>the</a:t>
            </a:r>
            <a:r>
              <a:rPr lang="cs-CZ" altLang="cs-CZ" sz="2200" dirty="0" smtClean="0"/>
              <a:t> </a:t>
            </a:r>
            <a:r>
              <a:rPr lang="cs-CZ" altLang="cs-CZ" sz="2200" dirty="0" err="1" smtClean="0"/>
              <a:t>problems</a:t>
            </a:r>
            <a:r>
              <a:rPr lang="cs-CZ" altLang="cs-CZ" sz="2200" dirty="0" smtClean="0"/>
              <a:t> =) a </a:t>
            </a:r>
            <a:r>
              <a:rPr lang="cs-CZ" altLang="cs-CZ" sz="2200" dirty="0" err="1" smtClean="0"/>
              <a:t>frequency</a:t>
            </a:r>
            <a:r>
              <a:rPr lang="cs-CZ" altLang="cs-CZ" sz="2200" dirty="0" smtClean="0"/>
              <a:t> as </a:t>
            </a:r>
            <a:r>
              <a:rPr lang="cs-CZ" altLang="cs-CZ" sz="2200" dirty="0" err="1" smtClean="0"/>
              <a:t>well</a:t>
            </a:r>
            <a:r>
              <a:rPr lang="cs-CZ" altLang="cs-CZ" sz="2200" dirty="0" smtClean="0"/>
              <a:t> as </a:t>
            </a:r>
            <a:r>
              <a:rPr lang="cs-CZ" altLang="cs-CZ" sz="2200" dirty="0" err="1" smtClean="0"/>
              <a:t>amount</a:t>
            </a:r>
            <a:r>
              <a:rPr lang="cs-CZ" altLang="cs-CZ" sz="2200" dirty="0" smtClean="0"/>
              <a:t> </a:t>
            </a:r>
            <a:r>
              <a:rPr lang="cs-CZ" altLang="cs-CZ" sz="2200" dirty="0" err="1" smtClean="0"/>
              <a:t>is</a:t>
            </a:r>
            <a:r>
              <a:rPr lang="cs-CZ" altLang="cs-CZ" sz="2200" dirty="0" smtClean="0"/>
              <a:t> </a:t>
            </a:r>
            <a:r>
              <a:rPr lang="cs-CZ" altLang="cs-CZ" sz="2200" dirty="0" err="1" smtClean="0"/>
              <a:t>rising</a:t>
            </a:r>
            <a:r>
              <a:rPr lang="cs-CZ" altLang="cs-CZ" sz="2200" dirty="0" smtClean="0"/>
              <a:t>)</a:t>
            </a:r>
            <a:endParaRPr lang="cs-CZ" altLang="cs-CZ" sz="2200" dirty="0" smtClean="0"/>
          </a:p>
          <a:p>
            <a:pPr marL="0" indent="0">
              <a:lnSpc>
                <a:spcPct val="80000"/>
              </a:lnSpc>
              <a:buFont typeface="Arial" panose="020B0604020202020204" pitchFamily="34" charset="0"/>
              <a:buAutoNum type="arabicParenR"/>
            </a:pPr>
            <a:r>
              <a:rPr lang="cs-CZ" altLang="cs-CZ" sz="2200" b="1" dirty="0" err="1" smtClean="0"/>
              <a:t>Prodromal</a:t>
            </a:r>
            <a:r>
              <a:rPr lang="cs-CZ" altLang="cs-CZ" sz="2200" b="1" dirty="0" smtClean="0"/>
              <a:t>, </a:t>
            </a:r>
            <a:r>
              <a:rPr lang="cs-CZ" altLang="cs-CZ" sz="2200" b="1" dirty="0" err="1" smtClean="0"/>
              <a:t>warning</a:t>
            </a:r>
            <a:r>
              <a:rPr lang="cs-CZ" altLang="cs-CZ" sz="2200" dirty="0" smtClean="0"/>
              <a:t> (habit, </a:t>
            </a:r>
            <a:r>
              <a:rPr lang="cs-CZ" altLang="cs-CZ" sz="2200" dirty="0" err="1" smtClean="0"/>
              <a:t>rising</a:t>
            </a:r>
            <a:r>
              <a:rPr lang="cs-CZ" altLang="cs-CZ" sz="2200" dirty="0" smtClean="0"/>
              <a:t> </a:t>
            </a:r>
            <a:r>
              <a:rPr lang="cs-CZ" altLang="cs-CZ" sz="2200" dirty="0" err="1" smtClean="0"/>
              <a:t>consumption</a:t>
            </a:r>
            <a:r>
              <a:rPr lang="cs-CZ" altLang="cs-CZ" sz="2200" dirty="0" smtClean="0"/>
              <a:t>, </a:t>
            </a:r>
            <a:r>
              <a:rPr lang="cs-CZ" altLang="cs-CZ" sz="2200" dirty="0" err="1" smtClean="0"/>
              <a:t>disrupted</a:t>
            </a:r>
            <a:r>
              <a:rPr lang="cs-CZ" altLang="cs-CZ" sz="2200" dirty="0" smtClean="0"/>
              <a:t> </a:t>
            </a:r>
            <a:r>
              <a:rPr lang="cs-CZ" altLang="cs-CZ" sz="2200" dirty="0" err="1" smtClean="0"/>
              <a:t>control</a:t>
            </a:r>
            <a:r>
              <a:rPr lang="cs-CZ" altLang="cs-CZ" sz="2200" dirty="0" smtClean="0"/>
              <a:t> </a:t>
            </a:r>
            <a:r>
              <a:rPr lang="cs-CZ" altLang="cs-CZ" sz="2200" dirty="0" err="1" smtClean="0"/>
              <a:t>of</a:t>
            </a:r>
            <a:r>
              <a:rPr lang="cs-CZ" altLang="cs-CZ" sz="2200" dirty="0" smtClean="0"/>
              <a:t> </a:t>
            </a:r>
            <a:r>
              <a:rPr lang="cs-CZ" altLang="cs-CZ" sz="2200" dirty="0" err="1" smtClean="0"/>
              <a:t>drinking</a:t>
            </a:r>
            <a:r>
              <a:rPr lang="cs-CZ" altLang="cs-CZ" sz="2200" dirty="0" smtClean="0"/>
              <a:t>, </a:t>
            </a:r>
            <a:r>
              <a:rPr lang="cs-CZ" altLang="cs-CZ" sz="2200" dirty="0" err="1" smtClean="0"/>
              <a:t>sometimes</a:t>
            </a:r>
            <a:r>
              <a:rPr lang="cs-CZ" altLang="cs-CZ" sz="2200" dirty="0" smtClean="0"/>
              <a:t> a feeling </a:t>
            </a:r>
            <a:r>
              <a:rPr lang="cs-CZ" altLang="cs-CZ" sz="2200" dirty="0" err="1" smtClean="0"/>
              <a:t>of</a:t>
            </a:r>
            <a:r>
              <a:rPr lang="cs-CZ" altLang="cs-CZ" sz="2200" dirty="0" smtClean="0"/>
              <a:t> a </a:t>
            </a:r>
            <a:r>
              <a:rPr lang="cs-CZ" altLang="cs-CZ" sz="2200" dirty="0" err="1" smtClean="0"/>
              <a:t>shame</a:t>
            </a:r>
            <a:r>
              <a:rPr lang="cs-CZ" altLang="cs-CZ" sz="2200" dirty="0" smtClean="0"/>
              <a:t>, </a:t>
            </a:r>
            <a:r>
              <a:rPr lang="cs-CZ" altLang="cs-CZ" sz="2200" dirty="0" err="1" smtClean="0"/>
              <a:t>first</a:t>
            </a:r>
            <a:r>
              <a:rPr lang="cs-CZ" altLang="cs-CZ" sz="2200" dirty="0" smtClean="0"/>
              <a:t> </a:t>
            </a:r>
            <a:r>
              <a:rPr lang="cs-CZ" altLang="cs-CZ" sz="2200" dirty="0" err="1" smtClean="0"/>
              <a:t>blackouts</a:t>
            </a:r>
            <a:r>
              <a:rPr lang="cs-CZ" altLang="cs-CZ" sz="2200" dirty="0" smtClean="0"/>
              <a:t>, </a:t>
            </a:r>
            <a:r>
              <a:rPr lang="cs-CZ" altLang="cs-CZ" sz="2200" dirty="0" err="1" smtClean="0"/>
              <a:t>than</a:t>
            </a:r>
            <a:r>
              <a:rPr lang="cs-CZ" altLang="cs-CZ" sz="2200" dirty="0" smtClean="0"/>
              <a:t> </a:t>
            </a:r>
            <a:r>
              <a:rPr lang="cs-CZ" altLang="cs-CZ" sz="2200" dirty="0" err="1" smtClean="0"/>
              <a:t>pangs</a:t>
            </a:r>
            <a:r>
              <a:rPr lang="cs-CZ" altLang="cs-CZ" sz="2200" dirty="0" smtClean="0"/>
              <a:t> </a:t>
            </a:r>
            <a:r>
              <a:rPr lang="cs-CZ" altLang="cs-CZ" sz="2200" dirty="0" err="1" smtClean="0"/>
              <a:t>of</a:t>
            </a:r>
            <a:r>
              <a:rPr lang="cs-CZ" altLang="cs-CZ" sz="2200" dirty="0" smtClean="0"/>
              <a:t> </a:t>
            </a:r>
            <a:r>
              <a:rPr lang="cs-CZ" altLang="cs-CZ" sz="2200" dirty="0" err="1" smtClean="0"/>
              <a:t>conscience</a:t>
            </a:r>
            <a:r>
              <a:rPr lang="cs-CZ" altLang="cs-CZ" sz="2200" dirty="0" smtClean="0"/>
              <a:t>, </a:t>
            </a:r>
            <a:r>
              <a:rPr lang="cs-CZ" altLang="cs-CZ" sz="2200" dirty="0" err="1" smtClean="0"/>
              <a:t>rationalisation</a:t>
            </a:r>
            <a:r>
              <a:rPr lang="cs-CZ" altLang="cs-CZ" sz="2200" dirty="0" smtClean="0"/>
              <a:t> </a:t>
            </a:r>
            <a:r>
              <a:rPr lang="cs-CZ" altLang="cs-CZ" sz="2200" dirty="0" err="1" smtClean="0"/>
              <a:t>of</a:t>
            </a:r>
            <a:r>
              <a:rPr lang="cs-CZ" altLang="cs-CZ" sz="2200" dirty="0" smtClean="0"/>
              <a:t> </a:t>
            </a:r>
            <a:r>
              <a:rPr lang="cs-CZ" altLang="cs-CZ" sz="2200" dirty="0" err="1" smtClean="0"/>
              <a:t>drinking</a:t>
            </a:r>
            <a:r>
              <a:rPr lang="cs-CZ" altLang="cs-CZ" sz="2200" dirty="0" smtClean="0"/>
              <a:t>)</a:t>
            </a:r>
            <a:endParaRPr lang="cs-CZ" altLang="cs-CZ" sz="2200" dirty="0" smtClean="0"/>
          </a:p>
          <a:p>
            <a:pPr marL="0" indent="0" eaLnBrk="1" hangingPunct="1">
              <a:lnSpc>
                <a:spcPct val="80000"/>
              </a:lnSpc>
              <a:buFont typeface="Arial" panose="020B0604020202020204" pitchFamily="34" charset="0"/>
              <a:buAutoNum type="arabicParenR"/>
            </a:pPr>
            <a:r>
              <a:rPr lang="cs-CZ" altLang="cs-CZ" sz="2200" b="1" dirty="0" err="1" smtClean="0"/>
              <a:t>Decisive</a:t>
            </a:r>
            <a:r>
              <a:rPr lang="cs-CZ" altLang="cs-CZ" sz="2200" b="1" dirty="0" smtClean="0"/>
              <a:t>, </a:t>
            </a:r>
            <a:r>
              <a:rPr lang="cs-CZ" altLang="cs-CZ" sz="2200" b="1" dirty="0" err="1" smtClean="0"/>
              <a:t>crucial</a:t>
            </a:r>
            <a:r>
              <a:rPr lang="cs-CZ" altLang="cs-CZ" sz="2200" dirty="0" smtClean="0"/>
              <a:t> (</a:t>
            </a:r>
            <a:r>
              <a:rPr lang="cs-CZ" altLang="cs-CZ" sz="2200" dirty="0" err="1" smtClean="0"/>
              <a:t>rising</a:t>
            </a:r>
            <a:r>
              <a:rPr lang="cs-CZ" altLang="cs-CZ" sz="2200" dirty="0" smtClean="0"/>
              <a:t> tolerance to </a:t>
            </a:r>
            <a:r>
              <a:rPr lang="cs-CZ" altLang="cs-CZ" sz="2200" dirty="0" err="1" smtClean="0"/>
              <a:t>alcohol</a:t>
            </a:r>
            <a:r>
              <a:rPr lang="cs-CZ" altLang="cs-CZ" sz="2200" dirty="0" smtClean="0"/>
              <a:t>, </a:t>
            </a:r>
            <a:r>
              <a:rPr lang="cs-CZ" altLang="cs-CZ" sz="2200" dirty="0" err="1" smtClean="0"/>
              <a:t>increase</a:t>
            </a:r>
            <a:r>
              <a:rPr lang="cs-CZ" altLang="cs-CZ" sz="2200" dirty="0" smtClean="0"/>
              <a:t> </a:t>
            </a:r>
            <a:r>
              <a:rPr lang="cs-CZ" altLang="cs-CZ" sz="2200" dirty="0" err="1" smtClean="0"/>
              <a:t>of</a:t>
            </a:r>
            <a:r>
              <a:rPr lang="cs-CZ" altLang="cs-CZ" sz="2200" dirty="0" smtClean="0"/>
              <a:t> </a:t>
            </a:r>
            <a:r>
              <a:rPr lang="cs-CZ" altLang="cs-CZ" sz="2200" dirty="0" err="1" smtClean="0"/>
              <a:t>conflicts</a:t>
            </a:r>
            <a:r>
              <a:rPr lang="cs-CZ" altLang="cs-CZ" sz="2200" dirty="0" smtClean="0"/>
              <a:t>, , </a:t>
            </a:r>
            <a:r>
              <a:rPr lang="cs-CZ" altLang="cs-CZ" sz="2200" dirty="0" err="1" smtClean="0"/>
              <a:t>missing</a:t>
            </a:r>
            <a:r>
              <a:rPr lang="cs-CZ" altLang="cs-CZ" sz="2200" dirty="0" smtClean="0"/>
              <a:t> </a:t>
            </a:r>
            <a:r>
              <a:rPr lang="cs-CZ" altLang="cs-CZ" sz="2200" dirty="0" err="1" smtClean="0"/>
              <a:t>self-control</a:t>
            </a:r>
            <a:r>
              <a:rPr lang="cs-CZ" altLang="cs-CZ" sz="2200" dirty="0" smtClean="0"/>
              <a:t>, </a:t>
            </a:r>
            <a:r>
              <a:rPr lang="cs-CZ" altLang="cs-CZ" sz="2200" dirty="0" err="1" smtClean="0"/>
              <a:t>frequent</a:t>
            </a:r>
            <a:r>
              <a:rPr lang="cs-CZ" altLang="cs-CZ" sz="2200" dirty="0" smtClean="0"/>
              <a:t> </a:t>
            </a:r>
            <a:r>
              <a:rPr lang="cs-CZ" altLang="cs-CZ" sz="2200" dirty="0" err="1" smtClean="0"/>
              <a:t>blackouts</a:t>
            </a:r>
            <a:r>
              <a:rPr lang="cs-CZ" altLang="cs-CZ" sz="2200" dirty="0" smtClean="0"/>
              <a:t>, </a:t>
            </a:r>
            <a:r>
              <a:rPr lang="cs-CZ" altLang="cs-CZ" sz="2200" dirty="0" err="1" smtClean="0"/>
              <a:t>daily</a:t>
            </a:r>
            <a:r>
              <a:rPr lang="cs-CZ" altLang="cs-CZ" sz="2200" dirty="0" smtClean="0"/>
              <a:t> </a:t>
            </a:r>
            <a:r>
              <a:rPr lang="cs-CZ" altLang="cs-CZ" sz="2200" dirty="0" err="1" smtClean="0"/>
              <a:t>need</a:t>
            </a:r>
            <a:r>
              <a:rPr lang="cs-CZ" altLang="cs-CZ" sz="2200" dirty="0" smtClean="0"/>
              <a:t> </a:t>
            </a:r>
            <a:r>
              <a:rPr lang="cs-CZ" altLang="cs-CZ" sz="2200" dirty="0" err="1" smtClean="0"/>
              <a:t>of</a:t>
            </a:r>
            <a:r>
              <a:rPr lang="cs-CZ" altLang="cs-CZ" sz="2200" dirty="0" smtClean="0"/>
              <a:t> </a:t>
            </a:r>
            <a:r>
              <a:rPr lang="cs-CZ" altLang="cs-CZ" sz="2200" dirty="0" err="1" smtClean="0"/>
              <a:t>alcohol</a:t>
            </a:r>
            <a:r>
              <a:rPr lang="cs-CZ" altLang="cs-CZ" sz="2200" dirty="0" smtClean="0"/>
              <a:t>, </a:t>
            </a:r>
            <a:r>
              <a:rPr lang="cs-CZ" altLang="cs-CZ" sz="2200" dirty="0" err="1" smtClean="0"/>
              <a:t>need</a:t>
            </a:r>
            <a:r>
              <a:rPr lang="cs-CZ" altLang="cs-CZ" sz="2200" dirty="0" smtClean="0"/>
              <a:t> </a:t>
            </a:r>
            <a:r>
              <a:rPr lang="cs-CZ" altLang="cs-CZ" sz="2200" dirty="0" err="1" smtClean="0"/>
              <a:t>of</a:t>
            </a:r>
            <a:r>
              <a:rPr lang="cs-CZ" altLang="cs-CZ" sz="2200" dirty="0" smtClean="0"/>
              <a:t> a </a:t>
            </a:r>
            <a:r>
              <a:rPr lang="cs-CZ" altLang="cs-CZ" sz="2200" dirty="0" err="1" smtClean="0"/>
              <a:t>smae</a:t>
            </a:r>
            <a:r>
              <a:rPr lang="cs-CZ" altLang="cs-CZ" sz="2200" dirty="0" smtClean="0"/>
              <a:t> </a:t>
            </a:r>
            <a:r>
              <a:rPr lang="cs-CZ" altLang="cs-CZ" sz="2200" dirty="0" err="1" smtClean="0"/>
              <a:t>company</a:t>
            </a:r>
            <a:r>
              <a:rPr lang="cs-CZ" altLang="cs-CZ" sz="2200" dirty="0" smtClean="0"/>
              <a:t>, </a:t>
            </a:r>
            <a:r>
              <a:rPr lang="cs-CZ" altLang="cs-CZ" sz="2200" dirty="0" err="1" smtClean="0"/>
              <a:t>change</a:t>
            </a:r>
            <a:r>
              <a:rPr lang="cs-CZ" altLang="cs-CZ" sz="2200" dirty="0" smtClean="0"/>
              <a:t> </a:t>
            </a:r>
            <a:r>
              <a:rPr lang="cs-CZ" altLang="cs-CZ" sz="2200" dirty="0" err="1" smtClean="0"/>
              <a:t>of</a:t>
            </a:r>
            <a:r>
              <a:rPr lang="cs-CZ" altLang="cs-CZ" sz="2200" dirty="0" smtClean="0"/>
              <a:t> personality </a:t>
            </a:r>
            <a:r>
              <a:rPr lang="cs-CZ" altLang="cs-CZ" sz="2200" dirty="0" err="1" smtClean="0"/>
              <a:t>traits</a:t>
            </a:r>
            <a:r>
              <a:rPr lang="cs-CZ" altLang="cs-CZ" sz="2200" dirty="0" smtClean="0"/>
              <a:t>, </a:t>
            </a:r>
            <a:r>
              <a:rPr lang="cs-CZ" altLang="cs-CZ" sz="2200" dirty="0" err="1" smtClean="0"/>
              <a:t>values</a:t>
            </a:r>
            <a:r>
              <a:rPr lang="cs-CZ" altLang="cs-CZ" sz="2200" dirty="0" smtClean="0"/>
              <a:t>,  </a:t>
            </a:r>
            <a:r>
              <a:rPr lang="cs-CZ" altLang="cs-CZ" sz="2200" dirty="0" err="1" smtClean="0"/>
              <a:t>decline</a:t>
            </a:r>
            <a:r>
              <a:rPr lang="cs-CZ" altLang="cs-CZ" sz="2200" dirty="0" smtClean="0"/>
              <a:t> </a:t>
            </a:r>
            <a:r>
              <a:rPr lang="cs-CZ" altLang="cs-CZ" sz="2200" dirty="0" err="1" smtClean="0"/>
              <a:t>of</a:t>
            </a:r>
            <a:r>
              <a:rPr lang="cs-CZ" altLang="cs-CZ" sz="2200" dirty="0" smtClean="0"/>
              <a:t> </a:t>
            </a:r>
            <a:r>
              <a:rPr lang="cs-CZ" altLang="cs-CZ" sz="2200" dirty="0" err="1" smtClean="0"/>
              <a:t>other</a:t>
            </a:r>
            <a:r>
              <a:rPr lang="cs-CZ" altLang="cs-CZ" sz="2200" dirty="0" smtClean="0"/>
              <a:t> </a:t>
            </a:r>
            <a:r>
              <a:rPr lang="cs-CZ" altLang="cs-CZ" sz="2200" dirty="0" err="1" smtClean="0"/>
              <a:t>interests</a:t>
            </a:r>
            <a:r>
              <a:rPr lang="cs-CZ" altLang="cs-CZ" sz="2200" dirty="0" smtClean="0"/>
              <a:t>, </a:t>
            </a:r>
            <a:r>
              <a:rPr lang="cs-CZ" altLang="cs-CZ" sz="2200" dirty="0" err="1" smtClean="0"/>
              <a:t>disintegration</a:t>
            </a:r>
            <a:r>
              <a:rPr lang="cs-CZ" altLang="cs-CZ" sz="2200" dirty="0" smtClean="0"/>
              <a:t> </a:t>
            </a:r>
            <a:r>
              <a:rPr lang="cs-CZ" altLang="cs-CZ" sz="2200" dirty="0" err="1" smtClean="0"/>
              <a:t>of</a:t>
            </a:r>
            <a:r>
              <a:rPr lang="cs-CZ" altLang="cs-CZ" sz="2200" dirty="0" smtClean="0"/>
              <a:t> </a:t>
            </a:r>
            <a:r>
              <a:rPr lang="cs-CZ" altLang="cs-CZ" sz="2200" dirty="0" err="1" smtClean="0"/>
              <a:t>interpersonal</a:t>
            </a:r>
            <a:r>
              <a:rPr lang="cs-CZ" altLang="cs-CZ" sz="2200" dirty="0" smtClean="0"/>
              <a:t> </a:t>
            </a:r>
            <a:r>
              <a:rPr lang="cs-CZ" altLang="cs-CZ" sz="2200" dirty="0" err="1" smtClean="0"/>
              <a:t>relationships</a:t>
            </a:r>
            <a:r>
              <a:rPr lang="cs-CZ" altLang="cs-CZ" sz="2200" dirty="0" smtClean="0"/>
              <a:t>)</a:t>
            </a:r>
            <a:endParaRPr lang="cs-CZ" altLang="cs-CZ" sz="2200" dirty="0" smtClean="0"/>
          </a:p>
          <a:p>
            <a:pPr marL="0" indent="0" eaLnBrk="1" hangingPunct="1">
              <a:lnSpc>
                <a:spcPct val="80000"/>
              </a:lnSpc>
              <a:buFont typeface="Arial" panose="020B0604020202020204" pitchFamily="34" charset="0"/>
              <a:buAutoNum type="arabicParenR"/>
            </a:pPr>
            <a:r>
              <a:rPr lang="cs-CZ" altLang="cs-CZ" sz="2200" b="1" dirty="0" smtClean="0"/>
              <a:t>Terminal, </a:t>
            </a:r>
            <a:r>
              <a:rPr lang="cs-CZ" altLang="cs-CZ" sz="2200" b="1" dirty="0" err="1" smtClean="0"/>
              <a:t>final</a:t>
            </a:r>
            <a:r>
              <a:rPr lang="cs-CZ" altLang="cs-CZ" sz="2200" dirty="0" smtClean="0"/>
              <a:t> (a tolerance </a:t>
            </a:r>
            <a:r>
              <a:rPr lang="cs-CZ" altLang="cs-CZ" sz="2200" dirty="0" err="1" smtClean="0"/>
              <a:t>is</a:t>
            </a:r>
            <a:r>
              <a:rPr lang="cs-CZ" altLang="cs-CZ" sz="2200" dirty="0" smtClean="0"/>
              <a:t> </a:t>
            </a:r>
            <a:r>
              <a:rPr lang="cs-CZ" altLang="cs-CZ" sz="2200" dirty="0" err="1" smtClean="0"/>
              <a:t>rapidly</a:t>
            </a:r>
            <a:r>
              <a:rPr lang="cs-CZ" altLang="cs-CZ" sz="2200" dirty="0" smtClean="0"/>
              <a:t> </a:t>
            </a:r>
            <a:r>
              <a:rPr lang="cs-CZ" altLang="cs-CZ" sz="2200" dirty="0" err="1" smtClean="0"/>
              <a:t>going</a:t>
            </a:r>
            <a:r>
              <a:rPr lang="cs-CZ" altLang="cs-CZ" sz="2200" dirty="0" smtClean="0"/>
              <a:t> </a:t>
            </a:r>
            <a:r>
              <a:rPr lang="cs-CZ" altLang="cs-CZ" sz="2200" dirty="0" err="1" smtClean="0"/>
              <a:t>down</a:t>
            </a:r>
            <a:r>
              <a:rPr lang="cs-CZ" altLang="cs-CZ" sz="2200" dirty="0" smtClean="0"/>
              <a:t>, de facto non-stop </a:t>
            </a:r>
            <a:r>
              <a:rPr lang="cs-CZ" altLang="cs-CZ" sz="2200" dirty="0" err="1" smtClean="0"/>
              <a:t>consumption</a:t>
            </a:r>
            <a:r>
              <a:rPr lang="cs-CZ" altLang="cs-CZ" sz="2200" dirty="0" smtClean="0"/>
              <a:t>, </a:t>
            </a:r>
            <a:r>
              <a:rPr lang="cs-CZ" altLang="cs-CZ" sz="2200" dirty="0" err="1" smtClean="0"/>
              <a:t>somatical</a:t>
            </a:r>
            <a:r>
              <a:rPr lang="cs-CZ" altLang="cs-CZ" sz="2200" dirty="0" smtClean="0"/>
              <a:t> as </a:t>
            </a:r>
            <a:r>
              <a:rPr lang="cs-CZ" altLang="cs-CZ" sz="2200" dirty="0" err="1" smtClean="0"/>
              <a:t>well</a:t>
            </a:r>
            <a:r>
              <a:rPr lang="cs-CZ" altLang="cs-CZ" sz="2200" dirty="0" smtClean="0"/>
              <a:t> as </a:t>
            </a:r>
            <a:r>
              <a:rPr lang="cs-CZ" altLang="cs-CZ" sz="2200" dirty="0" err="1" smtClean="0"/>
              <a:t>psychic</a:t>
            </a:r>
            <a:r>
              <a:rPr lang="cs-CZ" altLang="cs-CZ" sz="2200" dirty="0" smtClean="0"/>
              <a:t> </a:t>
            </a:r>
            <a:r>
              <a:rPr lang="cs-CZ" altLang="cs-CZ" sz="2200" dirty="0" err="1" smtClean="0"/>
              <a:t>disorders</a:t>
            </a:r>
            <a:r>
              <a:rPr lang="cs-CZ" altLang="cs-CZ" sz="2200" dirty="0" smtClean="0"/>
              <a:t>, </a:t>
            </a:r>
            <a:r>
              <a:rPr lang="cs-CZ" altLang="cs-CZ" sz="2200" dirty="0" err="1" smtClean="0"/>
              <a:t>deep</a:t>
            </a:r>
            <a:r>
              <a:rPr lang="cs-CZ" altLang="cs-CZ" sz="2200" dirty="0" smtClean="0"/>
              <a:t> </a:t>
            </a:r>
            <a:r>
              <a:rPr lang="cs-CZ" altLang="cs-CZ" sz="2200" dirty="0" err="1" smtClean="0"/>
              <a:t>disruption</a:t>
            </a:r>
            <a:r>
              <a:rPr lang="cs-CZ" altLang="cs-CZ" sz="2200" dirty="0" smtClean="0"/>
              <a:t> </a:t>
            </a:r>
            <a:r>
              <a:rPr lang="cs-CZ" altLang="cs-CZ" sz="2200" dirty="0" err="1" smtClean="0"/>
              <a:t>of</a:t>
            </a:r>
            <a:r>
              <a:rPr lang="cs-CZ" altLang="cs-CZ" sz="2200" dirty="0" smtClean="0"/>
              <a:t> a </a:t>
            </a:r>
            <a:r>
              <a:rPr lang="cs-CZ" altLang="cs-CZ" sz="2200" dirty="0" err="1" smtClean="0"/>
              <a:t>social</a:t>
            </a:r>
            <a:r>
              <a:rPr lang="cs-CZ" altLang="cs-CZ" sz="2200" dirty="0" smtClean="0"/>
              <a:t> </a:t>
            </a:r>
            <a:r>
              <a:rPr lang="cs-CZ" altLang="cs-CZ" sz="2200" dirty="0" err="1" smtClean="0"/>
              <a:t>interaction</a:t>
            </a:r>
            <a:r>
              <a:rPr lang="cs-CZ" altLang="cs-CZ" sz="2200" dirty="0" smtClean="0"/>
              <a:t>, a </a:t>
            </a:r>
            <a:r>
              <a:rPr lang="cs-CZ" altLang="cs-CZ" sz="2200" dirty="0" err="1" smtClean="0"/>
              <a:t>company</a:t>
            </a:r>
            <a:r>
              <a:rPr lang="cs-CZ" altLang="cs-CZ" sz="2200" dirty="0" smtClean="0"/>
              <a:t> </a:t>
            </a:r>
            <a:r>
              <a:rPr lang="cs-CZ" altLang="cs-CZ" sz="2200" dirty="0" err="1" smtClean="0"/>
              <a:t>consists</a:t>
            </a:r>
            <a:r>
              <a:rPr lang="cs-CZ" altLang="cs-CZ" sz="2200" dirty="0" smtClean="0"/>
              <a:t> </a:t>
            </a:r>
            <a:r>
              <a:rPr lang="cs-CZ" altLang="cs-CZ" sz="2200" dirty="0" err="1" smtClean="0"/>
              <a:t>from</a:t>
            </a:r>
            <a:r>
              <a:rPr lang="cs-CZ" altLang="cs-CZ" sz="2200" dirty="0" smtClean="0"/>
              <a:t> </a:t>
            </a:r>
            <a:r>
              <a:rPr lang="cs-CZ" altLang="cs-CZ" sz="2200" dirty="0" err="1" smtClean="0"/>
              <a:t>only</a:t>
            </a:r>
            <a:r>
              <a:rPr lang="cs-CZ" altLang="cs-CZ" sz="2200" dirty="0" smtClean="0"/>
              <a:t> </a:t>
            </a:r>
            <a:r>
              <a:rPr lang="cs-CZ" altLang="cs-CZ" sz="2200" dirty="0" err="1" smtClean="0"/>
              <a:t>addicted</a:t>
            </a:r>
            <a:r>
              <a:rPr lang="cs-CZ" altLang="cs-CZ" sz="2200" dirty="0" smtClean="0"/>
              <a:t>, </a:t>
            </a:r>
            <a:r>
              <a:rPr lang="cs-CZ" altLang="cs-CZ" sz="2200" dirty="0" err="1" smtClean="0"/>
              <a:t>probelms</a:t>
            </a:r>
            <a:r>
              <a:rPr lang="cs-CZ" altLang="cs-CZ" sz="2200" dirty="0" smtClean="0"/>
              <a:t> </a:t>
            </a:r>
            <a:r>
              <a:rPr lang="cs-CZ" altLang="cs-CZ" sz="2200" dirty="0" err="1" smtClean="0"/>
              <a:t>when</a:t>
            </a:r>
            <a:r>
              <a:rPr lang="cs-CZ" altLang="cs-CZ" sz="2200" dirty="0" smtClean="0"/>
              <a:t> </a:t>
            </a:r>
            <a:r>
              <a:rPr lang="cs-CZ" altLang="cs-CZ" sz="2200" dirty="0" err="1" smtClean="0"/>
              <a:t>dringing</a:t>
            </a:r>
            <a:r>
              <a:rPr lang="cs-CZ" altLang="cs-CZ" sz="2200" dirty="0" smtClean="0"/>
              <a:t> as </a:t>
            </a:r>
            <a:r>
              <a:rPr lang="cs-CZ" altLang="cs-CZ" sz="2200" dirty="0" err="1" smtClean="0"/>
              <a:t>well</a:t>
            </a:r>
            <a:r>
              <a:rPr lang="cs-CZ" altLang="cs-CZ" sz="2200" dirty="0" smtClean="0"/>
              <a:t> as </a:t>
            </a:r>
            <a:r>
              <a:rPr lang="cs-CZ" altLang="cs-CZ" sz="2200" dirty="0" err="1" smtClean="0"/>
              <a:t>when</a:t>
            </a:r>
            <a:r>
              <a:rPr lang="cs-CZ" altLang="cs-CZ" sz="2200" dirty="0" smtClean="0"/>
              <a:t> not </a:t>
            </a:r>
            <a:r>
              <a:rPr lang="cs-CZ" altLang="cs-CZ" sz="2200" dirty="0" err="1" smtClean="0"/>
              <a:t>drinking</a:t>
            </a:r>
            <a:r>
              <a:rPr lang="cs-CZ" altLang="cs-CZ" sz="2200" dirty="0" smtClean="0"/>
              <a:t>, </a:t>
            </a:r>
            <a:r>
              <a:rPr lang="cs-CZ" altLang="cs-CZ" sz="2200" dirty="0" err="1" smtClean="0"/>
              <a:t>finally</a:t>
            </a:r>
            <a:r>
              <a:rPr lang="cs-CZ" altLang="cs-CZ" sz="2200" dirty="0" smtClean="0"/>
              <a:t> </a:t>
            </a:r>
            <a:r>
              <a:rPr lang="cs-CZ" altLang="cs-CZ" sz="2200" dirty="0" err="1" smtClean="0"/>
              <a:t>total</a:t>
            </a:r>
            <a:r>
              <a:rPr lang="cs-CZ" altLang="cs-CZ" sz="2200" dirty="0" smtClean="0"/>
              <a:t> </a:t>
            </a:r>
            <a:r>
              <a:rPr lang="cs-CZ" altLang="cs-CZ" sz="2200" dirty="0" err="1" smtClean="0"/>
              <a:t>helplessness</a:t>
            </a:r>
            <a:r>
              <a:rPr lang="cs-CZ" altLang="cs-CZ" sz="2200" dirty="0" smtClean="0"/>
              <a:t> and </a:t>
            </a:r>
            <a:r>
              <a:rPr lang="cs-CZ" altLang="cs-CZ" sz="2200" dirty="0" err="1" smtClean="0"/>
              <a:t>deterioration</a:t>
            </a:r>
            <a:endParaRPr lang="cs-CZ" altLang="cs-CZ" sz="2200" dirty="0" smtClean="0"/>
          </a:p>
        </p:txBody>
      </p:sp>
    </p:spTree>
    <p:extLst>
      <p:ext uri="{BB962C8B-B14F-4D97-AF65-F5344CB8AC3E}">
        <p14:creationId xmlns:p14="http://schemas.microsoft.com/office/powerpoint/2010/main" val="3938725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981201"/>
            <a:ext cx="7745505" cy="4144962"/>
          </a:xfrm>
        </p:spPr>
        <p:txBody>
          <a:bodyPr>
            <a:normAutofit fontScale="92500" lnSpcReduction="20000"/>
          </a:bodyPr>
          <a:lstStyle/>
          <a:p>
            <a:r>
              <a:rPr lang="en-US" dirty="0" smtClean="0"/>
              <a:t>Drugs are chemicals that tap into the brain’s communication system and disrupt the way nerve cells normally send, receive and process information. </a:t>
            </a:r>
          </a:p>
          <a:p>
            <a:r>
              <a:rPr lang="en-US" dirty="0" smtClean="0"/>
              <a:t>Some drugs like marijuana and heroin have a similar structure to chemical messengers which are naturally produced by the brain (neurotransmitters). These drugs are able to ‘’fool’’ the brain’s receptors and activate nerve cells to send abnormal messages.</a:t>
            </a:r>
          </a:p>
          <a:p>
            <a:r>
              <a:rPr lang="en-US" dirty="0" smtClean="0"/>
              <a:t>Other drugs, such as cocaine or methamphetamine, can cause the nerve cells to release abnormally large amounts of natural neurotransmitters, or prevent the normal recycling of these brain chemicals. This disruption produces a </a:t>
            </a:r>
            <a:r>
              <a:rPr lang="en-US" dirty="0" err="1" smtClean="0"/>
              <a:t>grantly</a:t>
            </a:r>
            <a:r>
              <a:rPr lang="en-US" dirty="0" smtClean="0"/>
              <a:t> amplified message that ultimately disrupts normal communication patterns.</a:t>
            </a:r>
            <a:endParaRPr lang="en-US" dirty="0"/>
          </a:p>
        </p:txBody>
      </p:sp>
      <p:sp>
        <p:nvSpPr>
          <p:cNvPr id="3" name="Title 2"/>
          <p:cNvSpPr>
            <a:spLocks noGrp="1"/>
          </p:cNvSpPr>
          <p:nvPr>
            <p:ph type="title"/>
          </p:nvPr>
        </p:nvSpPr>
        <p:spPr/>
        <p:txBody>
          <a:bodyPr/>
          <a:lstStyle/>
          <a:p>
            <a:r>
              <a:rPr lang="en-US" dirty="0" smtClean="0"/>
              <a:t>Drugs </a:t>
            </a:r>
            <a:r>
              <a:rPr lang="en-US" dirty="0" smtClean="0"/>
              <a:t>affect</a:t>
            </a:r>
            <a:r>
              <a:rPr lang="cs-CZ" dirty="0" smtClean="0"/>
              <a:t> on</a:t>
            </a:r>
            <a:r>
              <a:rPr lang="en-US" dirty="0" smtClean="0"/>
              <a:t> </a:t>
            </a:r>
            <a:r>
              <a:rPr lang="en-US" dirty="0" smtClean="0"/>
              <a:t>the brain</a:t>
            </a:r>
            <a:endParaRPr lang="en-US" dirty="0"/>
          </a:p>
        </p:txBody>
      </p:sp>
    </p:spTree>
    <p:extLst>
      <p:ext uri="{BB962C8B-B14F-4D97-AF65-F5344CB8AC3E}">
        <p14:creationId xmlns:p14="http://schemas.microsoft.com/office/powerpoint/2010/main" val="2224969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057400"/>
            <a:ext cx="7745505" cy="4648199"/>
          </a:xfrm>
        </p:spPr>
        <p:txBody>
          <a:bodyPr>
            <a:normAutofit lnSpcReduction="10000"/>
          </a:bodyPr>
          <a:lstStyle/>
          <a:p>
            <a:r>
              <a:rPr lang="en-US" dirty="0" smtClean="0"/>
              <a:t>Nearly all drugs, directly or indirectly, target the brain’s reward system by </a:t>
            </a:r>
            <a:r>
              <a:rPr lang="en-US" b="1" dirty="0" smtClean="0"/>
              <a:t>flooding the circuit with dopamine</a:t>
            </a:r>
            <a:r>
              <a:rPr lang="en-US" dirty="0" smtClean="0"/>
              <a:t>. Dopamine is a neurotransmitter present in regions of the brain </a:t>
            </a:r>
            <a:r>
              <a:rPr lang="en-US" dirty="0" smtClean="0"/>
              <a:t>that </a:t>
            </a:r>
            <a:r>
              <a:rPr lang="en-US" b="1" dirty="0" smtClean="0"/>
              <a:t>control movement, emotion, motivation and feelings of pleasure</a:t>
            </a:r>
            <a:r>
              <a:rPr lang="en-US" dirty="0" smtClean="0"/>
              <a:t>. </a:t>
            </a:r>
            <a:r>
              <a:rPr lang="en-US" dirty="0" smtClean="0"/>
              <a:t>The </a:t>
            </a:r>
            <a:r>
              <a:rPr lang="en-US" b="1" dirty="0" smtClean="0"/>
              <a:t>overstimulation</a:t>
            </a:r>
            <a:r>
              <a:rPr lang="en-US" dirty="0" smtClean="0"/>
              <a:t> </a:t>
            </a:r>
            <a:r>
              <a:rPr lang="en-US" dirty="0" smtClean="0"/>
              <a:t>of this system produces </a:t>
            </a:r>
            <a:r>
              <a:rPr lang="en-US" b="1" dirty="0" smtClean="0"/>
              <a:t>euphoric effects</a:t>
            </a:r>
            <a:r>
              <a:rPr lang="en-US" dirty="0" smtClean="0"/>
              <a:t> in response to the drugs.</a:t>
            </a:r>
          </a:p>
          <a:p>
            <a:r>
              <a:rPr lang="en-US" b="1" dirty="0" smtClean="0"/>
              <a:t>Long-term drug abuse causes changes in other brain chemical systems and circuits, as well</a:t>
            </a:r>
            <a:r>
              <a:rPr lang="en-US" dirty="0" smtClean="0"/>
              <a:t>. Brain imaging studies of drug-addicted individuals show </a:t>
            </a:r>
            <a:r>
              <a:rPr lang="en-US" b="1" dirty="0" smtClean="0"/>
              <a:t>changes in areas of the brain that are critical to judgment, decision-making, learning and memory, and behavior control</a:t>
            </a:r>
            <a:r>
              <a:rPr lang="en-US" dirty="0" smtClean="0"/>
              <a:t>.</a:t>
            </a:r>
            <a:endParaRPr lang="en-US" dirty="0"/>
          </a:p>
        </p:txBody>
      </p:sp>
      <p:sp>
        <p:nvSpPr>
          <p:cNvPr id="3" name="Title 2"/>
          <p:cNvSpPr>
            <a:spLocks noGrp="1"/>
          </p:cNvSpPr>
          <p:nvPr>
            <p:ph type="title"/>
          </p:nvPr>
        </p:nvSpPr>
        <p:spPr/>
        <p:txBody>
          <a:bodyPr/>
          <a:lstStyle/>
          <a:p>
            <a:r>
              <a:rPr lang="en-US" dirty="0"/>
              <a:t>Drugs affect the brain</a:t>
            </a:r>
          </a:p>
        </p:txBody>
      </p:sp>
    </p:spTree>
    <p:extLst>
      <p:ext uri="{BB962C8B-B14F-4D97-AF65-F5344CB8AC3E}">
        <p14:creationId xmlns:p14="http://schemas.microsoft.com/office/powerpoint/2010/main" val="843469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US" dirty="0" smtClean="0"/>
              <a:t>Treatment options for addiction depend on several factors, including what type of substance it is and how it affects the patients.</a:t>
            </a:r>
          </a:p>
          <a:p>
            <a:pPr>
              <a:buFont typeface="Wingdings" pitchFamily="2" charset="2"/>
              <a:buChar char="ü"/>
            </a:pPr>
            <a:r>
              <a:rPr lang="en-US" b="1" dirty="0" smtClean="0"/>
              <a:t>Treatment programs: </a:t>
            </a:r>
            <a:r>
              <a:rPr lang="en-US" dirty="0" smtClean="0"/>
              <a:t>these typically focus on getting sober and preventing relapses. Individual, group and family sessions may form part of the program</a:t>
            </a:r>
          </a:p>
          <a:p>
            <a:pPr>
              <a:buFont typeface="Wingdings" pitchFamily="2" charset="2"/>
              <a:buChar char="ü"/>
            </a:pPr>
            <a:r>
              <a:rPr lang="en-US" b="1" dirty="0" smtClean="0"/>
              <a:t>Psychotherapy: </a:t>
            </a:r>
            <a:r>
              <a:rPr lang="en-US" dirty="0" smtClean="0"/>
              <a:t>there may be one-to-one or family sessions with a specialist.</a:t>
            </a:r>
          </a:p>
          <a:p>
            <a:pPr>
              <a:buFont typeface="Wingdings" pitchFamily="2" charset="2"/>
              <a:buChar char="ü"/>
            </a:pPr>
            <a:r>
              <a:rPr lang="en-US" b="1" dirty="0" smtClean="0"/>
              <a:t>Self-help groups: </a:t>
            </a:r>
            <a:r>
              <a:rPr lang="en-US" dirty="0" smtClean="0"/>
              <a:t>these may help the patient meet other people with the same problem, which often boosts motivation.</a:t>
            </a:r>
            <a:endParaRPr lang="en-US" b="1" dirty="0"/>
          </a:p>
        </p:txBody>
      </p:sp>
      <p:sp>
        <p:nvSpPr>
          <p:cNvPr id="3" name="Title 2"/>
          <p:cNvSpPr>
            <a:spLocks noGrp="1"/>
          </p:cNvSpPr>
          <p:nvPr>
            <p:ph type="title"/>
          </p:nvPr>
        </p:nvSpPr>
        <p:spPr/>
        <p:txBody>
          <a:bodyPr/>
          <a:lstStyle/>
          <a:p>
            <a:r>
              <a:rPr lang="en-US" dirty="0" smtClean="0"/>
              <a:t>Treatment options for addiction</a:t>
            </a:r>
            <a:endParaRPr lang="en-US" dirty="0"/>
          </a:p>
        </p:txBody>
      </p:sp>
    </p:spTree>
    <p:extLst>
      <p:ext uri="{BB962C8B-B14F-4D97-AF65-F5344CB8AC3E}">
        <p14:creationId xmlns:p14="http://schemas.microsoft.com/office/powerpoint/2010/main" val="1241028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057400"/>
            <a:ext cx="7745505" cy="4648199"/>
          </a:xfrm>
        </p:spPr>
        <p:txBody>
          <a:bodyPr/>
          <a:lstStyle/>
          <a:p>
            <a:r>
              <a:rPr lang="en-US" b="1" dirty="0" smtClean="0"/>
              <a:t>Opioids: </a:t>
            </a:r>
            <a:r>
              <a:rPr lang="en-US" dirty="0" smtClean="0"/>
              <a:t>Methadone, buprenorphine and for some individuals, naltrexone are effective medications for the treatment of opiate addiction.</a:t>
            </a:r>
          </a:p>
          <a:p>
            <a:r>
              <a:rPr lang="en-US" b="1" dirty="0" smtClean="0"/>
              <a:t>Tobacco: </a:t>
            </a:r>
            <a:r>
              <a:rPr lang="en-US" dirty="0" smtClean="0"/>
              <a:t>a variety of formulations of nicotine replacement therapies now exist, including the patch, spray, gum. Bupropion and </a:t>
            </a:r>
            <a:r>
              <a:rPr lang="en-US" dirty="0" err="1" smtClean="0"/>
              <a:t>varenicline</a:t>
            </a:r>
            <a:r>
              <a:rPr lang="en-US" dirty="0" smtClean="0"/>
              <a:t> are prescribed medication for treatment.</a:t>
            </a:r>
          </a:p>
          <a:p>
            <a:r>
              <a:rPr lang="en-US" b="1" dirty="0" smtClean="0"/>
              <a:t>Alcohol: </a:t>
            </a:r>
            <a:r>
              <a:rPr lang="en-US" dirty="0" smtClean="0"/>
              <a:t>There are three medications that have been approved for treating alcohol dependence: naltrexone, </a:t>
            </a:r>
            <a:r>
              <a:rPr lang="en-US" dirty="0" err="1" smtClean="0"/>
              <a:t>acamprosate</a:t>
            </a:r>
            <a:r>
              <a:rPr lang="en-US" dirty="0" smtClean="0"/>
              <a:t> and </a:t>
            </a:r>
            <a:r>
              <a:rPr lang="en-US" dirty="0" err="1" smtClean="0"/>
              <a:t>disulfiram</a:t>
            </a:r>
            <a:r>
              <a:rPr lang="en-US" dirty="0" smtClean="0"/>
              <a:t>.</a:t>
            </a:r>
            <a:endParaRPr lang="en-US" b="1" dirty="0" smtClean="0"/>
          </a:p>
          <a:p>
            <a:endParaRPr lang="en-US" b="1" dirty="0"/>
          </a:p>
        </p:txBody>
      </p:sp>
      <p:sp>
        <p:nvSpPr>
          <p:cNvPr id="3" name="Title 2"/>
          <p:cNvSpPr>
            <a:spLocks noGrp="1"/>
          </p:cNvSpPr>
          <p:nvPr>
            <p:ph type="title"/>
          </p:nvPr>
        </p:nvSpPr>
        <p:spPr/>
        <p:txBody>
          <a:bodyPr/>
          <a:lstStyle/>
          <a:p>
            <a:r>
              <a:rPr lang="en-US" dirty="0" smtClean="0"/>
              <a:t>Medications</a:t>
            </a:r>
            <a:endParaRPr lang="en-US" dirty="0"/>
          </a:p>
        </p:txBody>
      </p:sp>
    </p:spTree>
    <p:extLst>
      <p:ext uri="{BB962C8B-B14F-4D97-AF65-F5344CB8AC3E}">
        <p14:creationId xmlns:p14="http://schemas.microsoft.com/office/powerpoint/2010/main" val="2154211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09600" y="570156"/>
            <a:ext cx="7756263" cy="1054250"/>
          </a:xfrm>
        </p:spPr>
        <p:txBody>
          <a:bodyPr/>
          <a:lstStyle/>
          <a:p>
            <a:r>
              <a:rPr lang="cs-CZ" sz="4000" dirty="0" err="1" smtClean="0"/>
              <a:t>Brief</a:t>
            </a:r>
            <a:r>
              <a:rPr lang="cs-CZ" sz="4000" dirty="0" smtClean="0"/>
              <a:t> </a:t>
            </a:r>
            <a:r>
              <a:rPr lang="cs-CZ" sz="4000" dirty="0" err="1" smtClean="0"/>
              <a:t>results</a:t>
            </a:r>
            <a:r>
              <a:rPr lang="cs-CZ" sz="4000" dirty="0" smtClean="0"/>
              <a:t> </a:t>
            </a:r>
            <a:r>
              <a:rPr lang="cs-CZ" sz="4000" dirty="0" err="1" smtClean="0"/>
              <a:t>of</a:t>
            </a:r>
            <a:r>
              <a:rPr lang="cs-CZ" sz="4000" dirty="0" smtClean="0"/>
              <a:t> </a:t>
            </a:r>
            <a:r>
              <a:rPr lang="cs-CZ" sz="4000" dirty="0" err="1" smtClean="0"/>
              <a:t>an</a:t>
            </a:r>
            <a:r>
              <a:rPr lang="cs-CZ" sz="4000" dirty="0" smtClean="0"/>
              <a:t> </a:t>
            </a:r>
            <a:r>
              <a:rPr lang="cs-CZ" sz="4000" dirty="0" err="1" smtClean="0"/>
              <a:t>inquiry</a:t>
            </a:r>
            <a:r>
              <a:rPr lang="cs-CZ" sz="4000" dirty="0" smtClean="0"/>
              <a:t> </a:t>
            </a:r>
            <a:r>
              <a:rPr lang="cs-CZ" sz="4000" dirty="0" err="1" smtClean="0"/>
              <a:t>among</a:t>
            </a:r>
            <a:r>
              <a:rPr lang="cs-CZ" sz="4000" dirty="0" smtClean="0"/>
              <a:t> Czech </a:t>
            </a:r>
            <a:r>
              <a:rPr lang="cs-CZ" sz="4000" dirty="0" err="1" smtClean="0"/>
              <a:t>people</a:t>
            </a:r>
            <a:r>
              <a:rPr lang="cs-CZ" sz="4000" dirty="0" smtClean="0"/>
              <a:t> (</a:t>
            </a:r>
            <a:r>
              <a:rPr lang="cs-CZ" sz="4000" dirty="0" err="1" smtClean="0"/>
              <a:t>social</a:t>
            </a:r>
            <a:r>
              <a:rPr lang="cs-CZ" sz="4000" dirty="0" smtClean="0"/>
              <a:t> media)</a:t>
            </a:r>
            <a:endParaRPr lang="cs-CZ" sz="4000" dirty="0"/>
          </a:p>
        </p:txBody>
      </p:sp>
      <p:pic>
        <p:nvPicPr>
          <p:cNvPr id="5" name="Obrázek 4" descr="C:\Users\kotlik\AppData\Local\Microsoft\Windows\INetCache\Content.MSO\D492D441.tmp"/>
          <p:cNvPicPr/>
          <p:nvPr/>
        </p:nvPicPr>
        <p:blipFill>
          <a:blip r:embed="rId2">
            <a:extLst>
              <a:ext uri="{28A0092B-C50C-407E-A947-70E740481C1C}">
                <a14:useLocalDpi xmlns:a14="http://schemas.microsoft.com/office/drawing/2010/main" val="0"/>
              </a:ext>
            </a:extLst>
          </a:blip>
          <a:srcRect/>
          <a:stretch>
            <a:fillRect/>
          </a:stretch>
        </p:blipFill>
        <p:spPr bwMode="auto">
          <a:xfrm>
            <a:off x="333316" y="1828800"/>
            <a:ext cx="2943284" cy="2515721"/>
          </a:xfrm>
          <a:prstGeom prst="rect">
            <a:avLst/>
          </a:prstGeom>
          <a:noFill/>
          <a:ln>
            <a:noFill/>
          </a:ln>
        </p:spPr>
      </p:pic>
      <p:pic>
        <p:nvPicPr>
          <p:cNvPr id="6" name="Obrázek 5" descr="Závislost na sociálních sítích (výsledky průzkumu) | Vyplňto.cz - řešení  pro online průzkumy"/>
          <p:cNvPicPr/>
          <p:nvPr/>
        </p:nvPicPr>
        <p:blipFill>
          <a:blip r:embed="rId3">
            <a:extLst>
              <a:ext uri="{28A0092B-C50C-407E-A947-70E740481C1C}">
                <a14:useLocalDpi xmlns:a14="http://schemas.microsoft.com/office/drawing/2010/main" val="0"/>
              </a:ext>
            </a:extLst>
          </a:blip>
          <a:srcRect/>
          <a:stretch>
            <a:fillRect/>
          </a:stretch>
        </p:blipFill>
        <p:spPr bwMode="auto">
          <a:xfrm>
            <a:off x="333316" y="4419600"/>
            <a:ext cx="2943284" cy="2438400"/>
          </a:xfrm>
          <a:prstGeom prst="rect">
            <a:avLst/>
          </a:prstGeom>
          <a:noFill/>
          <a:ln>
            <a:noFill/>
          </a:ln>
        </p:spPr>
      </p:pic>
      <p:pic>
        <p:nvPicPr>
          <p:cNvPr id="1026" name="Picture 2" descr="Závislost na sociálních sítích (výsledky průzkumu) | Vyplňto.cz - řešení  pro online průzkum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47752" y="1828800"/>
            <a:ext cx="3118111" cy="2418356"/>
          </a:xfrm>
          <a:prstGeom prst="rect">
            <a:avLst/>
          </a:prstGeom>
          <a:noFill/>
          <a:extLst>
            <a:ext uri="{909E8E84-426E-40DD-AFC4-6F175D3DCCD1}">
              <a14:hiddenFill xmlns:a14="http://schemas.microsoft.com/office/drawing/2010/main">
                <a:solidFill>
                  <a:srgbClr val="FFFFFF"/>
                </a:solidFill>
              </a14:hiddenFill>
            </a:ext>
          </a:extLst>
        </p:spPr>
      </p:pic>
      <p:sp>
        <p:nvSpPr>
          <p:cNvPr id="7" name="Zástupný symbol pro obsah 6"/>
          <p:cNvSpPr>
            <a:spLocks noGrp="1"/>
          </p:cNvSpPr>
          <p:nvPr>
            <p:ph idx="1"/>
          </p:nvPr>
        </p:nvSpPr>
        <p:spPr>
          <a:xfrm>
            <a:off x="533400" y="2323202"/>
            <a:ext cx="7745505" cy="3877815"/>
          </a:xfrm>
        </p:spPr>
        <p:txBody>
          <a:bodyPr/>
          <a:lstStyle/>
          <a:p>
            <a:endParaRPr lang="cs-CZ" dirty="0"/>
          </a:p>
        </p:txBody>
      </p:sp>
      <p:pic>
        <p:nvPicPr>
          <p:cNvPr id="9" name="Obrázek 8" descr="C:\Users\kotlik\AppData\Local\Microsoft\Windows\INetCache\Content.MSO\D119273C.tmp"/>
          <p:cNvPicPr/>
          <p:nvPr/>
        </p:nvPicPr>
        <p:blipFill>
          <a:blip r:embed="rId5">
            <a:extLst>
              <a:ext uri="{28A0092B-C50C-407E-A947-70E740481C1C}">
                <a14:useLocalDpi xmlns:a14="http://schemas.microsoft.com/office/drawing/2010/main" val="0"/>
              </a:ext>
            </a:extLst>
          </a:blip>
          <a:srcRect/>
          <a:stretch>
            <a:fillRect/>
          </a:stretch>
        </p:blipFill>
        <p:spPr bwMode="auto">
          <a:xfrm>
            <a:off x="5248589" y="4419600"/>
            <a:ext cx="3117274" cy="2480213"/>
          </a:xfrm>
          <a:prstGeom prst="rect">
            <a:avLst/>
          </a:prstGeom>
          <a:noFill/>
          <a:ln>
            <a:noFill/>
          </a:ln>
        </p:spPr>
      </p:pic>
    </p:spTree>
    <p:extLst>
      <p:ext uri="{BB962C8B-B14F-4D97-AF65-F5344CB8AC3E}">
        <p14:creationId xmlns:p14="http://schemas.microsoft.com/office/powerpoint/2010/main" val="1126245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endParaRPr lang="cs-CZ"/>
          </a:p>
        </p:txBody>
      </p:sp>
      <p:pic>
        <p:nvPicPr>
          <p:cNvPr id="4" name="Zástupný symbol pro obsah 3" descr="Social Media Addiction - Addicts by the Numbers | Brandwatch"/>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8490" y="2286000"/>
            <a:ext cx="3634572" cy="1790700"/>
          </a:xfrm>
          <a:prstGeom prst="rect">
            <a:avLst/>
          </a:prstGeom>
          <a:noFill/>
          <a:ln>
            <a:noFill/>
          </a:ln>
        </p:spPr>
      </p:pic>
      <p:pic>
        <p:nvPicPr>
          <p:cNvPr id="5" name="Obrázek 4" descr="Are You Addicted to Social Media? Here are 5 Ways To Regain Control"/>
          <p:cNvPicPr/>
          <p:nvPr/>
        </p:nvPicPr>
        <p:blipFill>
          <a:blip r:embed="rId3">
            <a:extLst>
              <a:ext uri="{28A0092B-C50C-407E-A947-70E740481C1C}">
                <a14:useLocalDpi xmlns:a14="http://schemas.microsoft.com/office/drawing/2010/main" val="0"/>
              </a:ext>
            </a:extLst>
          </a:blip>
          <a:srcRect/>
          <a:stretch>
            <a:fillRect/>
          </a:stretch>
        </p:blipFill>
        <p:spPr bwMode="auto">
          <a:xfrm>
            <a:off x="704934" y="122873"/>
            <a:ext cx="3337560" cy="1948815"/>
          </a:xfrm>
          <a:prstGeom prst="rect">
            <a:avLst/>
          </a:prstGeom>
          <a:noFill/>
          <a:ln>
            <a:noFill/>
          </a:ln>
        </p:spPr>
      </p:pic>
      <p:pic>
        <p:nvPicPr>
          <p:cNvPr id="6" name="Obrázek 5" descr="Chart: Teens' Social Media Usage Is Drastically Increasing | Statista"/>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828" y="4495800"/>
            <a:ext cx="3329772" cy="2132243"/>
          </a:xfrm>
          <a:prstGeom prst="rect">
            <a:avLst/>
          </a:prstGeom>
          <a:noFill/>
          <a:ln>
            <a:noFill/>
          </a:ln>
        </p:spPr>
      </p:pic>
      <p:pic>
        <p:nvPicPr>
          <p:cNvPr id="7" name="Obrázek 6" descr="Social media users in India | Statista"/>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0953" y="4662059"/>
            <a:ext cx="3733800" cy="1949237"/>
          </a:xfrm>
          <a:prstGeom prst="rect">
            <a:avLst/>
          </a:prstGeom>
          <a:noFill/>
          <a:ln>
            <a:noFill/>
          </a:ln>
        </p:spPr>
      </p:pic>
      <p:pic>
        <p:nvPicPr>
          <p:cNvPr id="9" name="Obrázek 8" descr="Chart: Then &amp; Now Deaths From Alcohol in the U.S. | Statista"/>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80523" y="1501140"/>
            <a:ext cx="2994660" cy="2994660"/>
          </a:xfrm>
          <a:prstGeom prst="rect">
            <a:avLst/>
          </a:prstGeom>
          <a:noFill/>
          <a:ln>
            <a:noFill/>
          </a:ln>
        </p:spPr>
      </p:pic>
    </p:spTree>
    <p:extLst>
      <p:ext uri="{BB962C8B-B14F-4D97-AF65-F5344CB8AC3E}">
        <p14:creationId xmlns:p14="http://schemas.microsoft.com/office/powerpoint/2010/main" val="4017932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490" y="2438400"/>
            <a:ext cx="7756263" cy="2895600"/>
          </a:xfrm>
        </p:spPr>
        <p:txBody>
          <a:bodyPr/>
          <a:lstStyle/>
          <a:p>
            <a:r>
              <a:rPr lang="en-US" dirty="0" smtClean="0"/>
              <a:t>Thank you for your attention</a:t>
            </a:r>
            <a:r>
              <a:rPr lang="cs-CZ" smtClean="0"/>
              <a:t>!</a:t>
            </a:r>
            <a:endParaRPr lang="en-US" dirty="0"/>
          </a:p>
        </p:txBody>
      </p:sp>
    </p:spTree>
    <p:extLst>
      <p:ext uri="{BB962C8B-B14F-4D97-AF65-F5344CB8AC3E}">
        <p14:creationId xmlns:p14="http://schemas.microsoft.com/office/powerpoint/2010/main" val="2257541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C:\Users\kotlik\AppData\Local\Microsoft\Windows\INetCache\Content.MSO\829AD68C.tmp"/>
          <p:cNvPicPr/>
          <p:nvPr/>
        </p:nvPicPr>
        <p:blipFill>
          <a:blip r:embed="rId2">
            <a:extLst>
              <a:ext uri="{28A0092B-C50C-407E-A947-70E740481C1C}">
                <a14:useLocalDpi xmlns:a14="http://schemas.microsoft.com/office/drawing/2010/main" val="0"/>
              </a:ext>
            </a:extLst>
          </a:blip>
          <a:srcRect/>
          <a:stretch>
            <a:fillRect/>
          </a:stretch>
        </p:blipFill>
        <p:spPr bwMode="auto">
          <a:xfrm>
            <a:off x="579120" y="587637"/>
            <a:ext cx="2857500" cy="1600200"/>
          </a:xfrm>
          <a:prstGeom prst="rect">
            <a:avLst/>
          </a:prstGeom>
          <a:noFill/>
          <a:ln>
            <a:noFill/>
          </a:ln>
        </p:spPr>
      </p:pic>
      <p:pic>
        <p:nvPicPr>
          <p:cNvPr id="3" name="Obrázek 2" descr="Závislost na mobilech: 12 na první pohled vtipných obrázků, díl II. – G.cz"/>
          <p:cNvPicPr/>
          <p:nvPr/>
        </p:nvPicPr>
        <p:blipFill>
          <a:blip r:embed="rId3">
            <a:extLst>
              <a:ext uri="{28A0092B-C50C-407E-A947-70E740481C1C}">
                <a14:useLocalDpi xmlns:a14="http://schemas.microsoft.com/office/drawing/2010/main" val="0"/>
              </a:ext>
            </a:extLst>
          </a:blip>
          <a:srcRect/>
          <a:stretch>
            <a:fillRect/>
          </a:stretch>
        </p:blipFill>
        <p:spPr bwMode="auto">
          <a:xfrm>
            <a:off x="5341620" y="521521"/>
            <a:ext cx="3040380" cy="1666316"/>
          </a:xfrm>
          <a:prstGeom prst="rect">
            <a:avLst/>
          </a:prstGeom>
          <a:noFill/>
          <a:ln>
            <a:noFill/>
          </a:ln>
        </p:spPr>
      </p:pic>
      <p:pic>
        <p:nvPicPr>
          <p:cNvPr id="4" name="Obrázek 3" descr="C:\Users\kotlik\AppData\Local\Microsoft\Windows\INetCache\Content.MSO\9BE1A33.tmp"/>
          <p:cNvPicPr/>
          <p:nvPr/>
        </p:nvPicPr>
        <p:blipFill>
          <a:blip r:embed="rId4">
            <a:extLst>
              <a:ext uri="{28A0092B-C50C-407E-A947-70E740481C1C}">
                <a14:useLocalDpi xmlns:a14="http://schemas.microsoft.com/office/drawing/2010/main" val="0"/>
              </a:ext>
            </a:extLst>
          </a:blip>
          <a:srcRect/>
          <a:stretch>
            <a:fillRect/>
          </a:stretch>
        </p:blipFill>
        <p:spPr bwMode="auto">
          <a:xfrm>
            <a:off x="697230" y="4343400"/>
            <a:ext cx="2739390" cy="1825205"/>
          </a:xfrm>
          <a:prstGeom prst="rect">
            <a:avLst/>
          </a:prstGeom>
          <a:noFill/>
          <a:ln>
            <a:noFill/>
          </a:ln>
        </p:spPr>
      </p:pic>
      <p:pic>
        <p:nvPicPr>
          <p:cNvPr id="5" name="Obrázek 4" descr="C:\Users\kotlik\AppData\Local\Microsoft\Windows\INetCache\Content.MSO\102B05B9.tmp"/>
          <p:cNvPicPr/>
          <p:nvPr/>
        </p:nvPicPr>
        <p:blipFill>
          <a:blip r:embed="rId5">
            <a:extLst>
              <a:ext uri="{28A0092B-C50C-407E-A947-70E740481C1C}">
                <a14:useLocalDpi xmlns:a14="http://schemas.microsoft.com/office/drawing/2010/main" val="0"/>
              </a:ext>
            </a:extLst>
          </a:blip>
          <a:srcRect/>
          <a:stretch>
            <a:fillRect/>
          </a:stretch>
        </p:blipFill>
        <p:spPr bwMode="auto">
          <a:xfrm>
            <a:off x="5486400" y="4191000"/>
            <a:ext cx="2773680" cy="1937492"/>
          </a:xfrm>
          <a:prstGeom prst="rect">
            <a:avLst/>
          </a:prstGeom>
          <a:noFill/>
          <a:ln>
            <a:noFill/>
          </a:ln>
        </p:spPr>
      </p:pic>
      <p:pic>
        <p:nvPicPr>
          <p:cNvPr id="6" name="Obrázek 5" descr="C:\Users\kotlik\AppData\Local\Microsoft\Windows\INetCache\Content.MSO\206A92F.tmp"/>
          <p:cNvPicPr/>
          <p:nvPr/>
        </p:nvPicPr>
        <p:blipFill>
          <a:blip r:embed="rId6">
            <a:extLst>
              <a:ext uri="{28A0092B-C50C-407E-A947-70E740481C1C}">
                <a14:useLocalDpi xmlns:a14="http://schemas.microsoft.com/office/drawing/2010/main" val="0"/>
              </a:ext>
            </a:extLst>
          </a:blip>
          <a:srcRect/>
          <a:stretch>
            <a:fillRect/>
          </a:stretch>
        </p:blipFill>
        <p:spPr bwMode="auto">
          <a:xfrm>
            <a:off x="2895600" y="2362200"/>
            <a:ext cx="3048000" cy="1667930"/>
          </a:xfrm>
          <a:prstGeom prst="rect">
            <a:avLst/>
          </a:prstGeom>
          <a:noFill/>
          <a:ln>
            <a:noFill/>
          </a:ln>
        </p:spPr>
      </p:pic>
    </p:spTree>
    <p:extLst>
      <p:ext uri="{BB962C8B-B14F-4D97-AF65-F5344CB8AC3E}">
        <p14:creationId xmlns:p14="http://schemas.microsoft.com/office/powerpoint/2010/main" val="1326001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Addiction is a condition that results when a person ingests a substance (e.g. alcohol, cocaine, nicotine) or engages in an activity (e.g. gambling, sex, </a:t>
            </a:r>
            <a:r>
              <a:rPr lang="en-US" dirty="0" smtClean="0"/>
              <a:t>shopping</a:t>
            </a:r>
            <a:r>
              <a:rPr lang="cs-CZ" dirty="0" smtClean="0"/>
              <a:t>, </a:t>
            </a:r>
            <a:r>
              <a:rPr lang="cs-CZ" dirty="0" err="1" smtClean="0"/>
              <a:t>social</a:t>
            </a:r>
            <a:r>
              <a:rPr lang="cs-CZ" dirty="0" smtClean="0"/>
              <a:t> media </a:t>
            </a:r>
            <a:r>
              <a:rPr lang="cs-CZ" dirty="0" err="1" smtClean="0"/>
              <a:t>etc</a:t>
            </a:r>
            <a:r>
              <a:rPr lang="cs-CZ" dirty="0" smtClean="0"/>
              <a:t>.</a:t>
            </a:r>
            <a:r>
              <a:rPr lang="en-US" dirty="0" smtClean="0"/>
              <a:t>) </a:t>
            </a:r>
            <a:r>
              <a:rPr lang="en-US" dirty="0" smtClean="0"/>
              <a:t>that can be pleasurable but the continued use/act of which becomes compulsive and interferes with ordinary life responsibilities, such as work, relationships or health. Users may not be aware that their behavior is out of control and causing problems for themselves and others.</a:t>
            </a:r>
            <a:endParaRPr lang="en-US" dirty="0"/>
          </a:p>
        </p:txBody>
      </p:sp>
      <p:sp>
        <p:nvSpPr>
          <p:cNvPr id="3" name="Title 2"/>
          <p:cNvSpPr>
            <a:spLocks noGrp="1"/>
          </p:cNvSpPr>
          <p:nvPr>
            <p:ph type="title"/>
          </p:nvPr>
        </p:nvSpPr>
        <p:spPr/>
        <p:txBody>
          <a:bodyPr/>
          <a:lstStyle/>
          <a:p>
            <a:r>
              <a:rPr lang="en-US" dirty="0" smtClean="0"/>
              <a:t>What is addiction?</a:t>
            </a:r>
            <a:endParaRPr lang="en-US" dirty="0"/>
          </a:p>
        </p:txBody>
      </p:sp>
    </p:spTree>
    <p:extLst>
      <p:ext uri="{BB962C8B-B14F-4D97-AF65-F5344CB8AC3E}">
        <p14:creationId xmlns:p14="http://schemas.microsoft.com/office/powerpoint/2010/main" val="3543227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word addiction is used in several different ways. One definition describes </a:t>
            </a:r>
            <a:r>
              <a:rPr lang="en-US" b="1" dirty="0" smtClean="0"/>
              <a:t>physical addiction</a:t>
            </a:r>
            <a:r>
              <a:rPr lang="en-US" dirty="0" smtClean="0"/>
              <a:t>. This is a </a:t>
            </a:r>
            <a:r>
              <a:rPr lang="en-US" b="1" dirty="0" smtClean="0"/>
              <a:t>biological state in which the body adapts to the presence of a drug </a:t>
            </a:r>
            <a:r>
              <a:rPr lang="en-US" dirty="0" smtClean="0"/>
              <a:t>so that drug no longer has the same effect, otherwise known as a tolerance. Because of tolerance, the biological reaction of withdrawal occurs the drug is discontinued. Another form of physical addiction is the </a:t>
            </a:r>
            <a:r>
              <a:rPr lang="en-US" b="1" dirty="0" smtClean="0"/>
              <a:t>phenomenon of overreaction by the brain to drugs </a:t>
            </a:r>
            <a:r>
              <a:rPr lang="en-US" dirty="0" smtClean="0"/>
              <a:t>(or to cues associated with the drugs). </a:t>
            </a:r>
            <a:endParaRPr lang="en-US" dirty="0"/>
          </a:p>
        </p:txBody>
      </p:sp>
      <p:sp>
        <p:nvSpPr>
          <p:cNvPr id="3" name="Title 2"/>
          <p:cNvSpPr>
            <a:spLocks noGrp="1"/>
          </p:cNvSpPr>
          <p:nvPr>
            <p:ph type="title"/>
          </p:nvPr>
        </p:nvSpPr>
        <p:spPr/>
        <p:txBody>
          <a:bodyPr/>
          <a:lstStyle/>
          <a:p>
            <a:r>
              <a:rPr lang="en-US" dirty="0" smtClean="0"/>
              <a:t>What is addiction?</a:t>
            </a:r>
            <a:endParaRPr lang="en-US" dirty="0"/>
          </a:p>
        </p:txBody>
      </p:sp>
    </p:spTree>
    <p:extLst>
      <p:ext uri="{BB962C8B-B14F-4D97-AF65-F5344CB8AC3E}">
        <p14:creationId xmlns:p14="http://schemas.microsoft.com/office/powerpoint/2010/main" val="1694494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eaLnBrk="1" hangingPunct="1"/>
            <a:r>
              <a:rPr lang="cs-CZ" altLang="cs-CZ" dirty="0" err="1" smtClean="0"/>
              <a:t>Psychoactive</a:t>
            </a:r>
            <a:r>
              <a:rPr lang="cs-CZ" altLang="cs-CZ" dirty="0" smtClean="0"/>
              <a:t> </a:t>
            </a:r>
            <a:r>
              <a:rPr lang="cs-CZ" altLang="cs-CZ" dirty="0" err="1" smtClean="0"/>
              <a:t>substances</a:t>
            </a:r>
            <a:endParaRPr lang="cs-CZ" altLang="cs-CZ" dirty="0" smtClean="0"/>
          </a:p>
        </p:txBody>
      </p:sp>
      <p:sp>
        <p:nvSpPr>
          <p:cNvPr id="3075" name="Zástupný symbol pro obsah 2"/>
          <p:cNvSpPr>
            <a:spLocks noGrp="1"/>
          </p:cNvSpPr>
          <p:nvPr>
            <p:ph idx="1"/>
          </p:nvPr>
        </p:nvSpPr>
        <p:spPr/>
        <p:txBody>
          <a:bodyPr>
            <a:normAutofit fontScale="85000" lnSpcReduction="10000"/>
          </a:bodyPr>
          <a:lstStyle/>
          <a:p>
            <a:pPr eaLnBrk="1" hangingPunct="1">
              <a:lnSpc>
                <a:spcPct val="90000"/>
              </a:lnSpc>
            </a:pPr>
            <a:r>
              <a:rPr lang="cs-CZ" altLang="cs-CZ" sz="3000" dirty="0" smtClean="0"/>
              <a:t>Such substance </a:t>
            </a:r>
            <a:r>
              <a:rPr lang="cs-CZ" altLang="cs-CZ" sz="3000" dirty="0" err="1" smtClean="0"/>
              <a:t>which</a:t>
            </a:r>
            <a:r>
              <a:rPr lang="cs-CZ" altLang="cs-CZ" sz="3000" dirty="0" smtClean="0"/>
              <a:t> </a:t>
            </a:r>
            <a:r>
              <a:rPr lang="cs-CZ" altLang="cs-CZ" sz="3000" dirty="0" err="1" smtClean="0"/>
              <a:t>changes</a:t>
            </a:r>
            <a:r>
              <a:rPr lang="cs-CZ" altLang="cs-CZ" sz="3000" dirty="0" smtClean="0"/>
              <a:t> </a:t>
            </a:r>
            <a:r>
              <a:rPr lang="cs-CZ" altLang="cs-CZ" sz="3000" dirty="0" err="1" smtClean="0"/>
              <a:t>psychological</a:t>
            </a:r>
            <a:r>
              <a:rPr lang="cs-CZ" altLang="cs-CZ" sz="3000" dirty="0" smtClean="0"/>
              <a:t>  and on </a:t>
            </a:r>
            <a:r>
              <a:rPr lang="cs-CZ" altLang="cs-CZ" sz="3000" dirty="0" err="1" smtClean="0"/>
              <a:t>which</a:t>
            </a:r>
            <a:r>
              <a:rPr lang="cs-CZ" altLang="cs-CZ" sz="3000" dirty="0" smtClean="0"/>
              <a:t> </a:t>
            </a:r>
            <a:r>
              <a:rPr lang="cs-CZ" altLang="cs-CZ" sz="3000" dirty="0" err="1" smtClean="0"/>
              <a:t>the</a:t>
            </a:r>
            <a:r>
              <a:rPr lang="cs-CZ" altLang="cs-CZ" sz="3000" dirty="0" smtClean="0"/>
              <a:t> </a:t>
            </a:r>
            <a:r>
              <a:rPr lang="cs-CZ" altLang="cs-CZ" sz="3000" dirty="0" err="1" smtClean="0"/>
              <a:t>addiction</a:t>
            </a:r>
            <a:r>
              <a:rPr lang="cs-CZ" altLang="cs-CZ" sz="3000" dirty="0" smtClean="0"/>
              <a:t> </a:t>
            </a:r>
            <a:r>
              <a:rPr lang="cs-CZ" altLang="cs-CZ" sz="3000" dirty="0" err="1" smtClean="0"/>
              <a:t>can</a:t>
            </a:r>
            <a:r>
              <a:rPr lang="cs-CZ" altLang="cs-CZ" sz="3000" dirty="0" smtClean="0"/>
              <a:t> </a:t>
            </a:r>
            <a:r>
              <a:rPr lang="cs-CZ" altLang="cs-CZ" sz="3000" dirty="0" err="1" smtClean="0"/>
              <a:t>be</a:t>
            </a:r>
            <a:r>
              <a:rPr lang="cs-CZ" altLang="cs-CZ" sz="3000" dirty="0" smtClean="0"/>
              <a:t> </a:t>
            </a:r>
            <a:r>
              <a:rPr lang="cs-CZ" altLang="cs-CZ" sz="3000" dirty="0" err="1" smtClean="0"/>
              <a:t>created</a:t>
            </a:r>
            <a:endParaRPr lang="cs-CZ" altLang="cs-CZ" sz="3000" dirty="0" smtClean="0"/>
          </a:p>
          <a:p>
            <a:pPr eaLnBrk="1" hangingPunct="1">
              <a:lnSpc>
                <a:spcPct val="90000"/>
              </a:lnSpc>
            </a:pPr>
            <a:r>
              <a:rPr lang="cs-CZ" altLang="cs-CZ" sz="3000" dirty="0" smtClean="0"/>
              <a:t>Long </a:t>
            </a:r>
            <a:r>
              <a:rPr lang="cs-CZ" altLang="cs-CZ" sz="3000" dirty="0" err="1" smtClean="0"/>
              <a:t>history</a:t>
            </a:r>
            <a:r>
              <a:rPr lang="cs-CZ" altLang="cs-CZ" sz="3000" dirty="0" smtClean="0"/>
              <a:t> </a:t>
            </a:r>
            <a:r>
              <a:rPr lang="cs-CZ" altLang="cs-CZ" sz="3000" dirty="0" err="1" smtClean="0"/>
              <a:t>of</a:t>
            </a:r>
            <a:r>
              <a:rPr lang="cs-CZ" altLang="cs-CZ" sz="3000" dirty="0" smtClean="0"/>
              <a:t> </a:t>
            </a:r>
            <a:r>
              <a:rPr lang="cs-CZ" altLang="cs-CZ" sz="3000" dirty="0" err="1" smtClean="0"/>
              <a:t>using</a:t>
            </a:r>
            <a:r>
              <a:rPr lang="cs-CZ" altLang="cs-CZ" sz="3000" dirty="0" smtClean="0"/>
              <a:t> and many </a:t>
            </a:r>
            <a:r>
              <a:rPr lang="cs-CZ" altLang="cs-CZ" sz="3000" dirty="0" err="1" smtClean="0"/>
              <a:t>of</a:t>
            </a:r>
            <a:r>
              <a:rPr lang="cs-CZ" altLang="cs-CZ" sz="3000" dirty="0" smtClean="0"/>
              <a:t> </a:t>
            </a:r>
            <a:r>
              <a:rPr lang="cs-CZ" altLang="cs-CZ" sz="3000" dirty="0" err="1" smtClean="0"/>
              <a:t>different</a:t>
            </a:r>
            <a:r>
              <a:rPr lang="cs-CZ" altLang="cs-CZ" sz="3000" dirty="0" smtClean="0"/>
              <a:t> </a:t>
            </a:r>
            <a:r>
              <a:rPr lang="cs-CZ" altLang="cs-CZ" sz="3000" dirty="0" err="1" smtClean="0"/>
              <a:t>reasons</a:t>
            </a:r>
            <a:r>
              <a:rPr lang="cs-CZ" altLang="cs-CZ" sz="3000" dirty="0" smtClean="0"/>
              <a:t> (</a:t>
            </a:r>
            <a:r>
              <a:rPr lang="cs-CZ" altLang="cs-CZ" sz="3000" dirty="0" err="1" smtClean="0"/>
              <a:t>stimulation</a:t>
            </a:r>
            <a:r>
              <a:rPr lang="cs-CZ" altLang="cs-CZ" sz="3000" dirty="0" smtClean="0"/>
              <a:t>, </a:t>
            </a:r>
            <a:r>
              <a:rPr lang="cs-CZ" altLang="cs-CZ" sz="3000" dirty="0" err="1" smtClean="0"/>
              <a:t>good</a:t>
            </a:r>
            <a:r>
              <a:rPr lang="cs-CZ" altLang="cs-CZ" sz="3000" dirty="0" smtClean="0"/>
              <a:t> feeling, experiment, </a:t>
            </a:r>
            <a:r>
              <a:rPr lang="cs-CZ" altLang="cs-CZ" sz="3000" dirty="0" err="1" smtClean="0"/>
              <a:t>depression</a:t>
            </a:r>
            <a:r>
              <a:rPr lang="cs-CZ" altLang="cs-CZ" sz="3000" dirty="0" smtClean="0"/>
              <a:t>, </a:t>
            </a:r>
            <a:r>
              <a:rPr lang="cs-CZ" altLang="cs-CZ" sz="3000" dirty="0" err="1" smtClean="0"/>
              <a:t>relaxation</a:t>
            </a:r>
            <a:r>
              <a:rPr lang="cs-CZ" altLang="cs-CZ" sz="3000" dirty="0" smtClean="0"/>
              <a:t> </a:t>
            </a:r>
            <a:r>
              <a:rPr lang="cs-CZ" altLang="cs-CZ" sz="3000" dirty="0" err="1" smtClean="0"/>
              <a:t>etc</a:t>
            </a:r>
            <a:r>
              <a:rPr lang="cs-CZ" altLang="cs-CZ" sz="3000" dirty="0" smtClean="0"/>
              <a:t>.)</a:t>
            </a:r>
            <a:endParaRPr lang="cs-CZ" altLang="cs-CZ" sz="3000" dirty="0" smtClean="0"/>
          </a:p>
          <a:p>
            <a:pPr eaLnBrk="1" hangingPunct="1">
              <a:lnSpc>
                <a:spcPct val="90000"/>
              </a:lnSpc>
            </a:pPr>
            <a:r>
              <a:rPr lang="cs-CZ" altLang="cs-CZ" sz="3000" dirty="0" smtClean="0"/>
              <a:t>Very </a:t>
            </a:r>
            <a:r>
              <a:rPr lang="cs-CZ" altLang="cs-CZ" sz="3000" dirty="0" err="1" smtClean="0"/>
              <a:t>different</a:t>
            </a:r>
            <a:r>
              <a:rPr lang="cs-CZ" altLang="cs-CZ" sz="3000" dirty="0" smtClean="0"/>
              <a:t> </a:t>
            </a:r>
            <a:r>
              <a:rPr lang="cs-CZ" altLang="cs-CZ" sz="3000" dirty="0" err="1" smtClean="0"/>
              <a:t>attitude</a:t>
            </a:r>
            <a:r>
              <a:rPr lang="cs-CZ" altLang="cs-CZ" sz="3000" dirty="0" smtClean="0"/>
              <a:t> and tolerance in </a:t>
            </a:r>
            <a:r>
              <a:rPr lang="cs-CZ" altLang="cs-CZ" sz="3000" dirty="0" err="1" smtClean="0"/>
              <a:t>different</a:t>
            </a:r>
            <a:r>
              <a:rPr lang="cs-CZ" altLang="cs-CZ" sz="3000" dirty="0" smtClean="0"/>
              <a:t> </a:t>
            </a:r>
            <a:r>
              <a:rPr lang="cs-CZ" altLang="cs-CZ" sz="3000" dirty="0" err="1" smtClean="0"/>
              <a:t>cultures</a:t>
            </a:r>
            <a:r>
              <a:rPr lang="cs-CZ" altLang="cs-CZ" sz="3000" dirty="0" smtClean="0"/>
              <a:t> and </a:t>
            </a:r>
            <a:r>
              <a:rPr lang="cs-CZ" altLang="cs-CZ" sz="3000" dirty="0" err="1" smtClean="0"/>
              <a:t>regions</a:t>
            </a:r>
            <a:endParaRPr lang="cs-CZ" altLang="cs-CZ" sz="3000" dirty="0" smtClean="0"/>
          </a:p>
          <a:p>
            <a:pPr eaLnBrk="1" hangingPunct="1">
              <a:lnSpc>
                <a:spcPct val="90000"/>
              </a:lnSpc>
            </a:pPr>
            <a:r>
              <a:rPr lang="cs-CZ" altLang="cs-CZ" sz="3000" b="1" dirty="0" smtClean="0"/>
              <a:t>International </a:t>
            </a:r>
            <a:r>
              <a:rPr lang="cs-CZ" altLang="cs-CZ" sz="3000" b="1" dirty="0" err="1" smtClean="0"/>
              <a:t>classification</a:t>
            </a:r>
            <a:r>
              <a:rPr lang="cs-CZ" altLang="cs-CZ" sz="3000" b="1" dirty="0" smtClean="0"/>
              <a:t> </a:t>
            </a:r>
            <a:r>
              <a:rPr lang="cs-CZ" altLang="cs-CZ" sz="3000" dirty="0" smtClean="0"/>
              <a:t>– such </a:t>
            </a:r>
            <a:r>
              <a:rPr lang="cs-CZ" altLang="cs-CZ" sz="3000" dirty="0" err="1" smtClean="0"/>
              <a:t>substances</a:t>
            </a:r>
            <a:r>
              <a:rPr lang="cs-CZ" altLang="cs-CZ" sz="3000" dirty="0" smtClean="0"/>
              <a:t> </a:t>
            </a:r>
            <a:r>
              <a:rPr lang="cs-CZ" altLang="cs-CZ" sz="3000" dirty="0" err="1" smtClean="0"/>
              <a:t>which</a:t>
            </a:r>
            <a:r>
              <a:rPr lang="cs-CZ" altLang="cs-CZ" sz="3000" dirty="0" smtClean="0"/>
              <a:t> cause </a:t>
            </a:r>
            <a:r>
              <a:rPr lang="cs-CZ" altLang="cs-CZ" sz="3000" dirty="0" err="1" smtClean="0"/>
              <a:t>addiction</a:t>
            </a:r>
            <a:r>
              <a:rPr lang="cs-CZ" altLang="cs-CZ" sz="3000" dirty="0" smtClean="0"/>
              <a:t> and in </a:t>
            </a:r>
            <a:r>
              <a:rPr lang="cs-CZ" altLang="cs-CZ" sz="3000" dirty="0" err="1" smtClean="0"/>
              <a:t>the</a:t>
            </a:r>
            <a:r>
              <a:rPr lang="cs-CZ" altLang="cs-CZ" sz="3000" dirty="0" smtClean="0"/>
              <a:t> case </a:t>
            </a:r>
            <a:r>
              <a:rPr lang="cs-CZ" altLang="cs-CZ" sz="3000" dirty="0" err="1" smtClean="0"/>
              <a:t>of</a:t>
            </a:r>
            <a:r>
              <a:rPr lang="cs-CZ" altLang="cs-CZ" sz="3000" dirty="0" smtClean="0"/>
              <a:t> </a:t>
            </a:r>
            <a:r>
              <a:rPr lang="cs-CZ" altLang="cs-CZ" sz="3000" dirty="0" err="1" smtClean="0"/>
              <a:t>their</a:t>
            </a:r>
            <a:r>
              <a:rPr lang="cs-CZ" altLang="cs-CZ" sz="3000" dirty="0" smtClean="0"/>
              <a:t> abuse </a:t>
            </a:r>
            <a:r>
              <a:rPr lang="cs-CZ" altLang="cs-CZ" sz="3000" dirty="0" err="1" smtClean="0"/>
              <a:t>it</a:t>
            </a:r>
            <a:r>
              <a:rPr lang="cs-CZ" altLang="cs-CZ" sz="3000" dirty="0" smtClean="0"/>
              <a:t> </a:t>
            </a:r>
            <a:r>
              <a:rPr lang="cs-CZ" altLang="cs-CZ" sz="3000" dirty="0" err="1" smtClean="0"/>
              <a:t>can</a:t>
            </a:r>
            <a:r>
              <a:rPr lang="cs-CZ" altLang="cs-CZ" sz="3000" dirty="0" smtClean="0"/>
              <a:t> </a:t>
            </a:r>
            <a:r>
              <a:rPr lang="cs-CZ" altLang="cs-CZ" sz="3000" dirty="0" err="1" smtClean="0"/>
              <a:t>lead</a:t>
            </a:r>
            <a:r>
              <a:rPr lang="cs-CZ" altLang="cs-CZ" sz="3000" dirty="0" smtClean="0"/>
              <a:t> to a </a:t>
            </a:r>
            <a:r>
              <a:rPr lang="cs-CZ" altLang="cs-CZ" sz="3000" dirty="0" err="1" smtClean="0"/>
              <a:t>development</a:t>
            </a:r>
            <a:r>
              <a:rPr lang="cs-CZ" altLang="cs-CZ" sz="3000" dirty="0" smtClean="0"/>
              <a:t> </a:t>
            </a:r>
            <a:r>
              <a:rPr lang="cs-CZ" altLang="cs-CZ" sz="3000" dirty="0" err="1" smtClean="0"/>
              <a:t>of</a:t>
            </a:r>
            <a:r>
              <a:rPr lang="cs-CZ" altLang="cs-CZ" sz="3000" dirty="0" smtClean="0"/>
              <a:t> </a:t>
            </a:r>
            <a:r>
              <a:rPr lang="cs-CZ" altLang="cs-CZ" sz="3000" dirty="0" err="1" smtClean="0"/>
              <a:t>mental</a:t>
            </a:r>
            <a:r>
              <a:rPr lang="cs-CZ" altLang="cs-CZ" sz="3000" dirty="0" smtClean="0"/>
              <a:t> and </a:t>
            </a:r>
            <a:r>
              <a:rPr lang="cs-CZ" altLang="cs-CZ" sz="3000" dirty="0" err="1" smtClean="0"/>
              <a:t>behavioral</a:t>
            </a:r>
            <a:r>
              <a:rPr lang="cs-CZ" altLang="cs-CZ" sz="3000" dirty="0" smtClean="0"/>
              <a:t> </a:t>
            </a:r>
            <a:r>
              <a:rPr lang="cs-CZ" altLang="cs-CZ" sz="3000" dirty="0" err="1" smtClean="0"/>
              <a:t>disorders</a:t>
            </a:r>
            <a:endParaRPr lang="cs-CZ" altLang="cs-CZ" sz="3000" dirty="0" smtClean="0"/>
          </a:p>
        </p:txBody>
      </p:sp>
    </p:spTree>
    <p:extLst>
      <p:ext uri="{BB962C8B-B14F-4D97-AF65-F5344CB8AC3E}">
        <p14:creationId xmlns:p14="http://schemas.microsoft.com/office/powerpoint/2010/main" val="1998450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p:txBody>
          <a:bodyPr/>
          <a:lstStyle/>
          <a:p>
            <a:pPr eaLnBrk="1" hangingPunct="1"/>
            <a:r>
              <a:rPr lang="cs-CZ" altLang="cs-CZ" dirty="0" smtClean="0"/>
              <a:t>International </a:t>
            </a:r>
            <a:r>
              <a:rPr lang="cs-CZ" altLang="cs-CZ" dirty="0" err="1" smtClean="0"/>
              <a:t>classification</a:t>
            </a:r>
            <a:endParaRPr lang="cs-CZ" altLang="cs-CZ" dirty="0" smtClean="0"/>
          </a:p>
        </p:txBody>
      </p:sp>
      <p:sp>
        <p:nvSpPr>
          <p:cNvPr id="3" name="Zástupný symbol pro obsah 2"/>
          <p:cNvSpPr>
            <a:spLocks noGrp="1"/>
          </p:cNvSpPr>
          <p:nvPr>
            <p:ph idx="1"/>
          </p:nvPr>
        </p:nvSpPr>
        <p:spPr/>
        <p:txBody>
          <a:bodyPr rtlCol="0">
            <a:normAutofit fontScale="92500" lnSpcReduction="20000"/>
          </a:bodyPr>
          <a:lstStyle/>
          <a:p>
            <a:pPr eaLnBrk="1" fontAlgn="auto" hangingPunct="1">
              <a:spcAft>
                <a:spcPts val="0"/>
              </a:spcAft>
              <a:defRPr/>
            </a:pPr>
            <a:r>
              <a:rPr lang="cs-CZ" dirty="0" err="1" smtClean="0"/>
              <a:t>Alcohol</a:t>
            </a:r>
            <a:endParaRPr lang="cs-CZ" dirty="0" smtClean="0"/>
          </a:p>
          <a:p>
            <a:pPr eaLnBrk="1" fontAlgn="auto" hangingPunct="1">
              <a:spcAft>
                <a:spcPts val="0"/>
              </a:spcAft>
              <a:defRPr/>
            </a:pPr>
            <a:r>
              <a:rPr lang="cs-CZ" dirty="0" err="1" smtClean="0"/>
              <a:t>Opioids</a:t>
            </a:r>
            <a:endParaRPr lang="cs-CZ" dirty="0" smtClean="0"/>
          </a:p>
          <a:p>
            <a:pPr eaLnBrk="1" fontAlgn="auto" hangingPunct="1">
              <a:spcAft>
                <a:spcPts val="0"/>
              </a:spcAft>
              <a:defRPr/>
            </a:pPr>
            <a:r>
              <a:rPr lang="cs-CZ" dirty="0" err="1" smtClean="0"/>
              <a:t>Canabinoids</a:t>
            </a:r>
            <a:endParaRPr lang="cs-CZ" dirty="0" smtClean="0"/>
          </a:p>
          <a:p>
            <a:pPr eaLnBrk="1" fontAlgn="auto" hangingPunct="1">
              <a:spcAft>
                <a:spcPts val="0"/>
              </a:spcAft>
              <a:defRPr/>
            </a:pPr>
            <a:r>
              <a:rPr lang="cs-CZ" dirty="0" err="1" smtClean="0"/>
              <a:t>Sedatives</a:t>
            </a:r>
            <a:r>
              <a:rPr lang="cs-CZ" dirty="0" smtClean="0"/>
              <a:t> </a:t>
            </a:r>
            <a:r>
              <a:rPr lang="cs-CZ" dirty="0" err="1" smtClean="0"/>
              <a:t>or</a:t>
            </a:r>
            <a:r>
              <a:rPr lang="cs-CZ" dirty="0" smtClean="0"/>
              <a:t> </a:t>
            </a:r>
            <a:r>
              <a:rPr lang="cs-CZ" dirty="0" err="1" smtClean="0"/>
              <a:t>hypnotics</a:t>
            </a:r>
            <a:endParaRPr lang="cs-CZ" dirty="0" smtClean="0"/>
          </a:p>
          <a:p>
            <a:pPr eaLnBrk="1" fontAlgn="auto" hangingPunct="1">
              <a:spcAft>
                <a:spcPts val="0"/>
              </a:spcAft>
              <a:defRPr/>
            </a:pPr>
            <a:r>
              <a:rPr lang="cs-CZ" dirty="0" err="1" smtClean="0"/>
              <a:t>Cocain</a:t>
            </a:r>
            <a:endParaRPr lang="cs-CZ" dirty="0" smtClean="0"/>
          </a:p>
          <a:p>
            <a:pPr eaLnBrk="1" fontAlgn="auto" hangingPunct="1">
              <a:spcAft>
                <a:spcPts val="0"/>
              </a:spcAft>
              <a:defRPr/>
            </a:pPr>
            <a:r>
              <a:rPr lang="cs-CZ" dirty="0" err="1" smtClean="0"/>
              <a:t>Stimulants</a:t>
            </a:r>
            <a:r>
              <a:rPr lang="cs-CZ" dirty="0" smtClean="0"/>
              <a:t> (</a:t>
            </a:r>
            <a:r>
              <a:rPr lang="cs-CZ" dirty="0" err="1" smtClean="0"/>
              <a:t>including</a:t>
            </a:r>
            <a:r>
              <a:rPr lang="cs-CZ" dirty="0" smtClean="0"/>
              <a:t> </a:t>
            </a:r>
            <a:r>
              <a:rPr lang="cs-CZ" dirty="0" err="1" smtClean="0"/>
              <a:t>coffein</a:t>
            </a:r>
            <a:r>
              <a:rPr lang="cs-CZ" dirty="0" smtClean="0"/>
              <a:t>)</a:t>
            </a:r>
            <a:endParaRPr lang="cs-CZ" dirty="0" smtClean="0"/>
          </a:p>
          <a:p>
            <a:pPr eaLnBrk="1" fontAlgn="auto" hangingPunct="1">
              <a:spcAft>
                <a:spcPts val="0"/>
              </a:spcAft>
              <a:defRPr/>
            </a:pPr>
            <a:r>
              <a:rPr lang="cs-CZ" dirty="0" err="1" smtClean="0"/>
              <a:t>Hallucinogenic</a:t>
            </a:r>
            <a:r>
              <a:rPr lang="cs-CZ" dirty="0" smtClean="0"/>
              <a:t> </a:t>
            </a:r>
            <a:r>
              <a:rPr lang="cs-CZ" dirty="0" err="1" smtClean="0"/>
              <a:t>substances</a:t>
            </a:r>
            <a:endParaRPr lang="cs-CZ" dirty="0" smtClean="0"/>
          </a:p>
          <a:p>
            <a:pPr eaLnBrk="1" fontAlgn="auto" hangingPunct="1">
              <a:spcAft>
                <a:spcPts val="0"/>
              </a:spcAft>
              <a:defRPr/>
            </a:pPr>
            <a:r>
              <a:rPr lang="cs-CZ" dirty="0" err="1" smtClean="0"/>
              <a:t>Tobacco</a:t>
            </a:r>
            <a:endParaRPr lang="cs-CZ" dirty="0" smtClean="0"/>
          </a:p>
          <a:p>
            <a:pPr eaLnBrk="1" fontAlgn="auto" hangingPunct="1">
              <a:spcAft>
                <a:spcPts val="0"/>
              </a:spcAft>
              <a:defRPr/>
            </a:pPr>
            <a:r>
              <a:rPr lang="cs-CZ" dirty="0" err="1" smtClean="0"/>
              <a:t>Volative</a:t>
            </a:r>
            <a:r>
              <a:rPr lang="cs-CZ" dirty="0" smtClean="0"/>
              <a:t> </a:t>
            </a:r>
            <a:r>
              <a:rPr lang="cs-CZ" dirty="0" err="1" smtClean="0"/>
              <a:t>dissolving</a:t>
            </a:r>
            <a:r>
              <a:rPr lang="cs-CZ" dirty="0" smtClean="0"/>
              <a:t> </a:t>
            </a:r>
            <a:r>
              <a:rPr lang="cs-CZ" dirty="0" err="1" smtClean="0"/>
              <a:t>agents</a:t>
            </a:r>
            <a:endParaRPr lang="cs-CZ" dirty="0" smtClean="0"/>
          </a:p>
          <a:p>
            <a:pPr eaLnBrk="1" fontAlgn="auto" hangingPunct="1">
              <a:spcAft>
                <a:spcPts val="0"/>
              </a:spcAft>
              <a:defRPr/>
            </a:pPr>
            <a:r>
              <a:rPr lang="cs-CZ" dirty="0" err="1" smtClean="0"/>
              <a:t>Other</a:t>
            </a:r>
            <a:r>
              <a:rPr lang="cs-CZ" dirty="0" smtClean="0"/>
              <a:t> </a:t>
            </a:r>
            <a:r>
              <a:rPr lang="cs-CZ" dirty="0" err="1" smtClean="0"/>
              <a:t>psychoactive</a:t>
            </a:r>
            <a:r>
              <a:rPr lang="cs-CZ" dirty="0" smtClean="0"/>
              <a:t> </a:t>
            </a:r>
            <a:r>
              <a:rPr lang="cs-CZ" dirty="0" err="1" smtClean="0"/>
              <a:t>substances</a:t>
            </a:r>
            <a:r>
              <a:rPr lang="cs-CZ" dirty="0" smtClean="0"/>
              <a:t> </a:t>
            </a:r>
            <a:r>
              <a:rPr lang="cs-CZ" dirty="0" err="1" smtClean="0"/>
              <a:t>or</a:t>
            </a:r>
            <a:r>
              <a:rPr lang="cs-CZ" dirty="0" smtClean="0"/>
              <a:t> </a:t>
            </a:r>
            <a:r>
              <a:rPr lang="cs-CZ" dirty="0" err="1" smtClean="0"/>
              <a:t>using</a:t>
            </a:r>
            <a:r>
              <a:rPr lang="cs-CZ" dirty="0" smtClean="0"/>
              <a:t> </a:t>
            </a:r>
            <a:r>
              <a:rPr lang="cs-CZ" dirty="0" err="1" smtClean="0"/>
              <a:t>of</a:t>
            </a:r>
            <a:r>
              <a:rPr lang="cs-CZ" dirty="0" smtClean="0"/>
              <a:t> more </a:t>
            </a:r>
            <a:r>
              <a:rPr lang="cs-CZ" dirty="0" err="1" smtClean="0"/>
              <a:t>substances</a:t>
            </a:r>
            <a:endParaRPr lang="cs-CZ" dirty="0" smtClean="0"/>
          </a:p>
        </p:txBody>
      </p:sp>
    </p:spTree>
    <p:extLst>
      <p:ext uri="{BB962C8B-B14F-4D97-AF65-F5344CB8AC3E}">
        <p14:creationId xmlns:p14="http://schemas.microsoft.com/office/powerpoint/2010/main" val="929291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981199"/>
            <a:ext cx="7745505" cy="4343401"/>
          </a:xfrm>
        </p:spPr>
        <p:txBody>
          <a:bodyPr/>
          <a:lstStyle/>
          <a:p>
            <a:r>
              <a:rPr lang="en-US" b="1" dirty="0" smtClean="0"/>
              <a:t>Substance dependence: </a:t>
            </a:r>
            <a:r>
              <a:rPr lang="en-US" dirty="0" smtClean="0"/>
              <a:t>when a person is addicted to a substance, such as a drug, alcohol etc., they are not able to control the use of that substance. At least one serious attempt was made to give up, but </a:t>
            </a:r>
            <a:r>
              <a:rPr lang="en-US" dirty="0" err="1" smtClean="0"/>
              <a:t>unsuccessfull</a:t>
            </a:r>
            <a:r>
              <a:rPr lang="en-US" dirty="0" smtClean="0"/>
              <a:t>.</a:t>
            </a:r>
          </a:p>
          <a:p>
            <a:r>
              <a:rPr lang="en-US" b="1" dirty="0" smtClean="0"/>
              <a:t>Withdrawal symptoms: </a:t>
            </a:r>
            <a:r>
              <a:rPr lang="en-US" dirty="0" smtClean="0"/>
              <a:t>when a body levels of that substance go below a certain level the patient has physical and mood-related symptoms. There are cravings, bouts of moodiness, bad temper, poor focus, a feeling of being depressed and empty, frustration, anger, bitterness and resentment.</a:t>
            </a:r>
            <a:endParaRPr lang="en-US" b="1" dirty="0"/>
          </a:p>
        </p:txBody>
      </p:sp>
      <p:sp>
        <p:nvSpPr>
          <p:cNvPr id="3" name="Title 2"/>
          <p:cNvSpPr>
            <a:spLocks noGrp="1"/>
          </p:cNvSpPr>
          <p:nvPr>
            <p:ph type="title"/>
          </p:nvPr>
        </p:nvSpPr>
        <p:spPr>
          <a:xfrm>
            <a:off x="762000" y="304800"/>
            <a:ext cx="7756263" cy="1054250"/>
          </a:xfrm>
        </p:spPr>
        <p:txBody>
          <a:bodyPr/>
          <a:lstStyle/>
          <a:p>
            <a:r>
              <a:rPr lang="en-US" sz="4000" dirty="0" smtClean="0"/>
              <a:t>What are the signs and symptoms of addiction?</a:t>
            </a:r>
            <a:endParaRPr lang="en-US" sz="4000" dirty="0"/>
          </a:p>
        </p:txBody>
      </p:sp>
    </p:spTree>
    <p:extLst>
      <p:ext uri="{BB962C8B-B14F-4D97-AF65-F5344CB8AC3E}">
        <p14:creationId xmlns:p14="http://schemas.microsoft.com/office/powerpoint/2010/main" val="669537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490" y="570156"/>
            <a:ext cx="7756263" cy="725244"/>
          </a:xfrm>
        </p:spPr>
        <p:txBody>
          <a:bodyPr/>
          <a:lstStyle/>
          <a:p>
            <a:r>
              <a:rPr lang="en-US" dirty="0" smtClean="0"/>
              <a:t>What are the signs and symptoms of addiction?</a:t>
            </a:r>
            <a:endParaRPr lang="en-US" dirty="0"/>
          </a:p>
        </p:txBody>
      </p:sp>
      <p:sp>
        <p:nvSpPr>
          <p:cNvPr id="3" name="Content Placeholder 2"/>
          <p:cNvSpPr>
            <a:spLocks noGrp="1"/>
          </p:cNvSpPr>
          <p:nvPr>
            <p:ph idx="1"/>
          </p:nvPr>
        </p:nvSpPr>
        <p:spPr>
          <a:xfrm>
            <a:off x="699247" y="2057400"/>
            <a:ext cx="7745505" cy="4648199"/>
          </a:xfrm>
        </p:spPr>
        <p:txBody>
          <a:bodyPr/>
          <a:lstStyle/>
          <a:p>
            <a:r>
              <a:rPr lang="en-US" b="1" dirty="0" smtClean="0"/>
              <a:t>Social and recreational sacrifices: </a:t>
            </a:r>
            <a:r>
              <a:rPr lang="en-US" dirty="0" smtClean="0"/>
              <a:t>some activities are given up because of an addiction to something. For example, a smoker may continue smoking even after a lung or heart condition develops.</a:t>
            </a:r>
          </a:p>
          <a:p>
            <a:r>
              <a:rPr lang="en-US" b="1" dirty="0" smtClean="0"/>
              <a:t>Risks: </a:t>
            </a:r>
            <a:r>
              <a:rPr lang="en-US" dirty="0" smtClean="0"/>
              <a:t>In some cases the addicted individual make take risks to make sure he/she can obtain his/her substance, such as stealing. Under the </a:t>
            </a:r>
            <a:r>
              <a:rPr lang="en-US" dirty="0" smtClean="0"/>
              <a:t>influence </a:t>
            </a:r>
            <a:r>
              <a:rPr lang="en-US" dirty="0" smtClean="0"/>
              <a:t>the addict may engage in risky activities such as driving.</a:t>
            </a:r>
          </a:p>
          <a:p>
            <a:r>
              <a:rPr lang="en-US" b="1" dirty="0" smtClean="0"/>
              <a:t>Dealing with problems: </a:t>
            </a:r>
            <a:r>
              <a:rPr lang="en-US" dirty="0" smtClean="0"/>
              <a:t>an addicted person feels that he needs his drug to deal with the problem.</a:t>
            </a:r>
            <a:endParaRPr lang="en-US" b="1" dirty="0"/>
          </a:p>
        </p:txBody>
      </p:sp>
    </p:spTree>
    <p:extLst>
      <p:ext uri="{BB962C8B-B14F-4D97-AF65-F5344CB8AC3E}">
        <p14:creationId xmlns:p14="http://schemas.microsoft.com/office/powerpoint/2010/main" val="1021975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057401"/>
            <a:ext cx="7745505" cy="4068762"/>
          </a:xfrm>
        </p:spPr>
        <p:txBody>
          <a:bodyPr/>
          <a:lstStyle/>
          <a:p>
            <a:endParaRPr lang="cs-CZ" b="1" dirty="0" smtClean="0"/>
          </a:p>
          <a:p>
            <a:r>
              <a:rPr lang="en-US" b="1" dirty="0" smtClean="0"/>
              <a:t>Denial: </a:t>
            </a:r>
            <a:r>
              <a:rPr lang="en-US" dirty="0" smtClean="0"/>
              <a:t>a significant number of people who are addicted to a substance are in denial. They are not aware that they have a problem.</a:t>
            </a:r>
          </a:p>
          <a:p>
            <a:r>
              <a:rPr lang="en-US" b="1" dirty="0" smtClean="0"/>
              <a:t>Dropping hobbies and activities: </a:t>
            </a:r>
            <a:r>
              <a:rPr lang="en-US" dirty="0" smtClean="0"/>
              <a:t>as the addiction progresses the individual may stop doing things he used to enjoy a lot.</a:t>
            </a:r>
            <a:endParaRPr lang="en-US" b="1" dirty="0"/>
          </a:p>
        </p:txBody>
      </p:sp>
      <p:sp>
        <p:nvSpPr>
          <p:cNvPr id="3" name="Title 2"/>
          <p:cNvSpPr>
            <a:spLocks noGrp="1"/>
          </p:cNvSpPr>
          <p:nvPr>
            <p:ph type="title"/>
          </p:nvPr>
        </p:nvSpPr>
        <p:spPr/>
        <p:txBody>
          <a:bodyPr/>
          <a:lstStyle/>
          <a:p>
            <a:r>
              <a:rPr lang="en-US" dirty="0"/>
              <a:t>What are the signs and symptoms of addiction?</a:t>
            </a:r>
          </a:p>
        </p:txBody>
      </p:sp>
    </p:spTree>
    <p:extLst>
      <p:ext uri="{BB962C8B-B14F-4D97-AF65-F5344CB8AC3E}">
        <p14:creationId xmlns:p14="http://schemas.microsoft.com/office/powerpoint/2010/main" val="42039373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269</TotalTime>
  <Words>1273</Words>
  <Application>Microsoft Office PowerPoint</Application>
  <PresentationFormat>Předvádění na obrazovce (4:3)</PresentationFormat>
  <Paragraphs>64</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Book Antiqua</vt:lpstr>
      <vt:lpstr>Wingdings</vt:lpstr>
      <vt:lpstr>Hardcover</vt:lpstr>
      <vt:lpstr>Addictions</vt:lpstr>
      <vt:lpstr>Prezentace aplikace PowerPoint</vt:lpstr>
      <vt:lpstr>What is addiction?</vt:lpstr>
      <vt:lpstr>What is addiction?</vt:lpstr>
      <vt:lpstr>Psychoactive substances</vt:lpstr>
      <vt:lpstr>International classification</vt:lpstr>
      <vt:lpstr>What are the signs and symptoms of addiction?</vt:lpstr>
      <vt:lpstr>What are the signs and symptoms of addiction?</vt:lpstr>
      <vt:lpstr>What are the signs and symptoms of addiction?</vt:lpstr>
      <vt:lpstr>Risk Factors</vt:lpstr>
      <vt:lpstr>Risk Factors</vt:lpstr>
      <vt:lpstr>Formation and development of an addiction on alcohol</vt:lpstr>
      <vt:lpstr>Drugs affect on the brain</vt:lpstr>
      <vt:lpstr>Drugs affect the brain</vt:lpstr>
      <vt:lpstr>Treatment options for addiction</vt:lpstr>
      <vt:lpstr>Medications</vt:lpstr>
      <vt:lpstr>Brief results of an inquiry among Czech people (social media)</vt:lpstr>
      <vt:lpstr>Prezentace aplikace PowerPoint</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Addictions</dc:title>
  <dc:creator>Achilleas Liapis</dc:creator>
  <cp:lastModifiedBy>Kamil Kotlík</cp:lastModifiedBy>
  <cp:revision>36</cp:revision>
  <dcterms:created xsi:type="dcterms:W3CDTF">2015-03-15T12:20:57Z</dcterms:created>
  <dcterms:modified xsi:type="dcterms:W3CDTF">2021-03-16T09:31:52Z</dcterms:modified>
</cp:coreProperties>
</file>