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84" r:id="rId5"/>
    <p:sldId id="260" r:id="rId6"/>
    <p:sldId id="267" r:id="rId7"/>
    <p:sldId id="286" r:id="rId8"/>
    <p:sldId id="285" r:id="rId9"/>
    <p:sldId id="265" r:id="rId10"/>
    <p:sldId id="266" r:id="rId11"/>
    <p:sldId id="268" r:id="rId12"/>
    <p:sldId id="269" r:id="rId13"/>
    <p:sldId id="273" r:id="rId14"/>
    <p:sldId id="274" r:id="rId15"/>
    <p:sldId id="270" r:id="rId16"/>
    <p:sldId id="275" r:id="rId17"/>
    <p:sldId id="276" r:id="rId18"/>
    <p:sldId id="277" r:id="rId19"/>
    <p:sldId id="264" r:id="rId20"/>
    <p:sldId id="278" r:id="rId21"/>
    <p:sldId id="280" r:id="rId22"/>
    <p:sldId id="281" r:id="rId23"/>
    <p:sldId id="282" r:id="rId24"/>
    <p:sldId id="279"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484F445-61DB-4A7A-9238-8A032B00641A}" type="datetimeFigureOut">
              <a:rPr lang="cs-CZ" smtClean="0"/>
              <a:t>07.03.2024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7887A9-F932-4ED2-AE73-429398D20166}"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4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484F445-61DB-4A7A-9238-8A032B00641A}" type="datetimeFigureOut">
              <a:rPr lang="cs-CZ" smtClean="0"/>
              <a:t>07.03.2024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233811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484F445-61DB-4A7A-9238-8A032B00641A}" type="datetimeFigureOut">
              <a:rPr lang="cs-CZ" smtClean="0"/>
              <a:t>07.03.2024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75174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484F445-61DB-4A7A-9238-8A032B00641A}" type="datetimeFigureOut">
              <a:rPr lang="cs-CZ" smtClean="0"/>
              <a:t>07.03.2024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190119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484F445-61DB-4A7A-9238-8A032B00641A}" type="datetimeFigureOut">
              <a:rPr lang="cs-CZ" smtClean="0"/>
              <a:t>07.03.2024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7887A9-F932-4ED2-AE73-429398D20166}"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70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484F445-61DB-4A7A-9238-8A032B00641A}" type="datetimeFigureOut">
              <a:rPr lang="cs-CZ" smtClean="0"/>
              <a:t>07.03.2024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249179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484F445-61DB-4A7A-9238-8A032B00641A}" type="datetimeFigureOut">
              <a:rPr lang="cs-CZ" smtClean="0"/>
              <a:t>07.03.2024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422043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484F445-61DB-4A7A-9238-8A032B00641A}" type="datetimeFigureOut">
              <a:rPr lang="cs-CZ" smtClean="0"/>
              <a:t>07.03.2024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7748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84F445-61DB-4A7A-9238-8A032B00641A}" type="datetimeFigureOut">
              <a:rPr lang="cs-CZ" smtClean="0"/>
              <a:t>07.03.2024</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5817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84F445-61DB-4A7A-9238-8A032B00641A}" type="datetimeFigureOut">
              <a:rPr lang="cs-CZ" smtClean="0"/>
              <a:t>07.03.2024</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7887A9-F932-4ED2-AE73-429398D20166}" type="slidenum">
              <a:rPr lang="cs-CZ" smtClean="0"/>
              <a:t>‹#›</a:t>
            </a:fld>
            <a:endParaRPr lang="cs-CZ"/>
          </a:p>
        </p:txBody>
      </p:sp>
    </p:spTree>
    <p:extLst>
      <p:ext uri="{BB962C8B-B14F-4D97-AF65-F5344CB8AC3E}">
        <p14:creationId xmlns:p14="http://schemas.microsoft.com/office/powerpoint/2010/main" val="84763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484F445-61DB-4A7A-9238-8A032B00641A}" type="datetimeFigureOut">
              <a:rPr lang="cs-CZ" smtClean="0"/>
              <a:t>07.03.2024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7887A9-F932-4ED2-AE73-429398D20166}" type="slidenum">
              <a:rPr lang="cs-CZ" smtClean="0"/>
              <a:t>‹#›</a:t>
            </a:fld>
            <a:endParaRPr lang="cs-CZ"/>
          </a:p>
        </p:txBody>
      </p:sp>
    </p:spTree>
    <p:extLst>
      <p:ext uri="{BB962C8B-B14F-4D97-AF65-F5344CB8AC3E}">
        <p14:creationId xmlns:p14="http://schemas.microsoft.com/office/powerpoint/2010/main" val="145406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84F445-61DB-4A7A-9238-8A032B00641A}" type="datetimeFigureOut">
              <a:rPr lang="cs-CZ" smtClean="0"/>
              <a:t>07.03.2024</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7887A9-F932-4ED2-AE73-429398D20166}"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9805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standards/classifications/international-classification-of-functioning-disability-and-health" TargetMode="External"/><Relationship Id="rId2" Type="http://schemas.openxmlformats.org/officeDocument/2006/relationships/hyperlink" Target="https://www.physio-pedia.com/International_Classification_of_Functioning,_Disability_and_Health_(ICF)" TargetMode="External"/><Relationship Id="rId1" Type="http://schemas.openxmlformats.org/officeDocument/2006/relationships/slideLayout" Target="../slideLayouts/slideLayout2.xml"/><Relationship Id="rId5" Type="http://schemas.openxmlformats.org/officeDocument/2006/relationships/hyperlink" Target="https://mckenzieinstitute.org/" TargetMode="External"/><Relationship Id="rId4" Type="http://schemas.openxmlformats.org/officeDocument/2006/relationships/hyperlink" Target="https://www.cdc.gov/nchs/data/icd/icfoverview_finalforwho10sept.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2459664"/>
            <a:ext cx="10058400" cy="1865447"/>
          </a:xfrm>
        </p:spPr>
        <p:txBody>
          <a:bodyPr>
            <a:normAutofit/>
          </a:bodyPr>
          <a:lstStyle/>
          <a:p>
            <a:r>
              <a:rPr lang="cs-CZ" sz="4400" dirty="0" smtClean="0"/>
              <a:t>International </a:t>
            </a:r>
            <a:r>
              <a:rPr lang="cs-CZ" sz="4400" dirty="0" err="1" smtClean="0"/>
              <a:t>Classification</a:t>
            </a:r>
            <a:r>
              <a:rPr lang="cs-CZ" sz="4400" dirty="0" smtClean="0"/>
              <a:t> </a:t>
            </a:r>
            <a:r>
              <a:rPr lang="cs-CZ" sz="4400" dirty="0" err="1" smtClean="0"/>
              <a:t>of</a:t>
            </a:r>
            <a:r>
              <a:rPr lang="cs-CZ" sz="4400" dirty="0" smtClean="0"/>
              <a:t> </a:t>
            </a:r>
            <a:r>
              <a:rPr lang="cs-CZ" sz="4400" dirty="0" err="1" smtClean="0"/>
              <a:t>Functioning</a:t>
            </a:r>
            <a:r>
              <a:rPr lang="cs-CZ" sz="4400" dirty="0" smtClean="0"/>
              <a:t>, Disability and </a:t>
            </a:r>
            <a:r>
              <a:rPr lang="cs-CZ" sz="4400" dirty="0" err="1" smtClean="0"/>
              <a:t>Health</a:t>
            </a:r>
            <a:r>
              <a:rPr lang="cs-CZ" sz="4400" dirty="0" smtClean="0"/>
              <a:t/>
            </a:r>
            <a:br>
              <a:rPr lang="cs-CZ" sz="4400" dirty="0" smtClean="0"/>
            </a:br>
            <a:r>
              <a:rPr lang="cs-CZ" sz="4400" dirty="0" smtClean="0"/>
              <a:t>ICF</a:t>
            </a:r>
            <a:endParaRPr lang="cs-CZ" sz="4400" dirty="0"/>
          </a:p>
        </p:txBody>
      </p:sp>
      <p:sp>
        <p:nvSpPr>
          <p:cNvPr id="3" name="Podnadpis 2"/>
          <p:cNvSpPr>
            <a:spLocks noGrp="1"/>
          </p:cNvSpPr>
          <p:nvPr>
            <p:ph type="subTitle" idx="1"/>
          </p:nvPr>
        </p:nvSpPr>
        <p:spPr>
          <a:xfrm>
            <a:off x="1524000" y="4798828"/>
            <a:ext cx="9144000" cy="458972"/>
          </a:xfrm>
        </p:spPr>
        <p:txBody>
          <a:bodyPr/>
          <a:lstStyle/>
          <a:p>
            <a:r>
              <a:rPr lang="cs-CZ" dirty="0" smtClean="0"/>
              <a:t>PhDr. Ivana Vláčilová, </a:t>
            </a:r>
            <a:r>
              <a:rPr lang="cs-CZ" dirty="0" err="1" smtClean="0"/>
              <a:t>Ph.D</a:t>
            </a:r>
            <a:endParaRPr lang="cs-CZ" dirty="0"/>
          </a:p>
        </p:txBody>
      </p:sp>
    </p:spTree>
    <p:extLst>
      <p:ext uri="{BB962C8B-B14F-4D97-AF65-F5344CB8AC3E}">
        <p14:creationId xmlns:p14="http://schemas.microsoft.com/office/powerpoint/2010/main" val="414814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13070"/>
          </a:xfrm>
        </p:spPr>
        <p:txBody>
          <a:bodyPr>
            <a:normAutofit fontScale="90000"/>
          </a:bodyPr>
          <a:lstStyle/>
          <a:p>
            <a:r>
              <a:rPr lang="cs-CZ" dirty="0" smtClean="0"/>
              <a:t> </a:t>
            </a:r>
            <a:r>
              <a:rPr lang="en-US" dirty="0" smtClean="0"/>
              <a:t>Where </a:t>
            </a:r>
            <a:r>
              <a:rPr lang="en-US" dirty="0"/>
              <a:t>can I apply the ICF?</a:t>
            </a:r>
            <a:endParaRPr lang="cs-CZ" dirty="0"/>
          </a:p>
        </p:txBody>
      </p:sp>
      <p:sp>
        <p:nvSpPr>
          <p:cNvPr id="3" name="Zástupný symbol pro obsah 2"/>
          <p:cNvSpPr>
            <a:spLocks noGrp="1"/>
          </p:cNvSpPr>
          <p:nvPr>
            <p:ph idx="1"/>
          </p:nvPr>
        </p:nvSpPr>
        <p:spPr>
          <a:xfrm>
            <a:off x="838199" y="1169581"/>
            <a:ext cx="10871791" cy="5472223"/>
          </a:xfrm>
        </p:spPr>
        <p:txBody>
          <a:bodyPr>
            <a:normAutofit fontScale="92500" lnSpcReduction="10000"/>
          </a:bodyPr>
          <a:lstStyle/>
          <a:p>
            <a:pPr marL="0" indent="0">
              <a:buNone/>
            </a:pPr>
            <a:r>
              <a:rPr lang="en-US" dirty="0"/>
              <a:t>The ICF can be used in various ways across many fields </a:t>
            </a:r>
            <a:r>
              <a:rPr lang="en-US" dirty="0" smtClean="0"/>
              <a:t>of</a:t>
            </a:r>
            <a:r>
              <a:rPr lang="cs-CZ" dirty="0" smtClean="0"/>
              <a:t> </a:t>
            </a:r>
            <a:r>
              <a:rPr lang="en-US" dirty="0" smtClean="0"/>
              <a:t>application</a:t>
            </a:r>
            <a:r>
              <a:rPr lang="cs-CZ" dirty="0" smtClean="0"/>
              <a:t>:</a:t>
            </a:r>
          </a:p>
          <a:p>
            <a:pPr marL="0" indent="0">
              <a:buNone/>
            </a:pPr>
            <a:endParaRPr lang="cs-CZ" dirty="0" smtClean="0"/>
          </a:p>
          <a:p>
            <a:pPr>
              <a:spcAft>
                <a:spcPts val="1200"/>
              </a:spcAft>
              <a:buFontTx/>
              <a:buChar char="-"/>
            </a:pPr>
            <a:r>
              <a:rPr lang="cs-CZ" b="1" dirty="0" err="1" smtClean="0"/>
              <a:t>Clinical</a:t>
            </a:r>
            <a:r>
              <a:rPr lang="cs-CZ" b="1" dirty="0" smtClean="0"/>
              <a:t> </a:t>
            </a:r>
            <a:r>
              <a:rPr lang="cs-CZ" b="1" dirty="0" err="1" smtClean="0"/>
              <a:t>tool</a:t>
            </a:r>
            <a:r>
              <a:rPr lang="cs-CZ" b="1" dirty="0" smtClean="0"/>
              <a:t>:	</a:t>
            </a:r>
            <a:r>
              <a:rPr lang="en-US" dirty="0" smtClean="0"/>
              <a:t>evaluating treatment</a:t>
            </a:r>
            <a:r>
              <a:rPr lang="cs-CZ" dirty="0" smtClean="0"/>
              <a:t> </a:t>
            </a:r>
            <a:r>
              <a:rPr lang="en-US" dirty="0" smtClean="0"/>
              <a:t>outcomes</a:t>
            </a:r>
            <a:r>
              <a:rPr lang="en-US" dirty="0"/>
              <a:t>, communicating with colleagues or </a:t>
            </a:r>
            <a:r>
              <a:rPr lang="en-US" dirty="0" smtClean="0"/>
              <a:t>the</a:t>
            </a:r>
            <a:r>
              <a:rPr lang="cs-CZ" dirty="0" smtClean="0"/>
              <a:t> </a:t>
            </a:r>
            <a:r>
              <a:rPr lang="en-US" dirty="0" smtClean="0"/>
              <a:t>person </a:t>
            </a:r>
            <a:r>
              <a:rPr lang="en-US" dirty="0"/>
              <a:t>involved. It </a:t>
            </a:r>
            <a:r>
              <a:rPr lang="cs-CZ" dirty="0" smtClean="0"/>
              <a:t>		</a:t>
            </a:r>
            <a:r>
              <a:rPr lang="en-US" dirty="0" smtClean="0"/>
              <a:t>provides </a:t>
            </a:r>
            <a:r>
              <a:rPr lang="en-US" dirty="0"/>
              <a:t>a common </a:t>
            </a:r>
            <a:r>
              <a:rPr lang="en-US" dirty="0" smtClean="0"/>
              <a:t>language</a:t>
            </a:r>
            <a:r>
              <a:rPr lang="cs-CZ" dirty="0" smtClean="0"/>
              <a:t> </a:t>
            </a:r>
            <a:r>
              <a:rPr lang="en-US" dirty="0" smtClean="0"/>
              <a:t>across </a:t>
            </a:r>
            <a:r>
              <a:rPr lang="en-US" dirty="0"/>
              <a:t>clinical disciplines and with patients or clients</a:t>
            </a:r>
            <a:r>
              <a:rPr lang="en-US" dirty="0" smtClean="0"/>
              <a:t>.</a:t>
            </a:r>
            <a:endParaRPr lang="cs-CZ" dirty="0" smtClean="0"/>
          </a:p>
          <a:p>
            <a:pPr>
              <a:spcAft>
                <a:spcPts val="1200"/>
              </a:spcAft>
              <a:buFontTx/>
              <a:buChar char="-"/>
            </a:pPr>
            <a:r>
              <a:rPr lang="cs-CZ" b="1" dirty="0" err="1" smtClean="0"/>
              <a:t>Educational</a:t>
            </a:r>
            <a:r>
              <a:rPr lang="cs-CZ" b="1" dirty="0" smtClean="0"/>
              <a:t> </a:t>
            </a:r>
            <a:r>
              <a:rPr lang="cs-CZ" b="1" dirty="0" err="1" smtClean="0"/>
              <a:t>tool</a:t>
            </a:r>
            <a:r>
              <a:rPr lang="cs-CZ" b="1" dirty="0" smtClean="0"/>
              <a:t>:	</a:t>
            </a:r>
            <a:r>
              <a:rPr lang="en-US" dirty="0" smtClean="0"/>
              <a:t>The </a:t>
            </a:r>
            <a:r>
              <a:rPr lang="en-US" dirty="0"/>
              <a:t>ICF, as a common language, can assist </a:t>
            </a:r>
            <a:r>
              <a:rPr lang="en-US" dirty="0" smtClean="0"/>
              <a:t>with</a:t>
            </a:r>
            <a:r>
              <a:rPr lang="cs-CZ" dirty="0" smtClean="0"/>
              <a:t> </a:t>
            </a:r>
            <a:r>
              <a:rPr lang="en-US" dirty="0" smtClean="0"/>
              <a:t>integrating </a:t>
            </a:r>
            <a:r>
              <a:rPr lang="en-US" dirty="0"/>
              <a:t>perspectives from the child, the </a:t>
            </a:r>
            <a:r>
              <a:rPr lang="cs-CZ" dirty="0" smtClean="0"/>
              <a:t>		</a:t>
            </a:r>
            <a:r>
              <a:rPr lang="en-US" dirty="0" smtClean="0"/>
              <a:t>family</a:t>
            </a:r>
            <a:r>
              <a:rPr lang="en-US" dirty="0"/>
              <a:t>, the school, and service systems.</a:t>
            </a:r>
            <a:endParaRPr lang="cs-CZ" dirty="0" smtClean="0"/>
          </a:p>
          <a:p>
            <a:pPr>
              <a:spcAft>
                <a:spcPts val="1200"/>
              </a:spcAft>
              <a:buFontTx/>
              <a:buChar char="-"/>
            </a:pPr>
            <a:r>
              <a:rPr lang="cs-CZ" b="1" dirty="0" smtClean="0"/>
              <a:t>S</a:t>
            </a:r>
            <a:r>
              <a:rPr lang="en-US" b="1" dirty="0" err="1" smtClean="0"/>
              <a:t>tatistic</a:t>
            </a:r>
            <a:r>
              <a:rPr lang="cs-CZ" b="1" dirty="0" smtClean="0"/>
              <a:t>al </a:t>
            </a:r>
            <a:r>
              <a:rPr lang="cs-CZ" b="1" dirty="0" err="1" smtClean="0"/>
              <a:t>tool</a:t>
            </a:r>
            <a:r>
              <a:rPr lang="en-US" b="1" dirty="0" smtClean="0"/>
              <a:t>: </a:t>
            </a:r>
            <a:r>
              <a:rPr lang="cs-CZ" b="1" dirty="0" smtClean="0"/>
              <a:t>	</a:t>
            </a:r>
            <a:r>
              <a:rPr lang="cs-CZ" dirty="0" smtClean="0"/>
              <a:t>management </a:t>
            </a:r>
            <a:r>
              <a:rPr lang="cs-CZ" dirty="0" err="1" smtClean="0"/>
              <a:t>of</a:t>
            </a:r>
            <a:r>
              <a:rPr lang="en-US" dirty="0" smtClean="0"/>
              <a:t> </a:t>
            </a:r>
            <a:r>
              <a:rPr lang="en-US" dirty="0"/>
              <a:t>information </a:t>
            </a:r>
            <a:r>
              <a:rPr lang="cs-CZ" dirty="0" err="1" smtClean="0"/>
              <a:t>system</a:t>
            </a:r>
            <a:endParaRPr lang="cs-CZ" dirty="0" smtClean="0"/>
          </a:p>
          <a:p>
            <a:pPr>
              <a:spcAft>
                <a:spcPts val="1200"/>
              </a:spcAft>
              <a:buFontTx/>
              <a:buChar char="-"/>
            </a:pPr>
            <a:r>
              <a:rPr lang="cs-CZ" b="1" dirty="0" err="1" smtClean="0"/>
              <a:t>Research</a:t>
            </a:r>
            <a:r>
              <a:rPr lang="cs-CZ" b="1" dirty="0" smtClean="0"/>
              <a:t> </a:t>
            </a:r>
            <a:r>
              <a:rPr lang="cs-CZ" b="1" dirty="0" err="1" smtClean="0"/>
              <a:t>tool</a:t>
            </a:r>
            <a:r>
              <a:rPr lang="cs-CZ" dirty="0" smtClean="0"/>
              <a:t>: 	</a:t>
            </a:r>
            <a:r>
              <a:rPr lang="cs-CZ" dirty="0" err="1" smtClean="0"/>
              <a:t>guality</a:t>
            </a:r>
            <a:r>
              <a:rPr lang="cs-CZ" dirty="0" smtClean="0"/>
              <a:t> </a:t>
            </a:r>
            <a:r>
              <a:rPr lang="cs-CZ" dirty="0" err="1" smtClean="0"/>
              <a:t>of</a:t>
            </a:r>
            <a:r>
              <a:rPr lang="cs-CZ" dirty="0" smtClean="0"/>
              <a:t> </a:t>
            </a:r>
            <a:r>
              <a:rPr lang="cs-CZ" dirty="0" err="1" smtClean="0"/>
              <a:t>life</a:t>
            </a:r>
            <a:r>
              <a:rPr lang="cs-CZ" dirty="0" smtClean="0"/>
              <a:t>, </a:t>
            </a:r>
            <a:r>
              <a:rPr lang="cs-CZ" dirty="0" err="1" smtClean="0"/>
              <a:t>enviromental</a:t>
            </a:r>
            <a:r>
              <a:rPr lang="cs-CZ" dirty="0" smtClean="0"/>
              <a:t> </a:t>
            </a:r>
            <a:r>
              <a:rPr lang="cs-CZ" dirty="0" err="1" smtClean="0"/>
              <a:t>factors</a:t>
            </a:r>
            <a:endParaRPr lang="cs-CZ" dirty="0" smtClean="0"/>
          </a:p>
          <a:p>
            <a:pPr>
              <a:spcAft>
                <a:spcPts val="1200"/>
              </a:spcAft>
              <a:buFontTx/>
              <a:buChar char="-"/>
            </a:pPr>
            <a:r>
              <a:rPr lang="en-US" b="1" dirty="0"/>
              <a:t>Support services and income support: </a:t>
            </a:r>
            <a:r>
              <a:rPr lang="en-US" dirty="0"/>
              <a:t>The </a:t>
            </a:r>
            <a:r>
              <a:rPr lang="en-US" dirty="0" smtClean="0"/>
              <a:t>ICF can </a:t>
            </a:r>
            <a:r>
              <a:rPr lang="en-US" dirty="0"/>
              <a:t>support</a:t>
            </a:r>
            <a:r>
              <a:rPr lang="cs-CZ" dirty="0"/>
              <a:t> </a:t>
            </a:r>
            <a:r>
              <a:rPr lang="en-US" dirty="0"/>
              <a:t>eligibility assessment, service planning</a:t>
            </a:r>
            <a:r>
              <a:rPr lang="cs-CZ" dirty="0"/>
              <a:t> …</a:t>
            </a:r>
          </a:p>
          <a:p>
            <a:pPr>
              <a:spcAft>
                <a:spcPts val="1200"/>
              </a:spcAft>
              <a:buFontTx/>
              <a:buChar char="-"/>
            </a:pPr>
            <a:r>
              <a:rPr lang="cs-CZ" b="1" dirty="0" err="1" smtClean="0"/>
              <a:t>Social</a:t>
            </a:r>
            <a:r>
              <a:rPr lang="cs-CZ" b="1" dirty="0" smtClean="0"/>
              <a:t> </a:t>
            </a:r>
            <a:r>
              <a:rPr lang="en-US" b="1" dirty="0" smtClean="0"/>
              <a:t>Policy</a:t>
            </a:r>
            <a:r>
              <a:rPr lang="cs-CZ" b="1" dirty="0" smtClean="0"/>
              <a:t>: 	</a:t>
            </a:r>
            <a:r>
              <a:rPr lang="en-US" dirty="0" smtClean="0"/>
              <a:t>The </a:t>
            </a:r>
            <a:r>
              <a:rPr lang="en-US" dirty="0"/>
              <a:t>ICF supports clear, conceptual thinking </a:t>
            </a:r>
            <a:r>
              <a:rPr lang="en-US" dirty="0" smtClean="0"/>
              <a:t>about</a:t>
            </a:r>
            <a:r>
              <a:rPr lang="cs-CZ" dirty="0" smtClean="0"/>
              <a:t> </a:t>
            </a:r>
            <a:r>
              <a:rPr lang="en-US" dirty="0" smtClean="0"/>
              <a:t>disability </a:t>
            </a:r>
            <a:r>
              <a:rPr lang="en-US" dirty="0"/>
              <a:t>and health related policies at a </a:t>
            </a:r>
            <a:r>
              <a:rPr lang="cs-CZ" dirty="0" smtClean="0"/>
              <a:t>		</a:t>
            </a:r>
            <a:r>
              <a:rPr lang="en-US" dirty="0" smtClean="0"/>
              <a:t>high </a:t>
            </a:r>
            <a:r>
              <a:rPr lang="en-US" dirty="0"/>
              <a:t>level</a:t>
            </a:r>
            <a:r>
              <a:rPr lang="en-US" dirty="0" smtClean="0"/>
              <a:t>.</a:t>
            </a:r>
            <a:r>
              <a:rPr lang="cs-CZ" dirty="0" smtClean="0"/>
              <a:t> (</a:t>
            </a:r>
            <a:r>
              <a:rPr lang="cs-CZ" dirty="0" err="1" smtClean="0"/>
              <a:t>Compensation</a:t>
            </a:r>
            <a:r>
              <a:rPr lang="cs-CZ" dirty="0" smtClean="0"/>
              <a:t>)</a:t>
            </a:r>
          </a:p>
          <a:p>
            <a:pPr>
              <a:spcAft>
                <a:spcPts val="1200"/>
              </a:spcAft>
              <a:buFontTx/>
              <a:buChar char="-"/>
            </a:pPr>
            <a:r>
              <a:rPr lang="cs-CZ" b="1" dirty="0" err="1"/>
              <a:t>Advocacy</a:t>
            </a:r>
            <a:r>
              <a:rPr lang="cs-CZ" b="1" dirty="0"/>
              <a:t> and </a:t>
            </a:r>
            <a:r>
              <a:rPr lang="cs-CZ" b="1" dirty="0" err="1" smtClean="0"/>
              <a:t>Empowerment</a:t>
            </a:r>
            <a:endParaRPr lang="cs-CZ" b="1" dirty="0" smtClean="0"/>
          </a:p>
          <a:p>
            <a:pPr>
              <a:buFontTx/>
              <a:buChar char="-"/>
            </a:pPr>
            <a:endParaRPr lang="cs-CZ" dirty="0" smtClean="0"/>
          </a:p>
          <a:p>
            <a:pPr>
              <a:buFontTx/>
              <a:buChar char="-"/>
            </a:pPr>
            <a:endParaRPr lang="cs-CZ" dirty="0" smtClean="0"/>
          </a:p>
          <a:p>
            <a:pPr>
              <a:buFontTx/>
              <a:buChar char="-"/>
            </a:pPr>
            <a:endParaRPr lang="cs-CZ" dirty="0"/>
          </a:p>
        </p:txBody>
      </p:sp>
    </p:spTree>
    <p:extLst>
      <p:ext uri="{BB962C8B-B14F-4D97-AF65-F5344CB8AC3E}">
        <p14:creationId xmlns:p14="http://schemas.microsoft.com/office/powerpoint/2010/main" val="223938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33573"/>
          </a:xfrm>
        </p:spPr>
        <p:txBody>
          <a:bodyPr/>
          <a:lstStyle/>
          <a:p>
            <a:r>
              <a:rPr lang="cs-CZ" dirty="0" err="1" smtClean="0"/>
              <a:t>Coding</a:t>
            </a:r>
            <a:r>
              <a:rPr lang="cs-CZ" dirty="0" smtClean="0"/>
              <a:t> </a:t>
            </a:r>
            <a:r>
              <a:rPr lang="cs-CZ" dirty="0" err="1" smtClean="0"/>
              <a:t>rules</a:t>
            </a:r>
            <a:endParaRPr lang="cs-CZ" dirty="0"/>
          </a:p>
        </p:txBody>
      </p:sp>
      <p:sp>
        <p:nvSpPr>
          <p:cNvPr id="8" name="Rectangle 3"/>
          <p:cNvSpPr>
            <a:spLocks noGrp="1" noChangeArrowheads="1"/>
          </p:cNvSpPr>
          <p:nvPr>
            <p:ph idx="1"/>
          </p:nvPr>
        </p:nvSpPr>
        <p:spPr bwMode="auto">
          <a:xfrm>
            <a:off x="838200" y="1868228"/>
            <a:ext cx="10737113"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ts val="1800"/>
              </a:spcAft>
              <a:buFontTx/>
              <a:buChar char="-"/>
            </a:pPr>
            <a:r>
              <a:rPr lang="cs-CZ" altLang="cs-CZ" sz="1800" dirty="0" err="1" smtClean="0">
                <a:latin typeface="Arial" panose="020B0604020202020204" pitchFamily="34" charset="0"/>
              </a:rPr>
              <a:t>The</a:t>
            </a:r>
            <a:r>
              <a:rPr lang="cs-CZ" altLang="cs-CZ" sz="1800" dirty="0" smtClean="0">
                <a:latin typeface="Arial" panose="020B0604020202020204" pitchFamily="34" charset="0"/>
              </a:rPr>
              <a:t> p</a:t>
            </a:r>
            <a:r>
              <a:rPr lang="en-US" altLang="cs-CZ" sz="1800" dirty="0" err="1" smtClean="0">
                <a:latin typeface="Arial" panose="020B0604020202020204" pitchFamily="34" charset="0"/>
              </a:rPr>
              <a:t>atien</a:t>
            </a:r>
            <a:r>
              <a:rPr lang="cs-CZ" altLang="cs-CZ" sz="1800" dirty="0" smtClean="0">
                <a:latin typeface="Arial" panose="020B0604020202020204" pitchFamily="34" charset="0"/>
              </a:rPr>
              <a:t>t</a:t>
            </a:r>
            <a:r>
              <a:rPr lang="en-US" altLang="cs-CZ" sz="1800" dirty="0" smtClean="0">
                <a:latin typeface="Arial" panose="020B0604020202020204" pitchFamily="34" charset="0"/>
              </a:rPr>
              <a:t> </a:t>
            </a:r>
            <a:r>
              <a:rPr lang="en-US" altLang="cs-CZ" sz="1800" dirty="0">
                <a:latin typeface="Arial" panose="020B0604020202020204" pitchFamily="34" charset="0"/>
              </a:rPr>
              <a:t>profile is coded using codes </a:t>
            </a:r>
            <a:r>
              <a:rPr lang="en-US" altLang="cs-CZ" sz="1800" dirty="0" smtClean="0">
                <a:latin typeface="Arial" panose="020B0604020202020204" pitchFamily="34" charset="0"/>
              </a:rPr>
              <a:t>of</a:t>
            </a:r>
            <a:r>
              <a:rPr lang="cs-CZ" altLang="cs-CZ" sz="1800" dirty="0" smtClean="0">
                <a:latin typeface="Arial" panose="020B0604020202020204" pitchFamily="34" charset="0"/>
              </a:rPr>
              <a:t> </a:t>
            </a:r>
            <a:r>
              <a:rPr lang="en-US" altLang="cs-CZ" sz="1800" dirty="0" smtClean="0">
                <a:latin typeface="Arial" panose="020B0604020202020204" pitchFamily="34" charset="0"/>
              </a:rPr>
              <a:t>functional </a:t>
            </a:r>
            <a:r>
              <a:rPr lang="en-US" altLang="cs-CZ" sz="1800" dirty="0">
                <a:latin typeface="Arial" panose="020B0604020202020204" pitchFamily="34" charset="0"/>
              </a:rPr>
              <a:t>abilities, disabilities and </a:t>
            </a:r>
            <a:r>
              <a:rPr lang="en-US" altLang="cs-CZ" sz="1800" dirty="0" err="1">
                <a:latin typeface="Arial" panose="020B0604020202020204" pitchFamily="34" charset="0"/>
              </a:rPr>
              <a:t>enviromental</a:t>
            </a:r>
            <a:r>
              <a:rPr lang="en-US" altLang="cs-CZ" sz="1800" dirty="0">
                <a:latin typeface="Arial" panose="020B0604020202020204" pitchFamily="34" charset="0"/>
              </a:rPr>
              <a:t> factors</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ts val="1800"/>
              </a:spcAft>
              <a:buFontTx/>
              <a:buChar char="-"/>
            </a:pPr>
            <a:r>
              <a:rPr lang="cs-CZ" altLang="cs-CZ" sz="1800" b="1" dirty="0" err="1">
                <a:latin typeface="Arial Unicode MS" panose="020B0604020202020204" pitchFamily="34" charset="-128"/>
              </a:rPr>
              <a:t>Only</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the</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information</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that</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is</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important</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for</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the</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specified</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purpose</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is</a:t>
            </a:r>
            <a:r>
              <a:rPr lang="cs-CZ" altLang="cs-CZ" sz="1800" b="1" dirty="0">
                <a:latin typeface="Arial Unicode MS" panose="020B0604020202020204" pitchFamily="34" charset="-128"/>
              </a:rPr>
              <a:t> </a:t>
            </a:r>
            <a:r>
              <a:rPr lang="cs-CZ" altLang="cs-CZ" sz="1800" b="1" dirty="0" err="1">
                <a:latin typeface="Arial Unicode MS" panose="020B0604020202020204" pitchFamily="34" charset="-128"/>
              </a:rPr>
              <a:t>coded</a:t>
            </a:r>
            <a:endParaRPr lang="cs-CZ" altLang="cs-CZ" sz="1800" b="1" dirty="0">
              <a:latin typeface="Arial Unicode MS" panose="020B0604020202020204" pitchFamily="34" charset="-128"/>
            </a:endParaRPr>
          </a:p>
          <a:p>
            <a:pPr eaLnBrk="0" fontAlgn="base" hangingPunct="0">
              <a:lnSpc>
                <a:spcPct val="100000"/>
              </a:lnSpc>
              <a:spcBef>
                <a:spcPct val="0"/>
              </a:spcBef>
              <a:spcAft>
                <a:spcPts val="1800"/>
              </a:spcAft>
              <a:buFontTx/>
              <a:buChar char="-"/>
            </a:pPr>
            <a:r>
              <a:rPr lang="cs-CZ" altLang="cs-CZ" sz="1800" dirty="0" err="1">
                <a:latin typeface="Arial Unicode MS" panose="020B0604020202020204" pitchFamily="34" charset="-128"/>
              </a:rPr>
              <a:t>Only</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information</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related</a:t>
            </a:r>
            <a:r>
              <a:rPr lang="cs-CZ" altLang="cs-CZ" sz="1800" dirty="0">
                <a:latin typeface="Arial Unicode MS" panose="020B0604020202020204" pitchFamily="34" charset="-128"/>
              </a:rPr>
              <a:t> to </a:t>
            </a:r>
            <a:r>
              <a:rPr lang="cs-CZ" altLang="cs-CZ" sz="1800" dirty="0" err="1">
                <a:latin typeface="Arial Unicode MS" panose="020B0604020202020204" pitchFamily="34" charset="-128"/>
              </a:rPr>
              <a:t>the</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health</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problem</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is</a:t>
            </a:r>
            <a:r>
              <a:rPr lang="cs-CZ" altLang="cs-CZ" sz="1800" dirty="0">
                <a:latin typeface="Arial Unicode MS" panose="020B0604020202020204" pitchFamily="34" charset="-128"/>
              </a:rPr>
              <a:t> </a:t>
            </a:r>
            <a:r>
              <a:rPr lang="cs-CZ" altLang="cs-CZ" sz="1800" dirty="0" err="1">
                <a:latin typeface="Arial Unicode MS" panose="020B0604020202020204" pitchFamily="34" charset="-128"/>
              </a:rPr>
              <a:t>coded</a:t>
            </a:r>
            <a:r>
              <a:rPr lang="cs-CZ" altLang="cs-CZ" sz="800" dirty="0"/>
              <a:t> </a:t>
            </a:r>
          </a:p>
          <a:p>
            <a:pPr eaLnBrk="0" fontAlgn="base" hangingPunct="0">
              <a:lnSpc>
                <a:spcPct val="100000"/>
              </a:lnSpc>
              <a:spcBef>
                <a:spcPct val="0"/>
              </a:spcBef>
              <a:spcAft>
                <a:spcPts val="1800"/>
              </a:spcAft>
              <a:buFontTx/>
              <a:buChar char="-"/>
            </a:pPr>
            <a:r>
              <a:rPr lang="cs-CZ" altLang="cs-CZ" sz="1800" dirty="0" err="1">
                <a:latin typeface="Arial" panose="020B0604020202020204" pitchFamily="34" charset="0"/>
              </a:rPr>
              <a:t>Only</a:t>
            </a:r>
            <a:r>
              <a:rPr lang="cs-CZ" altLang="cs-CZ" sz="1800" dirty="0">
                <a:latin typeface="Arial" panose="020B0604020202020204" pitchFamily="34" charset="0"/>
              </a:rPr>
              <a:t> </a:t>
            </a:r>
            <a:r>
              <a:rPr lang="cs-CZ" altLang="cs-CZ" sz="1800" dirty="0" err="1">
                <a:latin typeface="Arial" panose="020B0604020202020204" pitchFamily="34" charset="0"/>
              </a:rPr>
              <a:t>directly</a:t>
            </a:r>
            <a:r>
              <a:rPr lang="cs-CZ" altLang="cs-CZ" sz="1800" dirty="0">
                <a:latin typeface="Arial" panose="020B0604020202020204" pitchFamily="34" charset="0"/>
              </a:rPr>
              <a:t> </a:t>
            </a:r>
            <a:r>
              <a:rPr lang="cs-CZ" altLang="cs-CZ" sz="1800" dirty="0" err="1">
                <a:latin typeface="Arial" panose="020B0604020202020204" pitchFamily="34" charset="0"/>
              </a:rPr>
              <a:t>obtained</a:t>
            </a:r>
            <a:r>
              <a:rPr lang="cs-CZ" altLang="cs-CZ" sz="1800" dirty="0">
                <a:latin typeface="Arial" panose="020B0604020202020204" pitchFamily="34" charset="0"/>
              </a:rPr>
              <a:t> </a:t>
            </a:r>
            <a:r>
              <a:rPr lang="cs-CZ" altLang="cs-CZ" sz="1800" dirty="0" err="1">
                <a:latin typeface="Arial" panose="020B0604020202020204" pitchFamily="34" charset="0"/>
              </a:rPr>
              <a:t>information</a:t>
            </a:r>
            <a:r>
              <a:rPr lang="cs-CZ" altLang="cs-CZ" sz="1800" dirty="0">
                <a:latin typeface="Arial" panose="020B0604020202020204" pitchFamily="34" charset="0"/>
              </a:rPr>
              <a:t> </a:t>
            </a:r>
            <a:r>
              <a:rPr lang="cs-CZ" altLang="cs-CZ" sz="1800" dirty="0" err="1">
                <a:latin typeface="Arial" panose="020B0604020202020204" pitchFamily="34" charset="0"/>
              </a:rPr>
              <a:t>is</a:t>
            </a:r>
            <a:r>
              <a:rPr lang="cs-CZ" altLang="cs-CZ" sz="1800" dirty="0">
                <a:latin typeface="Arial" panose="020B0604020202020204" pitchFamily="34" charset="0"/>
              </a:rPr>
              <a:t> </a:t>
            </a:r>
            <a:r>
              <a:rPr lang="cs-CZ" altLang="cs-CZ" sz="1800" dirty="0" err="1" smtClean="0">
                <a:latin typeface="Arial" panose="020B0604020202020204" pitchFamily="34" charset="0"/>
              </a:rPr>
              <a:t>encoded</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ts val="1800"/>
              </a:spcAft>
              <a:buClrTx/>
              <a:buSzTx/>
              <a:buFontTx/>
              <a:buChar char="-"/>
              <a:tabLst/>
            </a:pPr>
            <a:r>
              <a:rPr kumimoji="0" lang="cs-CZ" altLang="cs-CZ" sz="1800" b="0" i="0" u="none" strike="noStrike" cap="none" normalizeH="0" baseline="0" dirty="0" err="1" smtClean="0">
                <a:ln>
                  <a:noFill/>
                </a:ln>
                <a:solidFill>
                  <a:schemeClr val="tx1"/>
                </a:solidFill>
                <a:effectLst/>
                <a:latin typeface="Arial" panose="020B0604020202020204" pitchFamily="34" charset="0"/>
              </a:rPr>
              <a:t>Functional</a:t>
            </a:r>
            <a:r>
              <a:rPr kumimoji="0" lang="cs-CZ" altLang="cs-CZ" sz="1800" b="0" i="0" u="none" strike="noStrike" cap="none" normalizeH="0" baseline="0" dirty="0" smtClean="0">
                <a:ln>
                  <a:noFill/>
                </a:ln>
                <a:solidFill>
                  <a:schemeClr val="tx1"/>
                </a:solidFill>
                <a:effectLst/>
                <a:latin typeface="Arial" panose="020B0604020202020204" pitchFamily="34" charset="0"/>
              </a:rPr>
              <a:t> status in </a:t>
            </a:r>
            <a:r>
              <a:rPr kumimoji="0" lang="cs-CZ" altLang="cs-CZ" sz="1800" b="0" i="0" u="none" strike="noStrike" cap="none" normalizeH="0" baseline="0" dirty="0" err="1" smtClean="0">
                <a:ln>
                  <a:noFill/>
                </a:ln>
                <a:solidFill>
                  <a:schemeClr val="tx1"/>
                </a:solidFill>
                <a:effectLst/>
                <a:latin typeface="Arial" panose="020B0604020202020204" pitchFamily="34" charset="0"/>
              </a:rPr>
              <a:t>the</a:t>
            </a: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1800" b="0" i="0" u="none" strike="noStrike" cap="none" normalizeH="0" baseline="0" dirty="0" err="1" smtClean="0">
                <a:ln>
                  <a:noFill/>
                </a:ln>
                <a:solidFill>
                  <a:schemeClr val="tx1"/>
                </a:solidFill>
                <a:effectLst/>
                <a:latin typeface="Arial" panose="020B0604020202020204" pitchFamily="34" charset="0"/>
              </a:rPr>
              <a:t>acute</a:t>
            </a: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1800" b="0" i="0" u="none" strike="noStrike" cap="none" normalizeH="0" baseline="0" dirty="0" err="1" smtClean="0">
                <a:ln>
                  <a:noFill/>
                </a:ln>
                <a:solidFill>
                  <a:schemeClr val="tx1"/>
                </a:solidFill>
                <a:effectLst/>
                <a:latin typeface="Arial" panose="020B0604020202020204" pitchFamily="34" charset="0"/>
              </a:rPr>
              <a:t>state</a:t>
            </a: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1800" b="0" i="0" u="none" strike="noStrike" cap="none" normalizeH="0" baseline="0" dirty="0" err="1" smtClean="0">
                <a:ln>
                  <a:noFill/>
                </a:ln>
                <a:solidFill>
                  <a:schemeClr val="tx1"/>
                </a:solidFill>
                <a:effectLst/>
                <a:latin typeface="Arial" panose="020B0604020202020204" pitchFamily="34" charset="0"/>
              </a:rPr>
              <a:t>is</a:t>
            </a: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1800" b="0" i="0" u="none" strike="noStrike" cap="none" normalizeH="0" baseline="0" dirty="0" err="1" smtClean="0">
                <a:ln>
                  <a:noFill/>
                </a:ln>
                <a:solidFill>
                  <a:schemeClr val="tx1"/>
                </a:solidFill>
                <a:effectLst/>
                <a:latin typeface="Arial" panose="020B0604020202020204" pitchFamily="34" charset="0"/>
              </a:rPr>
              <a:t>coded</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ts val="1800"/>
              </a:spcAft>
              <a:buClrTx/>
              <a:buSzTx/>
              <a:buFontTx/>
              <a:buChar char="-"/>
              <a:tabLst/>
            </a:pPr>
            <a:r>
              <a:rPr lang="cs-CZ" altLang="cs-CZ" sz="1800" dirty="0" err="1" smtClean="0">
                <a:latin typeface="Arial" panose="020B0604020202020204" pitchFamily="34" charset="0"/>
              </a:rPr>
              <a:t>Functional</a:t>
            </a:r>
            <a:r>
              <a:rPr lang="cs-CZ" altLang="cs-CZ" sz="1800" dirty="0" smtClean="0">
                <a:latin typeface="Arial" panose="020B0604020202020204" pitchFamily="34" charset="0"/>
              </a:rPr>
              <a:t> status in a </a:t>
            </a:r>
            <a:r>
              <a:rPr lang="cs-CZ" altLang="cs-CZ" sz="1800" dirty="0" err="1" smtClean="0">
                <a:latin typeface="Arial" panose="020B0604020202020204" pitchFamily="34" charset="0"/>
              </a:rPr>
              <a:t>stabilized</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state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is</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coded</a:t>
            </a:r>
            <a:r>
              <a:rPr lang="cs-CZ" altLang="cs-CZ" sz="1800" dirty="0" smtClean="0">
                <a:latin typeface="Arial" panose="020B0604020202020204" pitchFamily="34" charset="0"/>
              </a:rPr>
              <a:t> (max. 1 </a:t>
            </a:r>
            <a:r>
              <a:rPr lang="cs-CZ" altLang="cs-CZ" sz="1800" dirty="0" err="1" smtClean="0">
                <a:latin typeface="Arial" panose="020B0604020202020204" pitchFamily="34" charset="0"/>
              </a:rPr>
              <a:t>month</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retroactively</a:t>
            </a:r>
            <a:r>
              <a:rPr lang="cs-CZ" altLang="cs-CZ" sz="1800" dirty="0" smtClean="0">
                <a:latin typeface="Arial" panose="020B0604020202020204" pitchFamily="34" charset="0"/>
              </a:rPr>
              <a:t>)</a:t>
            </a:r>
          </a:p>
          <a:p>
            <a:pPr marR="0" lvl="0" algn="l" defTabSz="914400" rtl="0" eaLnBrk="0" fontAlgn="base" latinLnBrk="0" hangingPunct="0">
              <a:lnSpc>
                <a:spcPct val="100000"/>
              </a:lnSpc>
              <a:spcBef>
                <a:spcPct val="0"/>
              </a:spcBef>
              <a:spcAft>
                <a:spcPts val="1800"/>
              </a:spcAft>
              <a:buClrTx/>
              <a:buSzTx/>
              <a:buFontTx/>
              <a:buChar char="-"/>
              <a:tabLst/>
            </a:pPr>
            <a:r>
              <a:rPr lang="cs-CZ" altLang="cs-CZ" sz="1800" dirty="0" smtClean="0">
                <a:latin typeface="Arial" panose="020B0604020202020204" pitchFamily="34" charset="0"/>
              </a:rPr>
              <a:t>In case </a:t>
            </a:r>
            <a:r>
              <a:rPr lang="cs-CZ" altLang="cs-CZ" sz="1800" dirty="0" err="1" smtClean="0">
                <a:latin typeface="Arial" panose="020B0604020202020204" pitchFamily="34" charset="0"/>
              </a:rPr>
              <a:t>of</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uncertain</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decision</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between</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two</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qualifiers</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we</a:t>
            </a:r>
            <a:r>
              <a:rPr lang="cs-CZ" altLang="cs-CZ" sz="1800" dirty="0">
                <a:latin typeface="Arial" panose="020B0604020202020204" pitchFamily="34" charset="0"/>
              </a:rPr>
              <a:t> </a:t>
            </a:r>
            <a:r>
              <a:rPr lang="cs-CZ" altLang="cs-CZ" sz="1800" dirty="0" err="1" smtClean="0">
                <a:latin typeface="Arial" panose="020B0604020202020204" pitchFamily="34" charset="0"/>
              </a:rPr>
              <a:t>prefer</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the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functionally</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best</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one</a:t>
            </a:r>
            <a:r>
              <a:rPr lang="cs-CZ" altLang="cs-CZ" sz="1800" dirty="0">
                <a:latin typeface="Arial" panose="020B0604020202020204" pitchFamily="34" charset="0"/>
              </a:rPr>
              <a:t> </a:t>
            </a:r>
            <a:endParaRPr lang="cs-CZ" altLang="cs-CZ" sz="1800" dirty="0" smtClean="0">
              <a:latin typeface="Arial" panose="020B0604020202020204" pitchFamily="34" charset="0"/>
            </a:endParaRPr>
          </a:p>
          <a:p>
            <a:pPr marR="0" lvl="0" eaLnBrk="0" fontAlgn="base" hangingPunct="0">
              <a:lnSpc>
                <a:spcPct val="100000"/>
              </a:lnSpc>
              <a:spcBef>
                <a:spcPct val="0"/>
              </a:spcBef>
              <a:spcAft>
                <a:spcPts val="1800"/>
              </a:spcAft>
              <a:buClrTx/>
              <a:buSzTx/>
              <a:buFontTx/>
              <a:buChar char="-"/>
              <a:tabLst/>
            </a:pPr>
            <a:r>
              <a:rPr lang="en-US" altLang="cs-CZ" sz="1800" dirty="0">
                <a:latin typeface="Arial" panose="020B0604020202020204" pitchFamily="34" charset="0"/>
              </a:rPr>
              <a:t>At the basement of known information the coding should be determined at the highest </a:t>
            </a:r>
            <a:r>
              <a:rPr lang="en-US" altLang="cs-CZ" sz="1800" dirty="0" smtClean="0">
                <a:latin typeface="Arial" panose="020B0604020202020204" pitchFamily="34" charset="0"/>
              </a:rPr>
              <a:t>level</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508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3559" y="618630"/>
            <a:ext cx="2259419" cy="620159"/>
          </a:xfrm>
        </p:spPr>
        <p:txBody>
          <a:bodyPr>
            <a:normAutofit fontScale="90000"/>
          </a:bodyPr>
          <a:lstStyle/>
          <a:p>
            <a:r>
              <a:rPr lang="cs-CZ" dirty="0" err="1" smtClean="0"/>
              <a:t>Coding</a:t>
            </a:r>
            <a:endParaRPr lang="cs-CZ" dirty="0"/>
          </a:p>
        </p:txBody>
      </p:sp>
      <p:sp>
        <p:nvSpPr>
          <p:cNvPr id="3" name="Zástupný symbol pro obsah 2"/>
          <p:cNvSpPr>
            <a:spLocks noGrp="1"/>
          </p:cNvSpPr>
          <p:nvPr>
            <p:ph idx="1"/>
          </p:nvPr>
        </p:nvSpPr>
        <p:spPr>
          <a:xfrm>
            <a:off x="838200" y="1892595"/>
            <a:ext cx="10515600" cy="4508206"/>
          </a:xfrm>
        </p:spPr>
        <p:txBody>
          <a:bodyPr>
            <a:normAutofit lnSpcReduction="10000"/>
          </a:bodyPr>
          <a:lstStyle/>
          <a:p>
            <a:r>
              <a:rPr lang="cs-CZ" sz="2000" dirty="0"/>
              <a:t>T</a:t>
            </a:r>
            <a:r>
              <a:rPr lang="en-US" sz="2000" dirty="0"/>
              <a:t>he </a:t>
            </a:r>
            <a:r>
              <a:rPr lang="en-US" sz="2000" dirty="0" err="1"/>
              <a:t>healt</a:t>
            </a:r>
            <a:r>
              <a:rPr lang="en-US" sz="2000" dirty="0"/>
              <a:t> state could be determined with 4 components</a:t>
            </a:r>
            <a:r>
              <a:rPr lang="cs-CZ" sz="2000" dirty="0"/>
              <a:t>:</a:t>
            </a:r>
          </a:p>
          <a:p>
            <a:pPr lvl="1"/>
            <a:r>
              <a:rPr lang="cs-CZ" sz="2000" b="1" dirty="0"/>
              <a:t>b - B</a:t>
            </a:r>
            <a:r>
              <a:rPr lang="en-US" sz="2000" b="1" dirty="0" err="1"/>
              <a:t>ody</a:t>
            </a:r>
            <a:r>
              <a:rPr lang="en-US" sz="2000" b="1" dirty="0"/>
              <a:t> Functions</a:t>
            </a:r>
            <a:endParaRPr lang="cs-CZ" sz="2000" b="1" dirty="0"/>
          </a:p>
          <a:p>
            <a:pPr lvl="1"/>
            <a:r>
              <a:rPr lang="cs-CZ" sz="2000" b="1" dirty="0"/>
              <a:t>s – body S</a:t>
            </a:r>
            <a:r>
              <a:rPr lang="en-US" sz="2000" b="1" dirty="0" err="1"/>
              <a:t>tructures</a:t>
            </a:r>
            <a:endParaRPr lang="en-US" sz="2000" dirty="0"/>
          </a:p>
          <a:p>
            <a:pPr lvl="1"/>
            <a:r>
              <a:rPr lang="cs-CZ" sz="2000" b="1" dirty="0"/>
              <a:t>d - </a:t>
            </a:r>
            <a:r>
              <a:rPr lang="en-US" sz="2000" b="1" dirty="0"/>
              <a:t>Activities and Participation</a:t>
            </a:r>
            <a:r>
              <a:rPr lang="en-US" sz="2000" dirty="0"/>
              <a:t> (at individual and societal levels)</a:t>
            </a:r>
          </a:p>
          <a:p>
            <a:pPr lvl="1"/>
            <a:r>
              <a:rPr lang="cs-CZ" sz="2000" b="1" dirty="0" smtClean="0"/>
              <a:t>e </a:t>
            </a:r>
            <a:r>
              <a:rPr lang="cs-CZ" sz="2000" b="1" dirty="0"/>
              <a:t>- </a:t>
            </a:r>
            <a:r>
              <a:rPr lang="en-US" sz="2000" b="1" dirty="0"/>
              <a:t>Environmental Factors</a:t>
            </a:r>
            <a:r>
              <a:rPr lang="en-US" sz="2000" dirty="0"/>
              <a:t> (at a contextual level</a:t>
            </a:r>
            <a:r>
              <a:rPr lang="en-US" sz="2000" dirty="0" smtClean="0"/>
              <a:t>)</a:t>
            </a:r>
            <a:endParaRPr lang="cs-CZ" sz="2000" dirty="0" smtClean="0"/>
          </a:p>
          <a:p>
            <a:pPr marL="457200" lvl="1" indent="0">
              <a:buNone/>
            </a:pPr>
            <a:endParaRPr lang="cs-CZ" sz="2000" dirty="0"/>
          </a:p>
          <a:p>
            <a:r>
              <a:rPr lang="cs-CZ" sz="2000" dirty="0" err="1"/>
              <a:t>The</a:t>
            </a:r>
            <a:r>
              <a:rPr lang="cs-CZ" sz="2000" dirty="0"/>
              <a:t> </a:t>
            </a:r>
            <a:r>
              <a:rPr lang="cs-CZ" sz="2000" dirty="0" err="1"/>
              <a:t>code</a:t>
            </a:r>
            <a:r>
              <a:rPr lang="cs-CZ" sz="2000" dirty="0"/>
              <a:t> </a:t>
            </a:r>
            <a:r>
              <a:rPr lang="cs-CZ" sz="2000" dirty="0" err="1"/>
              <a:t>is</a:t>
            </a:r>
            <a:r>
              <a:rPr lang="cs-CZ" sz="2000" dirty="0"/>
              <a:t> </a:t>
            </a:r>
            <a:r>
              <a:rPr lang="cs-CZ" sz="2000" dirty="0" err="1"/>
              <a:t>futher</a:t>
            </a:r>
            <a:r>
              <a:rPr lang="cs-CZ" sz="2000" dirty="0"/>
              <a:t> </a:t>
            </a:r>
            <a:r>
              <a:rPr lang="cs-CZ" sz="2000" dirty="0" err="1"/>
              <a:t>accompanied</a:t>
            </a:r>
            <a:r>
              <a:rPr lang="cs-CZ" sz="2000" dirty="0"/>
              <a:t> by a </a:t>
            </a:r>
            <a:r>
              <a:rPr lang="cs-CZ" sz="2000" dirty="0" err="1" smtClean="0"/>
              <a:t>qualifier</a:t>
            </a:r>
            <a:endParaRPr lang="cs-CZ" sz="2000" dirty="0" smtClean="0"/>
          </a:p>
          <a:p>
            <a:r>
              <a:rPr lang="cs-CZ" sz="2000" dirty="0" err="1" smtClean="0"/>
              <a:t>The</a:t>
            </a:r>
            <a:r>
              <a:rPr lang="cs-CZ" sz="2000" dirty="0" smtClean="0"/>
              <a:t> </a:t>
            </a:r>
            <a:r>
              <a:rPr lang="cs-CZ" sz="2000" dirty="0" err="1" smtClean="0"/>
              <a:t>qualifier</a:t>
            </a:r>
            <a:r>
              <a:rPr lang="cs-CZ" sz="2000" dirty="0" smtClean="0"/>
              <a:t> </a:t>
            </a:r>
            <a:r>
              <a:rPr lang="cs-CZ" sz="2000" dirty="0" err="1" smtClean="0"/>
              <a:t>determines</a:t>
            </a:r>
            <a:r>
              <a:rPr lang="cs-CZ" sz="2000" dirty="0" smtClean="0"/>
              <a:t> </a:t>
            </a:r>
            <a:r>
              <a:rPr lang="cs-CZ" sz="2000" dirty="0" err="1" smtClean="0"/>
              <a:t>the</a:t>
            </a:r>
            <a:r>
              <a:rPr lang="cs-CZ" sz="2000" dirty="0" smtClean="0"/>
              <a:t> </a:t>
            </a:r>
            <a:r>
              <a:rPr lang="cs-CZ" sz="2000" dirty="0" err="1" smtClean="0"/>
              <a:t>degree</a:t>
            </a:r>
            <a:r>
              <a:rPr lang="cs-CZ" sz="2000" dirty="0" smtClean="0"/>
              <a:t> </a:t>
            </a:r>
            <a:r>
              <a:rPr lang="cs-CZ" sz="2000" dirty="0" err="1" smtClean="0"/>
              <a:t>of</a:t>
            </a:r>
            <a:r>
              <a:rPr lang="cs-CZ" sz="2000" dirty="0" smtClean="0"/>
              <a:t> </a:t>
            </a:r>
            <a:r>
              <a:rPr lang="cs-CZ" sz="2000" dirty="0" err="1" smtClean="0"/>
              <a:t>health</a:t>
            </a:r>
            <a:r>
              <a:rPr lang="cs-CZ" sz="2000" dirty="0" smtClean="0"/>
              <a:t> and </a:t>
            </a:r>
            <a:r>
              <a:rPr lang="cs-CZ" sz="2000" dirty="0" err="1" smtClean="0"/>
              <a:t>its</a:t>
            </a:r>
            <a:r>
              <a:rPr lang="cs-CZ" sz="2000" dirty="0" smtClean="0"/>
              <a:t> </a:t>
            </a:r>
            <a:r>
              <a:rPr lang="cs-CZ" sz="2000" dirty="0" err="1" smtClean="0"/>
              <a:t>severity</a:t>
            </a:r>
            <a:endParaRPr lang="cs-CZ" sz="2000" dirty="0"/>
          </a:p>
          <a:p>
            <a:r>
              <a:rPr lang="en-US" sz="2000" dirty="0" smtClean="0"/>
              <a:t>A </a:t>
            </a:r>
            <a:r>
              <a:rPr lang="en-US" sz="2000" dirty="0"/>
              <a:t>code is complete only when a qualifier is present, and </a:t>
            </a:r>
            <a:r>
              <a:rPr lang="en-US" sz="2000" dirty="0" smtClean="0"/>
              <a:t>a</a:t>
            </a:r>
            <a:r>
              <a:rPr lang="cs-CZ" sz="2000" dirty="0" smtClean="0"/>
              <a:t> </a:t>
            </a:r>
            <a:r>
              <a:rPr lang="en-US" sz="2000" dirty="0" smtClean="0"/>
              <a:t>minimum </a:t>
            </a:r>
            <a:r>
              <a:rPr lang="en-US" sz="2000" dirty="0"/>
              <a:t>of one qualifier must be indicated for each code</a:t>
            </a:r>
            <a:r>
              <a:rPr lang="en-US" sz="2000" dirty="0" smtClean="0"/>
              <a:t>.</a:t>
            </a:r>
            <a:r>
              <a:rPr lang="cs-CZ" sz="2000" dirty="0" smtClean="0"/>
              <a:t> </a:t>
            </a:r>
            <a:r>
              <a:rPr lang="en-US" sz="2000" dirty="0"/>
              <a:t>Qualifiers are coded as one </a:t>
            </a:r>
            <a:r>
              <a:rPr lang="en-US" sz="2000" dirty="0" smtClean="0"/>
              <a:t>or</a:t>
            </a:r>
            <a:r>
              <a:rPr lang="cs-CZ" sz="2000" dirty="0" smtClean="0"/>
              <a:t> </a:t>
            </a:r>
            <a:r>
              <a:rPr lang="en-US" sz="2000" dirty="0" smtClean="0"/>
              <a:t>more </a:t>
            </a:r>
            <a:r>
              <a:rPr lang="en-US" sz="2000" dirty="0"/>
              <a:t>numbers after a decimal </a:t>
            </a:r>
            <a:r>
              <a:rPr lang="en-US" sz="2000" dirty="0" smtClean="0"/>
              <a:t>point.</a:t>
            </a:r>
            <a:endParaRPr lang="cs-CZ" dirty="0"/>
          </a:p>
          <a:p>
            <a:r>
              <a:rPr lang="cs-CZ" dirty="0" err="1" smtClean="0"/>
              <a:t>Code</a:t>
            </a:r>
            <a:r>
              <a:rPr lang="cs-CZ" dirty="0" smtClean="0"/>
              <a:t>            </a:t>
            </a:r>
            <a:r>
              <a:rPr lang="cs-CZ" dirty="0" err="1" smtClean="0"/>
              <a:t>Qualifier</a:t>
            </a:r>
            <a:r>
              <a:rPr lang="cs-CZ" dirty="0" smtClean="0"/>
              <a:t> </a:t>
            </a:r>
          </a:p>
          <a:p>
            <a:pPr marL="457200" lvl="1" indent="0">
              <a:buNone/>
            </a:pPr>
            <a:endParaRPr lang="cs-CZ" dirty="0" smtClean="0"/>
          </a:p>
          <a:p>
            <a:pPr marL="457200" lvl="1" indent="0">
              <a:buNone/>
            </a:pPr>
            <a:r>
              <a:rPr lang="cs-CZ" dirty="0" smtClean="0"/>
              <a:t>_XXXX._ _ _ </a:t>
            </a:r>
            <a:endParaRPr lang="cs-CZ" dirty="0"/>
          </a:p>
        </p:txBody>
      </p:sp>
      <p:sp>
        <p:nvSpPr>
          <p:cNvPr id="6" name="Ovál 5"/>
          <p:cNvSpPr/>
          <p:nvPr/>
        </p:nvSpPr>
        <p:spPr>
          <a:xfrm>
            <a:off x="1141228" y="5842428"/>
            <a:ext cx="713604" cy="496186"/>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Ovál 6"/>
          <p:cNvSpPr/>
          <p:nvPr/>
        </p:nvSpPr>
        <p:spPr>
          <a:xfrm>
            <a:off x="1942214" y="5842428"/>
            <a:ext cx="737191" cy="496186"/>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697" y="101786"/>
            <a:ext cx="5182049" cy="2274005"/>
          </a:xfrm>
          <a:prstGeom prst="rect">
            <a:avLst/>
          </a:prstGeom>
        </p:spPr>
      </p:pic>
    </p:spTree>
    <p:extLst>
      <p:ext uri="{BB962C8B-B14F-4D97-AF65-F5344CB8AC3E}">
        <p14:creationId xmlns:p14="http://schemas.microsoft.com/office/powerpoint/2010/main" val="95514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9493" y="106668"/>
            <a:ext cx="6776482" cy="6535153"/>
          </a:xfrm>
        </p:spPr>
      </p:pic>
      <p:sp>
        <p:nvSpPr>
          <p:cNvPr id="2" name="TextovéPole 1"/>
          <p:cNvSpPr txBox="1"/>
          <p:nvPr/>
        </p:nvSpPr>
        <p:spPr>
          <a:xfrm>
            <a:off x="1122217" y="1238596"/>
            <a:ext cx="3532910" cy="369332"/>
          </a:xfrm>
          <a:prstGeom prst="rect">
            <a:avLst/>
          </a:prstGeom>
          <a:noFill/>
        </p:spPr>
        <p:txBody>
          <a:bodyPr wrap="square" rtlCol="0">
            <a:spAutoFit/>
          </a:bodyPr>
          <a:lstStyle/>
          <a:p>
            <a:r>
              <a:rPr lang="cs-CZ" dirty="0" smtClean="0"/>
              <a:t>H</a:t>
            </a:r>
            <a:r>
              <a:rPr lang="en-US" dirty="0" err="1" smtClean="0"/>
              <a:t>ealth</a:t>
            </a:r>
            <a:r>
              <a:rPr lang="en-US" dirty="0" smtClean="0"/>
              <a:t>-related domains</a:t>
            </a:r>
            <a:r>
              <a:rPr lang="cs-CZ" dirty="0" smtClean="0"/>
              <a:t> </a:t>
            </a:r>
            <a:r>
              <a:rPr lang="cs-CZ" dirty="0" err="1" smtClean="0"/>
              <a:t>contain</a:t>
            </a:r>
            <a:r>
              <a:rPr lang="cs-CZ" dirty="0" smtClean="0"/>
              <a:t>:</a:t>
            </a:r>
            <a:endParaRPr lang="cs-CZ" dirty="0"/>
          </a:p>
        </p:txBody>
      </p:sp>
    </p:spTree>
    <p:extLst>
      <p:ext uri="{BB962C8B-B14F-4D97-AF65-F5344CB8AC3E}">
        <p14:creationId xmlns:p14="http://schemas.microsoft.com/office/powerpoint/2010/main" val="605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570540"/>
          </a:xfrm>
        </p:spPr>
        <p:txBody>
          <a:bodyPr>
            <a:normAutofit fontScale="90000"/>
          </a:bodyPr>
          <a:lstStyle/>
          <a:p>
            <a:r>
              <a:rPr lang="cs-CZ" dirty="0" smtClean="0"/>
              <a:t> </a:t>
            </a:r>
            <a:r>
              <a:rPr lang="cs-CZ" dirty="0" err="1" smtClean="0"/>
              <a:t>Qualifiers</a:t>
            </a:r>
            <a:r>
              <a:rPr lang="cs-CZ" dirty="0" smtClean="0"/>
              <a:t> </a:t>
            </a:r>
            <a:r>
              <a:rPr lang="cs-CZ" dirty="0" err="1" smtClean="0"/>
              <a:t>of</a:t>
            </a:r>
            <a:r>
              <a:rPr lang="cs-CZ" dirty="0" smtClean="0"/>
              <a:t> Body </a:t>
            </a:r>
            <a:r>
              <a:rPr lang="cs-CZ" dirty="0" err="1" smtClean="0"/>
              <a:t>functions</a:t>
            </a:r>
            <a:r>
              <a:rPr lang="cs-CZ" dirty="0" smtClean="0"/>
              <a:t>   		</a:t>
            </a:r>
            <a:r>
              <a:rPr lang="cs-CZ" dirty="0" err="1" smtClean="0"/>
              <a:t>bxxxx</a:t>
            </a:r>
            <a:r>
              <a:rPr lang="cs-CZ" dirty="0" smtClean="0"/>
              <a:t>._</a:t>
            </a:r>
            <a:endParaRPr lang="cs-CZ" dirty="0"/>
          </a:p>
        </p:txBody>
      </p:sp>
      <p:pic>
        <p:nvPicPr>
          <p:cNvPr id="5" name="Obrázek 4"/>
          <p:cNvPicPr>
            <a:picLocks noChangeAspect="1"/>
          </p:cNvPicPr>
          <p:nvPr/>
        </p:nvPicPr>
        <p:blipFill rotWithShape="1">
          <a:blip r:embed="rId2"/>
          <a:srcRect l="31831" t="49132" r="57945" b="26537"/>
          <a:stretch/>
        </p:blipFill>
        <p:spPr>
          <a:xfrm>
            <a:off x="210311" y="1787844"/>
            <a:ext cx="1948693" cy="2608591"/>
          </a:xfrm>
          <a:prstGeom prst="rect">
            <a:avLst/>
          </a:prstGeom>
        </p:spPr>
      </p:pic>
      <p:sp>
        <p:nvSpPr>
          <p:cNvPr id="7" name="Rectangle 1"/>
          <p:cNvSpPr>
            <a:spLocks noChangeArrowheads="1"/>
          </p:cNvSpPr>
          <p:nvPr/>
        </p:nvSpPr>
        <p:spPr bwMode="auto">
          <a:xfrm>
            <a:off x="872465" y="1297933"/>
            <a:ext cx="35512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err="1">
                <a:latin typeface="Arial Unicode MS" panose="020B0604020202020204" pitchFamily="34" charset="-128"/>
              </a:rPr>
              <a:t>R</a:t>
            </a:r>
            <a:r>
              <a:rPr kumimoji="0" lang="cs-CZ" altLang="cs-CZ" sz="2000" b="0" i="0" u="none" strike="noStrike" cap="none" normalizeH="0" baseline="0" dirty="0" err="1" smtClean="0">
                <a:ln>
                  <a:noFill/>
                </a:ln>
                <a:solidFill>
                  <a:schemeClr val="tx1"/>
                </a:solidFill>
                <a:effectLst/>
                <a:latin typeface="Arial Unicode MS" panose="020B0604020202020204" pitchFamily="34" charset="-128"/>
              </a:rPr>
              <a:t>ange</a:t>
            </a:r>
            <a:r>
              <a:rPr kumimoji="0" lang="cs-CZ" altLang="cs-CZ" sz="2000" b="0" i="0" u="none" strike="noStrike" cap="none" normalizeH="0" baseline="0" dirty="0" smtClean="0">
                <a:ln>
                  <a:noFill/>
                </a:ln>
                <a:solidFill>
                  <a:schemeClr val="tx1"/>
                </a:solidFill>
                <a:effectLst/>
                <a:latin typeface="Arial Unicode MS" panose="020B0604020202020204" pitchFamily="34" charset="-128"/>
              </a:rPr>
              <a:t> </a:t>
            </a:r>
            <a:r>
              <a:rPr kumimoji="0" lang="cs-CZ" altLang="cs-CZ" sz="2000" b="0" i="0" u="none" strike="noStrike" cap="none" normalizeH="0" baseline="0" dirty="0" err="1" smtClean="0">
                <a:ln>
                  <a:noFill/>
                </a:ln>
                <a:solidFill>
                  <a:schemeClr val="tx1"/>
                </a:solidFill>
                <a:effectLst/>
                <a:latin typeface="Arial Unicode MS" panose="020B0604020202020204" pitchFamily="34" charset="-128"/>
              </a:rPr>
              <a:t>of</a:t>
            </a:r>
            <a:r>
              <a:rPr kumimoji="0" lang="cs-CZ" altLang="cs-CZ" sz="2000" b="0" i="0" u="none" strike="noStrike" cap="none" normalizeH="0" baseline="0" dirty="0" smtClean="0">
                <a:ln>
                  <a:noFill/>
                </a:ln>
                <a:solidFill>
                  <a:schemeClr val="tx1"/>
                </a:solidFill>
                <a:effectLst/>
                <a:latin typeface="Arial Unicode MS" panose="020B0604020202020204" pitchFamily="34" charset="-128"/>
              </a:rPr>
              <a:t> </a:t>
            </a:r>
            <a:r>
              <a:rPr kumimoji="0" lang="cs-CZ" altLang="cs-CZ" sz="2000" b="0" i="0" u="none" strike="noStrike" cap="none" normalizeH="0" baseline="0" dirty="0" err="1" smtClean="0">
                <a:ln>
                  <a:noFill/>
                </a:ln>
                <a:solidFill>
                  <a:schemeClr val="tx1"/>
                </a:solidFill>
                <a:effectLst/>
                <a:latin typeface="Arial Unicode MS" panose="020B0604020202020204" pitchFamily="34" charset="-128"/>
              </a:rPr>
              <a:t>motion</a:t>
            </a:r>
            <a:r>
              <a:rPr kumimoji="0" lang="cs-CZ" altLang="cs-CZ" sz="2000" b="0" i="0" u="none" strike="noStrike" cap="none" normalizeH="0" baseline="0" dirty="0" smtClean="0">
                <a:ln>
                  <a:noFill/>
                </a:ln>
                <a:solidFill>
                  <a:schemeClr val="tx1"/>
                </a:solidFill>
                <a:effectLst/>
                <a:latin typeface="Arial Unicode MS" panose="020B0604020202020204" pitchFamily="34" charset="-128"/>
              </a:rPr>
              <a:t> </a:t>
            </a:r>
            <a:r>
              <a:rPr kumimoji="0" lang="cs-CZ" altLang="cs-CZ" sz="2000" b="0" i="0" u="none" strike="noStrike" cap="none" normalizeH="0" baseline="0" dirty="0" err="1" smtClean="0">
                <a:ln>
                  <a:noFill/>
                </a:ln>
                <a:solidFill>
                  <a:schemeClr val="tx1"/>
                </a:solidFill>
                <a:effectLst/>
                <a:latin typeface="Arial Unicode MS" panose="020B0604020202020204" pitchFamily="34" charset="-128"/>
              </a:rPr>
              <a:t>qualifier</a:t>
            </a:r>
            <a:r>
              <a:rPr kumimoji="0" lang="cs-CZ" altLang="cs-CZ" sz="2000" b="0" i="0" u="none" strike="noStrike" cap="none" normalizeH="0" baseline="0" dirty="0" smtClean="0">
                <a:ln>
                  <a:noFill/>
                </a:ln>
                <a:solidFill>
                  <a:schemeClr val="tx1"/>
                </a:solidFill>
                <a:effectLst/>
              </a:rPr>
              <a:t> </a:t>
            </a:r>
            <a:endParaRPr kumimoji="0" lang="cs-CZ" altLang="cs-CZ" sz="2000" b="0" i="0" u="none" strike="noStrike" cap="none" normalizeH="0" baseline="0" dirty="0" smtClean="0">
              <a:ln>
                <a:noFill/>
              </a:ln>
              <a:solidFill>
                <a:schemeClr val="tx1"/>
              </a:solidFill>
              <a:effectLst/>
              <a:latin typeface="Arial" panose="020B0604020202020204" pitchFamily="34" charset="0"/>
            </a:endParaRPr>
          </a:p>
        </p:txBody>
      </p:sp>
      <p:sp>
        <p:nvSpPr>
          <p:cNvPr id="8" name="TextovéPole 7"/>
          <p:cNvSpPr txBox="1"/>
          <p:nvPr/>
        </p:nvSpPr>
        <p:spPr>
          <a:xfrm>
            <a:off x="2159004" y="1841934"/>
            <a:ext cx="2951712" cy="2846933"/>
          </a:xfrm>
          <a:prstGeom prst="rect">
            <a:avLst/>
          </a:prstGeom>
          <a:noFill/>
        </p:spPr>
        <p:txBody>
          <a:bodyPr wrap="square" rtlCol="0">
            <a:spAutoFit/>
          </a:bodyPr>
          <a:lstStyle/>
          <a:p>
            <a:pPr>
              <a:spcAft>
                <a:spcPts val="600"/>
              </a:spcAft>
            </a:pPr>
            <a:r>
              <a:rPr lang="cs-CZ" dirty="0" err="1" smtClean="0"/>
              <a:t>None</a:t>
            </a:r>
            <a:r>
              <a:rPr lang="cs-CZ" dirty="0" smtClean="0"/>
              <a:t>, no </a:t>
            </a:r>
            <a:r>
              <a:rPr lang="cs-CZ" dirty="0" err="1" smtClean="0"/>
              <a:t>problem</a:t>
            </a:r>
            <a:r>
              <a:rPr lang="cs-CZ" dirty="0" smtClean="0"/>
              <a:t>	0-4%</a:t>
            </a:r>
          </a:p>
          <a:p>
            <a:pPr>
              <a:spcAft>
                <a:spcPts val="600"/>
              </a:spcAft>
            </a:pPr>
            <a:r>
              <a:rPr lang="cs-CZ" dirty="0" err="1" smtClean="0"/>
              <a:t>Mild</a:t>
            </a:r>
            <a:r>
              <a:rPr lang="cs-CZ" dirty="0" smtClean="0"/>
              <a:t> 		5-24%</a:t>
            </a:r>
          </a:p>
          <a:p>
            <a:pPr>
              <a:spcAft>
                <a:spcPts val="600"/>
              </a:spcAft>
            </a:pPr>
            <a:r>
              <a:rPr lang="cs-CZ" dirty="0" err="1" smtClean="0"/>
              <a:t>Moderate</a:t>
            </a:r>
            <a:r>
              <a:rPr lang="cs-CZ" dirty="0" smtClean="0"/>
              <a:t>	25-49%</a:t>
            </a:r>
          </a:p>
          <a:p>
            <a:pPr>
              <a:spcAft>
                <a:spcPts val="600"/>
              </a:spcAft>
            </a:pPr>
            <a:r>
              <a:rPr lang="cs-CZ" dirty="0" smtClean="0"/>
              <a:t>Sever		50-95%</a:t>
            </a:r>
          </a:p>
          <a:p>
            <a:pPr>
              <a:spcAft>
                <a:spcPts val="600"/>
              </a:spcAft>
            </a:pPr>
            <a:r>
              <a:rPr lang="cs-CZ" dirty="0" err="1" smtClean="0"/>
              <a:t>Complete</a:t>
            </a:r>
            <a:r>
              <a:rPr lang="cs-CZ" dirty="0" smtClean="0"/>
              <a:t>		96-100%</a:t>
            </a:r>
          </a:p>
          <a:p>
            <a:pPr>
              <a:spcAft>
                <a:spcPts val="600"/>
              </a:spcAft>
            </a:pPr>
            <a:r>
              <a:rPr lang="cs-CZ" dirty="0" err="1" smtClean="0"/>
              <a:t>Nonspecific</a:t>
            </a:r>
            <a:endParaRPr lang="cs-CZ" dirty="0" smtClean="0"/>
          </a:p>
          <a:p>
            <a:pPr>
              <a:spcAft>
                <a:spcPts val="600"/>
              </a:spcAft>
            </a:pPr>
            <a:r>
              <a:rPr lang="cs-CZ" dirty="0" smtClean="0"/>
              <a:t>Not </a:t>
            </a:r>
            <a:r>
              <a:rPr lang="cs-CZ" dirty="0" err="1" smtClean="0"/>
              <a:t>applicable</a:t>
            </a:r>
            <a:endParaRPr lang="cs-CZ" dirty="0" smtClean="0"/>
          </a:p>
          <a:p>
            <a:endParaRPr lang="cs-CZ" dirty="0"/>
          </a:p>
        </p:txBody>
      </p:sp>
      <p:pic>
        <p:nvPicPr>
          <p:cNvPr id="10" name="Zástupný symbol pro obsah 3"/>
          <p:cNvPicPr>
            <a:picLocks noChangeAspect="1"/>
          </p:cNvPicPr>
          <p:nvPr/>
        </p:nvPicPr>
        <p:blipFill rotWithShape="1">
          <a:blip r:embed="rId3"/>
          <a:srcRect l="30758" t="24019" r="18753" b="6422"/>
          <a:stretch/>
        </p:blipFill>
        <p:spPr>
          <a:xfrm>
            <a:off x="4942193" y="1091609"/>
            <a:ext cx="7191916" cy="5573409"/>
          </a:xfrm>
          <a:prstGeom prst="rect">
            <a:avLst/>
          </a:prstGeom>
        </p:spPr>
      </p:pic>
    </p:spTree>
    <p:extLst>
      <p:ext uri="{BB962C8B-B14F-4D97-AF65-F5344CB8AC3E}">
        <p14:creationId xmlns:p14="http://schemas.microsoft.com/office/powerpoint/2010/main" val="366549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Qualifiers</a:t>
            </a:r>
            <a:r>
              <a:rPr lang="cs-CZ" dirty="0"/>
              <a:t> </a:t>
            </a:r>
            <a:r>
              <a:rPr lang="cs-CZ" dirty="0" err="1"/>
              <a:t>of</a:t>
            </a:r>
            <a:r>
              <a:rPr lang="cs-CZ" dirty="0"/>
              <a:t> Body </a:t>
            </a:r>
            <a:r>
              <a:rPr lang="cs-CZ" dirty="0" err="1" smtClean="0"/>
              <a:t>structures</a:t>
            </a:r>
            <a:r>
              <a:rPr lang="cs-CZ" dirty="0" smtClean="0"/>
              <a:t>   </a:t>
            </a:r>
            <a:r>
              <a:rPr lang="cs-CZ" dirty="0"/>
              <a:t>	</a:t>
            </a:r>
            <a:r>
              <a:rPr lang="cs-CZ" dirty="0" err="1" smtClean="0"/>
              <a:t>sxxxx</a:t>
            </a:r>
            <a:r>
              <a:rPr lang="cs-CZ" dirty="0" smtClean="0"/>
              <a:t>._ _ _</a:t>
            </a:r>
            <a:endParaRPr lang="cs-CZ" dirty="0"/>
          </a:p>
        </p:txBody>
      </p:sp>
      <p:sp>
        <p:nvSpPr>
          <p:cNvPr id="5" name="Zástupný symbol pro obsah 4"/>
          <p:cNvSpPr>
            <a:spLocks noGrp="1"/>
          </p:cNvSpPr>
          <p:nvPr>
            <p:ph idx="1"/>
          </p:nvPr>
        </p:nvSpPr>
        <p:spPr>
          <a:xfrm>
            <a:off x="937437" y="1857153"/>
            <a:ext cx="10515600" cy="1049080"/>
          </a:xfrm>
        </p:spPr>
        <p:txBody>
          <a:bodyPr>
            <a:normAutofit fontScale="32500" lnSpcReduction="20000"/>
          </a:bodyPr>
          <a:lstStyle/>
          <a:p>
            <a:r>
              <a:rPr lang="cs-CZ" sz="4900" dirty="0" err="1" smtClean="0"/>
              <a:t>The</a:t>
            </a:r>
            <a:r>
              <a:rPr lang="cs-CZ" sz="4900" dirty="0" smtClean="0"/>
              <a:t> </a:t>
            </a:r>
            <a:r>
              <a:rPr lang="cs-CZ" sz="4900" dirty="0" err="1" smtClean="0"/>
              <a:t>First</a:t>
            </a:r>
            <a:r>
              <a:rPr lang="cs-CZ" sz="4900" dirty="0" smtClean="0"/>
              <a:t> </a:t>
            </a:r>
            <a:r>
              <a:rPr lang="cs-CZ" sz="4900" dirty="0" err="1" smtClean="0"/>
              <a:t>Qualifier</a:t>
            </a:r>
            <a:r>
              <a:rPr lang="cs-CZ" sz="4900" dirty="0" smtClean="0"/>
              <a:t> - </a:t>
            </a:r>
            <a:r>
              <a:rPr lang="cs-CZ" altLang="cs-CZ" sz="4900" dirty="0" err="1" smtClean="0">
                <a:latin typeface="Arial Unicode MS" panose="020B0604020202020204" pitchFamily="34" charset="-128"/>
              </a:rPr>
              <a:t>Range</a:t>
            </a:r>
            <a:r>
              <a:rPr lang="cs-CZ" altLang="cs-CZ" sz="4900" dirty="0" smtClean="0">
                <a:latin typeface="Arial Unicode MS" panose="020B0604020202020204" pitchFamily="34" charset="-128"/>
              </a:rPr>
              <a:t> </a:t>
            </a:r>
            <a:r>
              <a:rPr lang="cs-CZ" altLang="cs-CZ" sz="4900" dirty="0" err="1">
                <a:latin typeface="Arial Unicode MS" panose="020B0604020202020204" pitchFamily="34" charset="-128"/>
              </a:rPr>
              <a:t>of</a:t>
            </a:r>
            <a:r>
              <a:rPr lang="cs-CZ" altLang="cs-CZ" sz="4900" dirty="0">
                <a:latin typeface="Arial Unicode MS" panose="020B0604020202020204" pitchFamily="34" charset="-128"/>
              </a:rPr>
              <a:t> </a:t>
            </a:r>
            <a:r>
              <a:rPr lang="cs-CZ" altLang="cs-CZ" sz="4900" dirty="0" err="1">
                <a:latin typeface="Arial Unicode MS" panose="020B0604020202020204" pitchFamily="34" charset="-128"/>
              </a:rPr>
              <a:t>motion</a:t>
            </a:r>
            <a:r>
              <a:rPr lang="cs-CZ" altLang="cs-CZ" sz="4900" dirty="0">
                <a:latin typeface="Arial Unicode MS" panose="020B0604020202020204" pitchFamily="34" charset="-128"/>
              </a:rPr>
              <a:t> </a:t>
            </a:r>
            <a:r>
              <a:rPr lang="cs-CZ" altLang="cs-CZ" sz="4900" dirty="0" err="1" smtClean="0">
                <a:latin typeface="Arial Unicode MS" panose="020B0604020202020204" pitchFamily="34" charset="-128"/>
              </a:rPr>
              <a:t>qualifier</a:t>
            </a:r>
            <a:endParaRPr lang="cs-CZ" altLang="cs-CZ" sz="4900" dirty="0" smtClean="0">
              <a:latin typeface="Arial Unicode MS" panose="020B0604020202020204" pitchFamily="34" charset="-128"/>
            </a:endParaRPr>
          </a:p>
          <a:p>
            <a:r>
              <a:rPr lang="cs-CZ" altLang="cs-CZ" sz="4900" dirty="0" err="1" smtClean="0">
                <a:latin typeface="Arial Unicode MS" panose="020B0604020202020204" pitchFamily="34" charset="-128"/>
              </a:rPr>
              <a:t>The</a:t>
            </a:r>
            <a:r>
              <a:rPr lang="cs-CZ" altLang="cs-CZ" sz="4900" dirty="0" smtClean="0">
                <a:latin typeface="Arial Unicode MS" panose="020B0604020202020204" pitchFamily="34" charset="-128"/>
              </a:rPr>
              <a:t> second Q - </a:t>
            </a:r>
            <a:r>
              <a:rPr lang="cs-CZ" altLang="cs-CZ" sz="4900" dirty="0" smtClean="0"/>
              <a:t> </a:t>
            </a:r>
            <a:r>
              <a:rPr lang="cs-CZ" altLang="cs-CZ" sz="4900" dirty="0" err="1" smtClean="0"/>
              <a:t>Origin</a:t>
            </a:r>
            <a:r>
              <a:rPr lang="cs-CZ" altLang="cs-CZ" sz="4900" dirty="0" smtClean="0"/>
              <a:t> </a:t>
            </a:r>
            <a:r>
              <a:rPr lang="cs-CZ" altLang="cs-CZ" sz="4900" dirty="0" err="1" smtClean="0"/>
              <a:t>of</a:t>
            </a:r>
            <a:r>
              <a:rPr lang="cs-CZ" altLang="cs-CZ" sz="4900" dirty="0" smtClean="0"/>
              <a:t> </a:t>
            </a:r>
            <a:r>
              <a:rPr lang="cs-CZ" altLang="cs-CZ" sz="4900" dirty="0" err="1" smtClean="0"/>
              <a:t>disorder</a:t>
            </a:r>
            <a:endParaRPr lang="cs-CZ" altLang="cs-CZ" sz="4900" dirty="0" smtClean="0"/>
          </a:p>
          <a:p>
            <a:r>
              <a:rPr lang="cs-CZ" altLang="cs-CZ" sz="4900" dirty="0" err="1" smtClean="0">
                <a:latin typeface="Arial" panose="020B0604020202020204" pitchFamily="34" charset="0"/>
              </a:rPr>
              <a:t>The</a:t>
            </a:r>
            <a:r>
              <a:rPr lang="cs-CZ" altLang="cs-CZ" sz="4900" dirty="0" smtClean="0">
                <a:latin typeface="Arial" panose="020B0604020202020204" pitchFamily="34" charset="0"/>
              </a:rPr>
              <a:t> </a:t>
            </a:r>
            <a:r>
              <a:rPr lang="cs-CZ" altLang="cs-CZ" sz="4900" dirty="0" err="1" smtClean="0">
                <a:latin typeface="Arial" panose="020B0604020202020204" pitchFamily="34" charset="0"/>
              </a:rPr>
              <a:t>thirt</a:t>
            </a:r>
            <a:r>
              <a:rPr lang="cs-CZ" altLang="cs-CZ" sz="4900" dirty="0" smtClean="0">
                <a:latin typeface="Arial" panose="020B0604020202020204" pitchFamily="34" charset="0"/>
              </a:rPr>
              <a:t> Q - </a:t>
            </a:r>
            <a:r>
              <a:rPr lang="cs-CZ" altLang="cs-CZ" sz="4900" dirty="0" err="1" smtClean="0">
                <a:latin typeface="Arial" panose="020B0604020202020204" pitchFamily="34" charset="0"/>
              </a:rPr>
              <a:t>Localisation</a:t>
            </a:r>
            <a:endParaRPr lang="cs-CZ" altLang="cs-CZ" sz="4900" dirty="0">
              <a:latin typeface="Arial" panose="020B0604020202020204" pitchFamily="34" charset="0"/>
            </a:endParaRPr>
          </a:p>
          <a:p>
            <a:endParaRPr lang="cs-CZ" dirty="0"/>
          </a:p>
        </p:txBody>
      </p:sp>
      <p:pic>
        <p:nvPicPr>
          <p:cNvPr id="6" name="Obrázek 5"/>
          <p:cNvPicPr>
            <a:picLocks noChangeAspect="1"/>
          </p:cNvPicPr>
          <p:nvPr/>
        </p:nvPicPr>
        <p:blipFill rotWithShape="1">
          <a:blip r:embed="rId2"/>
          <a:srcRect l="32902" t="33354" r="57116" b="45300"/>
          <a:stretch/>
        </p:blipFill>
        <p:spPr>
          <a:xfrm>
            <a:off x="363821" y="3323547"/>
            <a:ext cx="1684491" cy="2026310"/>
          </a:xfrm>
          <a:prstGeom prst="rect">
            <a:avLst/>
          </a:prstGeom>
        </p:spPr>
      </p:pic>
      <p:pic>
        <p:nvPicPr>
          <p:cNvPr id="9" name="Obrázek 8"/>
          <p:cNvPicPr>
            <a:picLocks noChangeAspect="1"/>
          </p:cNvPicPr>
          <p:nvPr/>
        </p:nvPicPr>
        <p:blipFill rotWithShape="1">
          <a:blip r:embed="rId2"/>
          <a:srcRect l="32902" t="60556" r="52225" b="9081"/>
          <a:stretch/>
        </p:blipFill>
        <p:spPr>
          <a:xfrm>
            <a:off x="2132856" y="3323547"/>
            <a:ext cx="2509999" cy="2882189"/>
          </a:xfrm>
          <a:prstGeom prst="rect">
            <a:avLst/>
          </a:prstGeom>
        </p:spPr>
      </p:pic>
      <p:pic>
        <p:nvPicPr>
          <p:cNvPr id="10" name="Obrázek 9"/>
          <p:cNvPicPr>
            <a:picLocks noChangeAspect="1"/>
          </p:cNvPicPr>
          <p:nvPr/>
        </p:nvPicPr>
        <p:blipFill rotWithShape="1">
          <a:blip r:embed="rId2"/>
          <a:srcRect l="49604" t="60556" r="33700" b="9081"/>
          <a:stretch/>
        </p:blipFill>
        <p:spPr>
          <a:xfrm>
            <a:off x="6889082" y="3323547"/>
            <a:ext cx="2817458" cy="2882189"/>
          </a:xfrm>
          <a:prstGeom prst="rect">
            <a:avLst/>
          </a:prstGeom>
        </p:spPr>
      </p:pic>
      <p:sp>
        <p:nvSpPr>
          <p:cNvPr id="11" name="TextovéPole 10"/>
          <p:cNvSpPr txBox="1"/>
          <p:nvPr/>
        </p:nvSpPr>
        <p:spPr>
          <a:xfrm>
            <a:off x="4642855" y="3323547"/>
            <a:ext cx="1885507" cy="2862322"/>
          </a:xfrm>
          <a:prstGeom prst="rect">
            <a:avLst/>
          </a:prstGeom>
          <a:noFill/>
        </p:spPr>
        <p:txBody>
          <a:bodyPr wrap="square" rtlCol="0">
            <a:spAutoFit/>
          </a:bodyPr>
          <a:lstStyle/>
          <a:p>
            <a:r>
              <a:rPr lang="cs-CZ" dirty="0" smtClean="0"/>
              <a:t>No </a:t>
            </a:r>
            <a:r>
              <a:rPr lang="cs-CZ" dirty="0" err="1" smtClean="0"/>
              <a:t>change</a:t>
            </a:r>
            <a:endParaRPr lang="cs-CZ" dirty="0" smtClean="0"/>
          </a:p>
          <a:p>
            <a:r>
              <a:rPr lang="cs-CZ" dirty="0" err="1" smtClean="0"/>
              <a:t>Complete</a:t>
            </a:r>
            <a:r>
              <a:rPr lang="cs-CZ" dirty="0" smtClean="0"/>
              <a:t> </a:t>
            </a:r>
            <a:r>
              <a:rPr lang="cs-CZ" dirty="0" err="1" smtClean="0"/>
              <a:t>lost</a:t>
            </a:r>
            <a:endParaRPr lang="cs-CZ" dirty="0" smtClean="0"/>
          </a:p>
          <a:p>
            <a:r>
              <a:rPr lang="cs-CZ" dirty="0" err="1" smtClean="0"/>
              <a:t>Partial</a:t>
            </a:r>
            <a:r>
              <a:rPr lang="cs-CZ" dirty="0" smtClean="0"/>
              <a:t> </a:t>
            </a:r>
            <a:r>
              <a:rPr lang="cs-CZ" dirty="0" err="1" smtClean="0"/>
              <a:t>lost</a:t>
            </a:r>
            <a:endParaRPr lang="cs-CZ" dirty="0" smtClean="0"/>
          </a:p>
          <a:p>
            <a:r>
              <a:rPr lang="cs-CZ" dirty="0" err="1" smtClean="0"/>
              <a:t>Additional</a:t>
            </a:r>
            <a:r>
              <a:rPr lang="cs-CZ" dirty="0" smtClean="0"/>
              <a:t> part</a:t>
            </a:r>
          </a:p>
          <a:p>
            <a:r>
              <a:rPr lang="cs-CZ" dirty="0" err="1" smtClean="0"/>
              <a:t>Disproportion</a:t>
            </a:r>
            <a:endParaRPr lang="cs-CZ" dirty="0" smtClean="0"/>
          </a:p>
          <a:p>
            <a:r>
              <a:rPr lang="cs-CZ" dirty="0" err="1" smtClean="0"/>
              <a:t>Continuity</a:t>
            </a:r>
            <a:r>
              <a:rPr lang="cs-CZ" dirty="0" smtClean="0"/>
              <a:t> </a:t>
            </a:r>
            <a:r>
              <a:rPr lang="cs-CZ" dirty="0" err="1" smtClean="0"/>
              <a:t>failure</a:t>
            </a:r>
            <a:endParaRPr lang="cs-CZ" dirty="0" smtClean="0"/>
          </a:p>
          <a:p>
            <a:r>
              <a:rPr lang="cs-CZ" dirty="0" err="1" smtClean="0"/>
              <a:t>Misalignment</a:t>
            </a:r>
            <a:endParaRPr lang="cs-CZ" dirty="0" smtClean="0"/>
          </a:p>
          <a:p>
            <a:r>
              <a:rPr lang="cs-CZ" dirty="0" err="1" smtClean="0"/>
              <a:t>Quality</a:t>
            </a:r>
            <a:r>
              <a:rPr lang="cs-CZ" dirty="0" smtClean="0"/>
              <a:t> </a:t>
            </a:r>
            <a:r>
              <a:rPr lang="cs-CZ" dirty="0" err="1" smtClean="0"/>
              <a:t>changes</a:t>
            </a:r>
            <a:endParaRPr lang="cs-CZ" dirty="0" smtClean="0"/>
          </a:p>
          <a:p>
            <a:r>
              <a:rPr lang="cs-CZ" dirty="0" err="1" smtClean="0"/>
              <a:t>Nonspecific</a:t>
            </a:r>
            <a:endParaRPr lang="cs-CZ" dirty="0" smtClean="0"/>
          </a:p>
          <a:p>
            <a:r>
              <a:rPr lang="cs-CZ" dirty="0" smtClean="0"/>
              <a:t>Non </a:t>
            </a:r>
            <a:r>
              <a:rPr lang="cs-CZ" dirty="0" err="1" smtClean="0"/>
              <a:t>applicable</a:t>
            </a:r>
            <a:endParaRPr lang="cs-CZ" dirty="0"/>
          </a:p>
        </p:txBody>
      </p:sp>
      <p:sp>
        <p:nvSpPr>
          <p:cNvPr id="12" name="TextovéPole 11"/>
          <p:cNvSpPr txBox="1"/>
          <p:nvPr/>
        </p:nvSpPr>
        <p:spPr>
          <a:xfrm>
            <a:off x="9706540" y="3364257"/>
            <a:ext cx="1864242" cy="2800767"/>
          </a:xfrm>
          <a:prstGeom prst="rect">
            <a:avLst/>
          </a:prstGeom>
          <a:noFill/>
        </p:spPr>
        <p:txBody>
          <a:bodyPr wrap="square" rtlCol="0">
            <a:spAutoFit/>
          </a:bodyPr>
          <a:lstStyle/>
          <a:p>
            <a:r>
              <a:rPr lang="cs-CZ" sz="1400" dirty="0" smtClean="0"/>
              <a:t>More </a:t>
            </a:r>
            <a:r>
              <a:rPr lang="cs-CZ" sz="1400" dirty="0" err="1" smtClean="0"/>
              <a:t>than</a:t>
            </a:r>
            <a:r>
              <a:rPr lang="cs-CZ" sz="1400" dirty="0" smtClean="0"/>
              <a:t> </a:t>
            </a:r>
            <a:r>
              <a:rPr lang="cs-CZ" sz="1400" dirty="0" err="1" smtClean="0"/>
              <a:t>one</a:t>
            </a:r>
            <a:r>
              <a:rPr lang="cs-CZ" sz="1400" dirty="0" smtClean="0"/>
              <a:t> place</a:t>
            </a:r>
          </a:p>
          <a:p>
            <a:r>
              <a:rPr lang="cs-CZ" dirty="0" err="1" smtClean="0"/>
              <a:t>Right</a:t>
            </a:r>
            <a:endParaRPr lang="cs-CZ" dirty="0" smtClean="0"/>
          </a:p>
          <a:p>
            <a:r>
              <a:rPr lang="cs-CZ" dirty="0" err="1" smtClean="0"/>
              <a:t>Left</a:t>
            </a:r>
            <a:endParaRPr lang="cs-CZ" dirty="0" smtClean="0"/>
          </a:p>
          <a:p>
            <a:r>
              <a:rPr lang="cs-CZ" dirty="0" err="1" smtClean="0"/>
              <a:t>Both</a:t>
            </a:r>
            <a:r>
              <a:rPr lang="cs-CZ" dirty="0" smtClean="0"/>
              <a:t> </a:t>
            </a:r>
            <a:r>
              <a:rPr lang="cs-CZ" dirty="0" err="1" smtClean="0"/>
              <a:t>sides</a:t>
            </a:r>
            <a:endParaRPr lang="cs-CZ" dirty="0" smtClean="0"/>
          </a:p>
          <a:p>
            <a:r>
              <a:rPr lang="cs-CZ" dirty="0" err="1" smtClean="0"/>
              <a:t>Frontal</a:t>
            </a:r>
            <a:endParaRPr lang="cs-CZ" dirty="0" smtClean="0"/>
          </a:p>
          <a:p>
            <a:r>
              <a:rPr lang="cs-CZ" dirty="0" err="1" smtClean="0"/>
              <a:t>Dorsal</a:t>
            </a:r>
            <a:endParaRPr lang="cs-CZ" dirty="0" smtClean="0"/>
          </a:p>
          <a:p>
            <a:r>
              <a:rPr lang="cs-CZ" dirty="0" err="1" smtClean="0"/>
              <a:t>Proximal</a:t>
            </a:r>
            <a:endParaRPr lang="cs-CZ" dirty="0" smtClean="0"/>
          </a:p>
          <a:p>
            <a:r>
              <a:rPr lang="cs-CZ" dirty="0" err="1" smtClean="0"/>
              <a:t>Distal</a:t>
            </a:r>
            <a:endParaRPr lang="cs-CZ" dirty="0" smtClean="0"/>
          </a:p>
          <a:p>
            <a:r>
              <a:rPr lang="cs-CZ" dirty="0" err="1" smtClean="0"/>
              <a:t>Nonspecific</a:t>
            </a:r>
            <a:endParaRPr lang="cs-CZ" dirty="0" smtClean="0"/>
          </a:p>
          <a:p>
            <a:r>
              <a:rPr lang="cs-CZ" dirty="0" smtClean="0"/>
              <a:t>Non </a:t>
            </a:r>
            <a:r>
              <a:rPr lang="cs-CZ" dirty="0" err="1" smtClean="0"/>
              <a:t>applicable</a:t>
            </a:r>
            <a:endParaRPr lang="cs-CZ" dirty="0"/>
          </a:p>
        </p:txBody>
      </p:sp>
    </p:spTree>
    <p:extLst>
      <p:ext uri="{BB962C8B-B14F-4D97-AF65-F5344CB8AC3E}">
        <p14:creationId xmlns:p14="http://schemas.microsoft.com/office/powerpoint/2010/main" val="245543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dirty="0" err="1"/>
              <a:t>Qualifiers</a:t>
            </a:r>
            <a:r>
              <a:rPr lang="cs-CZ" dirty="0"/>
              <a:t> </a:t>
            </a:r>
            <a:r>
              <a:rPr lang="cs-CZ" dirty="0" err="1"/>
              <a:t>of</a:t>
            </a:r>
            <a:r>
              <a:rPr lang="cs-CZ" dirty="0"/>
              <a:t> </a:t>
            </a:r>
            <a:r>
              <a:rPr lang="cs-CZ" dirty="0" err="1" smtClean="0"/>
              <a:t>Activities</a:t>
            </a:r>
            <a:r>
              <a:rPr lang="cs-CZ" dirty="0" smtClean="0"/>
              <a:t> and </a:t>
            </a:r>
            <a:r>
              <a:rPr lang="cs-CZ" dirty="0" err="1" smtClean="0"/>
              <a:t>Participation</a:t>
            </a:r>
            <a:r>
              <a:rPr lang="cs-CZ" dirty="0" smtClean="0"/>
              <a:t> </a:t>
            </a:r>
            <a:r>
              <a:rPr lang="cs-CZ" dirty="0" err="1" smtClean="0"/>
              <a:t>dxxxx</a:t>
            </a:r>
            <a:r>
              <a:rPr lang="cs-CZ" dirty="0" smtClean="0"/>
              <a:t>._ _</a:t>
            </a:r>
            <a:endParaRPr lang="cs-CZ" dirty="0"/>
          </a:p>
        </p:txBody>
      </p:sp>
      <p:sp>
        <p:nvSpPr>
          <p:cNvPr id="3" name="Zástupný symbol pro obsah 2"/>
          <p:cNvSpPr>
            <a:spLocks noGrp="1"/>
          </p:cNvSpPr>
          <p:nvPr>
            <p:ph idx="1"/>
          </p:nvPr>
        </p:nvSpPr>
        <p:spPr/>
        <p:txBody>
          <a:bodyPr/>
          <a:lstStyle/>
          <a:p>
            <a:r>
              <a:rPr lang="cs-CZ" dirty="0" err="1" smtClean="0"/>
              <a:t>Two</a:t>
            </a:r>
            <a:r>
              <a:rPr lang="cs-CZ" dirty="0" smtClean="0"/>
              <a:t> </a:t>
            </a:r>
            <a:r>
              <a:rPr lang="cs-CZ" dirty="0" err="1" smtClean="0"/>
              <a:t>Qualifier</a:t>
            </a:r>
            <a:r>
              <a:rPr lang="cs-CZ" dirty="0" smtClean="0"/>
              <a:t> </a:t>
            </a:r>
            <a:r>
              <a:rPr lang="cs-CZ" dirty="0" err="1" smtClean="0"/>
              <a:t>the</a:t>
            </a:r>
            <a:r>
              <a:rPr lang="cs-CZ" dirty="0" smtClean="0"/>
              <a:t> </a:t>
            </a:r>
            <a:r>
              <a:rPr lang="cs-CZ" dirty="0" err="1" smtClean="0"/>
              <a:t>same</a:t>
            </a:r>
            <a:r>
              <a:rPr lang="cs-CZ" dirty="0" smtClean="0"/>
              <a:t> </a:t>
            </a:r>
            <a:r>
              <a:rPr lang="cs-CZ" dirty="0" err="1" smtClean="0"/>
              <a:t>evaluation</a:t>
            </a:r>
            <a:r>
              <a:rPr lang="cs-CZ" dirty="0" smtClean="0"/>
              <a:t> </a:t>
            </a:r>
          </a:p>
          <a:p>
            <a:pPr lvl="1"/>
            <a:r>
              <a:rPr lang="cs-CZ" dirty="0" smtClean="0"/>
              <a:t>Performance </a:t>
            </a:r>
            <a:r>
              <a:rPr lang="cs-CZ" dirty="0" err="1" smtClean="0"/>
              <a:t>difficulties</a:t>
            </a:r>
            <a:r>
              <a:rPr lang="cs-CZ" dirty="0" smtClean="0"/>
              <a:t>, </a:t>
            </a:r>
            <a:r>
              <a:rPr lang="cs-CZ" dirty="0" err="1" smtClean="0"/>
              <a:t>dependent</a:t>
            </a:r>
            <a:r>
              <a:rPr lang="cs-CZ" dirty="0" smtClean="0"/>
              <a:t> on </a:t>
            </a:r>
            <a:r>
              <a:rPr lang="cs-CZ" dirty="0" err="1" smtClean="0"/>
              <a:t>the</a:t>
            </a:r>
            <a:r>
              <a:rPr lang="cs-CZ" dirty="0" smtClean="0"/>
              <a:t> </a:t>
            </a:r>
            <a:r>
              <a:rPr lang="cs-CZ" dirty="0" err="1" smtClean="0"/>
              <a:t>enviroment</a:t>
            </a:r>
            <a:endParaRPr lang="cs-CZ" dirty="0" smtClean="0"/>
          </a:p>
          <a:p>
            <a:pPr lvl="1"/>
            <a:r>
              <a:rPr lang="cs-CZ" dirty="0" err="1" smtClean="0"/>
              <a:t>Capacity</a:t>
            </a:r>
            <a:r>
              <a:rPr lang="cs-CZ" dirty="0" smtClean="0"/>
              <a:t> </a:t>
            </a:r>
            <a:r>
              <a:rPr lang="cs-CZ" dirty="0" err="1" smtClean="0"/>
              <a:t>difficulties</a:t>
            </a:r>
            <a:r>
              <a:rPr lang="cs-CZ" dirty="0" smtClean="0"/>
              <a:t>, independent on </a:t>
            </a:r>
            <a:r>
              <a:rPr lang="cs-CZ" dirty="0" err="1" smtClean="0"/>
              <a:t>the</a:t>
            </a:r>
            <a:r>
              <a:rPr lang="cs-CZ" dirty="0" smtClean="0"/>
              <a:t> </a:t>
            </a:r>
            <a:r>
              <a:rPr lang="cs-CZ" dirty="0" err="1" smtClean="0"/>
              <a:t>enviroment</a:t>
            </a:r>
            <a:endParaRPr lang="cs-CZ" dirty="0"/>
          </a:p>
        </p:txBody>
      </p:sp>
      <p:pic>
        <p:nvPicPr>
          <p:cNvPr id="4" name="Zástupný symbol pro obsah 3"/>
          <p:cNvPicPr>
            <a:picLocks noChangeAspect="1"/>
          </p:cNvPicPr>
          <p:nvPr/>
        </p:nvPicPr>
        <p:blipFill rotWithShape="1">
          <a:blip r:embed="rId2"/>
          <a:srcRect l="31809" t="41619" r="21000" b="36013"/>
          <a:stretch/>
        </p:blipFill>
        <p:spPr>
          <a:xfrm>
            <a:off x="1133855" y="3444552"/>
            <a:ext cx="8509191" cy="2268676"/>
          </a:xfrm>
          <a:prstGeom prst="rect">
            <a:avLst/>
          </a:prstGeom>
        </p:spPr>
      </p:pic>
    </p:spTree>
    <p:extLst>
      <p:ext uri="{BB962C8B-B14F-4D97-AF65-F5344CB8AC3E}">
        <p14:creationId xmlns:p14="http://schemas.microsoft.com/office/powerpoint/2010/main" val="323871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Qualifiers</a:t>
            </a:r>
            <a:r>
              <a:rPr lang="cs-CZ" dirty="0"/>
              <a:t> </a:t>
            </a:r>
            <a:r>
              <a:rPr lang="cs-CZ" dirty="0" err="1" smtClean="0"/>
              <a:t>of</a:t>
            </a:r>
            <a:r>
              <a:rPr lang="cs-CZ" dirty="0" smtClean="0"/>
              <a:t> </a:t>
            </a:r>
            <a:r>
              <a:rPr lang="cs-CZ" dirty="0" err="1"/>
              <a:t>E</a:t>
            </a:r>
            <a:r>
              <a:rPr lang="cs-CZ" dirty="0" err="1" smtClean="0"/>
              <a:t>nviromental</a:t>
            </a:r>
            <a:r>
              <a:rPr lang="cs-CZ" dirty="0" smtClean="0"/>
              <a:t> </a:t>
            </a:r>
            <a:r>
              <a:rPr lang="cs-CZ" dirty="0" err="1" smtClean="0"/>
              <a:t>factors</a:t>
            </a:r>
            <a:endParaRPr lang="cs-CZ" dirty="0"/>
          </a:p>
        </p:txBody>
      </p:sp>
      <p:sp>
        <p:nvSpPr>
          <p:cNvPr id="3" name="Zástupný symbol pro obsah 2"/>
          <p:cNvSpPr>
            <a:spLocks noGrp="1"/>
          </p:cNvSpPr>
          <p:nvPr>
            <p:ph idx="1"/>
          </p:nvPr>
        </p:nvSpPr>
        <p:spPr/>
        <p:txBody>
          <a:bodyPr/>
          <a:lstStyle/>
          <a:p>
            <a:r>
              <a:rPr lang="cs-CZ" dirty="0" err="1"/>
              <a:t>Two</a:t>
            </a:r>
            <a:r>
              <a:rPr lang="cs-CZ" dirty="0"/>
              <a:t> </a:t>
            </a:r>
            <a:r>
              <a:rPr lang="cs-CZ" dirty="0" err="1"/>
              <a:t>Qualifier</a:t>
            </a:r>
            <a:r>
              <a:rPr lang="cs-CZ" dirty="0"/>
              <a:t> </a:t>
            </a:r>
            <a:r>
              <a:rPr lang="cs-CZ" dirty="0" err="1"/>
              <a:t>the</a:t>
            </a:r>
            <a:r>
              <a:rPr lang="cs-CZ" dirty="0"/>
              <a:t> </a:t>
            </a:r>
            <a:r>
              <a:rPr lang="cs-CZ" dirty="0" err="1"/>
              <a:t>same</a:t>
            </a:r>
            <a:r>
              <a:rPr lang="cs-CZ" dirty="0"/>
              <a:t> </a:t>
            </a:r>
            <a:r>
              <a:rPr lang="cs-CZ" dirty="0" err="1"/>
              <a:t>evaluation</a:t>
            </a:r>
            <a:r>
              <a:rPr lang="cs-CZ" dirty="0"/>
              <a:t> </a:t>
            </a:r>
          </a:p>
          <a:p>
            <a:pPr lvl="1"/>
            <a:r>
              <a:rPr lang="cs-CZ" dirty="0" err="1" smtClean="0"/>
              <a:t>exxxx</a:t>
            </a:r>
            <a:r>
              <a:rPr lang="cs-CZ" dirty="0" smtClean="0"/>
              <a:t>._	(barier .)</a:t>
            </a:r>
          </a:p>
          <a:p>
            <a:pPr lvl="1"/>
            <a:r>
              <a:rPr lang="cs-CZ" dirty="0" err="1" smtClean="0"/>
              <a:t>exxxx</a:t>
            </a:r>
            <a:r>
              <a:rPr lang="cs-CZ" dirty="0" smtClean="0"/>
              <a:t>+_	(</a:t>
            </a:r>
            <a:r>
              <a:rPr lang="cs-CZ" dirty="0" err="1" smtClean="0"/>
              <a:t>facilitation</a:t>
            </a:r>
            <a:r>
              <a:rPr lang="cs-CZ" dirty="0" smtClean="0"/>
              <a:t> +)</a:t>
            </a:r>
          </a:p>
          <a:p>
            <a:pPr lvl="1"/>
            <a:endParaRPr lang="cs-CZ" dirty="0"/>
          </a:p>
          <a:p>
            <a:pPr lvl="1"/>
            <a:endParaRPr lang="cs-CZ" dirty="0" smtClean="0"/>
          </a:p>
          <a:p>
            <a:endParaRPr lang="cs-CZ" dirty="0" smtClean="0"/>
          </a:p>
          <a:p>
            <a:endParaRPr lang="cs-CZ" dirty="0"/>
          </a:p>
        </p:txBody>
      </p:sp>
      <p:pic>
        <p:nvPicPr>
          <p:cNvPr id="4" name="Zástupný symbol pro obsah 3"/>
          <p:cNvPicPr>
            <a:picLocks noChangeAspect="1"/>
          </p:cNvPicPr>
          <p:nvPr/>
        </p:nvPicPr>
        <p:blipFill rotWithShape="1">
          <a:blip r:embed="rId2"/>
          <a:srcRect l="31809" t="41619" r="21000" b="36013"/>
          <a:stretch/>
        </p:blipFill>
        <p:spPr>
          <a:xfrm>
            <a:off x="1133855" y="3444552"/>
            <a:ext cx="8509191" cy="2268676"/>
          </a:xfrm>
          <a:prstGeom prst="rect">
            <a:avLst/>
          </a:prstGeom>
        </p:spPr>
      </p:pic>
    </p:spTree>
    <p:extLst>
      <p:ext uri="{BB962C8B-B14F-4D97-AF65-F5344CB8AC3E}">
        <p14:creationId xmlns:p14="http://schemas.microsoft.com/office/powerpoint/2010/main" val="207499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661610"/>
          </a:xfrm>
        </p:spPr>
        <p:txBody>
          <a:bodyPr>
            <a:normAutofit/>
          </a:bodyPr>
          <a:lstStyle/>
          <a:p>
            <a:r>
              <a:rPr lang="en-US" sz="4000" dirty="0"/>
              <a:t>World Physiotherapy adopted a motion supporting the implementation of the ICF in physiotherapy in 2003.</a:t>
            </a:r>
            <a:r>
              <a:rPr lang="cs-CZ" dirty="0"/>
              <a:t/>
            </a:r>
            <a:br>
              <a:rPr lang="cs-CZ" dirty="0"/>
            </a:br>
            <a:endParaRPr lang="cs-CZ" dirty="0"/>
          </a:p>
        </p:txBody>
      </p:sp>
      <p:sp>
        <p:nvSpPr>
          <p:cNvPr id="3" name="Zástupný symbol pro obsah 2"/>
          <p:cNvSpPr>
            <a:spLocks noGrp="1"/>
          </p:cNvSpPr>
          <p:nvPr>
            <p:ph idx="1"/>
          </p:nvPr>
        </p:nvSpPr>
        <p:spPr>
          <a:xfrm>
            <a:off x="838200" y="2693581"/>
            <a:ext cx="10515600" cy="3483381"/>
          </a:xfrm>
        </p:spPr>
        <p:txBody>
          <a:bodyPr/>
          <a:lstStyle/>
          <a:p>
            <a:r>
              <a:rPr lang="cs-CZ" dirty="0" err="1" smtClean="0"/>
              <a:t>Physiotherapy</a:t>
            </a:r>
            <a:r>
              <a:rPr lang="cs-CZ" dirty="0" smtClean="0"/>
              <a:t> </a:t>
            </a:r>
            <a:r>
              <a:rPr lang="cs-CZ" dirty="0" err="1" smtClean="0"/>
              <a:t>respect</a:t>
            </a:r>
            <a:r>
              <a:rPr lang="cs-CZ" dirty="0" smtClean="0"/>
              <a:t> a ICF model (bio-psycho-</a:t>
            </a:r>
            <a:r>
              <a:rPr lang="cs-CZ" dirty="0" err="1" smtClean="0"/>
              <a:t>social</a:t>
            </a:r>
            <a:r>
              <a:rPr lang="cs-CZ" dirty="0" smtClean="0"/>
              <a:t> model)</a:t>
            </a:r>
          </a:p>
          <a:p>
            <a:r>
              <a:rPr lang="cs-CZ" dirty="0" err="1" smtClean="0"/>
              <a:t>Physiotherapy</a:t>
            </a:r>
            <a:r>
              <a:rPr lang="cs-CZ" dirty="0" smtClean="0"/>
              <a:t> </a:t>
            </a:r>
            <a:r>
              <a:rPr lang="cs-CZ" dirty="0" err="1" smtClean="0"/>
              <a:t>includes</a:t>
            </a:r>
            <a:r>
              <a:rPr lang="cs-CZ" dirty="0" smtClean="0"/>
              <a:t> </a:t>
            </a:r>
            <a:r>
              <a:rPr lang="cs-CZ" dirty="0" err="1" smtClean="0"/>
              <a:t>evaluation</a:t>
            </a:r>
            <a:r>
              <a:rPr lang="cs-CZ" dirty="0" smtClean="0"/>
              <a:t> </a:t>
            </a:r>
            <a:r>
              <a:rPr lang="cs-CZ" dirty="0" err="1" smtClean="0"/>
              <a:t>of</a:t>
            </a:r>
            <a:r>
              <a:rPr lang="cs-CZ" dirty="0" smtClean="0"/>
              <a:t> </a:t>
            </a:r>
            <a:r>
              <a:rPr lang="cs-CZ" dirty="0" err="1" smtClean="0"/>
              <a:t>pain</a:t>
            </a:r>
            <a:r>
              <a:rPr lang="cs-CZ" dirty="0" smtClean="0"/>
              <a:t> and disability </a:t>
            </a:r>
            <a:r>
              <a:rPr lang="cs-CZ" dirty="0" err="1" smtClean="0"/>
              <a:t>sources</a:t>
            </a:r>
            <a:r>
              <a:rPr lang="cs-CZ" dirty="0" smtClean="0"/>
              <a:t> (</a:t>
            </a:r>
            <a:r>
              <a:rPr lang="cs-CZ" dirty="0" err="1" smtClean="0"/>
              <a:t>McKenzie</a:t>
            </a:r>
            <a:r>
              <a:rPr lang="cs-CZ" dirty="0" smtClean="0"/>
              <a:t>)</a:t>
            </a:r>
          </a:p>
          <a:p>
            <a:endParaRPr lang="cs-CZ" dirty="0"/>
          </a:p>
          <a:p>
            <a:r>
              <a:rPr lang="cs-CZ" dirty="0" smtClean="0"/>
              <a:t>More </a:t>
            </a:r>
            <a:r>
              <a:rPr lang="cs-CZ" dirty="0" err="1" smtClean="0"/>
              <a:t>aplications</a:t>
            </a:r>
            <a:r>
              <a:rPr lang="cs-CZ" dirty="0" smtClean="0"/>
              <a:t> are </a:t>
            </a:r>
            <a:r>
              <a:rPr lang="cs-CZ" dirty="0" err="1" smtClean="0"/>
              <a:t>used</a:t>
            </a:r>
            <a:r>
              <a:rPr lang="cs-CZ" dirty="0" smtClean="0"/>
              <a:t> in </a:t>
            </a:r>
            <a:r>
              <a:rPr lang="cs-CZ" dirty="0" err="1" smtClean="0"/>
              <a:t>Occupational</a:t>
            </a:r>
            <a:r>
              <a:rPr lang="cs-CZ" dirty="0" smtClean="0"/>
              <a:t> </a:t>
            </a:r>
            <a:r>
              <a:rPr lang="cs-CZ" dirty="0" err="1"/>
              <a:t>therapy</a:t>
            </a:r>
            <a:r>
              <a:rPr lang="cs-CZ" dirty="0"/>
              <a:t> </a:t>
            </a:r>
            <a:r>
              <a:rPr lang="cs-CZ" dirty="0" smtClean="0"/>
              <a:t>(</a:t>
            </a:r>
            <a:r>
              <a:rPr lang="cs-CZ" dirty="0" err="1" smtClean="0"/>
              <a:t>Ergotherapy</a:t>
            </a:r>
            <a:r>
              <a:rPr lang="cs-CZ" dirty="0" smtClean="0"/>
              <a:t>)</a:t>
            </a:r>
            <a:endParaRPr lang="cs-CZ" dirty="0"/>
          </a:p>
        </p:txBody>
      </p:sp>
    </p:spTree>
    <p:extLst>
      <p:ext uri="{BB962C8B-B14F-4D97-AF65-F5344CB8AC3E}">
        <p14:creationId xmlns:p14="http://schemas.microsoft.com/office/powerpoint/2010/main" val="58622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Biopsychosocial</a:t>
            </a:r>
            <a:r>
              <a:rPr lang="cs-CZ" dirty="0" smtClean="0"/>
              <a:t> model </a:t>
            </a:r>
            <a:r>
              <a:rPr lang="cs-CZ" dirty="0" err="1" smtClean="0"/>
              <a:t>according</a:t>
            </a:r>
            <a:r>
              <a:rPr lang="cs-CZ" dirty="0" smtClean="0"/>
              <a:t> ICF</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980" y="2259365"/>
            <a:ext cx="6206700" cy="3063343"/>
          </a:xfrm>
        </p:spPr>
      </p:pic>
      <p:sp>
        <p:nvSpPr>
          <p:cNvPr id="3" name="TextovéPole 2"/>
          <p:cNvSpPr txBox="1"/>
          <p:nvPr/>
        </p:nvSpPr>
        <p:spPr>
          <a:xfrm>
            <a:off x="730102" y="2636875"/>
            <a:ext cx="4217582" cy="2308324"/>
          </a:xfrm>
          <a:prstGeom prst="rect">
            <a:avLst/>
          </a:prstGeom>
          <a:noFill/>
        </p:spPr>
        <p:txBody>
          <a:bodyPr wrap="square" rtlCol="0">
            <a:spAutoFit/>
          </a:bodyPr>
          <a:lstStyle/>
          <a:p>
            <a:r>
              <a:rPr lang="cs-CZ" dirty="0" err="1" smtClean="0"/>
              <a:t>Our</a:t>
            </a:r>
            <a:r>
              <a:rPr lang="cs-CZ" dirty="0" smtClean="0"/>
              <a:t> </a:t>
            </a:r>
            <a:r>
              <a:rPr lang="cs-CZ" dirty="0" err="1" smtClean="0"/>
              <a:t>health</a:t>
            </a:r>
            <a:r>
              <a:rPr lang="cs-CZ" dirty="0" smtClean="0"/>
              <a:t> </a:t>
            </a:r>
            <a:r>
              <a:rPr lang="cs-CZ" dirty="0" err="1" smtClean="0"/>
              <a:t>is</a:t>
            </a:r>
            <a:r>
              <a:rPr lang="cs-CZ" dirty="0" smtClean="0"/>
              <a:t> </a:t>
            </a:r>
            <a:r>
              <a:rPr lang="cs-CZ" dirty="0" err="1" smtClean="0"/>
              <a:t>affected</a:t>
            </a:r>
            <a:r>
              <a:rPr lang="cs-CZ" dirty="0" smtClean="0"/>
              <a:t> by 5 </a:t>
            </a:r>
            <a:r>
              <a:rPr lang="cs-CZ" dirty="0" err="1" smtClean="0"/>
              <a:t>factors</a:t>
            </a:r>
            <a:endParaRPr lang="cs-CZ" dirty="0" smtClean="0"/>
          </a:p>
          <a:p>
            <a:endParaRPr lang="cs-CZ" dirty="0" smtClean="0"/>
          </a:p>
          <a:p>
            <a:r>
              <a:rPr lang="cs-CZ" dirty="0" err="1" smtClean="0"/>
              <a:t>The</a:t>
            </a:r>
            <a:r>
              <a:rPr lang="cs-CZ" dirty="0" smtClean="0"/>
              <a:t> Model </a:t>
            </a:r>
            <a:r>
              <a:rPr lang="cs-CZ" dirty="0" err="1" smtClean="0"/>
              <a:t>Consists</a:t>
            </a:r>
            <a:r>
              <a:rPr lang="cs-CZ" dirty="0" smtClean="0"/>
              <a:t> </a:t>
            </a:r>
            <a:r>
              <a:rPr lang="cs-CZ" dirty="0" err="1" smtClean="0"/>
              <a:t>of</a:t>
            </a:r>
            <a:r>
              <a:rPr lang="cs-CZ" dirty="0" smtClean="0"/>
              <a:t> 5 </a:t>
            </a:r>
            <a:r>
              <a:rPr lang="cs-CZ" dirty="0" err="1" smtClean="0"/>
              <a:t>components</a:t>
            </a:r>
            <a:r>
              <a:rPr lang="cs-CZ" dirty="0" smtClean="0"/>
              <a:t>:</a:t>
            </a:r>
          </a:p>
          <a:p>
            <a:pPr marL="285750" indent="-285750">
              <a:buFontTx/>
              <a:buChar char="-"/>
            </a:pPr>
            <a:r>
              <a:rPr lang="cs-CZ" dirty="0" smtClean="0"/>
              <a:t>Body </a:t>
            </a:r>
            <a:r>
              <a:rPr lang="cs-CZ" dirty="0" err="1" smtClean="0"/>
              <a:t>Functions</a:t>
            </a:r>
            <a:r>
              <a:rPr lang="cs-CZ" dirty="0" smtClean="0"/>
              <a:t> and </a:t>
            </a:r>
            <a:r>
              <a:rPr lang="cs-CZ" dirty="0" err="1" smtClean="0"/>
              <a:t>Structures</a:t>
            </a:r>
            <a:endParaRPr lang="cs-CZ" dirty="0" smtClean="0"/>
          </a:p>
          <a:p>
            <a:pPr marL="285750" indent="-285750">
              <a:buFontTx/>
              <a:buChar char="-"/>
            </a:pPr>
            <a:r>
              <a:rPr lang="cs-CZ" dirty="0" err="1" smtClean="0"/>
              <a:t>Activities</a:t>
            </a:r>
            <a:endParaRPr lang="cs-CZ" dirty="0" smtClean="0"/>
          </a:p>
          <a:p>
            <a:pPr marL="285750" indent="-285750">
              <a:buFontTx/>
              <a:buChar char="-"/>
            </a:pPr>
            <a:r>
              <a:rPr lang="cs-CZ" dirty="0" err="1" smtClean="0"/>
              <a:t>Participation</a:t>
            </a:r>
            <a:endParaRPr lang="cs-CZ" dirty="0" smtClean="0"/>
          </a:p>
          <a:p>
            <a:pPr marL="285750" indent="-285750">
              <a:buFontTx/>
              <a:buChar char="-"/>
            </a:pPr>
            <a:r>
              <a:rPr lang="cs-CZ" dirty="0" err="1" smtClean="0"/>
              <a:t>Enviroment</a:t>
            </a:r>
            <a:r>
              <a:rPr lang="cs-CZ" dirty="0" smtClean="0"/>
              <a:t> </a:t>
            </a:r>
            <a:r>
              <a:rPr lang="cs-CZ" dirty="0" err="1" smtClean="0"/>
              <a:t>factors</a:t>
            </a:r>
            <a:endParaRPr lang="cs-CZ" dirty="0" smtClean="0"/>
          </a:p>
          <a:p>
            <a:pPr marL="285750" indent="-285750">
              <a:buFontTx/>
              <a:buChar char="-"/>
            </a:pPr>
            <a:r>
              <a:rPr lang="cs-CZ" dirty="0" err="1" smtClean="0"/>
              <a:t>Personal</a:t>
            </a:r>
            <a:r>
              <a:rPr lang="cs-CZ" dirty="0" smtClean="0"/>
              <a:t> </a:t>
            </a:r>
            <a:r>
              <a:rPr lang="cs-CZ" dirty="0" err="1" smtClean="0"/>
              <a:t>factors</a:t>
            </a:r>
            <a:endParaRPr lang="cs-CZ" dirty="0"/>
          </a:p>
        </p:txBody>
      </p:sp>
    </p:spTree>
    <p:extLst>
      <p:ext uri="{BB962C8B-B14F-4D97-AF65-F5344CB8AC3E}">
        <p14:creationId xmlns:p14="http://schemas.microsoft.com/office/powerpoint/2010/main" val="2255265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6774" y="519709"/>
            <a:ext cx="6930386" cy="1046807"/>
          </a:xfrm>
        </p:spPr>
        <p:txBody>
          <a:bodyPr>
            <a:normAutofit fontScale="90000"/>
          </a:bodyPr>
          <a:lstStyle/>
          <a:p>
            <a:r>
              <a:rPr lang="cs-CZ" dirty="0"/>
              <a:t>T</a:t>
            </a:r>
            <a:r>
              <a:rPr lang="cs-CZ" dirty="0" smtClean="0"/>
              <a:t>erm </a:t>
            </a:r>
            <a:r>
              <a:rPr lang="cs-CZ" dirty="0" err="1" smtClean="0"/>
              <a:t>Rehabilitation</a:t>
            </a:r>
            <a:r>
              <a:rPr lang="cs-CZ" dirty="0" smtClean="0"/>
              <a:t/>
            </a:r>
            <a:br>
              <a:rPr lang="cs-CZ" dirty="0" smtClean="0"/>
            </a:br>
            <a:r>
              <a:rPr lang="cs-CZ" dirty="0" err="1" smtClean="0"/>
              <a:t>Repetition</a:t>
            </a:r>
            <a:r>
              <a:rPr lang="cs-CZ" dirty="0" smtClean="0"/>
              <a:t> </a:t>
            </a:r>
            <a:r>
              <a:rPr lang="cs-CZ" dirty="0" err="1" smtClean="0"/>
              <a:t>of</a:t>
            </a:r>
            <a:r>
              <a:rPr lang="cs-CZ" dirty="0" smtClean="0"/>
              <a:t> </a:t>
            </a:r>
            <a:r>
              <a:rPr lang="cs-CZ" dirty="0" err="1" smtClean="0"/>
              <a:t>winter</a:t>
            </a:r>
            <a:r>
              <a:rPr lang="cs-CZ" dirty="0" smtClean="0"/>
              <a:t> term</a:t>
            </a:r>
            <a:endParaRPr lang="cs-CZ" dirty="0"/>
          </a:p>
        </p:txBody>
      </p:sp>
      <p:sp>
        <p:nvSpPr>
          <p:cNvPr id="5" name="Rectangle 2"/>
          <p:cNvSpPr>
            <a:spLocks noGrp="1" noChangeArrowheads="1"/>
          </p:cNvSpPr>
          <p:nvPr>
            <p:ph idx="1"/>
          </p:nvPr>
        </p:nvSpPr>
        <p:spPr bwMode="auto">
          <a:xfrm>
            <a:off x="652519" y="1658665"/>
            <a:ext cx="11220504" cy="458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Bef>
                <a:spcPts val="0"/>
              </a:spcBef>
              <a:spcAft>
                <a:spcPts val="600"/>
              </a:spcAft>
              <a:tabLst/>
            </a:pPr>
            <a:r>
              <a:rPr lang="cs-CZ" altLang="cs-CZ" sz="1800" dirty="0" smtClean="0"/>
              <a:t>       </a:t>
            </a:r>
            <a:r>
              <a:rPr lang="cs-CZ" altLang="cs-CZ" sz="1800" dirty="0" err="1" smtClean="0"/>
              <a:t>This</a:t>
            </a:r>
            <a:r>
              <a:rPr lang="cs-CZ" altLang="cs-CZ" sz="1800" dirty="0" smtClean="0"/>
              <a:t> </a:t>
            </a:r>
            <a:r>
              <a:rPr lang="cs-CZ" altLang="cs-CZ" sz="1800" dirty="0"/>
              <a:t>term </a:t>
            </a:r>
            <a:r>
              <a:rPr lang="cs-CZ" altLang="cs-CZ" sz="1800" dirty="0" err="1"/>
              <a:t>expresses</a:t>
            </a:r>
            <a:r>
              <a:rPr lang="cs-CZ" altLang="cs-CZ" sz="1800" dirty="0"/>
              <a:t> </a:t>
            </a:r>
            <a:r>
              <a:rPr lang="cs-CZ" altLang="cs-CZ" sz="1800" dirty="0" err="1"/>
              <a:t>the</a:t>
            </a:r>
            <a:r>
              <a:rPr lang="cs-CZ" altLang="cs-CZ" sz="1800" dirty="0"/>
              <a:t> </a:t>
            </a:r>
            <a:r>
              <a:rPr lang="cs-CZ" altLang="cs-CZ" sz="1800" b="1" dirty="0" err="1"/>
              <a:t>regaining</a:t>
            </a:r>
            <a:r>
              <a:rPr lang="cs-CZ" altLang="cs-CZ" sz="1800" b="1" dirty="0"/>
              <a:t> </a:t>
            </a:r>
            <a:r>
              <a:rPr lang="cs-CZ" altLang="cs-CZ" sz="1800" b="1" dirty="0" err="1"/>
              <a:t>of</a:t>
            </a:r>
            <a:r>
              <a:rPr lang="cs-CZ" altLang="cs-CZ" sz="1800" b="1" dirty="0"/>
              <a:t> a </a:t>
            </a:r>
            <a:r>
              <a:rPr lang="cs-CZ" altLang="cs-CZ" sz="1800" b="1" dirty="0" err="1"/>
              <a:t>lost</a:t>
            </a:r>
            <a:r>
              <a:rPr lang="cs-CZ" altLang="cs-CZ" sz="1800" b="1" dirty="0"/>
              <a:t> </a:t>
            </a:r>
            <a:r>
              <a:rPr lang="cs-CZ" altLang="cs-CZ" sz="1800" b="1" dirty="0" err="1"/>
              <a:t>ability</a:t>
            </a:r>
            <a:r>
              <a:rPr lang="cs-CZ" altLang="cs-CZ" sz="1800" b="1" dirty="0"/>
              <a:t> </a:t>
            </a:r>
          </a:p>
          <a:p>
            <a:pPr marR="0" lvl="0" fontAlgn="base">
              <a:spcBef>
                <a:spcPts val="0"/>
              </a:spcBef>
              <a:spcAft>
                <a:spcPts val="600"/>
              </a:spcAft>
              <a:tabLst/>
            </a:pPr>
            <a:r>
              <a:rPr lang="cs-CZ" altLang="cs-CZ" sz="1800" dirty="0"/>
              <a:t>   </a:t>
            </a:r>
            <a:r>
              <a:rPr lang="cs-CZ" altLang="cs-CZ" sz="1800" dirty="0" smtClean="0"/>
              <a:t>                                   (</a:t>
            </a:r>
            <a:r>
              <a:rPr lang="cs-CZ" altLang="cs-CZ" sz="1800" dirty="0" err="1"/>
              <a:t>from</a:t>
            </a:r>
            <a:r>
              <a:rPr lang="cs-CZ" altLang="cs-CZ" sz="1800" dirty="0"/>
              <a:t> Latin </a:t>
            </a:r>
            <a:r>
              <a:rPr lang="cs-CZ" altLang="cs-CZ" sz="1800" b="1" dirty="0"/>
              <a:t>RE </a:t>
            </a:r>
            <a:r>
              <a:rPr lang="cs-CZ" altLang="cs-CZ" sz="1800" dirty="0"/>
              <a:t>= </a:t>
            </a:r>
            <a:r>
              <a:rPr lang="cs-CZ" altLang="cs-CZ" sz="1800" dirty="0" err="1"/>
              <a:t>repetition</a:t>
            </a:r>
            <a:r>
              <a:rPr lang="cs-CZ" altLang="cs-CZ" sz="1800" dirty="0"/>
              <a:t> </a:t>
            </a:r>
            <a:r>
              <a:rPr lang="cs-CZ" altLang="cs-CZ" sz="1800" dirty="0" err="1"/>
              <a:t>of</a:t>
            </a:r>
            <a:r>
              <a:rPr lang="cs-CZ" altLang="cs-CZ" sz="1800" dirty="0"/>
              <a:t> </a:t>
            </a:r>
            <a:r>
              <a:rPr lang="cs-CZ" altLang="cs-CZ" sz="1800" dirty="0" err="1"/>
              <a:t>action</a:t>
            </a:r>
            <a:r>
              <a:rPr lang="cs-CZ" altLang="cs-CZ" sz="1800" dirty="0"/>
              <a:t>, </a:t>
            </a:r>
            <a:r>
              <a:rPr lang="cs-CZ" altLang="cs-CZ" sz="1800" b="1" dirty="0" err="1"/>
              <a:t>habilis</a:t>
            </a:r>
            <a:r>
              <a:rPr lang="cs-CZ" altLang="cs-CZ" sz="1800" b="1" dirty="0"/>
              <a:t> </a:t>
            </a:r>
            <a:r>
              <a:rPr lang="cs-CZ" altLang="cs-CZ" sz="1800" dirty="0"/>
              <a:t>= to </a:t>
            </a:r>
            <a:r>
              <a:rPr lang="cs-CZ" altLang="cs-CZ" sz="1800" dirty="0" err="1"/>
              <a:t>be</a:t>
            </a:r>
            <a:r>
              <a:rPr lang="cs-CZ" altLang="cs-CZ" sz="1800" dirty="0"/>
              <a:t> </a:t>
            </a:r>
            <a:r>
              <a:rPr lang="cs-CZ" altLang="cs-CZ" sz="1800" dirty="0" err="1"/>
              <a:t>capable</a:t>
            </a:r>
            <a:r>
              <a:rPr lang="cs-CZ" altLang="cs-CZ" sz="1800" dirty="0"/>
              <a:t>)</a:t>
            </a:r>
          </a:p>
          <a:p>
            <a:pPr marR="0" lvl="0" fontAlgn="base">
              <a:spcBef>
                <a:spcPts val="0"/>
              </a:spcBef>
              <a:spcAft>
                <a:spcPts val="600"/>
              </a:spcAft>
              <a:tabLst/>
            </a:pPr>
            <a:endParaRPr lang="cs-CZ" altLang="cs-CZ" sz="1800" dirty="0"/>
          </a:p>
          <a:p>
            <a:pPr fontAlgn="base">
              <a:spcBef>
                <a:spcPts val="0"/>
              </a:spcBef>
              <a:spcAft>
                <a:spcPts val="600"/>
              </a:spcAft>
            </a:pPr>
            <a:r>
              <a:rPr lang="cs-CZ" altLang="cs-CZ" sz="1800" b="1" dirty="0" err="1"/>
              <a:t>Components</a:t>
            </a:r>
            <a:r>
              <a:rPr lang="cs-CZ" altLang="cs-CZ" sz="1800" b="1" dirty="0"/>
              <a:t> </a:t>
            </a:r>
            <a:r>
              <a:rPr lang="cs-CZ" altLang="cs-CZ" sz="1800" b="1" dirty="0" err="1"/>
              <a:t>of</a:t>
            </a:r>
            <a:r>
              <a:rPr lang="cs-CZ" altLang="cs-CZ" sz="1800" b="1" dirty="0"/>
              <a:t> RHB: </a:t>
            </a:r>
            <a:r>
              <a:rPr lang="cs-CZ" altLang="cs-CZ" sz="1800" dirty="0" err="1"/>
              <a:t>medical</a:t>
            </a:r>
            <a:r>
              <a:rPr lang="cs-CZ" altLang="cs-CZ" sz="1800" dirty="0"/>
              <a:t>, </a:t>
            </a:r>
            <a:r>
              <a:rPr lang="cs-CZ" altLang="cs-CZ" sz="1800" dirty="0" err="1"/>
              <a:t>occupational</a:t>
            </a:r>
            <a:r>
              <a:rPr lang="cs-CZ" altLang="cs-CZ" sz="1800" dirty="0"/>
              <a:t>, </a:t>
            </a:r>
            <a:r>
              <a:rPr lang="cs-CZ" altLang="cs-CZ" sz="1800" dirty="0" err="1"/>
              <a:t>social</a:t>
            </a:r>
            <a:r>
              <a:rPr lang="cs-CZ" altLang="cs-CZ" sz="1800" dirty="0"/>
              <a:t> and </a:t>
            </a:r>
            <a:r>
              <a:rPr lang="cs-CZ" altLang="cs-CZ" sz="1800" dirty="0" err="1"/>
              <a:t>pedagogical</a:t>
            </a:r>
            <a:r>
              <a:rPr lang="cs-CZ" altLang="cs-CZ" sz="1800" dirty="0"/>
              <a:t> </a:t>
            </a:r>
          </a:p>
          <a:p>
            <a:pPr fontAlgn="base">
              <a:spcBef>
                <a:spcPts val="0"/>
              </a:spcBef>
              <a:spcAft>
                <a:spcPts val="600"/>
              </a:spcAft>
            </a:pPr>
            <a:r>
              <a:rPr lang="cs-CZ" altLang="cs-CZ" sz="1800" dirty="0"/>
              <a:t> </a:t>
            </a:r>
            <a:r>
              <a:rPr lang="cs-CZ" altLang="cs-CZ" sz="1800" dirty="0" smtClean="0"/>
              <a:t>                                    </a:t>
            </a:r>
            <a:r>
              <a:rPr lang="cs-CZ" altLang="cs-CZ" sz="1800" dirty="0"/>
              <a:t>(</a:t>
            </a:r>
            <a:r>
              <a:rPr lang="cs-CZ" altLang="cs-CZ" sz="1800" dirty="0" err="1"/>
              <a:t>Rehabilitation</a:t>
            </a:r>
            <a:r>
              <a:rPr lang="cs-CZ" altLang="cs-CZ" sz="1800" dirty="0"/>
              <a:t> </a:t>
            </a:r>
            <a:r>
              <a:rPr lang="cs-CZ" sz="1800" dirty="0"/>
              <a:t>≠ </a:t>
            </a:r>
            <a:r>
              <a:rPr lang="cs-CZ" sz="1800" dirty="0" err="1"/>
              <a:t>Physiotherapy</a:t>
            </a:r>
            <a:r>
              <a:rPr lang="cs-CZ" sz="1800" dirty="0"/>
              <a:t>)</a:t>
            </a:r>
            <a:endParaRPr lang="cs-CZ" altLang="cs-CZ" sz="1800" dirty="0"/>
          </a:p>
          <a:p>
            <a:pPr fontAlgn="base">
              <a:spcBef>
                <a:spcPts val="0"/>
              </a:spcBef>
              <a:spcAft>
                <a:spcPts val="600"/>
              </a:spcAft>
            </a:pPr>
            <a:endParaRPr lang="cs-CZ" altLang="cs-CZ" sz="1800" dirty="0"/>
          </a:p>
          <a:p>
            <a:pPr fontAlgn="base">
              <a:spcBef>
                <a:spcPts val="0"/>
              </a:spcBef>
              <a:spcAft>
                <a:spcPts val="600"/>
              </a:spcAft>
            </a:pPr>
            <a:r>
              <a:rPr lang="cs-CZ" altLang="cs-CZ" sz="1800" dirty="0"/>
              <a:t>HISTORY:</a:t>
            </a:r>
          </a:p>
          <a:p>
            <a:pPr fontAlgn="base">
              <a:spcBef>
                <a:spcPts val="0"/>
              </a:spcBef>
              <a:spcAft>
                <a:spcPts val="600"/>
              </a:spcAft>
            </a:pPr>
            <a:r>
              <a:rPr lang="cs-CZ" altLang="cs-CZ" sz="1800" dirty="0" err="1"/>
              <a:t>The</a:t>
            </a:r>
            <a:r>
              <a:rPr lang="cs-CZ" altLang="cs-CZ" sz="1800" dirty="0"/>
              <a:t> term RHB has </a:t>
            </a:r>
            <a:r>
              <a:rPr lang="cs-CZ" altLang="cs-CZ" sz="1800" dirty="0" err="1"/>
              <a:t>been</a:t>
            </a:r>
            <a:r>
              <a:rPr lang="cs-CZ" altLang="cs-CZ" sz="1800" dirty="0"/>
              <a:t> </a:t>
            </a:r>
            <a:r>
              <a:rPr lang="cs-CZ" altLang="cs-CZ" sz="1800" dirty="0" err="1"/>
              <a:t>used</a:t>
            </a:r>
            <a:r>
              <a:rPr lang="cs-CZ" altLang="cs-CZ" sz="1800" dirty="0"/>
              <a:t> in </a:t>
            </a:r>
            <a:r>
              <a:rPr lang="cs-CZ" altLang="cs-CZ" sz="1800" dirty="0" err="1"/>
              <a:t>the</a:t>
            </a:r>
            <a:r>
              <a:rPr lang="cs-CZ" altLang="cs-CZ" sz="1800" dirty="0"/>
              <a:t> USA </a:t>
            </a:r>
            <a:r>
              <a:rPr lang="cs-CZ" altLang="cs-CZ" sz="1800" dirty="0" err="1"/>
              <a:t>since</a:t>
            </a:r>
            <a:r>
              <a:rPr lang="cs-CZ" altLang="cs-CZ" sz="1800" dirty="0"/>
              <a:t> </a:t>
            </a:r>
            <a:r>
              <a:rPr lang="cs-CZ" altLang="cs-CZ" sz="1800" dirty="0" err="1"/>
              <a:t>World</a:t>
            </a:r>
            <a:r>
              <a:rPr lang="cs-CZ" altLang="cs-CZ" sz="1800" dirty="0"/>
              <a:t> </a:t>
            </a:r>
            <a:r>
              <a:rPr lang="cs-CZ" altLang="cs-CZ" sz="1800" dirty="0" err="1"/>
              <a:t>War</a:t>
            </a:r>
            <a:r>
              <a:rPr lang="cs-CZ" altLang="cs-CZ" sz="1800" dirty="0"/>
              <a:t> 1 </a:t>
            </a:r>
          </a:p>
          <a:p>
            <a:pPr fontAlgn="base">
              <a:spcBef>
                <a:spcPts val="0"/>
              </a:spcBef>
              <a:spcAft>
                <a:spcPts val="600"/>
              </a:spcAft>
            </a:pPr>
            <a:r>
              <a:rPr lang="cs-CZ" altLang="cs-CZ" sz="1800" dirty="0"/>
              <a:t>(</a:t>
            </a:r>
            <a:r>
              <a:rPr lang="cs-CZ" altLang="cs-CZ" sz="1800" dirty="0" err="1"/>
              <a:t>integration</a:t>
            </a:r>
            <a:r>
              <a:rPr lang="cs-CZ" altLang="cs-CZ" sz="1800" dirty="0"/>
              <a:t> </a:t>
            </a:r>
            <a:r>
              <a:rPr lang="cs-CZ" altLang="cs-CZ" sz="1800" dirty="0" err="1"/>
              <a:t>of</a:t>
            </a:r>
            <a:r>
              <a:rPr lang="cs-CZ" altLang="cs-CZ" sz="1800" dirty="0"/>
              <a:t> </a:t>
            </a:r>
            <a:r>
              <a:rPr lang="cs-CZ" altLang="cs-CZ" sz="1800" dirty="0" err="1"/>
              <a:t>the</a:t>
            </a:r>
            <a:r>
              <a:rPr lang="cs-CZ" altLang="cs-CZ" sz="1800" dirty="0"/>
              <a:t> </a:t>
            </a:r>
            <a:r>
              <a:rPr lang="cs-CZ" altLang="cs-CZ" sz="1800" dirty="0" err="1"/>
              <a:t>soldiers</a:t>
            </a:r>
            <a:r>
              <a:rPr lang="cs-CZ" altLang="cs-CZ" sz="1800" dirty="0"/>
              <a:t> </a:t>
            </a:r>
            <a:r>
              <a:rPr lang="cs-CZ" altLang="cs-CZ" sz="1800" dirty="0" err="1"/>
              <a:t>back</a:t>
            </a:r>
            <a:r>
              <a:rPr lang="cs-CZ" altLang="cs-CZ" sz="1800" dirty="0"/>
              <a:t> </a:t>
            </a:r>
            <a:r>
              <a:rPr lang="cs-CZ" altLang="cs-CZ" sz="1800" dirty="0" err="1"/>
              <a:t>into</a:t>
            </a:r>
            <a:r>
              <a:rPr lang="cs-CZ" altLang="cs-CZ" sz="1800" dirty="0"/>
              <a:t> </a:t>
            </a:r>
            <a:r>
              <a:rPr lang="cs-CZ" altLang="cs-CZ" sz="1800" dirty="0" err="1"/>
              <a:t>life</a:t>
            </a:r>
            <a:r>
              <a:rPr lang="cs-CZ" altLang="cs-CZ" sz="1800" dirty="0"/>
              <a:t>) </a:t>
            </a:r>
          </a:p>
          <a:p>
            <a:pPr fontAlgn="base">
              <a:spcBef>
                <a:spcPts val="0"/>
              </a:spcBef>
              <a:spcAft>
                <a:spcPts val="600"/>
              </a:spcAft>
            </a:pPr>
            <a:r>
              <a:rPr lang="cs-CZ" altLang="cs-CZ" sz="1800" dirty="0"/>
              <a:t>1918 </a:t>
            </a:r>
            <a:r>
              <a:rPr lang="cs-CZ" altLang="cs-CZ" sz="1800" dirty="0" err="1"/>
              <a:t>Soldiers</a:t>
            </a:r>
            <a:r>
              <a:rPr lang="cs-CZ" altLang="cs-CZ" sz="1800" dirty="0"/>
              <a:t>' RHB </a:t>
            </a:r>
            <a:r>
              <a:rPr lang="cs-CZ" altLang="cs-CZ" sz="1800" dirty="0" err="1"/>
              <a:t>law</a:t>
            </a:r>
            <a:r>
              <a:rPr lang="cs-CZ" altLang="cs-CZ" sz="1800" dirty="0"/>
              <a:t> (USA), </a:t>
            </a:r>
          </a:p>
          <a:p>
            <a:pPr fontAlgn="base">
              <a:spcBef>
                <a:spcPts val="0"/>
              </a:spcBef>
              <a:spcAft>
                <a:spcPts val="600"/>
              </a:spcAft>
            </a:pPr>
            <a:r>
              <a:rPr lang="cs-CZ" altLang="cs-CZ" sz="1800" dirty="0"/>
              <a:t>1920 </a:t>
            </a:r>
            <a:r>
              <a:rPr lang="cs-CZ" altLang="cs-CZ" sz="1800" dirty="0" err="1" smtClean="0"/>
              <a:t>Citizen</a:t>
            </a:r>
            <a:r>
              <a:rPr lang="cs-CZ" altLang="cs-CZ" sz="1800" dirty="0" err="1"/>
              <a:t>s</a:t>
            </a:r>
            <a:r>
              <a:rPr lang="cs-CZ" altLang="cs-CZ" sz="1800" dirty="0"/>
              <a:t>' </a:t>
            </a:r>
            <a:r>
              <a:rPr lang="cs-CZ" altLang="cs-CZ" sz="1800" dirty="0" smtClean="0"/>
              <a:t> RHB </a:t>
            </a:r>
            <a:r>
              <a:rPr lang="cs-CZ" altLang="cs-CZ" sz="1800" dirty="0" err="1" smtClean="0"/>
              <a:t>law</a:t>
            </a:r>
            <a:endParaRPr lang="cs-CZ" altLang="cs-CZ" sz="1800" dirty="0"/>
          </a:p>
          <a:p>
            <a:pPr fontAlgn="base">
              <a:spcBef>
                <a:spcPts val="0"/>
              </a:spcBef>
              <a:spcAft>
                <a:spcPts val="600"/>
              </a:spcAft>
            </a:pPr>
            <a:endParaRPr lang="cs-CZ" altLang="cs-CZ" sz="1800" dirty="0"/>
          </a:p>
          <a:p>
            <a:pPr fontAlgn="base">
              <a:spcBef>
                <a:spcPts val="0"/>
              </a:spcBef>
              <a:spcAft>
                <a:spcPts val="600"/>
              </a:spcAft>
            </a:pPr>
            <a:r>
              <a:rPr lang="cs-CZ" altLang="cs-CZ" sz="1800" dirty="0"/>
              <a:t>CR prof. MUDr. Jedlička - </a:t>
            </a:r>
            <a:r>
              <a:rPr lang="cs-CZ" altLang="cs-CZ" sz="1800" dirty="0" err="1"/>
              <a:t>treatment</a:t>
            </a:r>
            <a:r>
              <a:rPr lang="cs-CZ" altLang="cs-CZ" sz="1800" dirty="0"/>
              <a:t> </a:t>
            </a:r>
            <a:r>
              <a:rPr lang="cs-CZ" altLang="cs-CZ" sz="1800" dirty="0" err="1"/>
              <a:t>of</a:t>
            </a:r>
            <a:r>
              <a:rPr lang="cs-CZ" altLang="cs-CZ" sz="1800" dirty="0"/>
              <a:t> </a:t>
            </a:r>
            <a:r>
              <a:rPr lang="cs-CZ" altLang="cs-CZ" sz="1800" dirty="0" err="1"/>
              <a:t>war</a:t>
            </a:r>
            <a:r>
              <a:rPr lang="cs-CZ" altLang="cs-CZ" sz="1800" dirty="0"/>
              <a:t> </a:t>
            </a:r>
            <a:r>
              <a:rPr lang="cs-CZ" altLang="cs-CZ" sz="1800" dirty="0" err="1"/>
              <a:t>invalids</a:t>
            </a:r>
            <a:r>
              <a:rPr lang="cs-CZ" altLang="cs-CZ" sz="1800" dirty="0"/>
              <a:t>, he </a:t>
            </a:r>
            <a:r>
              <a:rPr lang="cs-CZ" altLang="cs-CZ" sz="1800" dirty="0" err="1"/>
              <a:t>did</a:t>
            </a:r>
            <a:r>
              <a:rPr lang="cs-CZ" altLang="cs-CZ" sz="1800" dirty="0"/>
              <a:t> not use </a:t>
            </a:r>
            <a:r>
              <a:rPr lang="cs-CZ" altLang="cs-CZ" sz="1800" dirty="0" err="1"/>
              <a:t>the</a:t>
            </a:r>
            <a:r>
              <a:rPr lang="cs-CZ" altLang="cs-CZ" sz="1800" dirty="0"/>
              <a:t> term RHB </a:t>
            </a:r>
            <a:endParaRPr lang="cs-CZ" altLang="cs-CZ" sz="1800" dirty="0" smtClean="0"/>
          </a:p>
          <a:p>
            <a:pPr fontAlgn="base">
              <a:spcBef>
                <a:spcPts val="0"/>
              </a:spcBef>
              <a:spcAft>
                <a:spcPts val="600"/>
              </a:spcAft>
            </a:pPr>
            <a:r>
              <a:rPr lang="cs-CZ" altLang="cs-CZ" sz="1800" dirty="0" smtClean="0"/>
              <a:t>                                            (</a:t>
            </a:r>
            <a:r>
              <a:rPr lang="cs-CZ" altLang="cs-CZ" sz="1800" dirty="0" err="1"/>
              <a:t>the</a:t>
            </a:r>
            <a:r>
              <a:rPr lang="cs-CZ" altLang="cs-CZ" sz="1800" dirty="0"/>
              <a:t> term </a:t>
            </a:r>
            <a:r>
              <a:rPr lang="cs-CZ" altLang="cs-CZ" sz="1800" dirty="0" err="1"/>
              <a:t>was</a:t>
            </a:r>
            <a:r>
              <a:rPr lang="cs-CZ" altLang="cs-CZ" sz="1800" dirty="0"/>
              <a:t> </a:t>
            </a:r>
            <a:r>
              <a:rPr lang="cs-CZ" altLang="cs-CZ" sz="1800" dirty="0" err="1"/>
              <a:t>spread</a:t>
            </a:r>
            <a:r>
              <a:rPr lang="cs-CZ" altLang="cs-CZ" sz="1800" dirty="0"/>
              <a:t> to </a:t>
            </a:r>
            <a:r>
              <a:rPr lang="cs-CZ" altLang="cs-CZ" sz="1800" dirty="0" err="1"/>
              <a:t>Europe</a:t>
            </a:r>
            <a:r>
              <a:rPr lang="cs-CZ" altLang="cs-CZ" sz="1800" dirty="0"/>
              <a:t> </a:t>
            </a:r>
            <a:r>
              <a:rPr lang="cs-CZ" altLang="cs-CZ" sz="1800" dirty="0" err="1"/>
              <a:t>after</a:t>
            </a:r>
            <a:r>
              <a:rPr lang="cs-CZ" altLang="cs-CZ" sz="1800" dirty="0"/>
              <a:t> WWII)  </a:t>
            </a:r>
          </a:p>
        </p:txBody>
      </p:sp>
    </p:spTree>
    <p:extLst>
      <p:ext uri="{BB962C8B-B14F-4D97-AF65-F5344CB8AC3E}">
        <p14:creationId xmlns:p14="http://schemas.microsoft.com/office/powerpoint/2010/main" val="71000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26484"/>
          </a:xfrm>
        </p:spPr>
        <p:txBody>
          <a:bodyPr/>
          <a:lstStyle/>
          <a:p>
            <a:r>
              <a:rPr lang="cs-CZ" sz="2903" dirty="0" smtClean="0"/>
              <a:t>ICF </a:t>
            </a:r>
            <a:r>
              <a:rPr lang="cs-CZ" sz="2903" dirty="0" err="1" smtClean="0"/>
              <a:t>implementation</a:t>
            </a:r>
            <a:r>
              <a:rPr lang="cs-CZ" sz="2903" dirty="0" smtClean="0"/>
              <a:t> to </a:t>
            </a:r>
            <a:r>
              <a:rPr lang="cs-CZ" sz="2903" dirty="0" err="1" smtClean="0"/>
              <a:t>treatments</a:t>
            </a:r>
            <a:r>
              <a:rPr lang="cs-CZ" sz="2903" dirty="0" smtClean="0"/>
              <a:t> </a:t>
            </a:r>
            <a:r>
              <a:rPr lang="cs-CZ" sz="2903" dirty="0" err="1" smtClean="0"/>
              <a:t>methods</a:t>
            </a:r>
            <a:endParaRPr lang="cs-CZ" sz="2903" dirty="0"/>
          </a:p>
        </p:txBody>
      </p:sp>
      <p:sp>
        <p:nvSpPr>
          <p:cNvPr id="3" name="Zástupný symbol pro obsah 2"/>
          <p:cNvSpPr>
            <a:spLocks noGrp="1"/>
          </p:cNvSpPr>
          <p:nvPr>
            <p:ph idx="1"/>
          </p:nvPr>
        </p:nvSpPr>
        <p:spPr>
          <a:xfrm>
            <a:off x="623777" y="1256475"/>
            <a:ext cx="10250761" cy="1477371"/>
          </a:xfrm>
        </p:spPr>
        <p:txBody>
          <a:bodyPr>
            <a:normAutofit/>
          </a:bodyPr>
          <a:lstStyle/>
          <a:p>
            <a:r>
              <a:rPr lang="cs-CZ" sz="2177" b="1" dirty="0" err="1"/>
              <a:t>McKenzie</a:t>
            </a:r>
            <a:r>
              <a:rPr lang="cs-CZ" sz="2177" b="1" dirty="0"/>
              <a:t>	- </a:t>
            </a:r>
            <a:r>
              <a:rPr lang="cs-CZ" sz="2177" b="1" dirty="0" err="1" smtClean="0"/>
              <a:t>How</a:t>
            </a:r>
            <a:r>
              <a:rPr lang="cs-CZ" sz="2177" b="1" dirty="0" smtClean="0"/>
              <a:t> to set up </a:t>
            </a:r>
            <a:r>
              <a:rPr lang="cs-CZ" sz="2177" b="1" dirty="0" err="1" smtClean="0"/>
              <a:t>right</a:t>
            </a:r>
            <a:r>
              <a:rPr lang="cs-CZ" sz="2177" b="1" dirty="0" smtClean="0"/>
              <a:t> </a:t>
            </a:r>
            <a:r>
              <a:rPr lang="cs-CZ" sz="2177" b="1" dirty="0" err="1" smtClean="0"/>
              <a:t>therapy</a:t>
            </a:r>
            <a:r>
              <a:rPr lang="cs-CZ" sz="2177" dirty="0" smtClean="0"/>
              <a:t>?</a:t>
            </a:r>
            <a:endParaRPr lang="cs-CZ" sz="2177" dirty="0"/>
          </a:p>
          <a:p>
            <a:r>
              <a:rPr lang="cs-CZ" sz="2177" dirty="0"/>
              <a:t>		- </a:t>
            </a:r>
            <a:r>
              <a:rPr lang="cs-CZ" sz="2177" dirty="0" err="1" smtClean="0"/>
              <a:t>The</a:t>
            </a:r>
            <a:r>
              <a:rPr lang="cs-CZ" sz="2177" dirty="0" smtClean="0"/>
              <a:t> </a:t>
            </a:r>
            <a:r>
              <a:rPr lang="cs-CZ" sz="2177" dirty="0" err="1" smtClean="0"/>
              <a:t>sources</a:t>
            </a:r>
            <a:r>
              <a:rPr lang="cs-CZ" sz="2177" dirty="0" smtClean="0"/>
              <a:t> </a:t>
            </a:r>
            <a:r>
              <a:rPr lang="cs-CZ" sz="2177" dirty="0" err="1" smtClean="0"/>
              <a:t>of</a:t>
            </a:r>
            <a:r>
              <a:rPr lang="cs-CZ" sz="2177" dirty="0" smtClean="0"/>
              <a:t> </a:t>
            </a:r>
            <a:r>
              <a:rPr lang="cs-CZ" sz="2177" dirty="0" err="1" smtClean="0"/>
              <a:t>pain</a:t>
            </a:r>
            <a:r>
              <a:rPr lang="cs-CZ" sz="2177" dirty="0" smtClean="0"/>
              <a:t> and disability are </a:t>
            </a:r>
            <a:r>
              <a:rPr lang="cs-CZ" sz="2177" dirty="0" err="1" smtClean="0"/>
              <a:t>determined</a:t>
            </a:r>
            <a:r>
              <a:rPr lang="cs-CZ" sz="2177" dirty="0" smtClean="0"/>
              <a:t> </a:t>
            </a:r>
            <a:r>
              <a:rPr lang="cs-CZ" sz="2177" dirty="0" err="1" smtClean="0"/>
              <a:t>during</a:t>
            </a:r>
            <a:r>
              <a:rPr lang="cs-CZ" sz="2177" dirty="0" smtClean="0"/>
              <a:t> </a:t>
            </a:r>
            <a:r>
              <a:rPr lang="cs-CZ" sz="2177" dirty="0" err="1" smtClean="0"/>
              <a:t>the</a:t>
            </a:r>
            <a:r>
              <a:rPr lang="cs-CZ" sz="2177" dirty="0" smtClean="0"/>
              <a:t> </a:t>
            </a:r>
            <a:r>
              <a:rPr lang="cs-CZ" sz="2177" dirty="0" err="1" smtClean="0"/>
              <a:t>assesment</a:t>
            </a:r>
            <a:r>
              <a:rPr lang="cs-CZ" sz="2177" dirty="0" smtClean="0"/>
              <a:t>  </a:t>
            </a:r>
          </a:p>
          <a:p>
            <a:r>
              <a:rPr lang="cs-CZ" sz="2177" dirty="0"/>
              <a:t>		- </a:t>
            </a:r>
            <a:r>
              <a:rPr lang="cs-CZ" sz="2177" dirty="0" err="1" smtClean="0"/>
              <a:t>Biopsychosocial</a:t>
            </a:r>
            <a:r>
              <a:rPr lang="cs-CZ" sz="2177" dirty="0" smtClean="0"/>
              <a:t> </a:t>
            </a:r>
            <a:r>
              <a:rPr lang="cs-CZ" sz="2177" dirty="0"/>
              <a:t>model</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622" y="2988675"/>
            <a:ext cx="2133440" cy="2133440"/>
          </a:xfrm>
          <a:prstGeom prst="rect">
            <a:avLst/>
          </a:prstGeom>
        </p:spPr>
      </p:pic>
      <p:sp>
        <p:nvSpPr>
          <p:cNvPr id="5" name="TextovéPole 4"/>
          <p:cNvSpPr txBox="1"/>
          <p:nvPr/>
        </p:nvSpPr>
        <p:spPr>
          <a:xfrm>
            <a:off x="1779181" y="4139262"/>
            <a:ext cx="2587875" cy="1683731"/>
          </a:xfrm>
          <a:prstGeom prst="rect">
            <a:avLst/>
          </a:prstGeom>
          <a:noFill/>
        </p:spPr>
        <p:txBody>
          <a:bodyPr wrap="square" rtlCol="0">
            <a:spAutoFit/>
          </a:bodyPr>
          <a:lstStyle/>
          <a:p>
            <a:r>
              <a:rPr lang="cs-CZ" sz="2177" b="1" dirty="0" smtClean="0"/>
              <a:t>Source </a:t>
            </a:r>
            <a:r>
              <a:rPr lang="cs-CZ" sz="2177" b="1" dirty="0" err="1" smtClean="0"/>
              <a:t>of</a:t>
            </a:r>
            <a:r>
              <a:rPr lang="cs-CZ" sz="2177" b="1" dirty="0" smtClean="0"/>
              <a:t> PAIN</a:t>
            </a:r>
            <a:endParaRPr lang="cs-CZ" sz="2177" b="1" dirty="0"/>
          </a:p>
          <a:p>
            <a:pPr marL="259232" indent="-259232">
              <a:buFontTx/>
              <a:buChar char="-"/>
            </a:pPr>
            <a:r>
              <a:rPr lang="cs-CZ" sz="2177" dirty="0" err="1" smtClean="0"/>
              <a:t>Nociception</a:t>
            </a:r>
            <a:endParaRPr lang="cs-CZ" sz="2177" dirty="0"/>
          </a:p>
          <a:p>
            <a:pPr marL="259232" indent="-259232">
              <a:buFontTx/>
              <a:buChar char="-"/>
            </a:pPr>
            <a:r>
              <a:rPr lang="cs-CZ" sz="2177" dirty="0" err="1" smtClean="0"/>
              <a:t>Neuropatic</a:t>
            </a:r>
            <a:r>
              <a:rPr lang="cs-CZ" sz="2177" dirty="0" smtClean="0"/>
              <a:t> </a:t>
            </a:r>
            <a:r>
              <a:rPr lang="cs-CZ" sz="2177" dirty="0" err="1" smtClean="0"/>
              <a:t>pain</a:t>
            </a:r>
            <a:r>
              <a:rPr lang="cs-CZ" sz="2177" dirty="0" smtClean="0"/>
              <a:t> </a:t>
            </a:r>
            <a:r>
              <a:rPr lang="cs-CZ" sz="2177" dirty="0" err="1" smtClean="0"/>
              <a:t>Nociplastic</a:t>
            </a:r>
            <a:r>
              <a:rPr lang="cs-CZ" sz="2177" dirty="0" smtClean="0"/>
              <a:t> </a:t>
            </a:r>
            <a:r>
              <a:rPr lang="cs-CZ" sz="2177" dirty="0" err="1" smtClean="0"/>
              <a:t>pain</a:t>
            </a:r>
            <a:endParaRPr lang="cs-CZ" sz="2177" dirty="0"/>
          </a:p>
          <a:p>
            <a:pPr marL="259232" indent="-259232">
              <a:buFontTx/>
              <a:buChar char="-"/>
            </a:pPr>
            <a:endParaRPr lang="cs-CZ" sz="1633" dirty="0"/>
          </a:p>
        </p:txBody>
      </p:sp>
      <p:sp>
        <p:nvSpPr>
          <p:cNvPr id="6" name="TextovéPole 5"/>
          <p:cNvSpPr txBox="1"/>
          <p:nvPr/>
        </p:nvSpPr>
        <p:spPr>
          <a:xfrm>
            <a:off x="8347572" y="4139262"/>
            <a:ext cx="2526966" cy="1432443"/>
          </a:xfrm>
          <a:prstGeom prst="rect">
            <a:avLst/>
          </a:prstGeom>
          <a:noFill/>
        </p:spPr>
        <p:txBody>
          <a:bodyPr wrap="square" rtlCol="0">
            <a:spAutoFit/>
          </a:bodyPr>
          <a:lstStyle/>
          <a:p>
            <a:r>
              <a:rPr lang="cs-CZ" sz="2177" b="1" dirty="0" smtClean="0"/>
              <a:t>Source </a:t>
            </a:r>
            <a:r>
              <a:rPr lang="cs-CZ" sz="2177" b="1" dirty="0" err="1" smtClean="0"/>
              <a:t>of</a:t>
            </a:r>
            <a:r>
              <a:rPr lang="cs-CZ" sz="2177" b="1" dirty="0" smtClean="0"/>
              <a:t> Disability</a:t>
            </a:r>
            <a:endParaRPr lang="cs-CZ" sz="2177" b="1" dirty="0"/>
          </a:p>
          <a:p>
            <a:pPr marL="259232" indent="-259232">
              <a:buFontTx/>
              <a:buChar char="-"/>
            </a:pPr>
            <a:r>
              <a:rPr lang="cs-CZ" sz="2177" dirty="0" err="1" smtClean="0"/>
              <a:t>Cognition</a:t>
            </a:r>
            <a:r>
              <a:rPr lang="cs-CZ" sz="2177" dirty="0" smtClean="0"/>
              <a:t> </a:t>
            </a:r>
            <a:endParaRPr lang="cs-CZ" sz="2177" dirty="0"/>
          </a:p>
          <a:p>
            <a:pPr marL="259232" indent="-259232">
              <a:buFontTx/>
              <a:buChar char="-"/>
            </a:pPr>
            <a:r>
              <a:rPr lang="cs-CZ" sz="2177" dirty="0" err="1" smtClean="0"/>
              <a:t>Emocional</a:t>
            </a:r>
            <a:r>
              <a:rPr lang="cs-CZ" sz="2177" dirty="0" smtClean="0"/>
              <a:t> </a:t>
            </a:r>
            <a:endParaRPr lang="cs-CZ" sz="2177" dirty="0"/>
          </a:p>
          <a:p>
            <a:pPr marL="259232" indent="-259232">
              <a:buFontTx/>
              <a:buChar char="-"/>
            </a:pPr>
            <a:r>
              <a:rPr lang="cs-CZ" sz="2177" dirty="0" err="1" smtClean="0"/>
              <a:t>Comorbidities</a:t>
            </a:r>
            <a:endParaRPr lang="cs-CZ" sz="2177" dirty="0"/>
          </a:p>
        </p:txBody>
      </p:sp>
      <p:sp>
        <p:nvSpPr>
          <p:cNvPr id="7" name="TextovéPole 6"/>
          <p:cNvSpPr txBox="1"/>
          <p:nvPr/>
        </p:nvSpPr>
        <p:spPr>
          <a:xfrm>
            <a:off x="5607987" y="5796491"/>
            <a:ext cx="2028571" cy="427361"/>
          </a:xfrm>
          <a:prstGeom prst="rect">
            <a:avLst/>
          </a:prstGeom>
          <a:noFill/>
        </p:spPr>
        <p:txBody>
          <a:bodyPr wrap="square" rtlCol="0">
            <a:spAutoFit/>
          </a:bodyPr>
          <a:lstStyle/>
          <a:p>
            <a:r>
              <a:rPr lang="cs-CZ" sz="2177" dirty="0" err="1" smtClean="0"/>
              <a:t>Contextual</a:t>
            </a:r>
            <a:r>
              <a:rPr lang="cs-CZ" sz="2177" dirty="0" smtClean="0"/>
              <a:t> </a:t>
            </a:r>
            <a:endParaRPr lang="cs-CZ" sz="2177" dirty="0"/>
          </a:p>
        </p:txBody>
      </p:sp>
      <p:sp>
        <p:nvSpPr>
          <p:cNvPr id="8" name="Šipka dolů 7"/>
          <p:cNvSpPr/>
          <p:nvPr/>
        </p:nvSpPr>
        <p:spPr>
          <a:xfrm rot="16200000">
            <a:off x="4513103" y="4422410"/>
            <a:ext cx="417026" cy="482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33"/>
          </a:p>
        </p:txBody>
      </p:sp>
      <p:sp>
        <p:nvSpPr>
          <p:cNvPr id="9" name="Šipka dolů 8"/>
          <p:cNvSpPr/>
          <p:nvPr/>
        </p:nvSpPr>
        <p:spPr>
          <a:xfrm rot="5400000">
            <a:off x="7669362" y="4422410"/>
            <a:ext cx="417026" cy="482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33"/>
          </a:p>
        </p:txBody>
      </p:sp>
      <p:sp>
        <p:nvSpPr>
          <p:cNvPr id="10" name="Šipka dolů 9"/>
          <p:cNvSpPr/>
          <p:nvPr/>
        </p:nvSpPr>
        <p:spPr>
          <a:xfrm rot="10800000">
            <a:off x="6096000" y="5217986"/>
            <a:ext cx="417026" cy="482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33"/>
          </a:p>
        </p:txBody>
      </p:sp>
    </p:spTree>
    <p:extLst>
      <p:ext uri="{BB962C8B-B14F-4D97-AF65-F5344CB8AC3E}">
        <p14:creationId xmlns:p14="http://schemas.microsoft.com/office/powerpoint/2010/main" val="252645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4360" y="672364"/>
            <a:ext cx="8229627" cy="563716"/>
          </a:xfrm>
        </p:spPr>
        <p:txBody>
          <a:bodyPr>
            <a:normAutofit/>
          </a:bodyPr>
          <a:lstStyle/>
          <a:p>
            <a:r>
              <a:rPr lang="cs-CZ" sz="3266" dirty="0" smtClean="0"/>
              <a:t>Disability and </a:t>
            </a:r>
            <a:r>
              <a:rPr lang="cs-CZ" sz="3266" dirty="0" err="1" smtClean="0"/>
              <a:t>Pain</a:t>
            </a:r>
            <a:r>
              <a:rPr lang="cs-CZ" sz="3266" dirty="0" smtClean="0"/>
              <a:t> </a:t>
            </a:r>
            <a:r>
              <a:rPr lang="cs-CZ" sz="3266" dirty="0" err="1" smtClean="0"/>
              <a:t>Sources</a:t>
            </a:r>
            <a:r>
              <a:rPr lang="cs-CZ" sz="3266" dirty="0" smtClean="0"/>
              <a:t> </a:t>
            </a:r>
            <a:r>
              <a:rPr lang="cs-CZ" sz="3266" dirty="0" err="1" smtClean="0"/>
              <a:t>according</a:t>
            </a:r>
            <a:r>
              <a:rPr lang="cs-CZ" sz="3266" dirty="0" smtClean="0"/>
              <a:t> </a:t>
            </a:r>
            <a:r>
              <a:rPr lang="cs-CZ" sz="3266" dirty="0" err="1" smtClean="0"/>
              <a:t>Mc</a:t>
            </a:r>
            <a:r>
              <a:rPr lang="cs-CZ" sz="3266" dirty="0" smtClean="0"/>
              <a:t> </a:t>
            </a:r>
            <a:r>
              <a:rPr lang="cs-CZ" sz="3266" dirty="0" err="1"/>
              <a:t>Kenzie</a:t>
            </a:r>
            <a:endParaRPr lang="cs-CZ" sz="3266" dirty="0"/>
          </a:p>
        </p:txBody>
      </p:sp>
      <p:sp>
        <p:nvSpPr>
          <p:cNvPr id="3" name="Zástupný symbol pro obsah 2"/>
          <p:cNvSpPr>
            <a:spLocks noGrp="1"/>
          </p:cNvSpPr>
          <p:nvPr>
            <p:ph idx="1"/>
          </p:nvPr>
        </p:nvSpPr>
        <p:spPr>
          <a:xfrm>
            <a:off x="900223" y="1956391"/>
            <a:ext cx="10604205" cy="4679826"/>
          </a:xfrm>
        </p:spPr>
        <p:txBody>
          <a:bodyPr>
            <a:normAutofit/>
          </a:bodyPr>
          <a:lstStyle/>
          <a:p>
            <a:pPr marL="311079" indent="-311079">
              <a:buFontTx/>
              <a:buChar char="-"/>
            </a:pPr>
            <a:r>
              <a:rPr lang="cs-CZ" sz="1814" dirty="0"/>
              <a:t>ICF </a:t>
            </a:r>
            <a:r>
              <a:rPr lang="cs-CZ" sz="1814" dirty="0" err="1" smtClean="0"/>
              <a:t>functional</a:t>
            </a:r>
            <a:r>
              <a:rPr lang="cs-CZ" sz="1814" dirty="0" smtClean="0"/>
              <a:t> </a:t>
            </a:r>
            <a:r>
              <a:rPr lang="cs-CZ" sz="1814" dirty="0" err="1" smtClean="0"/>
              <a:t>abilities</a:t>
            </a:r>
            <a:r>
              <a:rPr lang="cs-CZ" sz="1814" dirty="0" smtClean="0"/>
              <a:t> are </a:t>
            </a:r>
            <a:r>
              <a:rPr lang="cs-CZ" sz="1814" dirty="0" err="1" smtClean="0"/>
              <a:t>analyzed</a:t>
            </a:r>
            <a:r>
              <a:rPr lang="cs-CZ" sz="1814" dirty="0" smtClean="0"/>
              <a:t> </a:t>
            </a:r>
            <a:r>
              <a:rPr lang="cs-CZ" sz="1814" dirty="0" err="1" smtClean="0"/>
              <a:t>with</a:t>
            </a:r>
            <a:r>
              <a:rPr lang="cs-CZ" sz="1814" dirty="0" smtClean="0"/>
              <a:t> </a:t>
            </a:r>
            <a:r>
              <a:rPr lang="cs-CZ" sz="1814" dirty="0" err="1" smtClean="0"/>
              <a:t>the</a:t>
            </a:r>
            <a:r>
              <a:rPr lang="cs-CZ" sz="1814" dirty="0" smtClean="0"/>
              <a:t> </a:t>
            </a:r>
            <a:r>
              <a:rPr lang="cs-CZ" sz="1814" b="1" dirty="0" smtClean="0"/>
              <a:t>HOLISTIC </a:t>
            </a:r>
            <a:r>
              <a:rPr lang="cs-CZ" sz="1814" dirty="0" err="1" smtClean="0"/>
              <a:t>perspective</a:t>
            </a:r>
            <a:endParaRPr lang="cs-CZ" sz="1814" dirty="0"/>
          </a:p>
          <a:p>
            <a:r>
              <a:rPr lang="cs-CZ" sz="1814" dirty="0"/>
              <a:t>- </a:t>
            </a:r>
            <a:r>
              <a:rPr lang="cs-CZ" sz="1814" dirty="0" err="1" smtClean="0"/>
              <a:t>The</a:t>
            </a:r>
            <a:r>
              <a:rPr lang="cs-CZ" sz="1814" dirty="0" smtClean="0"/>
              <a:t> </a:t>
            </a:r>
            <a:r>
              <a:rPr lang="cs-CZ" sz="1814" dirty="0" err="1" smtClean="0"/>
              <a:t>biological</a:t>
            </a:r>
            <a:r>
              <a:rPr lang="cs-CZ" sz="1814" dirty="0" smtClean="0"/>
              <a:t> </a:t>
            </a:r>
            <a:r>
              <a:rPr lang="cs-CZ" sz="1814" dirty="0" err="1" smtClean="0"/>
              <a:t>processes</a:t>
            </a:r>
            <a:r>
              <a:rPr lang="cs-CZ" sz="1814" dirty="0" smtClean="0"/>
              <a:t> (</a:t>
            </a:r>
            <a:r>
              <a:rPr lang="cs-CZ" sz="1814" dirty="0" err="1" smtClean="0"/>
              <a:t>nociception</a:t>
            </a:r>
            <a:r>
              <a:rPr lang="cs-CZ" sz="1814" dirty="0" smtClean="0"/>
              <a:t>, </a:t>
            </a:r>
            <a:r>
              <a:rPr lang="cs-CZ" sz="1814" dirty="0" err="1" smtClean="0"/>
              <a:t>neuropatic</a:t>
            </a:r>
            <a:r>
              <a:rPr lang="cs-CZ" sz="1814" dirty="0" smtClean="0"/>
              <a:t> </a:t>
            </a:r>
            <a:r>
              <a:rPr lang="cs-CZ" sz="1814" dirty="0" err="1" smtClean="0"/>
              <a:t>or</a:t>
            </a:r>
            <a:r>
              <a:rPr lang="cs-CZ" sz="1814" dirty="0" smtClean="0"/>
              <a:t> </a:t>
            </a:r>
            <a:r>
              <a:rPr lang="cs-CZ" sz="1814" dirty="0" err="1" smtClean="0"/>
              <a:t>neuroplastic</a:t>
            </a:r>
            <a:r>
              <a:rPr lang="cs-CZ" sz="1814" dirty="0" smtClean="0"/>
              <a:t> </a:t>
            </a:r>
            <a:r>
              <a:rPr lang="cs-CZ" sz="1814" dirty="0" err="1" smtClean="0"/>
              <a:t>pain</a:t>
            </a:r>
            <a:r>
              <a:rPr lang="cs-CZ" sz="1814" dirty="0" smtClean="0"/>
              <a:t>) </a:t>
            </a:r>
            <a:r>
              <a:rPr lang="cs-CZ" sz="1814" dirty="0" err="1" smtClean="0"/>
              <a:t>influences</a:t>
            </a:r>
            <a:r>
              <a:rPr lang="cs-CZ" sz="1814" dirty="0" smtClean="0"/>
              <a:t> </a:t>
            </a:r>
            <a:r>
              <a:rPr lang="cs-CZ" sz="1814" dirty="0" err="1" smtClean="0"/>
              <a:t>our</a:t>
            </a:r>
            <a:r>
              <a:rPr lang="cs-CZ" sz="1814" dirty="0" smtClean="0"/>
              <a:t> </a:t>
            </a:r>
            <a:r>
              <a:rPr lang="cs-CZ" sz="1814" dirty="0" err="1" smtClean="0"/>
              <a:t>musculosceletal</a:t>
            </a:r>
            <a:r>
              <a:rPr lang="cs-CZ" sz="1814" dirty="0" smtClean="0"/>
              <a:t> </a:t>
            </a:r>
            <a:r>
              <a:rPr lang="cs-CZ" sz="1814" dirty="0" err="1" smtClean="0"/>
              <a:t>system</a:t>
            </a:r>
            <a:r>
              <a:rPr lang="cs-CZ" sz="1814" dirty="0" smtClean="0"/>
              <a:t> and </a:t>
            </a:r>
            <a:r>
              <a:rPr lang="cs-CZ" sz="1814" dirty="0" err="1" smtClean="0"/>
              <a:t>our</a:t>
            </a:r>
            <a:r>
              <a:rPr lang="cs-CZ" sz="1814" dirty="0" smtClean="0"/>
              <a:t> mind </a:t>
            </a:r>
            <a:r>
              <a:rPr lang="cs-CZ" sz="1814" dirty="0" err="1" smtClean="0"/>
              <a:t>too</a:t>
            </a:r>
            <a:r>
              <a:rPr lang="cs-CZ" sz="1814" dirty="0" smtClean="0"/>
              <a:t>. </a:t>
            </a:r>
          </a:p>
          <a:p>
            <a:r>
              <a:rPr lang="cs-CZ" sz="1814" dirty="0" smtClean="0"/>
              <a:t>- </a:t>
            </a:r>
            <a:r>
              <a:rPr lang="cs-CZ" sz="1814" dirty="0" err="1" smtClean="0"/>
              <a:t>The</a:t>
            </a:r>
            <a:r>
              <a:rPr lang="cs-CZ" sz="1814" dirty="0" smtClean="0"/>
              <a:t> </a:t>
            </a:r>
            <a:r>
              <a:rPr lang="cs-CZ" sz="1814" dirty="0" err="1" smtClean="0"/>
              <a:t>Comorbidities</a:t>
            </a:r>
            <a:r>
              <a:rPr lang="cs-CZ" sz="1814" dirty="0" smtClean="0"/>
              <a:t> limit </a:t>
            </a:r>
            <a:r>
              <a:rPr lang="cs-CZ" sz="1814" dirty="0" err="1" smtClean="0"/>
              <a:t>the</a:t>
            </a:r>
            <a:r>
              <a:rPr lang="cs-CZ" sz="1814" dirty="0" smtClean="0"/>
              <a:t> </a:t>
            </a:r>
            <a:r>
              <a:rPr lang="cs-CZ" sz="1814" dirty="0" err="1" smtClean="0"/>
              <a:t>healing</a:t>
            </a:r>
            <a:r>
              <a:rPr lang="cs-CZ" sz="1814" dirty="0" smtClean="0"/>
              <a:t> </a:t>
            </a:r>
            <a:r>
              <a:rPr lang="cs-CZ" sz="1814" dirty="0" err="1" smtClean="0"/>
              <a:t>process</a:t>
            </a:r>
            <a:r>
              <a:rPr lang="cs-CZ" sz="1814" dirty="0" smtClean="0"/>
              <a:t> !</a:t>
            </a:r>
            <a:endParaRPr lang="cs-CZ" sz="1814" dirty="0"/>
          </a:p>
          <a:p>
            <a:endParaRPr lang="cs-CZ" sz="1814" dirty="0"/>
          </a:p>
          <a:p>
            <a:r>
              <a:rPr lang="cs-CZ" sz="1814" u="sng" dirty="0" err="1" smtClean="0"/>
              <a:t>Pain</a:t>
            </a:r>
            <a:r>
              <a:rPr lang="cs-CZ" sz="1814" u="sng" dirty="0" smtClean="0"/>
              <a:t> </a:t>
            </a:r>
            <a:r>
              <a:rPr lang="cs-CZ" sz="1814" u="sng" dirty="0" err="1" smtClean="0"/>
              <a:t>description</a:t>
            </a:r>
            <a:r>
              <a:rPr lang="cs-CZ" sz="1814" u="sng" dirty="0" smtClean="0"/>
              <a:t> </a:t>
            </a:r>
            <a:r>
              <a:rPr lang="cs-CZ" sz="1814" u="sng" dirty="0" err="1" smtClean="0"/>
              <a:t>depends</a:t>
            </a:r>
            <a:r>
              <a:rPr lang="cs-CZ" sz="1814" u="sng" dirty="0" smtClean="0"/>
              <a:t> on </a:t>
            </a:r>
            <a:r>
              <a:rPr lang="cs-CZ" sz="1814" u="sng" dirty="0" err="1" smtClean="0"/>
              <a:t>the</a:t>
            </a:r>
            <a:r>
              <a:rPr lang="cs-CZ" sz="1814" u="sng" dirty="0" smtClean="0"/>
              <a:t> deficit, </a:t>
            </a:r>
            <a:r>
              <a:rPr lang="cs-CZ" sz="1814" u="sng" dirty="0" err="1" smtClean="0"/>
              <a:t>disfunction</a:t>
            </a:r>
            <a:r>
              <a:rPr lang="cs-CZ" sz="1814" u="sng" dirty="0" smtClean="0"/>
              <a:t> and bony </a:t>
            </a:r>
            <a:r>
              <a:rPr lang="cs-CZ" sz="1814" u="sng" dirty="0" err="1" smtClean="0"/>
              <a:t>structure</a:t>
            </a:r>
            <a:r>
              <a:rPr lang="cs-CZ" sz="1814" u="sng" dirty="0" smtClean="0"/>
              <a:t> </a:t>
            </a:r>
            <a:r>
              <a:rPr lang="cs-CZ" sz="1814" u="sng" dirty="0" err="1" smtClean="0"/>
              <a:t>disorder</a:t>
            </a:r>
            <a:r>
              <a:rPr lang="cs-CZ" sz="1814" u="sng" dirty="0" smtClean="0"/>
              <a:t>:  </a:t>
            </a:r>
            <a:endParaRPr lang="cs-CZ" sz="1814" u="sng" dirty="0"/>
          </a:p>
          <a:p>
            <a:r>
              <a:rPr lang="cs-CZ" sz="1814" b="1" dirty="0" smtClean="0"/>
              <a:t>- </a:t>
            </a:r>
            <a:r>
              <a:rPr lang="cs-CZ" sz="1814" b="1" dirty="0" err="1" smtClean="0"/>
              <a:t>nociception</a:t>
            </a:r>
            <a:r>
              <a:rPr lang="cs-CZ" sz="1814" dirty="0" smtClean="0"/>
              <a:t>:</a:t>
            </a:r>
            <a:r>
              <a:rPr lang="cs-CZ" sz="1814" dirty="0"/>
              <a:t>	</a:t>
            </a:r>
            <a:r>
              <a:rPr lang="cs-CZ" sz="1814" dirty="0" err="1" smtClean="0"/>
              <a:t>actual</a:t>
            </a:r>
            <a:r>
              <a:rPr lang="cs-CZ" sz="1814" dirty="0" smtClean="0"/>
              <a:t> </a:t>
            </a:r>
            <a:r>
              <a:rPr lang="cs-CZ" sz="1814" dirty="0" err="1" smtClean="0"/>
              <a:t>tissue</a:t>
            </a:r>
            <a:r>
              <a:rPr lang="cs-CZ" sz="1814" dirty="0" smtClean="0"/>
              <a:t> </a:t>
            </a:r>
            <a:r>
              <a:rPr lang="cs-CZ" sz="1814" dirty="0" err="1" smtClean="0"/>
              <a:t>demage</a:t>
            </a:r>
            <a:r>
              <a:rPr lang="cs-CZ" sz="1814" dirty="0" smtClean="0"/>
              <a:t> NOT nerve </a:t>
            </a:r>
            <a:r>
              <a:rPr lang="cs-CZ" sz="1814" dirty="0" err="1" smtClean="0"/>
              <a:t>structure</a:t>
            </a:r>
            <a:r>
              <a:rPr lang="cs-CZ" sz="1814" dirty="0" smtClean="0"/>
              <a:t>, </a:t>
            </a:r>
            <a:r>
              <a:rPr lang="cs-CZ" sz="1814" dirty="0" err="1" smtClean="0"/>
              <a:t>the</a:t>
            </a:r>
            <a:r>
              <a:rPr lang="cs-CZ" sz="1814" dirty="0" smtClean="0"/>
              <a:t> </a:t>
            </a:r>
            <a:r>
              <a:rPr lang="cs-CZ" sz="1814" dirty="0" err="1" smtClean="0"/>
              <a:t>nociceptors</a:t>
            </a:r>
            <a:r>
              <a:rPr lang="cs-CZ" sz="1814" dirty="0" smtClean="0"/>
              <a:t> are </a:t>
            </a:r>
            <a:r>
              <a:rPr lang="cs-CZ" sz="1814" dirty="0" err="1" smtClean="0"/>
              <a:t>activated</a:t>
            </a:r>
            <a:r>
              <a:rPr lang="cs-CZ" sz="1814" dirty="0" smtClean="0"/>
              <a:t> </a:t>
            </a:r>
            <a:r>
              <a:rPr lang="cs-CZ" sz="1814" dirty="0" err="1" smtClean="0"/>
              <a:t>with</a:t>
            </a:r>
            <a:r>
              <a:rPr lang="cs-CZ" sz="1814" dirty="0" smtClean="0"/>
              <a:t> </a:t>
            </a:r>
            <a:r>
              <a:rPr lang="cs-CZ" sz="1814" b="1" dirty="0" err="1" smtClean="0"/>
              <a:t>mechanical</a:t>
            </a:r>
            <a:r>
              <a:rPr lang="cs-CZ" sz="1814" b="1" dirty="0" smtClean="0"/>
              <a:t>, 		</a:t>
            </a:r>
            <a:r>
              <a:rPr lang="cs-CZ" sz="1814" b="1" dirty="0" err="1" smtClean="0"/>
              <a:t>chemical</a:t>
            </a:r>
            <a:r>
              <a:rPr lang="cs-CZ" sz="1814" b="1" dirty="0" smtClean="0"/>
              <a:t> </a:t>
            </a:r>
            <a:r>
              <a:rPr lang="cs-CZ" sz="1814" b="1" dirty="0" err="1" smtClean="0"/>
              <a:t>or</a:t>
            </a:r>
            <a:r>
              <a:rPr lang="cs-CZ" sz="1814" b="1" dirty="0" smtClean="0"/>
              <a:t> </a:t>
            </a:r>
            <a:r>
              <a:rPr lang="cs-CZ" sz="1814" b="1" dirty="0" err="1" smtClean="0"/>
              <a:t>thermical</a:t>
            </a:r>
            <a:r>
              <a:rPr lang="cs-CZ" sz="1814" b="1" dirty="0" smtClean="0"/>
              <a:t> </a:t>
            </a:r>
            <a:r>
              <a:rPr lang="cs-CZ" sz="1814" b="1" dirty="0" err="1" smtClean="0"/>
              <a:t>inputs</a:t>
            </a:r>
            <a:r>
              <a:rPr lang="cs-CZ" sz="1814" b="1" dirty="0" smtClean="0"/>
              <a:t> </a:t>
            </a:r>
            <a:r>
              <a:rPr lang="cs-CZ" sz="1814" dirty="0" smtClean="0"/>
              <a:t>(</a:t>
            </a:r>
            <a:r>
              <a:rPr lang="cs-CZ" sz="1814" dirty="0" err="1" smtClean="0"/>
              <a:t>stimulies</a:t>
            </a:r>
            <a:r>
              <a:rPr lang="cs-CZ" sz="1814" dirty="0" smtClean="0"/>
              <a:t>). </a:t>
            </a:r>
            <a:r>
              <a:rPr lang="cs-CZ" sz="1814" dirty="0" err="1" smtClean="0"/>
              <a:t>We</a:t>
            </a:r>
            <a:r>
              <a:rPr lang="cs-CZ" sz="1814" dirty="0" smtClean="0"/>
              <a:t> </a:t>
            </a:r>
            <a:r>
              <a:rPr lang="cs-CZ" sz="1814" dirty="0" err="1" smtClean="0"/>
              <a:t>can</a:t>
            </a:r>
            <a:r>
              <a:rPr lang="cs-CZ" sz="1814" dirty="0" smtClean="0"/>
              <a:t> not </a:t>
            </a:r>
            <a:r>
              <a:rPr lang="cs-CZ" sz="1814" dirty="0" err="1" smtClean="0"/>
              <a:t>indentify</a:t>
            </a:r>
            <a:r>
              <a:rPr lang="cs-CZ" sz="1814" dirty="0" smtClean="0"/>
              <a:t> </a:t>
            </a:r>
            <a:r>
              <a:rPr lang="cs-CZ" sz="1814" dirty="0" err="1" smtClean="0"/>
              <a:t>the</a:t>
            </a:r>
            <a:r>
              <a:rPr lang="cs-CZ" sz="1814" dirty="0" smtClean="0"/>
              <a:t> </a:t>
            </a:r>
            <a:r>
              <a:rPr lang="cs-CZ" sz="1814" dirty="0" err="1" smtClean="0"/>
              <a:t>pathology</a:t>
            </a:r>
            <a:r>
              <a:rPr lang="cs-CZ" sz="1814" dirty="0" smtClean="0"/>
              <a:t> </a:t>
            </a:r>
            <a:r>
              <a:rPr lang="cs-CZ" sz="1814" dirty="0" err="1" smtClean="0"/>
              <a:t>or</a:t>
            </a:r>
            <a:r>
              <a:rPr lang="cs-CZ" sz="1814" dirty="0" smtClean="0"/>
              <a:t> </a:t>
            </a:r>
            <a:r>
              <a:rPr lang="cs-CZ" sz="1814" dirty="0" err="1" smtClean="0"/>
              <a:t>the</a:t>
            </a:r>
            <a:r>
              <a:rPr lang="cs-CZ" sz="1814" dirty="0" smtClean="0"/>
              <a:t> </a:t>
            </a:r>
            <a:r>
              <a:rPr lang="cs-CZ" sz="1814" dirty="0" err="1" smtClean="0"/>
              <a:t>structure</a:t>
            </a:r>
            <a:r>
              <a:rPr lang="cs-CZ" sz="1814" dirty="0" smtClean="0"/>
              <a:t> 		</a:t>
            </a:r>
            <a:r>
              <a:rPr lang="cs-CZ" sz="1814" dirty="0" err="1" smtClean="0"/>
              <a:t>that</a:t>
            </a:r>
            <a:r>
              <a:rPr lang="cs-CZ" sz="1814" dirty="0" smtClean="0"/>
              <a:t> </a:t>
            </a:r>
            <a:r>
              <a:rPr lang="cs-CZ" sz="1814" dirty="0" err="1" smtClean="0"/>
              <a:t>couses</a:t>
            </a:r>
            <a:r>
              <a:rPr lang="cs-CZ" sz="1814" dirty="0" smtClean="0"/>
              <a:t> </a:t>
            </a:r>
            <a:r>
              <a:rPr lang="cs-CZ" sz="1814" dirty="0" err="1" smtClean="0"/>
              <a:t>the</a:t>
            </a:r>
            <a:r>
              <a:rPr lang="cs-CZ" sz="1814" dirty="0" smtClean="0"/>
              <a:t> </a:t>
            </a:r>
            <a:r>
              <a:rPr lang="cs-CZ" sz="1814" dirty="0" err="1" smtClean="0"/>
              <a:t>pain</a:t>
            </a:r>
            <a:r>
              <a:rPr lang="cs-CZ" sz="1814" dirty="0" smtClean="0"/>
              <a:t>, </a:t>
            </a:r>
            <a:r>
              <a:rPr lang="cs-CZ" sz="1814" dirty="0" err="1" smtClean="0"/>
              <a:t>the</a:t>
            </a:r>
            <a:r>
              <a:rPr lang="cs-CZ" sz="1814" dirty="0" smtClean="0"/>
              <a:t> </a:t>
            </a:r>
            <a:r>
              <a:rPr lang="cs-CZ" sz="1814" dirty="0" err="1" smtClean="0"/>
              <a:t>nociception</a:t>
            </a:r>
            <a:r>
              <a:rPr lang="cs-CZ" sz="1814" dirty="0" smtClean="0"/>
              <a:t> </a:t>
            </a:r>
            <a:r>
              <a:rPr lang="cs-CZ" sz="1814" dirty="0" err="1" smtClean="0"/>
              <a:t>appears</a:t>
            </a:r>
            <a:r>
              <a:rPr lang="cs-CZ" sz="1814" dirty="0" smtClean="0"/>
              <a:t> in </a:t>
            </a:r>
            <a:r>
              <a:rPr lang="cs-CZ" sz="1814" u="sng" dirty="0" err="1" smtClean="0"/>
              <a:t>inflammation</a:t>
            </a:r>
            <a:r>
              <a:rPr lang="cs-CZ" sz="1814" u="sng" dirty="0" smtClean="0"/>
              <a:t>, </a:t>
            </a:r>
            <a:r>
              <a:rPr lang="cs-CZ" sz="1814" u="sng" dirty="0" err="1" smtClean="0"/>
              <a:t>healing</a:t>
            </a:r>
            <a:r>
              <a:rPr lang="cs-CZ" sz="1814" u="sng" dirty="0" smtClean="0"/>
              <a:t> </a:t>
            </a:r>
            <a:r>
              <a:rPr lang="cs-CZ" sz="1814" u="sng" dirty="0" err="1" smtClean="0"/>
              <a:t>from</a:t>
            </a:r>
            <a:r>
              <a:rPr lang="cs-CZ" sz="1814" u="sng" dirty="0" smtClean="0"/>
              <a:t> trauma </a:t>
            </a:r>
            <a:r>
              <a:rPr lang="cs-CZ" sz="1814" u="sng" dirty="0" err="1" smtClean="0"/>
              <a:t>or</a:t>
            </a:r>
            <a:r>
              <a:rPr lang="cs-CZ" sz="1814" u="sng" dirty="0" smtClean="0"/>
              <a:t> </a:t>
            </a:r>
            <a:r>
              <a:rPr lang="cs-CZ" sz="1814" u="sng" dirty="0" err="1" smtClean="0"/>
              <a:t>after</a:t>
            </a:r>
            <a:r>
              <a:rPr lang="cs-CZ" sz="1814" u="sng" dirty="0" smtClean="0"/>
              <a:t> </a:t>
            </a:r>
            <a:r>
              <a:rPr lang="cs-CZ" sz="1814" dirty="0" smtClean="0"/>
              <a:t>		</a:t>
            </a:r>
            <a:r>
              <a:rPr lang="cs-CZ" sz="1814" u="sng" dirty="0" err="1" smtClean="0"/>
              <a:t>the</a:t>
            </a:r>
            <a:r>
              <a:rPr lang="cs-CZ" sz="1814" u="sng" dirty="0" smtClean="0"/>
              <a:t> </a:t>
            </a:r>
            <a:r>
              <a:rPr lang="cs-CZ" sz="1814" u="sng" dirty="0" err="1" smtClean="0"/>
              <a:t>operation</a:t>
            </a:r>
            <a:r>
              <a:rPr lang="cs-CZ" sz="1814" dirty="0" smtClean="0"/>
              <a:t>.  </a:t>
            </a:r>
            <a:endParaRPr lang="cs-CZ" sz="1814" dirty="0"/>
          </a:p>
          <a:p>
            <a:r>
              <a:rPr lang="cs-CZ" sz="1814" dirty="0" smtClean="0"/>
              <a:t>- </a:t>
            </a:r>
            <a:r>
              <a:rPr lang="cs-CZ" sz="1814" b="1" dirty="0" err="1" smtClean="0"/>
              <a:t>neuropatic</a:t>
            </a:r>
            <a:r>
              <a:rPr lang="cs-CZ" sz="1814" b="1" dirty="0" smtClean="0"/>
              <a:t> </a:t>
            </a:r>
            <a:r>
              <a:rPr lang="cs-CZ" sz="1814" b="1" dirty="0" err="1" smtClean="0"/>
              <a:t>pain</a:t>
            </a:r>
            <a:r>
              <a:rPr lang="cs-CZ" sz="1814" b="1" dirty="0" smtClean="0"/>
              <a:t>:</a:t>
            </a:r>
            <a:r>
              <a:rPr lang="cs-CZ" sz="1814" b="1" dirty="0"/>
              <a:t>	</a:t>
            </a:r>
            <a:r>
              <a:rPr lang="cs-CZ" sz="1814" dirty="0" err="1" smtClean="0"/>
              <a:t>arises</a:t>
            </a:r>
            <a:r>
              <a:rPr lang="cs-CZ" sz="1814" dirty="0" smtClean="0"/>
              <a:t> </a:t>
            </a:r>
            <a:r>
              <a:rPr lang="cs-CZ" sz="1814" dirty="0" err="1" smtClean="0"/>
              <a:t>from</a:t>
            </a:r>
            <a:r>
              <a:rPr lang="cs-CZ" sz="1814" dirty="0" smtClean="0"/>
              <a:t> </a:t>
            </a:r>
            <a:r>
              <a:rPr lang="cs-CZ" sz="1814" dirty="0" err="1" smtClean="0"/>
              <a:t>peripheral</a:t>
            </a:r>
            <a:r>
              <a:rPr lang="cs-CZ" sz="1814" dirty="0" smtClean="0"/>
              <a:t> nerve </a:t>
            </a:r>
            <a:r>
              <a:rPr lang="cs-CZ" sz="1814" dirty="0" err="1" smtClean="0"/>
              <a:t>system</a:t>
            </a:r>
            <a:r>
              <a:rPr lang="cs-CZ" sz="1814" dirty="0" smtClean="0"/>
              <a:t>, (</a:t>
            </a:r>
            <a:r>
              <a:rPr lang="cs-CZ" sz="1814" u="sng" dirty="0" err="1" smtClean="0"/>
              <a:t>stenosis</a:t>
            </a:r>
            <a:r>
              <a:rPr lang="cs-CZ" sz="1814" u="sng" dirty="0" smtClean="0"/>
              <a:t>,  </a:t>
            </a:r>
            <a:r>
              <a:rPr lang="cs-CZ" sz="1814" u="sng" dirty="0" err="1" smtClean="0"/>
              <a:t>lumbar</a:t>
            </a:r>
            <a:r>
              <a:rPr lang="cs-CZ" sz="1814" u="sng" dirty="0" smtClean="0"/>
              <a:t> </a:t>
            </a:r>
            <a:r>
              <a:rPr lang="cs-CZ" sz="1814" u="sng" dirty="0" err="1" smtClean="0"/>
              <a:t>radiculopathy</a:t>
            </a:r>
            <a:r>
              <a:rPr lang="cs-CZ" sz="1814" dirty="0" smtClean="0"/>
              <a:t>, </a:t>
            </a:r>
            <a:r>
              <a:rPr lang="cs-CZ" sz="1814" dirty="0" err="1" smtClean="0"/>
              <a:t>the</a:t>
            </a:r>
            <a:r>
              <a:rPr lang="cs-CZ" sz="1814" dirty="0" smtClean="0"/>
              <a:t> </a:t>
            </a:r>
            <a:r>
              <a:rPr lang="cs-CZ" sz="1814" dirty="0" err="1" smtClean="0"/>
              <a:t>pain</a:t>
            </a:r>
            <a:r>
              <a:rPr lang="cs-CZ" sz="1814" dirty="0" smtClean="0"/>
              <a:t> </a:t>
            </a:r>
            <a:r>
              <a:rPr lang="cs-CZ" sz="1814" dirty="0" err="1" smtClean="0"/>
              <a:t>iradiates</a:t>
            </a:r>
            <a:r>
              <a:rPr lang="cs-CZ" sz="1814" dirty="0" smtClean="0"/>
              <a:t> </a:t>
            </a:r>
            <a:r>
              <a:rPr lang="cs-CZ" sz="1814" dirty="0" err="1" smtClean="0"/>
              <a:t>into</a:t>
            </a:r>
            <a:r>
              <a:rPr lang="cs-CZ" sz="1814" dirty="0" smtClean="0"/>
              <a:t> 		</a:t>
            </a:r>
            <a:r>
              <a:rPr lang="cs-CZ" sz="1814" dirty="0" err="1" smtClean="0"/>
              <a:t>lower</a:t>
            </a:r>
            <a:r>
              <a:rPr lang="cs-CZ" sz="1814" dirty="0" smtClean="0"/>
              <a:t> </a:t>
            </a:r>
            <a:r>
              <a:rPr lang="cs-CZ" sz="1814" dirty="0" err="1" smtClean="0"/>
              <a:t>extremities</a:t>
            </a:r>
            <a:r>
              <a:rPr lang="cs-CZ" sz="1814" dirty="0" smtClean="0"/>
              <a:t> plus </a:t>
            </a:r>
            <a:r>
              <a:rPr lang="cs-CZ" sz="1814" dirty="0" err="1" smtClean="0"/>
              <a:t>there</a:t>
            </a:r>
            <a:r>
              <a:rPr lang="cs-CZ" sz="1814" dirty="0" smtClean="0"/>
              <a:t> are sensitivity </a:t>
            </a:r>
            <a:r>
              <a:rPr lang="cs-CZ" sz="1814" dirty="0" err="1" smtClean="0"/>
              <a:t>changes</a:t>
            </a:r>
            <a:r>
              <a:rPr lang="cs-CZ" sz="1814" dirty="0"/>
              <a:t>)</a:t>
            </a:r>
          </a:p>
        </p:txBody>
      </p:sp>
    </p:spTree>
    <p:extLst>
      <p:ext uri="{BB962C8B-B14F-4D97-AF65-F5344CB8AC3E}">
        <p14:creationId xmlns:p14="http://schemas.microsoft.com/office/powerpoint/2010/main" val="204421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18637" y="4534999"/>
            <a:ext cx="9354926" cy="1145009"/>
          </a:xfrm>
        </p:spPr>
        <p:txBody>
          <a:bodyPr>
            <a:normAutofit fontScale="90000"/>
          </a:bodyPr>
          <a:lstStyle/>
          <a:p>
            <a:r>
              <a:rPr lang="en-US" dirty="0"/>
              <a:t>The pain sources complete to each </a:t>
            </a:r>
            <a:r>
              <a:rPr lang="en-US" dirty="0" smtClean="0"/>
              <a:t>other</a:t>
            </a:r>
            <a:r>
              <a:rPr lang="cs-CZ" dirty="0" smtClean="0"/>
              <a:t> !</a:t>
            </a:r>
            <a:endParaRPr lang="cs-CZ" dirty="0"/>
          </a:p>
        </p:txBody>
      </p:sp>
      <p:sp>
        <p:nvSpPr>
          <p:cNvPr id="3" name="Zástupný symbol pro obsah 2"/>
          <p:cNvSpPr>
            <a:spLocks noGrp="1"/>
          </p:cNvSpPr>
          <p:nvPr>
            <p:ph idx="1"/>
          </p:nvPr>
        </p:nvSpPr>
        <p:spPr>
          <a:xfrm>
            <a:off x="595424" y="256400"/>
            <a:ext cx="11072036" cy="1444809"/>
          </a:xfrm>
        </p:spPr>
        <p:txBody>
          <a:bodyPr>
            <a:normAutofit/>
          </a:bodyPr>
          <a:lstStyle/>
          <a:p>
            <a:r>
              <a:rPr lang="cs-CZ" sz="2177" b="1" dirty="0" err="1" smtClean="0"/>
              <a:t>Neuroplastic</a:t>
            </a:r>
            <a:r>
              <a:rPr lang="cs-CZ" sz="2177" b="1" dirty="0" smtClean="0"/>
              <a:t> </a:t>
            </a:r>
            <a:r>
              <a:rPr lang="cs-CZ" sz="2177" b="1" dirty="0" err="1" smtClean="0"/>
              <a:t>pain</a:t>
            </a:r>
            <a:r>
              <a:rPr lang="cs-CZ" sz="2177" b="1" dirty="0" smtClean="0"/>
              <a:t>:</a:t>
            </a:r>
            <a:r>
              <a:rPr lang="cs-CZ" sz="2177" b="1" dirty="0"/>
              <a:t>	</a:t>
            </a:r>
            <a:r>
              <a:rPr lang="cs-CZ" sz="2177" dirty="0" err="1" smtClean="0"/>
              <a:t>is</a:t>
            </a:r>
            <a:r>
              <a:rPr lang="cs-CZ" sz="2177" dirty="0"/>
              <a:t> </a:t>
            </a:r>
            <a:r>
              <a:rPr lang="cs-CZ" sz="2177" dirty="0" err="1" smtClean="0"/>
              <a:t>given</a:t>
            </a:r>
            <a:r>
              <a:rPr lang="cs-CZ" sz="2177" dirty="0" smtClean="0"/>
              <a:t> by </a:t>
            </a:r>
            <a:r>
              <a:rPr lang="cs-CZ" sz="2177" b="1" dirty="0" smtClean="0"/>
              <a:t>CNS </a:t>
            </a:r>
            <a:r>
              <a:rPr lang="cs-CZ" sz="2177" b="1" dirty="0" err="1" smtClean="0"/>
              <a:t>changes</a:t>
            </a:r>
            <a:r>
              <a:rPr lang="cs-CZ" sz="2177" b="1" dirty="0" smtClean="0"/>
              <a:t> </a:t>
            </a:r>
            <a:r>
              <a:rPr lang="cs-CZ" sz="2177" dirty="0" err="1" smtClean="0"/>
              <a:t>resulting</a:t>
            </a:r>
            <a:r>
              <a:rPr lang="cs-CZ" sz="2177" dirty="0" smtClean="0"/>
              <a:t> in </a:t>
            </a:r>
            <a:r>
              <a:rPr lang="cs-CZ" sz="2177" dirty="0" err="1" smtClean="0"/>
              <a:t>an</a:t>
            </a:r>
            <a:r>
              <a:rPr lang="cs-CZ" sz="2177" dirty="0" smtClean="0"/>
              <a:t> </a:t>
            </a:r>
            <a:r>
              <a:rPr lang="cs-CZ" sz="2177" dirty="0" err="1" smtClean="0"/>
              <a:t>amplification</a:t>
            </a:r>
            <a:r>
              <a:rPr lang="cs-CZ" sz="2177" dirty="0" smtClean="0"/>
              <a:t> </a:t>
            </a:r>
            <a:r>
              <a:rPr lang="cs-CZ" sz="2177" dirty="0" err="1" smtClean="0"/>
              <a:t>of</a:t>
            </a:r>
            <a:r>
              <a:rPr lang="cs-CZ" sz="2177" dirty="0" smtClean="0"/>
              <a:t> </a:t>
            </a:r>
            <a:r>
              <a:rPr lang="cs-CZ" sz="2177" dirty="0" err="1" smtClean="0"/>
              <a:t>pheripheral</a:t>
            </a:r>
            <a:r>
              <a:rPr lang="cs-CZ" sz="2177" dirty="0" smtClean="0"/>
              <a:t> input. 			</a:t>
            </a:r>
            <a:r>
              <a:rPr lang="cs-CZ" sz="2177" dirty="0" err="1" smtClean="0"/>
              <a:t>This</a:t>
            </a:r>
            <a:r>
              <a:rPr lang="cs-CZ" sz="2177" dirty="0" smtClean="0"/>
              <a:t> </a:t>
            </a:r>
            <a:r>
              <a:rPr lang="cs-CZ" sz="2177" dirty="0" err="1" smtClean="0"/>
              <a:t>pain</a:t>
            </a:r>
            <a:r>
              <a:rPr lang="cs-CZ" sz="2177" dirty="0"/>
              <a:t> </a:t>
            </a:r>
            <a:r>
              <a:rPr lang="cs-CZ" sz="2177" dirty="0" err="1" smtClean="0"/>
              <a:t>arises</a:t>
            </a:r>
            <a:r>
              <a:rPr lang="cs-CZ" sz="2177" dirty="0" smtClean="0"/>
              <a:t> </a:t>
            </a:r>
            <a:r>
              <a:rPr lang="cs-CZ" sz="2177" dirty="0" err="1" smtClean="0"/>
              <a:t>from</a:t>
            </a:r>
            <a:r>
              <a:rPr lang="cs-CZ" sz="2177" dirty="0" smtClean="0"/>
              <a:t> </a:t>
            </a:r>
            <a:r>
              <a:rPr lang="cs-CZ" sz="2177" dirty="0" err="1" smtClean="0"/>
              <a:t>an</a:t>
            </a:r>
            <a:r>
              <a:rPr lang="cs-CZ" sz="2177" dirty="0" smtClean="0"/>
              <a:t> </a:t>
            </a:r>
            <a:r>
              <a:rPr lang="cs-CZ" sz="2177" dirty="0" err="1" smtClean="0"/>
              <a:t>altered</a:t>
            </a:r>
            <a:r>
              <a:rPr lang="cs-CZ" sz="2177" dirty="0" smtClean="0"/>
              <a:t> </a:t>
            </a:r>
            <a:r>
              <a:rPr lang="cs-CZ" sz="2177" dirty="0" err="1" smtClean="0"/>
              <a:t>nociception</a:t>
            </a:r>
            <a:r>
              <a:rPr lang="cs-CZ" sz="2177" dirty="0" smtClean="0"/>
              <a:t> (</a:t>
            </a:r>
            <a:r>
              <a:rPr lang="cs-CZ" sz="2177" dirty="0" err="1" smtClean="0"/>
              <a:t>there</a:t>
            </a:r>
            <a:r>
              <a:rPr lang="cs-CZ" sz="2177" dirty="0" smtClean="0"/>
              <a:t> </a:t>
            </a:r>
            <a:r>
              <a:rPr lang="cs-CZ" sz="2177" dirty="0" err="1" smtClean="0"/>
              <a:t>is</a:t>
            </a:r>
            <a:r>
              <a:rPr lang="cs-CZ" sz="2177" dirty="0" smtClean="0"/>
              <a:t> not 	</a:t>
            </a:r>
            <a:r>
              <a:rPr lang="cs-CZ" sz="2177" dirty="0" err="1" smtClean="0"/>
              <a:t>acute</a:t>
            </a:r>
            <a:r>
              <a:rPr lang="cs-CZ" sz="2177" dirty="0" smtClean="0"/>
              <a:t> </a:t>
            </a:r>
            <a:r>
              <a:rPr lang="cs-CZ" sz="2177" dirty="0" err="1" smtClean="0"/>
              <a:t>tissue</a:t>
            </a:r>
            <a:r>
              <a:rPr lang="cs-CZ" sz="2177" dirty="0" smtClean="0"/>
              <a:t> 				</a:t>
            </a:r>
            <a:r>
              <a:rPr lang="cs-CZ" sz="2177" dirty="0" err="1" smtClean="0"/>
              <a:t>demage</a:t>
            </a:r>
            <a:r>
              <a:rPr lang="cs-CZ" sz="2177" dirty="0" smtClean="0"/>
              <a:t>) </a:t>
            </a:r>
            <a:r>
              <a:rPr lang="cs-CZ" sz="2177" dirty="0" err="1" smtClean="0"/>
              <a:t>or</a:t>
            </a:r>
            <a:r>
              <a:rPr lang="cs-CZ" sz="2177" dirty="0"/>
              <a:t> </a:t>
            </a:r>
            <a:r>
              <a:rPr lang="cs-CZ" sz="2177" dirty="0" err="1" smtClean="0"/>
              <a:t>from</a:t>
            </a:r>
            <a:r>
              <a:rPr lang="cs-CZ" sz="2177" dirty="0" smtClean="0"/>
              <a:t> a </a:t>
            </a:r>
            <a:r>
              <a:rPr lang="cs-CZ" sz="2177" dirty="0" err="1" smtClean="0"/>
              <a:t>somatosenzoric</a:t>
            </a:r>
            <a:r>
              <a:rPr lang="cs-CZ" sz="2177" dirty="0" smtClean="0"/>
              <a:t> </a:t>
            </a:r>
            <a:r>
              <a:rPr lang="cs-CZ" sz="2177" dirty="0" err="1" smtClean="0"/>
              <a:t>system</a:t>
            </a:r>
            <a:r>
              <a:rPr lang="cs-CZ" sz="2177" dirty="0" smtClean="0"/>
              <a:t> </a:t>
            </a:r>
            <a:r>
              <a:rPr lang="cs-CZ" sz="2177" dirty="0" err="1" smtClean="0"/>
              <a:t>demage</a:t>
            </a:r>
            <a:r>
              <a:rPr lang="cs-CZ" sz="2177" dirty="0" smtClean="0"/>
              <a:t>/</a:t>
            </a:r>
            <a:r>
              <a:rPr lang="cs-CZ" sz="2177" dirty="0" err="1" smtClean="0"/>
              <a:t>illness</a:t>
            </a:r>
            <a:r>
              <a:rPr lang="cs-CZ" sz="2177" dirty="0" smtClean="0"/>
              <a:t>. 					</a:t>
            </a:r>
            <a:r>
              <a:rPr lang="cs-CZ" sz="2177" u="sng" dirty="0" err="1" smtClean="0"/>
              <a:t>Chronic</a:t>
            </a:r>
            <a:r>
              <a:rPr lang="cs-CZ" sz="2177" u="sng" dirty="0" smtClean="0"/>
              <a:t> </a:t>
            </a:r>
            <a:r>
              <a:rPr lang="cs-CZ" sz="2177" u="sng" dirty="0" err="1" smtClean="0"/>
              <a:t>pain</a:t>
            </a:r>
            <a:r>
              <a:rPr lang="cs-CZ" sz="2177" u="sng" dirty="0" smtClean="0"/>
              <a:t> syndrome, </a:t>
            </a:r>
            <a:r>
              <a:rPr lang="cs-CZ" sz="2177" u="sng" dirty="0" err="1" smtClean="0"/>
              <a:t>hyperalgezia</a:t>
            </a:r>
            <a:r>
              <a:rPr lang="cs-CZ" sz="2177" u="sng" dirty="0" smtClean="0"/>
              <a:t>, </a:t>
            </a:r>
            <a:r>
              <a:rPr lang="cs-CZ" sz="2177" u="sng" dirty="0" err="1" smtClean="0"/>
              <a:t>algodynia</a:t>
            </a:r>
            <a:r>
              <a:rPr lang="cs-CZ" sz="2177" dirty="0" smtClean="0"/>
              <a:t>.</a:t>
            </a:r>
            <a:endParaRPr lang="cs-CZ" sz="2177" dirty="0"/>
          </a:p>
          <a:p>
            <a:endParaRPr lang="cs-CZ" dirty="0"/>
          </a:p>
        </p:txBody>
      </p:sp>
      <p:sp>
        <p:nvSpPr>
          <p:cNvPr id="4" name="Ovál 3"/>
          <p:cNvSpPr/>
          <p:nvPr/>
        </p:nvSpPr>
        <p:spPr>
          <a:xfrm>
            <a:off x="4024480" y="2559576"/>
            <a:ext cx="1659054" cy="11321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633"/>
          </a:p>
        </p:txBody>
      </p:sp>
      <p:sp>
        <p:nvSpPr>
          <p:cNvPr id="5" name="Ovál 4"/>
          <p:cNvSpPr/>
          <p:nvPr/>
        </p:nvSpPr>
        <p:spPr>
          <a:xfrm>
            <a:off x="4573626" y="3324754"/>
            <a:ext cx="1659054" cy="11321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633"/>
          </a:p>
        </p:txBody>
      </p:sp>
      <p:sp>
        <p:nvSpPr>
          <p:cNvPr id="6" name="Ovál 5"/>
          <p:cNvSpPr/>
          <p:nvPr/>
        </p:nvSpPr>
        <p:spPr>
          <a:xfrm>
            <a:off x="5301915" y="2649650"/>
            <a:ext cx="1659054" cy="11321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633"/>
          </a:p>
        </p:txBody>
      </p:sp>
      <p:sp>
        <p:nvSpPr>
          <p:cNvPr id="7" name="TextovéPole 6"/>
          <p:cNvSpPr txBox="1"/>
          <p:nvPr/>
        </p:nvSpPr>
        <p:spPr>
          <a:xfrm>
            <a:off x="4153786" y="2891790"/>
            <a:ext cx="1249367" cy="343620"/>
          </a:xfrm>
          <a:prstGeom prst="rect">
            <a:avLst/>
          </a:prstGeom>
          <a:noFill/>
        </p:spPr>
        <p:txBody>
          <a:bodyPr wrap="square" rtlCol="0">
            <a:spAutoFit/>
          </a:bodyPr>
          <a:lstStyle/>
          <a:p>
            <a:r>
              <a:rPr lang="cs-CZ" sz="1633" dirty="0" err="1" smtClean="0"/>
              <a:t>Nociception</a:t>
            </a:r>
            <a:endParaRPr lang="cs-CZ" sz="1633" dirty="0"/>
          </a:p>
        </p:txBody>
      </p:sp>
      <p:sp>
        <p:nvSpPr>
          <p:cNvPr id="8" name="TextovéPole 7"/>
          <p:cNvSpPr txBox="1"/>
          <p:nvPr/>
        </p:nvSpPr>
        <p:spPr>
          <a:xfrm>
            <a:off x="5403153" y="3000798"/>
            <a:ext cx="1559997" cy="343620"/>
          </a:xfrm>
          <a:prstGeom prst="rect">
            <a:avLst/>
          </a:prstGeom>
          <a:noFill/>
        </p:spPr>
        <p:txBody>
          <a:bodyPr wrap="square" rtlCol="0">
            <a:spAutoFit/>
          </a:bodyPr>
          <a:lstStyle/>
          <a:p>
            <a:r>
              <a:rPr lang="cs-CZ" sz="1633" dirty="0" err="1" smtClean="0"/>
              <a:t>Neuropatic</a:t>
            </a:r>
            <a:r>
              <a:rPr lang="cs-CZ" sz="1633" dirty="0" smtClean="0"/>
              <a:t> </a:t>
            </a:r>
            <a:r>
              <a:rPr lang="cs-CZ" sz="1633" dirty="0" err="1" smtClean="0"/>
              <a:t>pain</a:t>
            </a:r>
            <a:endParaRPr lang="cs-CZ" sz="1633" dirty="0"/>
          </a:p>
        </p:txBody>
      </p:sp>
      <p:sp>
        <p:nvSpPr>
          <p:cNvPr id="9" name="TextovéPole 8"/>
          <p:cNvSpPr txBox="1"/>
          <p:nvPr/>
        </p:nvSpPr>
        <p:spPr>
          <a:xfrm>
            <a:off x="4573626" y="3699296"/>
            <a:ext cx="1787556" cy="343620"/>
          </a:xfrm>
          <a:prstGeom prst="rect">
            <a:avLst/>
          </a:prstGeom>
          <a:noFill/>
        </p:spPr>
        <p:txBody>
          <a:bodyPr wrap="square" rtlCol="0">
            <a:spAutoFit/>
          </a:bodyPr>
          <a:lstStyle/>
          <a:p>
            <a:r>
              <a:rPr lang="cs-CZ" sz="1633" dirty="0" err="1" smtClean="0"/>
              <a:t>Neuroplastic</a:t>
            </a:r>
            <a:r>
              <a:rPr lang="cs-CZ" sz="1633" dirty="0" smtClean="0"/>
              <a:t> </a:t>
            </a:r>
            <a:r>
              <a:rPr lang="cs-CZ" sz="1633" dirty="0" err="1" smtClean="0"/>
              <a:t>pain</a:t>
            </a:r>
            <a:endParaRPr lang="cs-CZ" sz="1633" dirty="0"/>
          </a:p>
        </p:txBody>
      </p:sp>
    </p:spTree>
    <p:extLst>
      <p:ext uri="{BB962C8B-B14F-4D97-AF65-F5344CB8AC3E}">
        <p14:creationId xmlns:p14="http://schemas.microsoft.com/office/powerpoint/2010/main" val="4351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2569" y="599038"/>
            <a:ext cx="7887528" cy="523222"/>
          </a:xfrm>
        </p:spPr>
        <p:txBody>
          <a:bodyPr>
            <a:normAutofit fontScale="90000"/>
          </a:bodyPr>
          <a:lstStyle/>
          <a:p>
            <a:r>
              <a:rPr lang="cs-CZ" dirty="0" err="1" smtClean="0"/>
              <a:t>Pain</a:t>
            </a:r>
            <a:r>
              <a:rPr lang="cs-CZ" dirty="0" smtClean="0"/>
              <a:t> and Disability </a:t>
            </a:r>
            <a:r>
              <a:rPr lang="cs-CZ" dirty="0" err="1" smtClean="0"/>
              <a:t>Sources</a:t>
            </a:r>
            <a:endParaRPr lang="cs-CZ" dirty="0"/>
          </a:p>
        </p:txBody>
      </p:sp>
      <p:sp>
        <p:nvSpPr>
          <p:cNvPr id="3" name="Zástupný symbol pro obsah 2"/>
          <p:cNvSpPr>
            <a:spLocks noGrp="1"/>
          </p:cNvSpPr>
          <p:nvPr>
            <p:ph idx="1"/>
          </p:nvPr>
        </p:nvSpPr>
        <p:spPr>
          <a:xfrm>
            <a:off x="1708298" y="1382233"/>
            <a:ext cx="8601799" cy="5089451"/>
          </a:xfrm>
        </p:spPr>
        <p:txBody>
          <a:bodyPr>
            <a:normAutofit/>
          </a:bodyPr>
          <a:lstStyle/>
          <a:p>
            <a:r>
              <a:rPr lang="cs-CZ" sz="1800" dirty="0"/>
              <a:t>t</a:t>
            </a:r>
            <a:r>
              <a:rPr lang="cs-CZ" sz="1800" dirty="0" smtClean="0"/>
              <a:t>o </a:t>
            </a:r>
            <a:r>
              <a:rPr lang="cs-CZ" sz="1800" dirty="0" err="1" smtClean="0"/>
              <a:t>be</a:t>
            </a:r>
            <a:r>
              <a:rPr lang="cs-CZ" sz="1800" dirty="0" smtClean="0"/>
              <a:t> </a:t>
            </a:r>
            <a:r>
              <a:rPr lang="cs-CZ" sz="1800" dirty="0" err="1" smtClean="0"/>
              <a:t>divided</a:t>
            </a:r>
            <a:r>
              <a:rPr lang="cs-CZ" sz="1800" dirty="0" smtClean="0"/>
              <a:t> in </a:t>
            </a:r>
            <a:r>
              <a:rPr lang="cs-CZ" sz="1800" dirty="0" err="1" smtClean="0"/>
              <a:t>factors</a:t>
            </a:r>
            <a:r>
              <a:rPr lang="cs-CZ" sz="1800" dirty="0" smtClean="0"/>
              <a:t>:</a:t>
            </a:r>
            <a:endParaRPr lang="cs-CZ" sz="1800" dirty="0"/>
          </a:p>
          <a:p>
            <a:endParaRPr lang="cs-CZ" sz="1800" dirty="0" smtClean="0"/>
          </a:p>
          <a:p>
            <a:r>
              <a:rPr lang="cs-CZ" sz="1800" dirty="0" err="1" smtClean="0"/>
              <a:t>Enviromental</a:t>
            </a:r>
            <a:r>
              <a:rPr lang="cs-CZ" sz="1800" dirty="0" smtClean="0"/>
              <a:t> </a:t>
            </a:r>
            <a:r>
              <a:rPr lang="cs-CZ" sz="1800" dirty="0" err="1" smtClean="0"/>
              <a:t>Factors</a:t>
            </a:r>
            <a:r>
              <a:rPr lang="cs-CZ" sz="1800" dirty="0" smtClean="0"/>
              <a:t>  </a:t>
            </a:r>
            <a:r>
              <a:rPr lang="cs-CZ" sz="1800" dirty="0"/>
              <a:t>– </a:t>
            </a:r>
            <a:r>
              <a:rPr lang="cs-CZ" sz="1800" dirty="0" err="1" smtClean="0"/>
              <a:t>contextual</a:t>
            </a:r>
            <a:r>
              <a:rPr lang="cs-CZ" sz="1800" dirty="0" smtClean="0"/>
              <a:t> </a:t>
            </a:r>
            <a:r>
              <a:rPr lang="cs-CZ" sz="1800" dirty="0"/>
              <a:t>– </a:t>
            </a:r>
            <a:r>
              <a:rPr lang="cs-CZ" sz="1800" dirty="0" err="1" smtClean="0"/>
              <a:t>individual</a:t>
            </a:r>
            <a:r>
              <a:rPr lang="cs-CZ" sz="1800" dirty="0" smtClean="0"/>
              <a:t> </a:t>
            </a:r>
            <a:r>
              <a:rPr lang="cs-CZ" sz="1800" dirty="0" err="1" smtClean="0"/>
              <a:t>relationships</a:t>
            </a:r>
            <a:r>
              <a:rPr lang="cs-CZ" sz="1800" dirty="0" smtClean="0"/>
              <a:t>, </a:t>
            </a:r>
            <a:r>
              <a:rPr lang="cs-CZ" sz="1800" dirty="0" err="1" smtClean="0"/>
              <a:t>job</a:t>
            </a:r>
            <a:r>
              <a:rPr lang="cs-CZ" sz="1800" dirty="0" smtClean="0"/>
              <a:t> </a:t>
            </a:r>
            <a:r>
              <a:rPr lang="cs-CZ" sz="1800" dirty="0" err="1" smtClean="0"/>
              <a:t>enviroment</a:t>
            </a:r>
            <a:r>
              <a:rPr lang="cs-CZ" sz="1800" dirty="0" smtClean="0"/>
              <a:t>, </a:t>
            </a:r>
            <a:r>
              <a:rPr lang="cs-CZ" sz="1800" dirty="0" err="1" smtClean="0"/>
              <a:t>job</a:t>
            </a:r>
            <a:r>
              <a:rPr lang="cs-CZ" sz="1800" dirty="0" smtClean="0"/>
              <a:t> 					</a:t>
            </a:r>
            <a:r>
              <a:rPr lang="cs-CZ" sz="1800" dirty="0" err="1" smtClean="0"/>
              <a:t>attitudes</a:t>
            </a:r>
            <a:r>
              <a:rPr lang="cs-CZ" sz="1800" dirty="0" smtClean="0"/>
              <a:t>, </a:t>
            </a:r>
            <a:r>
              <a:rPr lang="cs-CZ" sz="1800" dirty="0" err="1" smtClean="0"/>
              <a:t>culture</a:t>
            </a:r>
            <a:r>
              <a:rPr lang="cs-CZ" sz="1800" dirty="0" smtClean="0"/>
              <a:t>  </a:t>
            </a:r>
          </a:p>
          <a:p>
            <a:endParaRPr lang="cs-CZ" sz="1800" dirty="0"/>
          </a:p>
          <a:p>
            <a:r>
              <a:rPr lang="cs-CZ" sz="1800" dirty="0" err="1" smtClean="0"/>
              <a:t>Personal</a:t>
            </a:r>
            <a:r>
              <a:rPr lang="cs-CZ" sz="1800" dirty="0" smtClean="0"/>
              <a:t> </a:t>
            </a:r>
            <a:r>
              <a:rPr lang="cs-CZ" sz="1800" dirty="0" err="1" smtClean="0"/>
              <a:t>factors</a:t>
            </a:r>
            <a:r>
              <a:rPr lang="cs-CZ" sz="1800" dirty="0" smtClean="0"/>
              <a:t> – </a:t>
            </a:r>
            <a:r>
              <a:rPr lang="cs-CZ" sz="1800" dirty="0" err="1" smtClean="0"/>
              <a:t>cognitional</a:t>
            </a:r>
            <a:r>
              <a:rPr lang="cs-CZ" sz="1800" dirty="0" smtClean="0"/>
              <a:t> – </a:t>
            </a:r>
            <a:r>
              <a:rPr lang="cs-CZ" sz="1800" dirty="0" err="1" smtClean="0"/>
              <a:t>how</a:t>
            </a:r>
            <a:r>
              <a:rPr lang="cs-CZ" sz="1800" dirty="0" smtClean="0"/>
              <a:t> </a:t>
            </a:r>
            <a:r>
              <a:rPr lang="cs-CZ" sz="1800" dirty="0" err="1" smtClean="0"/>
              <a:t>is</a:t>
            </a:r>
            <a:r>
              <a:rPr lang="cs-CZ" sz="1800" dirty="0" smtClean="0"/>
              <a:t> </a:t>
            </a:r>
            <a:r>
              <a:rPr lang="cs-CZ" sz="1800" dirty="0" err="1" smtClean="0"/>
              <a:t>the</a:t>
            </a:r>
            <a:r>
              <a:rPr lang="cs-CZ" sz="1800" dirty="0" smtClean="0"/>
              <a:t> </a:t>
            </a:r>
            <a:r>
              <a:rPr lang="cs-CZ" sz="1800" dirty="0" err="1" smtClean="0"/>
              <a:t>pain</a:t>
            </a:r>
            <a:r>
              <a:rPr lang="cs-CZ" sz="1800" dirty="0" smtClean="0"/>
              <a:t> and disability </a:t>
            </a:r>
            <a:r>
              <a:rPr lang="cs-CZ" sz="1800" dirty="0" err="1" smtClean="0"/>
              <a:t>individually</a:t>
            </a:r>
            <a:r>
              <a:rPr lang="cs-CZ" sz="1800" dirty="0" smtClean="0"/>
              <a:t> </a:t>
            </a:r>
            <a:r>
              <a:rPr lang="cs-CZ" sz="1800" dirty="0" err="1" smtClean="0"/>
              <a:t>perceived</a:t>
            </a:r>
            <a:r>
              <a:rPr lang="cs-CZ" sz="1800" dirty="0" smtClean="0"/>
              <a:t>, 				</a:t>
            </a:r>
            <a:r>
              <a:rPr lang="cs-CZ" sz="1800" dirty="0" err="1" smtClean="0"/>
              <a:t>pain</a:t>
            </a:r>
            <a:r>
              <a:rPr lang="cs-CZ" sz="1800" dirty="0" smtClean="0"/>
              <a:t> </a:t>
            </a:r>
            <a:r>
              <a:rPr lang="cs-CZ" sz="1800" dirty="0" err="1" smtClean="0"/>
              <a:t>conviction</a:t>
            </a:r>
            <a:r>
              <a:rPr lang="cs-CZ" sz="1800" dirty="0" smtClean="0"/>
              <a:t>, </a:t>
            </a:r>
            <a:r>
              <a:rPr lang="cs-CZ" sz="1800" dirty="0" err="1" smtClean="0"/>
              <a:t>individual</a:t>
            </a:r>
            <a:r>
              <a:rPr lang="cs-CZ" sz="1800" dirty="0" smtClean="0"/>
              <a:t> </a:t>
            </a:r>
            <a:r>
              <a:rPr lang="cs-CZ" sz="1800" dirty="0" err="1" smtClean="0"/>
              <a:t>expectation</a:t>
            </a:r>
            <a:r>
              <a:rPr lang="cs-CZ" sz="1800" dirty="0" smtClean="0"/>
              <a:t>, </a:t>
            </a:r>
            <a:r>
              <a:rPr lang="cs-CZ" sz="1800" dirty="0" err="1" smtClean="0"/>
              <a:t>catastrophizing</a:t>
            </a:r>
            <a:r>
              <a:rPr lang="cs-CZ" sz="1800" dirty="0" smtClean="0"/>
              <a:t>, 				</a:t>
            </a:r>
            <a:r>
              <a:rPr lang="cs-CZ" sz="1800" dirty="0" err="1" smtClean="0"/>
              <a:t>fear</a:t>
            </a:r>
            <a:r>
              <a:rPr lang="cs-CZ" sz="1800" dirty="0" smtClean="0"/>
              <a:t> and </a:t>
            </a:r>
            <a:r>
              <a:rPr lang="cs-CZ" sz="1800" dirty="0" err="1" smtClean="0"/>
              <a:t>low</a:t>
            </a:r>
            <a:r>
              <a:rPr lang="cs-CZ" sz="1800" dirty="0" smtClean="0"/>
              <a:t> </a:t>
            </a:r>
            <a:r>
              <a:rPr lang="cs-CZ" sz="1800" dirty="0" err="1" smtClean="0"/>
              <a:t>self-confidence</a:t>
            </a:r>
            <a:r>
              <a:rPr lang="cs-CZ" sz="1800" dirty="0" smtClean="0"/>
              <a:t>, – in case </a:t>
            </a:r>
            <a:r>
              <a:rPr lang="cs-CZ" sz="1800" dirty="0" err="1" smtClean="0"/>
              <a:t>of</a:t>
            </a:r>
            <a:r>
              <a:rPr lang="cs-CZ" sz="1800" dirty="0" smtClean="0"/>
              <a:t> </a:t>
            </a:r>
            <a:r>
              <a:rPr lang="cs-CZ" sz="1800" dirty="0" err="1" smtClean="0"/>
              <a:t>misperception</a:t>
            </a:r>
            <a:r>
              <a:rPr lang="cs-CZ" sz="1800" dirty="0" smtClean="0"/>
              <a:t> 				</a:t>
            </a:r>
            <a:r>
              <a:rPr lang="cs-CZ" sz="1800" dirty="0" err="1" smtClean="0"/>
              <a:t>the</a:t>
            </a:r>
            <a:r>
              <a:rPr lang="cs-CZ" sz="1800" dirty="0" smtClean="0"/>
              <a:t> </a:t>
            </a:r>
            <a:r>
              <a:rPr lang="cs-CZ" sz="1800" dirty="0" err="1" smtClean="0"/>
              <a:t>specialist</a:t>
            </a:r>
            <a:r>
              <a:rPr lang="cs-CZ" sz="1800" dirty="0" smtClean="0"/>
              <a:t> </a:t>
            </a:r>
            <a:r>
              <a:rPr lang="cs-CZ" sz="1800" dirty="0" err="1" smtClean="0"/>
              <a:t>should</a:t>
            </a:r>
            <a:r>
              <a:rPr lang="cs-CZ" sz="1800" dirty="0" smtClean="0"/>
              <a:t> </a:t>
            </a:r>
            <a:r>
              <a:rPr lang="cs-CZ" sz="1800" dirty="0" err="1" smtClean="0"/>
              <a:t>be</a:t>
            </a:r>
            <a:r>
              <a:rPr lang="cs-CZ" sz="1800" dirty="0" smtClean="0"/>
              <a:t> in </a:t>
            </a:r>
            <a:r>
              <a:rPr lang="cs-CZ" sz="1800" dirty="0" err="1" smtClean="0"/>
              <a:t>therapy</a:t>
            </a:r>
            <a:r>
              <a:rPr lang="cs-CZ" sz="1800" dirty="0" smtClean="0"/>
              <a:t> </a:t>
            </a:r>
            <a:r>
              <a:rPr lang="cs-CZ" sz="1800" dirty="0" err="1" smtClean="0"/>
              <a:t>included</a:t>
            </a:r>
            <a:endParaRPr lang="cs-CZ" sz="1800" dirty="0"/>
          </a:p>
          <a:p>
            <a:r>
              <a:rPr lang="cs-CZ" sz="1800" dirty="0"/>
              <a:t>	- </a:t>
            </a:r>
            <a:r>
              <a:rPr lang="cs-CZ" sz="1800" dirty="0" err="1" smtClean="0"/>
              <a:t>emocional</a:t>
            </a:r>
            <a:r>
              <a:rPr lang="cs-CZ" sz="1800" dirty="0" smtClean="0"/>
              <a:t> </a:t>
            </a:r>
            <a:r>
              <a:rPr lang="cs-CZ" sz="1800" dirty="0" err="1" smtClean="0"/>
              <a:t>factors</a:t>
            </a:r>
            <a:r>
              <a:rPr lang="cs-CZ" sz="1800" dirty="0" smtClean="0"/>
              <a:t> </a:t>
            </a:r>
            <a:r>
              <a:rPr lang="cs-CZ" sz="1800" dirty="0"/>
              <a:t>– </a:t>
            </a:r>
            <a:r>
              <a:rPr lang="cs-CZ" sz="1800" dirty="0" err="1" smtClean="0"/>
              <a:t>the</a:t>
            </a:r>
            <a:r>
              <a:rPr lang="cs-CZ" sz="1800" dirty="0" smtClean="0"/>
              <a:t> </a:t>
            </a:r>
            <a:r>
              <a:rPr lang="cs-CZ" sz="1800" dirty="0" err="1" smtClean="0"/>
              <a:t>anger</a:t>
            </a:r>
            <a:r>
              <a:rPr lang="cs-CZ" sz="1800" dirty="0" smtClean="0"/>
              <a:t>, </a:t>
            </a:r>
            <a:r>
              <a:rPr lang="cs-CZ" sz="1800" dirty="0" err="1" smtClean="0"/>
              <a:t>anxiety</a:t>
            </a:r>
            <a:r>
              <a:rPr lang="cs-CZ" sz="1800" dirty="0" smtClean="0"/>
              <a:t>, </a:t>
            </a:r>
            <a:r>
              <a:rPr lang="cs-CZ" sz="1800" dirty="0" err="1" smtClean="0"/>
              <a:t>depression</a:t>
            </a:r>
            <a:r>
              <a:rPr lang="cs-CZ" sz="1800" dirty="0" smtClean="0"/>
              <a:t> </a:t>
            </a:r>
            <a:r>
              <a:rPr lang="cs-CZ" sz="1800" dirty="0" err="1" smtClean="0"/>
              <a:t>affects</a:t>
            </a:r>
            <a:r>
              <a:rPr lang="cs-CZ" sz="1800" dirty="0" smtClean="0"/>
              <a:t> </a:t>
            </a:r>
            <a:r>
              <a:rPr lang="cs-CZ" sz="1800" dirty="0" err="1" smtClean="0"/>
              <a:t>the</a:t>
            </a:r>
            <a:r>
              <a:rPr lang="cs-CZ" sz="1800" dirty="0" smtClean="0"/>
              <a:t> </a:t>
            </a:r>
            <a:r>
              <a:rPr lang="cs-CZ" sz="1800" dirty="0" err="1" smtClean="0"/>
              <a:t>pain</a:t>
            </a:r>
            <a:r>
              <a:rPr lang="cs-CZ" sz="1800" dirty="0" smtClean="0"/>
              <a:t>, </a:t>
            </a:r>
            <a:r>
              <a:rPr lang="cs-CZ" sz="1800" dirty="0" err="1" smtClean="0"/>
              <a:t>the</a:t>
            </a:r>
            <a:r>
              <a:rPr lang="cs-CZ" sz="1800" dirty="0" smtClean="0"/>
              <a:t> </a:t>
            </a:r>
            <a:r>
              <a:rPr lang="cs-CZ" sz="1800" dirty="0" err="1" smtClean="0"/>
              <a:t>pain</a:t>
            </a:r>
            <a:r>
              <a:rPr lang="cs-CZ" sz="1800" dirty="0" smtClean="0"/>
              <a:t> 				</a:t>
            </a:r>
            <a:r>
              <a:rPr lang="cs-CZ" sz="1800" dirty="0" err="1" smtClean="0"/>
              <a:t>goes</a:t>
            </a:r>
            <a:r>
              <a:rPr lang="cs-CZ" sz="1800" dirty="0" smtClean="0"/>
              <a:t> </a:t>
            </a:r>
            <a:r>
              <a:rPr lang="cs-CZ" sz="1800" dirty="0" err="1" smtClean="0"/>
              <a:t>together</a:t>
            </a:r>
            <a:r>
              <a:rPr lang="cs-CZ" sz="1800" dirty="0" smtClean="0"/>
              <a:t> </a:t>
            </a:r>
            <a:r>
              <a:rPr lang="cs-CZ" sz="1800" dirty="0" err="1" smtClean="0"/>
              <a:t>with</a:t>
            </a:r>
            <a:r>
              <a:rPr lang="cs-CZ" sz="1800" dirty="0" smtClean="0"/>
              <a:t> </a:t>
            </a:r>
            <a:r>
              <a:rPr lang="cs-CZ" sz="1800" dirty="0" err="1" smtClean="0"/>
              <a:t>the</a:t>
            </a:r>
            <a:r>
              <a:rPr lang="cs-CZ" sz="1800" dirty="0" smtClean="0"/>
              <a:t> </a:t>
            </a:r>
            <a:r>
              <a:rPr lang="cs-CZ" sz="1800" dirty="0" err="1" smtClean="0"/>
              <a:t>emotion</a:t>
            </a:r>
            <a:r>
              <a:rPr lang="cs-CZ" sz="1800" dirty="0" smtClean="0"/>
              <a:t>, </a:t>
            </a:r>
            <a:r>
              <a:rPr lang="cs-CZ" sz="1800" dirty="0" err="1" smtClean="0"/>
              <a:t>the</a:t>
            </a:r>
            <a:r>
              <a:rPr lang="cs-CZ" sz="1800" dirty="0" smtClean="0"/>
              <a:t> negative </a:t>
            </a:r>
            <a:r>
              <a:rPr lang="cs-CZ" sz="1800" dirty="0" err="1" smtClean="0"/>
              <a:t>emotion</a:t>
            </a:r>
            <a:r>
              <a:rPr lang="cs-CZ" sz="1800" dirty="0" smtClean="0"/>
              <a:t> has 				a </a:t>
            </a:r>
            <a:r>
              <a:rPr lang="cs-CZ" sz="1800" dirty="0" err="1" smtClean="0"/>
              <a:t>worse</a:t>
            </a:r>
            <a:r>
              <a:rPr lang="cs-CZ" sz="1800" dirty="0" smtClean="0"/>
              <a:t> </a:t>
            </a:r>
            <a:r>
              <a:rPr lang="cs-CZ" sz="1800" dirty="0" err="1" smtClean="0"/>
              <a:t>prognosis</a:t>
            </a:r>
            <a:r>
              <a:rPr lang="cs-CZ" sz="1800" dirty="0" smtClean="0"/>
              <a:t>, </a:t>
            </a:r>
            <a:r>
              <a:rPr lang="cs-CZ" sz="1800" dirty="0" err="1" smtClean="0"/>
              <a:t>that</a:t>
            </a:r>
            <a:r>
              <a:rPr lang="cs-CZ" sz="1800" dirty="0" smtClean="0"/>
              <a:t> </a:t>
            </a:r>
            <a:r>
              <a:rPr lang="cs-CZ" sz="1800" dirty="0" err="1" smtClean="0"/>
              <a:t>is</a:t>
            </a:r>
            <a:r>
              <a:rPr lang="cs-CZ" sz="1800" dirty="0" smtClean="0"/>
              <a:t> </a:t>
            </a:r>
            <a:r>
              <a:rPr lang="cs-CZ" sz="1800" dirty="0" err="1" smtClean="0"/>
              <a:t>why</a:t>
            </a:r>
            <a:r>
              <a:rPr lang="cs-CZ" sz="1800" dirty="0" smtClean="0"/>
              <a:t> </a:t>
            </a:r>
            <a:r>
              <a:rPr lang="cs-CZ" sz="1800" dirty="0" err="1" smtClean="0"/>
              <a:t>we</a:t>
            </a:r>
            <a:r>
              <a:rPr lang="cs-CZ" sz="1800" dirty="0" smtClean="0"/>
              <a:t> </a:t>
            </a:r>
            <a:r>
              <a:rPr lang="cs-CZ" sz="1800" dirty="0" err="1" smtClean="0"/>
              <a:t>should</a:t>
            </a:r>
            <a:r>
              <a:rPr lang="cs-CZ" sz="1800" dirty="0" smtClean="0"/>
              <a:t> </a:t>
            </a:r>
            <a:r>
              <a:rPr lang="cs-CZ" sz="1800" dirty="0" err="1" smtClean="0"/>
              <a:t>cooperate</a:t>
            </a:r>
            <a:r>
              <a:rPr lang="cs-CZ" sz="1800" dirty="0" smtClean="0"/>
              <a:t> </a:t>
            </a:r>
            <a:r>
              <a:rPr lang="cs-CZ" sz="1800" dirty="0" err="1" smtClean="0"/>
              <a:t>with</a:t>
            </a:r>
            <a:r>
              <a:rPr lang="cs-CZ" sz="1800" dirty="0" smtClean="0"/>
              <a:t> 				</a:t>
            </a:r>
            <a:r>
              <a:rPr lang="cs-CZ" sz="1800" dirty="0" err="1" smtClean="0"/>
              <a:t>the</a:t>
            </a:r>
            <a:r>
              <a:rPr lang="cs-CZ" sz="1800" dirty="0" smtClean="0"/>
              <a:t> </a:t>
            </a:r>
            <a:r>
              <a:rPr lang="cs-CZ" sz="1800" dirty="0" err="1" smtClean="0"/>
              <a:t>specialist</a:t>
            </a:r>
            <a:endParaRPr lang="cs-CZ" sz="1800" dirty="0"/>
          </a:p>
          <a:p>
            <a:r>
              <a:rPr lang="cs-CZ" sz="1800" dirty="0"/>
              <a:t>	- </a:t>
            </a:r>
            <a:r>
              <a:rPr lang="cs-CZ" sz="1800" dirty="0" err="1" smtClean="0"/>
              <a:t>comorbidities</a:t>
            </a:r>
            <a:r>
              <a:rPr lang="cs-CZ" sz="1800" dirty="0" smtClean="0"/>
              <a:t> – </a:t>
            </a:r>
            <a:r>
              <a:rPr lang="cs-CZ" sz="1800" dirty="0" err="1" smtClean="0"/>
              <a:t>physical</a:t>
            </a:r>
            <a:r>
              <a:rPr lang="cs-CZ" sz="1800" dirty="0" smtClean="0"/>
              <a:t> and </a:t>
            </a:r>
            <a:r>
              <a:rPr lang="cs-CZ" sz="1800" dirty="0" err="1" smtClean="0"/>
              <a:t>mental</a:t>
            </a:r>
            <a:r>
              <a:rPr lang="cs-CZ" sz="1800" dirty="0" smtClean="0"/>
              <a:t> (</a:t>
            </a:r>
            <a:r>
              <a:rPr lang="cs-CZ" sz="1800" dirty="0"/>
              <a:t>diabetes, </a:t>
            </a:r>
            <a:r>
              <a:rPr lang="cs-CZ" sz="1800" dirty="0" err="1" smtClean="0"/>
              <a:t>migraines</a:t>
            </a:r>
            <a:r>
              <a:rPr lang="cs-CZ" sz="1800" dirty="0" smtClean="0"/>
              <a:t>, </a:t>
            </a:r>
            <a:r>
              <a:rPr lang="cs-CZ" sz="1800" dirty="0" err="1" smtClean="0"/>
              <a:t>sleep</a:t>
            </a:r>
            <a:r>
              <a:rPr lang="cs-CZ" sz="1800" dirty="0" smtClean="0"/>
              <a:t> and </a:t>
            </a:r>
            <a:r>
              <a:rPr lang="cs-CZ" sz="1800" dirty="0" err="1" smtClean="0"/>
              <a:t>anxiety</a:t>
            </a:r>
            <a:r>
              <a:rPr lang="cs-CZ" sz="1800" dirty="0" smtClean="0"/>
              <a:t> 				</a:t>
            </a:r>
            <a:r>
              <a:rPr lang="cs-CZ" sz="1800" dirty="0" err="1" smtClean="0"/>
              <a:t>disorders</a:t>
            </a:r>
            <a:r>
              <a:rPr lang="cs-CZ" sz="1800" dirty="0" smtClean="0"/>
              <a:t>,  </a:t>
            </a:r>
            <a:r>
              <a:rPr lang="cs-CZ" sz="1800" dirty="0" err="1" smtClean="0"/>
              <a:t>the</a:t>
            </a:r>
            <a:r>
              <a:rPr lang="cs-CZ" sz="1800" dirty="0" smtClean="0"/>
              <a:t> more </a:t>
            </a:r>
            <a:r>
              <a:rPr lang="cs-CZ" sz="1800" dirty="0" err="1" smtClean="0"/>
              <a:t>comorbidities</a:t>
            </a:r>
            <a:r>
              <a:rPr lang="cs-CZ" sz="1800" dirty="0" smtClean="0"/>
              <a:t> </a:t>
            </a:r>
            <a:r>
              <a:rPr lang="cs-CZ" sz="1800" dirty="0" err="1" smtClean="0"/>
              <a:t>the</a:t>
            </a:r>
            <a:r>
              <a:rPr lang="cs-CZ" sz="1800" dirty="0" smtClean="0"/>
              <a:t> </a:t>
            </a:r>
            <a:r>
              <a:rPr lang="cs-CZ" sz="1800" dirty="0" err="1" smtClean="0"/>
              <a:t>worse</a:t>
            </a:r>
            <a:r>
              <a:rPr lang="cs-CZ" sz="1800" dirty="0" smtClean="0"/>
              <a:t> </a:t>
            </a:r>
            <a:r>
              <a:rPr lang="cs-CZ" sz="1800" dirty="0" err="1" smtClean="0"/>
              <a:t>therapy</a:t>
            </a:r>
            <a:r>
              <a:rPr lang="cs-CZ" sz="1800" dirty="0" smtClean="0"/>
              <a:t> </a:t>
            </a:r>
            <a:r>
              <a:rPr lang="cs-CZ" sz="1800" dirty="0" err="1" smtClean="0"/>
              <a:t>results</a:t>
            </a:r>
            <a:endParaRPr lang="cs-CZ" sz="1800" dirty="0"/>
          </a:p>
        </p:txBody>
      </p:sp>
    </p:spTree>
    <p:extLst>
      <p:ext uri="{BB962C8B-B14F-4D97-AF65-F5344CB8AC3E}">
        <p14:creationId xmlns:p14="http://schemas.microsoft.com/office/powerpoint/2010/main" val="241844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Literature</a:t>
            </a:r>
            <a:r>
              <a:rPr lang="cs-CZ" dirty="0" smtClean="0"/>
              <a:t> / video</a:t>
            </a:r>
            <a:endParaRPr lang="cs-CZ" dirty="0"/>
          </a:p>
        </p:txBody>
      </p:sp>
      <p:sp>
        <p:nvSpPr>
          <p:cNvPr id="3" name="Zástupný symbol pro obsah 2"/>
          <p:cNvSpPr>
            <a:spLocks noGrp="1"/>
          </p:cNvSpPr>
          <p:nvPr>
            <p:ph idx="1"/>
          </p:nvPr>
        </p:nvSpPr>
        <p:spPr/>
        <p:txBody>
          <a:bodyPr>
            <a:normAutofit lnSpcReduction="10000"/>
          </a:bodyPr>
          <a:lstStyle/>
          <a:p>
            <a:pPr>
              <a:spcBef>
                <a:spcPts val="0"/>
              </a:spcBef>
              <a:spcAft>
                <a:spcPts val="0"/>
              </a:spcAft>
            </a:pPr>
            <a:r>
              <a:rPr lang="cs-CZ" b="1" dirty="0"/>
              <a:t>Video: </a:t>
            </a:r>
            <a:r>
              <a:rPr lang="cs-CZ" b="1" dirty="0" smtClean="0"/>
              <a:t> </a:t>
            </a:r>
            <a:r>
              <a:rPr lang="cs-CZ" sz="1800" dirty="0" smtClean="0"/>
              <a:t>ICF Module 1-5 </a:t>
            </a:r>
          </a:p>
          <a:p>
            <a:pPr>
              <a:spcBef>
                <a:spcPts val="0"/>
              </a:spcBef>
              <a:spcAft>
                <a:spcPts val="0"/>
              </a:spcAft>
            </a:pPr>
            <a:r>
              <a:rPr lang="cs-CZ" sz="1800" dirty="0" smtClean="0">
                <a:hlinkClick r:id="rId2"/>
              </a:rPr>
              <a:t>https</a:t>
            </a:r>
            <a:r>
              <a:rPr lang="cs-CZ" sz="1800" dirty="0">
                <a:hlinkClick r:id="rId2"/>
              </a:rPr>
              <a:t>://www.physio-pedia.com/International_Classification_of_Functioning,_Disability_and_Health_(ICF</a:t>
            </a:r>
            <a:r>
              <a:rPr lang="cs-CZ" sz="1800" dirty="0" smtClean="0">
                <a:hlinkClick r:id="rId2"/>
              </a:rPr>
              <a:t>)</a:t>
            </a:r>
            <a:endParaRPr lang="cs-CZ" sz="1800" dirty="0" smtClean="0"/>
          </a:p>
          <a:p>
            <a:endParaRPr lang="cs-CZ" sz="1800" dirty="0"/>
          </a:p>
          <a:p>
            <a:r>
              <a:rPr lang="cs-CZ" sz="1800" b="1" dirty="0" err="1" smtClean="0"/>
              <a:t>Literature</a:t>
            </a:r>
            <a:r>
              <a:rPr lang="cs-CZ" sz="1800" b="1" dirty="0" smtClean="0"/>
              <a:t>:</a:t>
            </a:r>
          </a:p>
          <a:p>
            <a:r>
              <a:rPr lang="cs-CZ" sz="1800" dirty="0" smtClean="0"/>
              <a:t>WHO </a:t>
            </a:r>
            <a:r>
              <a:rPr lang="cs-CZ" sz="1800" dirty="0" err="1" smtClean="0"/>
              <a:t>Standards</a:t>
            </a:r>
            <a:r>
              <a:rPr lang="cs-CZ" sz="1800" dirty="0" smtClean="0"/>
              <a:t> and </a:t>
            </a:r>
            <a:r>
              <a:rPr lang="cs-CZ" sz="1800" dirty="0" err="1" smtClean="0"/>
              <a:t>Classifications</a:t>
            </a:r>
            <a:r>
              <a:rPr lang="cs-CZ" sz="1800" dirty="0" smtClean="0"/>
              <a:t> ICF, ICD </a:t>
            </a:r>
          </a:p>
          <a:p>
            <a:r>
              <a:rPr lang="cs-CZ" sz="1800" dirty="0">
                <a:hlinkClick r:id="rId3"/>
              </a:rPr>
              <a:t>https://</a:t>
            </a:r>
            <a:r>
              <a:rPr lang="cs-CZ" sz="1800" dirty="0" smtClean="0">
                <a:hlinkClick r:id="rId3"/>
              </a:rPr>
              <a:t>www.who.int/standards/classifications/international-classification-of-functioning-disability-and-health</a:t>
            </a:r>
            <a:endParaRPr lang="cs-CZ" sz="1800" dirty="0" smtClean="0"/>
          </a:p>
          <a:p>
            <a:r>
              <a:rPr lang="cs-CZ" sz="1800" dirty="0" smtClean="0"/>
              <a:t>ICF </a:t>
            </a:r>
            <a:r>
              <a:rPr lang="cs-CZ" sz="1800" dirty="0" err="1" smtClean="0"/>
              <a:t>Owerview</a:t>
            </a:r>
            <a:endParaRPr lang="cs-CZ" sz="1800" dirty="0" smtClean="0"/>
          </a:p>
          <a:p>
            <a:r>
              <a:rPr lang="cs-CZ" sz="1800" dirty="0">
                <a:hlinkClick r:id="rId4"/>
              </a:rPr>
              <a:t>https://</a:t>
            </a:r>
            <a:r>
              <a:rPr lang="cs-CZ" sz="1800" dirty="0" smtClean="0">
                <a:hlinkClick r:id="rId4"/>
              </a:rPr>
              <a:t>www.cdc.gov/nchs/data/icd/icfoverview_finalforwho10sept.pdf</a:t>
            </a:r>
            <a:endParaRPr lang="cs-CZ" sz="1800" dirty="0" smtClean="0"/>
          </a:p>
          <a:p>
            <a:r>
              <a:rPr lang="cs-CZ" sz="1800" dirty="0" err="1" smtClean="0"/>
              <a:t>McKenzie</a:t>
            </a:r>
            <a:r>
              <a:rPr lang="cs-CZ" sz="1800" dirty="0" smtClean="0"/>
              <a:t> </a:t>
            </a:r>
            <a:r>
              <a:rPr lang="cs-CZ" sz="1800" dirty="0" err="1" smtClean="0"/>
              <a:t>manual</a:t>
            </a:r>
            <a:r>
              <a:rPr lang="cs-CZ" sz="1800" dirty="0" smtClean="0"/>
              <a:t> A </a:t>
            </a:r>
            <a:r>
              <a:rPr lang="cs-CZ" sz="1800" dirty="0" err="1" smtClean="0"/>
              <a:t>Lumbar</a:t>
            </a:r>
            <a:r>
              <a:rPr lang="cs-CZ" sz="1800" dirty="0" smtClean="0"/>
              <a:t> Spine</a:t>
            </a:r>
          </a:p>
          <a:p>
            <a:r>
              <a:rPr lang="cs-CZ" sz="1800" dirty="0">
                <a:hlinkClick r:id="rId5"/>
              </a:rPr>
              <a:t>https://mckenzieinstitute.org</a:t>
            </a:r>
            <a:r>
              <a:rPr lang="cs-CZ" sz="1800" dirty="0" smtClean="0">
                <a:hlinkClick r:id="rId5"/>
              </a:rPr>
              <a:t>/</a:t>
            </a:r>
            <a:endParaRPr lang="cs-CZ" sz="1800" dirty="0" smtClean="0"/>
          </a:p>
          <a:p>
            <a:endParaRPr lang="cs-CZ" sz="1800" dirty="0"/>
          </a:p>
        </p:txBody>
      </p:sp>
    </p:spTree>
    <p:extLst>
      <p:ext uri="{BB962C8B-B14F-4D97-AF65-F5344CB8AC3E}">
        <p14:creationId xmlns:p14="http://schemas.microsoft.com/office/powerpoint/2010/main" val="172824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83954"/>
          </a:xfrm>
        </p:spPr>
        <p:txBody>
          <a:bodyPr>
            <a:normAutofit fontScale="90000"/>
          </a:bodyPr>
          <a:lstStyle/>
          <a:p>
            <a:r>
              <a:rPr lang="en-US" b="1" dirty="0"/>
              <a:t>What is rehabilitation?</a:t>
            </a:r>
          </a:p>
        </p:txBody>
      </p:sp>
      <p:sp>
        <p:nvSpPr>
          <p:cNvPr id="3" name="Zástupný symbol pro obsah 2"/>
          <p:cNvSpPr>
            <a:spLocks noGrp="1"/>
          </p:cNvSpPr>
          <p:nvPr>
            <p:ph idx="1"/>
          </p:nvPr>
        </p:nvSpPr>
        <p:spPr>
          <a:xfrm>
            <a:off x="838200" y="1382232"/>
            <a:ext cx="6661298" cy="5160334"/>
          </a:xfrm>
        </p:spPr>
        <p:txBody>
          <a:bodyPr>
            <a:normAutofit/>
          </a:bodyPr>
          <a:lstStyle/>
          <a:p>
            <a:r>
              <a:rPr lang="cs-CZ" dirty="0" smtClean="0"/>
              <a:t>WHO (1981)</a:t>
            </a:r>
          </a:p>
          <a:p>
            <a:r>
              <a:rPr lang="en-US" dirty="0" smtClean="0"/>
              <a:t>Rehabilitation </a:t>
            </a:r>
            <a:r>
              <a:rPr lang="en-US" dirty="0"/>
              <a:t>is defined as “</a:t>
            </a:r>
            <a:r>
              <a:rPr lang="en-US" b="1" i="1" dirty="0"/>
              <a:t>a set of interventions designed to optimize functioning and reduce disability in individuals with health conditions in interaction with their environment”.</a:t>
            </a:r>
            <a:r>
              <a:rPr lang="en-US" dirty="0"/>
              <a:t>   </a:t>
            </a:r>
            <a:endParaRPr lang="cs-CZ" dirty="0" smtClean="0"/>
          </a:p>
          <a:p>
            <a:endParaRPr lang="cs-CZ" dirty="0" smtClean="0"/>
          </a:p>
          <a:p>
            <a:pPr algn="just"/>
            <a:r>
              <a:rPr lang="cs-CZ" dirty="0"/>
              <a:t>R</a:t>
            </a:r>
            <a:r>
              <a:rPr lang="en-US" dirty="0" err="1" smtClean="0"/>
              <a:t>ehabilitation</a:t>
            </a:r>
            <a:r>
              <a:rPr lang="en-US" dirty="0" smtClean="0"/>
              <a:t> </a:t>
            </a:r>
            <a:r>
              <a:rPr lang="en-US" dirty="0"/>
              <a:t>helps a child, adult or older person to be as independent as possible in everyday activities </a:t>
            </a:r>
            <a:r>
              <a:rPr lang="cs-CZ" dirty="0" smtClean="0"/>
              <a:t>(p</a:t>
            </a:r>
            <a:r>
              <a:rPr lang="en-US" dirty="0" err="1" smtClean="0"/>
              <a:t>articipation</a:t>
            </a:r>
            <a:r>
              <a:rPr lang="en-US" dirty="0" smtClean="0"/>
              <a:t> </a:t>
            </a:r>
            <a:r>
              <a:rPr lang="en-US" dirty="0"/>
              <a:t>in education, work, recreation and </a:t>
            </a:r>
            <a:r>
              <a:rPr lang="cs-CZ" dirty="0" err="1" smtClean="0"/>
              <a:t>family</a:t>
            </a:r>
            <a:r>
              <a:rPr lang="cs-CZ" dirty="0" smtClean="0"/>
              <a:t> </a:t>
            </a:r>
            <a:r>
              <a:rPr lang="cs-CZ" dirty="0" err="1" smtClean="0"/>
              <a:t>life</a:t>
            </a:r>
            <a:r>
              <a:rPr lang="cs-CZ" dirty="0" smtClean="0"/>
              <a:t>). </a:t>
            </a:r>
          </a:p>
          <a:p>
            <a:pPr algn="just"/>
            <a:endParaRPr lang="cs-CZ" dirty="0" smtClean="0"/>
          </a:p>
          <a:p>
            <a:pPr algn="just"/>
            <a:r>
              <a:rPr lang="en-US" dirty="0" smtClean="0"/>
              <a:t>It </a:t>
            </a:r>
            <a:r>
              <a:rPr lang="en-US" dirty="0"/>
              <a:t>does so by </a:t>
            </a:r>
            <a:r>
              <a:rPr lang="en-US" dirty="0" smtClean="0"/>
              <a:t>improving </a:t>
            </a:r>
            <a:r>
              <a:rPr lang="en-US" dirty="0"/>
              <a:t>the way an individual functions in everyday life, supporting them to overcome difficulties with thinking, seeing, hearing, communicating, eating or moving around</a:t>
            </a:r>
            <a:r>
              <a:rPr lang="en-US" dirty="0" smtClean="0"/>
              <a:t>.</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58" y="1925379"/>
            <a:ext cx="4074041" cy="4074041"/>
          </a:xfrm>
          <a:prstGeom prst="rect">
            <a:avLst/>
          </a:prstGeom>
        </p:spPr>
      </p:pic>
    </p:spTree>
    <p:extLst>
      <p:ext uri="{BB962C8B-B14F-4D97-AF65-F5344CB8AC3E}">
        <p14:creationId xmlns:p14="http://schemas.microsoft.com/office/powerpoint/2010/main" val="277573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598534" cy="1450757"/>
          </a:xfrm>
        </p:spPr>
        <p:txBody>
          <a:bodyPr>
            <a:normAutofit fontScale="90000"/>
          </a:bodyPr>
          <a:lstStyle/>
          <a:p>
            <a:r>
              <a:rPr lang="cs-CZ" altLang="cs-CZ" sz="2800" dirty="0"/>
              <a:t>WHO </a:t>
            </a:r>
            <a:r>
              <a:rPr lang="cs-CZ" altLang="cs-CZ" sz="2800" dirty="0" err="1"/>
              <a:t>a</a:t>
            </a:r>
            <a:r>
              <a:rPr lang="cs-CZ" sz="2800" dirty="0" err="1"/>
              <a:t>ccepts</a:t>
            </a:r>
            <a:r>
              <a:rPr lang="en-US" sz="2800" dirty="0"/>
              <a:t> the </a:t>
            </a:r>
            <a:r>
              <a:rPr lang="en-US" sz="2800" dirty="0" smtClean="0"/>
              <a:t>ICD</a:t>
            </a:r>
            <a:r>
              <a:rPr lang="cs-CZ" sz="2800" dirty="0"/>
              <a:t> </a:t>
            </a:r>
            <a:r>
              <a:rPr lang="cs-CZ" sz="2800" dirty="0" smtClean="0"/>
              <a:t>- </a:t>
            </a:r>
            <a:r>
              <a:rPr lang="cs-CZ" sz="2800" b="1" dirty="0" err="1" smtClean="0"/>
              <a:t>Why</a:t>
            </a:r>
            <a:r>
              <a:rPr lang="cs-CZ" sz="2800" b="1" dirty="0" smtClean="0"/>
              <a:t> ICD?</a:t>
            </a:r>
            <a:br>
              <a:rPr lang="cs-CZ" sz="2800" b="1" dirty="0" smtClean="0"/>
            </a:br>
            <a:r>
              <a:rPr lang="cs-CZ" sz="2800" b="1" dirty="0" smtClean="0"/>
              <a:t/>
            </a:r>
            <a:br>
              <a:rPr lang="cs-CZ" sz="2800" b="1" dirty="0" smtClean="0"/>
            </a:br>
            <a:r>
              <a:rPr lang="cs-CZ" sz="2800" dirty="0" smtClean="0"/>
              <a:t>T</a:t>
            </a:r>
            <a:r>
              <a:rPr lang="cs-CZ" altLang="cs-CZ" sz="2800" dirty="0" smtClean="0">
                <a:latin typeface="Arial Unicode MS" panose="020B0604020202020204" pitchFamily="34" charset="-128"/>
              </a:rPr>
              <a:t>o </a:t>
            </a:r>
            <a:r>
              <a:rPr lang="cs-CZ" altLang="cs-CZ" sz="2800" dirty="0" err="1">
                <a:latin typeface="Arial Unicode MS" panose="020B0604020202020204" pitchFamily="34" charset="-128"/>
              </a:rPr>
              <a:t>unify</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the</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differences</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between</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the</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names</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of</a:t>
            </a:r>
            <a:r>
              <a:rPr lang="cs-CZ" altLang="cs-CZ" sz="2800" dirty="0">
                <a:latin typeface="Arial Unicode MS" panose="020B0604020202020204" pitchFamily="34" charset="-128"/>
              </a:rPr>
              <a:t> </a:t>
            </a:r>
            <a:r>
              <a:rPr lang="cs-CZ" altLang="cs-CZ" sz="2800" dirty="0" err="1">
                <a:latin typeface="Arial Unicode MS" panose="020B0604020202020204" pitchFamily="34" charset="-128"/>
              </a:rPr>
              <a:t>diseases</a:t>
            </a:r>
            <a:r>
              <a:rPr lang="cs-CZ" altLang="cs-CZ" sz="2800" dirty="0">
                <a:latin typeface="Arial Unicode MS" panose="020B0604020202020204" pitchFamily="34" charset="-128"/>
              </a:rPr>
              <a:t> in </a:t>
            </a:r>
            <a:r>
              <a:rPr lang="cs-CZ" altLang="cs-CZ" sz="2800" dirty="0" err="1">
                <a:latin typeface="Arial Unicode MS" panose="020B0604020202020204" pitchFamily="34" charset="-128"/>
              </a:rPr>
              <a:t>different</a:t>
            </a:r>
            <a:r>
              <a:rPr lang="cs-CZ" altLang="cs-CZ" sz="2800" dirty="0">
                <a:latin typeface="Arial Unicode MS" panose="020B0604020202020204" pitchFamily="34" charset="-128"/>
              </a:rPr>
              <a:t> </a:t>
            </a:r>
            <a:r>
              <a:rPr lang="cs-CZ" altLang="cs-CZ" sz="2800" dirty="0" err="1" smtClean="0">
                <a:latin typeface="Arial Unicode MS" panose="020B0604020202020204" pitchFamily="34" charset="-128"/>
              </a:rPr>
              <a:t>countries</a:t>
            </a:r>
            <a:r>
              <a:rPr lang="cs-CZ" altLang="cs-CZ" sz="2800" dirty="0" smtClean="0">
                <a:latin typeface="Arial Unicode MS" panose="020B0604020202020204" pitchFamily="34" charset="-128"/>
              </a:rPr>
              <a:t>.</a:t>
            </a:r>
            <a:endParaRPr lang="cs-CZ" sz="2800" dirty="0"/>
          </a:p>
        </p:txBody>
      </p:sp>
      <p:pic>
        <p:nvPicPr>
          <p:cNvPr id="4" name="Zástupný symbol pro obsah 3"/>
          <p:cNvPicPr>
            <a:picLocks noGrp="1" noChangeAspect="1"/>
          </p:cNvPicPr>
          <p:nvPr>
            <p:ph idx="1"/>
          </p:nvPr>
        </p:nvPicPr>
        <p:blipFill>
          <a:blip r:embed="rId2"/>
          <a:stretch>
            <a:fillRect/>
          </a:stretch>
        </p:blipFill>
        <p:spPr>
          <a:xfrm>
            <a:off x="6178841" y="2332075"/>
            <a:ext cx="5368117" cy="3579444"/>
          </a:xfrm>
          <a:prstGeom prst="rect">
            <a:avLst/>
          </a:prstGeom>
        </p:spPr>
      </p:pic>
      <p:sp>
        <p:nvSpPr>
          <p:cNvPr id="5" name="TextovéPole 4"/>
          <p:cNvSpPr txBox="1"/>
          <p:nvPr/>
        </p:nvSpPr>
        <p:spPr>
          <a:xfrm>
            <a:off x="843517" y="1835888"/>
            <a:ext cx="4883888" cy="4247317"/>
          </a:xfrm>
          <a:prstGeom prst="rect">
            <a:avLst/>
          </a:prstGeom>
          <a:noFill/>
        </p:spPr>
        <p:txBody>
          <a:bodyPr wrap="square" rtlCol="0">
            <a:spAutoFit/>
          </a:bodyPr>
          <a:lstStyle/>
          <a:p>
            <a:r>
              <a:rPr lang="en-US" dirty="0"/>
              <a:t>ICD is used globally and provides knowledge of causes and consequences of human disease and death </a:t>
            </a:r>
            <a:r>
              <a:rPr lang="en-US" dirty="0" smtClean="0"/>
              <a:t>worldwide</a:t>
            </a:r>
            <a:r>
              <a:rPr lang="cs-CZ" dirty="0" smtClean="0"/>
              <a:t>.</a:t>
            </a:r>
          </a:p>
          <a:p>
            <a:endParaRPr lang="cs-CZ" dirty="0"/>
          </a:p>
          <a:p>
            <a:r>
              <a:rPr lang="en-US" dirty="0" smtClean="0"/>
              <a:t>The </a:t>
            </a:r>
            <a:r>
              <a:rPr lang="en-US" dirty="0"/>
              <a:t>diseases are coded with the ICD</a:t>
            </a:r>
            <a:r>
              <a:rPr lang="en-US" dirty="0" smtClean="0"/>
              <a:t>.</a:t>
            </a:r>
            <a:r>
              <a:rPr lang="cs-CZ" dirty="0" smtClean="0"/>
              <a:t> </a:t>
            </a:r>
            <a:r>
              <a:rPr lang="en-US" dirty="0" smtClean="0"/>
              <a:t>These </a:t>
            </a:r>
            <a:r>
              <a:rPr lang="en-US" dirty="0"/>
              <a:t>codes are the main basis for health records, statistics of diseases as well as for cause of death lists</a:t>
            </a:r>
            <a:r>
              <a:rPr lang="en-US" dirty="0" smtClean="0"/>
              <a:t>.</a:t>
            </a:r>
            <a:endParaRPr lang="cs-CZ" dirty="0" smtClean="0"/>
          </a:p>
          <a:p>
            <a:endParaRPr lang="cs-CZ" dirty="0"/>
          </a:p>
          <a:p>
            <a:r>
              <a:rPr lang="en-US" dirty="0"/>
              <a:t>These codes support payment in Health Care systems - we have to know the code for payment from health insurance company</a:t>
            </a:r>
            <a:r>
              <a:rPr lang="en-US" dirty="0" smtClean="0"/>
              <a:t>.</a:t>
            </a:r>
            <a:endParaRPr lang="cs-CZ" dirty="0" smtClean="0"/>
          </a:p>
          <a:p>
            <a:endParaRPr lang="cs-CZ" dirty="0"/>
          </a:p>
          <a:p>
            <a:r>
              <a:rPr lang="en-US" dirty="0" smtClean="0"/>
              <a:t>The </a:t>
            </a:r>
            <a:r>
              <a:rPr lang="en-US" dirty="0"/>
              <a:t>codes support health services research - the doctors sent these codes to </a:t>
            </a:r>
            <a:r>
              <a:rPr lang="en-US" dirty="0" err="1"/>
              <a:t>Institusion</a:t>
            </a:r>
            <a:r>
              <a:rPr lang="en-US" dirty="0"/>
              <a:t> of </a:t>
            </a:r>
            <a:r>
              <a:rPr lang="en-US" dirty="0" err="1"/>
              <a:t>healt</a:t>
            </a:r>
            <a:r>
              <a:rPr lang="en-US" dirty="0"/>
              <a:t> statistics every year! </a:t>
            </a:r>
            <a:endParaRPr lang="cs-CZ" dirty="0"/>
          </a:p>
        </p:txBody>
      </p:sp>
    </p:spTree>
    <p:extLst>
      <p:ext uri="{BB962C8B-B14F-4D97-AF65-F5344CB8AC3E}">
        <p14:creationId xmlns:p14="http://schemas.microsoft.com/office/powerpoint/2010/main" val="3897006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35246"/>
            <a:ext cx="10515600" cy="903693"/>
          </a:xfrm>
        </p:spPr>
        <p:txBody>
          <a:bodyPr>
            <a:normAutofit/>
          </a:bodyPr>
          <a:lstStyle/>
          <a:p>
            <a:r>
              <a:rPr lang="cs-CZ" dirty="0" err="1"/>
              <a:t>History</a:t>
            </a:r>
            <a:r>
              <a:rPr lang="cs-CZ" dirty="0"/>
              <a:t> ICD: </a:t>
            </a:r>
          </a:p>
        </p:txBody>
      </p:sp>
      <p:sp>
        <p:nvSpPr>
          <p:cNvPr id="3" name="Zástupný symbol pro obsah 2"/>
          <p:cNvSpPr>
            <a:spLocks noGrp="1"/>
          </p:cNvSpPr>
          <p:nvPr>
            <p:ph idx="1"/>
          </p:nvPr>
        </p:nvSpPr>
        <p:spPr>
          <a:xfrm>
            <a:off x="838200" y="1920948"/>
            <a:ext cx="10515600" cy="4678325"/>
          </a:xfrm>
        </p:spPr>
        <p:txBody>
          <a:bodyPr>
            <a:normAutofit/>
          </a:bodyPr>
          <a:lstStyle/>
          <a:p>
            <a:pPr algn="just"/>
            <a:r>
              <a:rPr lang="en-US" b="1" dirty="0" smtClean="0"/>
              <a:t>The </a:t>
            </a:r>
            <a:r>
              <a:rPr lang="en-US" b="1" dirty="0"/>
              <a:t>system was based on the Bertillon Classification of Causes of Death, developed by French </a:t>
            </a:r>
            <a:r>
              <a:rPr lang="en-US" b="1" dirty="0" smtClean="0"/>
              <a:t>demographer </a:t>
            </a:r>
            <a:r>
              <a:rPr lang="en-US" b="1" dirty="0"/>
              <a:t>Jacques Bertillon</a:t>
            </a:r>
            <a:r>
              <a:rPr lang="en-US" dirty="0"/>
              <a:t>. </a:t>
            </a:r>
            <a:endParaRPr lang="cs-CZ" dirty="0" smtClean="0"/>
          </a:p>
          <a:p>
            <a:pPr marL="0" indent="0" algn="just">
              <a:buNone/>
            </a:pPr>
            <a:endParaRPr lang="cs-CZ" dirty="0" smtClean="0"/>
          </a:p>
          <a:p>
            <a:pPr marL="0" indent="0" algn="just">
              <a:buNone/>
            </a:pPr>
            <a:endParaRPr lang="cs-CZ" dirty="0"/>
          </a:p>
          <a:p>
            <a:pPr marL="0" indent="0" algn="just">
              <a:buNone/>
            </a:pPr>
            <a:endParaRPr lang="cs-CZ" dirty="0" smtClean="0"/>
          </a:p>
          <a:p>
            <a:pPr marL="0" indent="0" algn="just">
              <a:buNone/>
            </a:pPr>
            <a:endParaRPr lang="cs-CZ" dirty="0" smtClean="0"/>
          </a:p>
          <a:p>
            <a:pPr marL="0" indent="0" algn="just">
              <a:buNone/>
            </a:pPr>
            <a:r>
              <a:rPr lang="en-US" dirty="0" smtClean="0"/>
              <a:t>In </a:t>
            </a:r>
            <a:r>
              <a:rPr lang="en-US" dirty="0"/>
              <a:t>1898 the American Public Health Association recommended that Canada, Mexico, and the United States use that system and that it be revised every decade.</a:t>
            </a:r>
            <a:endParaRPr lang="cs-CZ" dirty="0" smtClean="0"/>
          </a:p>
          <a:p>
            <a:pPr marL="0" indent="0" algn="just">
              <a:buNone/>
            </a:pPr>
            <a:r>
              <a:rPr lang="en-US" dirty="0"/>
              <a:t>For more than a century, the International Classification of Diseases (ICD) has been the basis for comparable statistics on causes of mortality and morbidity between places and over time</a:t>
            </a:r>
            <a:r>
              <a:rPr lang="en-US" dirty="0" smtClean="0"/>
              <a:t>.</a:t>
            </a:r>
            <a:endParaRPr lang="cs-CZ" dirty="0" smtClean="0"/>
          </a:p>
          <a:p>
            <a:pPr marL="0" indent="0" algn="just">
              <a:buNone/>
            </a:pPr>
            <a:r>
              <a:rPr lang="cs-CZ" dirty="0" err="1" smtClean="0"/>
              <a:t>The</a:t>
            </a:r>
            <a:r>
              <a:rPr lang="cs-CZ" dirty="0" smtClean="0"/>
              <a:t> </a:t>
            </a:r>
            <a:r>
              <a:rPr lang="en-US" dirty="0" smtClean="0"/>
              <a:t>latest</a:t>
            </a:r>
            <a:r>
              <a:rPr lang="cs-CZ" dirty="0" smtClean="0"/>
              <a:t> ICD</a:t>
            </a:r>
            <a:r>
              <a:rPr lang="en-US" dirty="0" smtClean="0"/>
              <a:t> version </a:t>
            </a:r>
            <a:r>
              <a:rPr lang="cs-CZ" dirty="0" smtClean="0"/>
              <a:t>–</a:t>
            </a:r>
            <a:r>
              <a:rPr lang="en-US" dirty="0" smtClean="0"/>
              <a:t> </a:t>
            </a:r>
            <a:r>
              <a:rPr lang="cs-CZ" dirty="0" err="1" smtClean="0"/>
              <a:t>revission</a:t>
            </a:r>
            <a:r>
              <a:rPr lang="cs-CZ" dirty="0" smtClean="0"/>
              <a:t> </a:t>
            </a:r>
            <a:r>
              <a:rPr lang="cs-CZ" b="1" dirty="0" smtClean="0"/>
              <a:t>ICD11 -</a:t>
            </a:r>
            <a:r>
              <a:rPr lang="cs-CZ" dirty="0" smtClean="0"/>
              <a:t> </a:t>
            </a:r>
            <a:r>
              <a:rPr lang="en-US" dirty="0"/>
              <a:t>came into effect on 1</a:t>
            </a:r>
            <a:r>
              <a:rPr lang="en-US" baseline="30000" dirty="0"/>
              <a:t>st</a:t>
            </a:r>
            <a:r>
              <a:rPr lang="en-US" dirty="0"/>
              <a:t> January 2022.  </a:t>
            </a:r>
            <a:endParaRPr lang="cs-CZ" dirty="0" smtClean="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885" y="2268278"/>
            <a:ext cx="2763296" cy="2069805"/>
          </a:xfrm>
          <a:prstGeom prst="rect">
            <a:avLst/>
          </a:prstGeom>
        </p:spPr>
      </p:pic>
    </p:spTree>
    <p:extLst>
      <p:ext uri="{BB962C8B-B14F-4D97-AF65-F5344CB8AC3E}">
        <p14:creationId xmlns:p14="http://schemas.microsoft.com/office/powerpoint/2010/main" val="315180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097280" y="286603"/>
            <a:ext cx="10058400" cy="1123983"/>
          </a:xfrm>
        </p:spPr>
        <p:txBody>
          <a:bodyPr>
            <a:normAutofit/>
          </a:bodyPr>
          <a:lstStyle/>
          <a:p>
            <a:r>
              <a:rPr lang="cs-CZ" dirty="0" err="1" smtClean="0"/>
              <a:t>Classification</a:t>
            </a:r>
            <a:r>
              <a:rPr lang="cs-CZ" dirty="0" smtClean="0"/>
              <a:t>    ICD x ICF</a:t>
            </a:r>
            <a:endParaRPr lang="cs-CZ" dirty="0"/>
          </a:p>
        </p:txBody>
      </p:sp>
      <p:sp>
        <p:nvSpPr>
          <p:cNvPr id="3" name="Zástupný symbol pro obsah 2"/>
          <p:cNvSpPr>
            <a:spLocks noGrp="1"/>
          </p:cNvSpPr>
          <p:nvPr>
            <p:ph idx="1"/>
          </p:nvPr>
        </p:nvSpPr>
        <p:spPr>
          <a:xfrm>
            <a:off x="1097280" y="1845733"/>
            <a:ext cx="10058400" cy="4611773"/>
          </a:xfrm>
        </p:spPr>
        <p:txBody>
          <a:bodyPr>
            <a:normAutofit lnSpcReduction="10000"/>
          </a:bodyPr>
          <a:lstStyle/>
          <a:p>
            <a:pPr>
              <a:spcBef>
                <a:spcPts val="0"/>
              </a:spcBef>
            </a:pPr>
            <a:r>
              <a:rPr lang="cs-CZ" b="1" dirty="0" smtClean="0"/>
              <a:t>ICD </a:t>
            </a:r>
            <a:r>
              <a:rPr lang="cs-CZ" b="1" dirty="0" err="1" smtClean="0"/>
              <a:t>code</a:t>
            </a:r>
            <a:r>
              <a:rPr lang="cs-CZ" b="1" dirty="0" smtClean="0"/>
              <a:t>: </a:t>
            </a:r>
          </a:p>
          <a:p>
            <a:pPr>
              <a:spcBef>
                <a:spcPts val="0"/>
              </a:spcBef>
            </a:pPr>
            <a:r>
              <a:rPr lang="cs-CZ" dirty="0" smtClean="0"/>
              <a:t>I21</a:t>
            </a:r>
            <a:r>
              <a:rPr lang="cs-CZ" dirty="0"/>
              <a:t>. 9 </a:t>
            </a:r>
            <a:r>
              <a:rPr lang="cs-CZ" dirty="0" smtClean="0"/>
              <a:t>	</a:t>
            </a:r>
            <a:r>
              <a:rPr lang="cs-CZ" dirty="0" err="1" smtClean="0"/>
              <a:t>Heart</a:t>
            </a:r>
            <a:r>
              <a:rPr lang="cs-CZ" dirty="0" smtClean="0"/>
              <a:t> </a:t>
            </a:r>
            <a:r>
              <a:rPr lang="cs-CZ" dirty="0" err="1" smtClean="0"/>
              <a:t>attack</a:t>
            </a:r>
            <a:endParaRPr lang="cs-CZ" dirty="0"/>
          </a:p>
          <a:p>
            <a:pPr>
              <a:spcBef>
                <a:spcPts val="0"/>
              </a:spcBef>
            </a:pPr>
            <a:r>
              <a:rPr lang="cs-CZ" dirty="0" smtClean="0"/>
              <a:t>M54.50	</a:t>
            </a:r>
            <a:r>
              <a:rPr lang="cs-CZ" dirty="0" err="1" smtClean="0"/>
              <a:t>Low</a:t>
            </a:r>
            <a:r>
              <a:rPr lang="cs-CZ" dirty="0" smtClean="0"/>
              <a:t> </a:t>
            </a:r>
            <a:r>
              <a:rPr lang="cs-CZ" dirty="0" err="1" smtClean="0"/>
              <a:t>back</a:t>
            </a:r>
            <a:r>
              <a:rPr lang="cs-CZ" dirty="0" smtClean="0"/>
              <a:t> </a:t>
            </a:r>
            <a:r>
              <a:rPr lang="cs-CZ" dirty="0" err="1" smtClean="0"/>
              <a:t>pain</a:t>
            </a:r>
            <a:endParaRPr lang="cs-CZ" dirty="0" smtClean="0"/>
          </a:p>
          <a:p>
            <a:pPr>
              <a:spcBef>
                <a:spcPts val="0"/>
              </a:spcBef>
            </a:pPr>
            <a:r>
              <a:rPr lang="cs-CZ" dirty="0" smtClean="0"/>
              <a:t>M53.0 	</a:t>
            </a:r>
            <a:r>
              <a:rPr lang="cs-CZ" dirty="0" err="1" smtClean="0"/>
              <a:t>Cervicocranial</a:t>
            </a:r>
            <a:r>
              <a:rPr lang="cs-CZ" dirty="0" smtClean="0"/>
              <a:t> syndrome </a:t>
            </a:r>
          </a:p>
          <a:p>
            <a:pPr>
              <a:spcBef>
                <a:spcPts val="0"/>
              </a:spcBef>
            </a:pPr>
            <a:r>
              <a:rPr lang="cs-CZ" dirty="0" smtClean="0"/>
              <a:t>M53.1 	</a:t>
            </a:r>
            <a:r>
              <a:rPr lang="cs-CZ" dirty="0" err="1" smtClean="0"/>
              <a:t>Cervicobrachial</a:t>
            </a:r>
            <a:r>
              <a:rPr lang="cs-CZ" dirty="0" smtClean="0"/>
              <a:t> </a:t>
            </a:r>
            <a:r>
              <a:rPr lang="cs-CZ" dirty="0"/>
              <a:t>syndrome </a:t>
            </a:r>
          </a:p>
          <a:p>
            <a:pPr lvl="2"/>
            <a:endParaRPr lang="cs-CZ" dirty="0" smtClean="0"/>
          </a:p>
          <a:p>
            <a:r>
              <a:rPr lang="cs-CZ" dirty="0" smtClean="0"/>
              <a:t>ICD </a:t>
            </a:r>
            <a:r>
              <a:rPr lang="cs-CZ" dirty="0" err="1"/>
              <a:t>is</a:t>
            </a:r>
            <a:r>
              <a:rPr lang="cs-CZ" dirty="0"/>
              <a:t> </a:t>
            </a:r>
            <a:r>
              <a:rPr lang="cs-CZ" dirty="0" err="1"/>
              <a:t>based</a:t>
            </a:r>
            <a:r>
              <a:rPr lang="cs-CZ" dirty="0"/>
              <a:t> on:	</a:t>
            </a:r>
            <a:r>
              <a:rPr lang="cs-CZ" b="1" dirty="0"/>
              <a:t>etiology – </a:t>
            </a:r>
            <a:r>
              <a:rPr lang="cs-CZ" b="1" dirty="0" err="1"/>
              <a:t>pathology</a:t>
            </a:r>
            <a:r>
              <a:rPr lang="cs-CZ" b="1" dirty="0"/>
              <a:t> – </a:t>
            </a:r>
            <a:r>
              <a:rPr lang="cs-CZ" b="1" dirty="0" err="1"/>
              <a:t>manifestation</a:t>
            </a:r>
            <a:endParaRPr lang="cs-CZ" b="1" dirty="0"/>
          </a:p>
          <a:p>
            <a:pPr marL="457200" lvl="1" indent="0">
              <a:buNone/>
            </a:pPr>
            <a:r>
              <a:rPr lang="cs-CZ" b="1" dirty="0"/>
              <a:t>			</a:t>
            </a:r>
            <a:r>
              <a:rPr lang="cs-CZ" b="1" dirty="0" smtClean="0"/>
              <a:t>          </a:t>
            </a:r>
            <a:r>
              <a:rPr lang="cs-CZ" b="1" dirty="0"/>
              <a:t>x</a:t>
            </a:r>
          </a:p>
          <a:p>
            <a:r>
              <a:rPr lang="cs-CZ" dirty="0"/>
              <a:t>ICF </a:t>
            </a:r>
            <a:r>
              <a:rPr lang="cs-CZ" dirty="0" err="1"/>
              <a:t>is</a:t>
            </a:r>
            <a:r>
              <a:rPr lang="cs-CZ" dirty="0"/>
              <a:t> </a:t>
            </a:r>
            <a:r>
              <a:rPr lang="cs-CZ" dirty="0" err="1"/>
              <a:t>based</a:t>
            </a:r>
            <a:r>
              <a:rPr lang="cs-CZ" dirty="0"/>
              <a:t> on:	</a:t>
            </a:r>
            <a:r>
              <a:rPr lang="cs-CZ" b="1" dirty="0" err="1"/>
              <a:t>desease</a:t>
            </a:r>
            <a:r>
              <a:rPr lang="cs-CZ" b="1" dirty="0"/>
              <a:t> – </a:t>
            </a:r>
            <a:r>
              <a:rPr lang="cs-CZ" b="1" dirty="0" err="1"/>
              <a:t>impairment</a:t>
            </a:r>
            <a:r>
              <a:rPr lang="cs-CZ" b="1" dirty="0"/>
              <a:t> – disabilita – handicap</a:t>
            </a:r>
          </a:p>
          <a:p>
            <a:pPr marL="0" indent="0">
              <a:buNone/>
            </a:pPr>
            <a:endParaRPr lang="cs-CZ" dirty="0"/>
          </a:p>
          <a:p>
            <a:pPr marL="0" indent="0">
              <a:buNone/>
            </a:pPr>
            <a:r>
              <a:rPr lang="cs-CZ" dirty="0" smtClean="0"/>
              <a:t>ICD – </a:t>
            </a:r>
            <a:r>
              <a:rPr lang="cs-CZ" dirty="0" err="1" smtClean="0"/>
              <a:t>is</a:t>
            </a:r>
            <a:r>
              <a:rPr lang="cs-CZ" dirty="0" smtClean="0"/>
              <a:t> </a:t>
            </a:r>
            <a:r>
              <a:rPr lang="cs-CZ" dirty="0" err="1" smtClean="0"/>
              <a:t>used</a:t>
            </a:r>
            <a:r>
              <a:rPr lang="cs-CZ" dirty="0" smtClean="0"/>
              <a:t> by </a:t>
            </a:r>
            <a:r>
              <a:rPr lang="cs-CZ" dirty="0" err="1" smtClean="0"/>
              <a:t>doctors</a:t>
            </a:r>
            <a:r>
              <a:rPr lang="cs-CZ" dirty="0" smtClean="0"/>
              <a:t> in </a:t>
            </a:r>
            <a:r>
              <a:rPr lang="cs-CZ" dirty="0" err="1" smtClean="0"/>
              <a:t>clinical</a:t>
            </a:r>
            <a:r>
              <a:rPr lang="cs-CZ" dirty="0" smtClean="0"/>
              <a:t> </a:t>
            </a:r>
            <a:r>
              <a:rPr lang="cs-CZ" dirty="0" err="1" smtClean="0"/>
              <a:t>practice</a:t>
            </a:r>
            <a:r>
              <a:rPr lang="cs-CZ" dirty="0" smtClean="0"/>
              <a:t>, </a:t>
            </a:r>
            <a:r>
              <a:rPr lang="en-US" b="1" dirty="0"/>
              <a:t>provides a common language for recording, reporting and monitoring diseases</a:t>
            </a:r>
            <a:r>
              <a:rPr lang="en-US" dirty="0"/>
              <a:t>.</a:t>
            </a:r>
            <a:endParaRPr lang="cs-CZ" dirty="0" smtClean="0"/>
          </a:p>
          <a:p>
            <a:pPr marL="0" indent="0">
              <a:buNone/>
            </a:pPr>
            <a:r>
              <a:rPr lang="cs-CZ" dirty="0" smtClean="0"/>
              <a:t>ICF – </a:t>
            </a:r>
            <a:r>
              <a:rPr lang="cs-CZ" dirty="0" err="1" smtClean="0"/>
              <a:t>is</a:t>
            </a:r>
            <a:r>
              <a:rPr lang="cs-CZ" dirty="0" smtClean="0"/>
              <a:t> </a:t>
            </a:r>
            <a:r>
              <a:rPr lang="cs-CZ" dirty="0" err="1" smtClean="0"/>
              <a:t>used</a:t>
            </a:r>
            <a:r>
              <a:rPr lang="cs-CZ" dirty="0" smtClean="0"/>
              <a:t> in </a:t>
            </a:r>
            <a:r>
              <a:rPr lang="cs-CZ" dirty="0" err="1" smtClean="0"/>
              <a:t>medical</a:t>
            </a:r>
            <a:r>
              <a:rPr lang="cs-CZ" dirty="0" smtClean="0"/>
              <a:t> </a:t>
            </a:r>
            <a:r>
              <a:rPr lang="cs-CZ" dirty="0" err="1" smtClean="0"/>
              <a:t>assessments</a:t>
            </a:r>
            <a:r>
              <a:rPr lang="cs-CZ" dirty="0"/>
              <a:t> </a:t>
            </a:r>
            <a:r>
              <a:rPr lang="cs-CZ" dirty="0" smtClean="0"/>
              <a:t>(</a:t>
            </a:r>
            <a:r>
              <a:rPr lang="cs-CZ" dirty="0" err="1" smtClean="0"/>
              <a:t>doctors</a:t>
            </a:r>
            <a:r>
              <a:rPr lang="cs-CZ" dirty="0" smtClean="0"/>
              <a:t>, </a:t>
            </a:r>
            <a:r>
              <a:rPr lang="cs-CZ" dirty="0" err="1" smtClean="0"/>
              <a:t>physiotherapy</a:t>
            </a:r>
            <a:r>
              <a:rPr lang="cs-CZ" dirty="0" smtClean="0"/>
              <a:t>, </a:t>
            </a:r>
            <a:r>
              <a:rPr lang="cs-CZ" dirty="0" err="1" smtClean="0"/>
              <a:t>ergotherapy</a:t>
            </a:r>
            <a:r>
              <a:rPr lang="cs-CZ" dirty="0" smtClean="0"/>
              <a:t> …)</a:t>
            </a:r>
            <a:endParaRPr lang="cs-CZ" dirty="0"/>
          </a:p>
        </p:txBody>
      </p:sp>
    </p:spTree>
    <p:extLst>
      <p:ext uri="{BB962C8B-B14F-4D97-AF65-F5344CB8AC3E}">
        <p14:creationId xmlns:p14="http://schemas.microsoft.com/office/powerpoint/2010/main" val="102294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Reference </a:t>
            </a:r>
            <a:r>
              <a:rPr lang="cs-CZ" dirty="0"/>
              <a:t>L</a:t>
            </a:r>
            <a:r>
              <a:rPr lang="cs-CZ" dirty="0" smtClean="0"/>
              <a:t>ist </a:t>
            </a:r>
            <a:r>
              <a:rPr lang="cs-CZ" dirty="0" err="1" smtClean="0"/>
              <a:t>for</a:t>
            </a:r>
            <a:r>
              <a:rPr lang="cs-CZ" dirty="0" smtClean="0"/>
              <a:t> </a:t>
            </a:r>
            <a:r>
              <a:rPr lang="cs-CZ" dirty="0" err="1" smtClean="0"/>
              <a:t>Physiotherapy</a:t>
            </a:r>
            <a:r>
              <a:rPr lang="cs-CZ" dirty="0" smtClean="0"/>
              <a:t> </a:t>
            </a:r>
            <a:endParaRPr lang="cs-CZ" dirty="0"/>
          </a:p>
        </p:txBody>
      </p:sp>
      <p:pic>
        <p:nvPicPr>
          <p:cNvPr id="4" name="Zástupný symbol pro obsah 3"/>
          <p:cNvPicPr>
            <a:picLocks noGrp="1" noChangeAspect="1"/>
          </p:cNvPicPr>
          <p:nvPr>
            <p:ph idx="1"/>
          </p:nvPr>
        </p:nvPicPr>
        <p:blipFill>
          <a:blip r:embed="rId2"/>
          <a:stretch>
            <a:fillRect/>
          </a:stretch>
        </p:blipFill>
        <p:spPr>
          <a:xfrm>
            <a:off x="710673" y="1962642"/>
            <a:ext cx="5681814" cy="4022725"/>
          </a:xfrm>
          <a:prstGeom prst="rect">
            <a:avLst/>
          </a:prstGeom>
        </p:spPr>
      </p:pic>
      <p:sp>
        <p:nvSpPr>
          <p:cNvPr id="5" name="TextovéPole 4"/>
          <p:cNvSpPr txBox="1"/>
          <p:nvPr/>
        </p:nvSpPr>
        <p:spPr>
          <a:xfrm>
            <a:off x="6899563" y="2036618"/>
            <a:ext cx="4862945" cy="4247317"/>
          </a:xfrm>
          <a:prstGeom prst="rect">
            <a:avLst/>
          </a:prstGeom>
          <a:noFill/>
        </p:spPr>
        <p:txBody>
          <a:bodyPr wrap="square" rtlCol="0">
            <a:spAutoFit/>
          </a:bodyPr>
          <a:lstStyle/>
          <a:p>
            <a:pPr marL="342900" indent="-342900">
              <a:buAutoNum type="arabicPeriod"/>
            </a:pPr>
            <a:r>
              <a:rPr lang="cs-CZ" dirty="0" err="1" smtClean="0"/>
              <a:t>Patient</a:t>
            </a:r>
            <a:r>
              <a:rPr lang="cs-CZ" dirty="0" smtClean="0"/>
              <a:t>  + </a:t>
            </a:r>
            <a:r>
              <a:rPr lang="cs-CZ" dirty="0" err="1" smtClean="0"/>
              <a:t>Diagnosis</a:t>
            </a:r>
            <a:r>
              <a:rPr lang="cs-CZ" dirty="0" smtClean="0"/>
              <a:t> (ICD </a:t>
            </a:r>
            <a:r>
              <a:rPr lang="cs-CZ" dirty="0" err="1" smtClean="0"/>
              <a:t>code</a:t>
            </a:r>
            <a:r>
              <a:rPr lang="cs-CZ" dirty="0" smtClean="0"/>
              <a:t>)</a:t>
            </a:r>
          </a:p>
          <a:p>
            <a:pPr marL="342900" indent="-342900">
              <a:buAutoNum type="arabicPeriod"/>
            </a:pPr>
            <a:r>
              <a:rPr lang="cs-CZ" dirty="0" err="1" smtClean="0"/>
              <a:t>Healt</a:t>
            </a:r>
            <a:r>
              <a:rPr lang="cs-CZ" dirty="0" smtClean="0"/>
              <a:t> </a:t>
            </a:r>
            <a:r>
              <a:rPr lang="cs-CZ" dirty="0" err="1" smtClean="0"/>
              <a:t>Insurance</a:t>
            </a:r>
            <a:r>
              <a:rPr lang="cs-CZ" dirty="0" smtClean="0"/>
              <a:t> </a:t>
            </a:r>
            <a:r>
              <a:rPr lang="cs-CZ" dirty="0" err="1" smtClean="0"/>
              <a:t>Company</a:t>
            </a:r>
            <a:endParaRPr lang="cs-CZ" dirty="0" smtClean="0"/>
          </a:p>
          <a:p>
            <a:pPr marL="342900" indent="-342900">
              <a:buAutoNum type="arabicPeriod"/>
            </a:pPr>
            <a:r>
              <a:rPr lang="cs-CZ" dirty="0" err="1" smtClean="0"/>
              <a:t>Medical</a:t>
            </a:r>
            <a:r>
              <a:rPr lang="cs-CZ" dirty="0" smtClean="0"/>
              <a:t> </a:t>
            </a:r>
            <a:r>
              <a:rPr lang="cs-CZ" dirty="0" err="1"/>
              <a:t>procedure</a:t>
            </a:r>
            <a:r>
              <a:rPr lang="cs-CZ" dirty="0"/>
              <a:t> </a:t>
            </a:r>
            <a:r>
              <a:rPr lang="cs-CZ" dirty="0" err="1" smtClean="0"/>
              <a:t>code</a:t>
            </a:r>
            <a:endParaRPr lang="cs-CZ" dirty="0" smtClean="0"/>
          </a:p>
          <a:p>
            <a:pPr marL="342900" indent="-342900">
              <a:buAutoNum type="arabicPeriod"/>
            </a:pPr>
            <a:r>
              <a:rPr lang="cs-CZ" dirty="0" err="1" smtClean="0"/>
              <a:t>Name</a:t>
            </a:r>
            <a:r>
              <a:rPr lang="cs-CZ" dirty="0" smtClean="0"/>
              <a:t> </a:t>
            </a:r>
            <a:r>
              <a:rPr lang="cs-CZ" dirty="0" err="1" smtClean="0"/>
              <a:t>of</a:t>
            </a:r>
            <a:r>
              <a:rPr lang="cs-CZ" dirty="0" smtClean="0"/>
              <a:t> </a:t>
            </a:r>
            <a:r>
              <a:rPr lang="cs-CZ" dirty="0" err="1"/>
              <a:t>m</a:t>
            </a:r>
            <a:r>
              <a:rPr lang="cs-CZ" dirty="0" err="1" smtClean="0"/>
              <a:t>edical</a:t>
            </a:r>
            <a:r>
              <a:rPr lang="cs-CZ" dirty="0" smtClean="0"/>
              <a:t> </a:t>
            </a:r>
            <a:r>
              <a:rPr lang="cs-CZ" dirty="0" err="1" smtClean="0"/>
              <a:t>procedure</a:t>
            </a:r>
            <a:endParaRPr lang="cs-CZ" dirty="0" smtClean="0"/>
          </a:p>
          <a:p>
            <a:pPr marL="342900" indent="-342900">
              <a:buFontTx/>
              <a:buAutoNum type="arabicPeriod"/>
            </a:pPr>
            <a:r>
              <a:rPr lang="cs-CZ" dirty="0" err="1"/>
              <a:t>Medical</a:t>
            </a:r>
            <a:r>
              <a:rPr lang="cs-CZ" dirty="0"/>
              <a:t> </a:t>
            </a:r>
            <a:r>
              <a:rPr lang="cs-CZ" dirty="0" err="1"/>
              <a:t>procedure</a:t>
            </a:r>
            <a:r>
              <a:rPr lang="cs-CZ" dirty="0"/>
              <a:t> </a:t>
            </a:r>
            <a:r>
              <a:rPr lang="cs-CZ" dirty="0" err="1" smtClean="0"/>
              <a:t>parameters</a:t>
            </a:r>
            <a:endParaRPr lang="cs-CZ" dirty="0" smtClean="0"/>
          </a:p>
          <a:p>
            <a:pPr marL="342900" indent="-342900">
              <a:buFontTx/>
              <a:buAutoNum type="arabicPeriod"/>
            </a:pPr>
            <a:r>
              <a:rPr lang="cs-CZ" dirty="0" err="1" smtClean="0"/>
              <a:t>Doctor</a:t>
            </a:r>
            <a:r>
              <a:rPr lang="cs-CZ" dirty="0" smtClean="0"/>
              <a:t> </a:t>
            </a:r>
            <a:r>
              <a:rPr lang="cs-CZ" dirty="0" err="1" smtClean="0"/>
              <a:t>signature</a:t>
            </a:r>
            <a:endParaRPr lang="cs-CZ" dirty="0" smtClean="0"/>
          </a:p>
          <a:p>
            <a:pPr marL="342900" indent="-342900">
              <a:buFontTx/>
              <a:buAutoNum type="arabicPeriod"/>
            </a:pPr>
            <a:r>
              <a:rPr lang="cs-CZ" dirty="0" smtClean="0"/>
              <a:t>Validity</a:t>
            </a:r>
          </a:p>
          <a:p>
            <a:endParaRPr lang="cs-CZ" dirty="0"/>
          </a:p>
          <a:p>
            <a:endParaRPr lang="cs-CZ" dirty="0" smtClean="0"/>
          </a:p>
          <a:p>
            <a:r>
              <a:rPr lang="cs-CZ" dirty="0" smtClean="0"/>
              <a:t>OR</a:t>
            </a:r>
          </a:p>
          <a:p>
            <a:endParaRPr lang="cs-CZ" dirty="0"/>
          </a:p>
          <a:p>
            <a:r>
              <a:rPr lang="en-US" dirty="0"/>
              <a:t>Doctor write a prescription as a text, where the diagnosis and physiotherapy aim must be </a:t>
            </a:r>
            <a:r>
              <a:rPr lang="en-US" dirty="0" err="1"/>
              <a:t>writen</a:t>
            </a:r>
            <a:r>
              <a:rPr lang="en-US" dirty="0"/>
              <a:t> !!!</a:t>
            </a:r>
            <a:endParaRPr lang="cs-CZ" dirty="0" smtClean="0"/>
          </a:p>
          <a:p>
            <a:pPr marL="342900" indent="-342900">
              <a:buAutoNum type="arabicPeriod"/>
            </a:pPr>
            <a:endParaRPr lang="cs-CZ" dirty="0"/>
          </a:p>
        </p:txBody>
      </p:sp>
    </p:spTree>
    <p:extLst>
      <p:ext uri="{BB962C8B-B14F-4D97-AF65-F5344CB8AC3E}">
        <p14:creationId xmlns:p14="http://schemas.microsoft.com/office/powerpoint/2010/main" val="348966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3600" dirty="0"/>
              <a:t>The International Classification of Functioning, Disability and </a:t>
            </a:r>
            <a:r>
              <a:rPr lang="en-US" sz="3600" dirty="0" smtClean="0"/>
              <a:t>Health </a:t>
            </a:r>
            <a:r>
              <a:rPr lang="cs-CZ" sz="3600" dirty="0"/>
              <a:t> </a:t>
            </a:r>
            <a:r>
              <a:rPr lang="cs-CZ" sz="3600" dirty="0" smtClean="0"/>
              <a:t/>
            </a:r>
            <a:br>
              <a:rPr lang="cs-CZ" sz="3600" dirty="0" smtClean="0"/>
            </a:br>
            <a:r>
              <a:rPr lang="cs-CZ" sz="3600" dirty="0" smtClean="0"/>
              <a:t>ICF</a:t>
            </a:r>
            <a:endParaRPr lang="cs-CZ" sz="36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3331" y="3009207"/>
            <a:ext cx="4972230" cy="2999552"/>
          </a:xfrm>
        </p:spPr>
      </p:pic>
      <p:sp>
        <p:nvSpPr>
          <p:cNvPr id="3" name="TextovéPole 2"/>
          <p:cNvSpPr txBox="1"/>
          <p:nvPr/>
        </p:nvSpPr>
        <p:spPr>
          <a:xfrm>
            <a:off x="681644" y="1862051"/>
            <a:ext cx="10889672" cy="1477328"/>
          </a:xfrm>
          <a:prstGeom prst="rect">
            <a:avLst/>
          </a:prstGeom>
          <a:noFill/>
        </p:spPr>
        <p:txBody>
          <a:bodyPr wrap="square" rtlCol="0">
            <a:spAutoFit/>
          </a:bodyPr>
          <a:lstStyle/>
          <a:p>
            <a:r>
              <a:rPr lang="en-US" dirty="0"/>
              <a:t>ICF is the WHO framework for measuring health and disability at both individual and population levels.</a:t>
            </a:r>
            <a:endParaRPr lang="cs-CZ" dirty="0"/>
          </a:p>
          <a:p>
            <a:endParaRPr lang="cs-CZ" dirty="0" smtClean="0"/>
          </a:p>
          <a:p>
            <a:r>
              <a:rPr lang="cs-CZ" dirty="0" smtClean="0"/>
              <a:t>ICF </a:t>
            </a:r>
            <a:r>
              <a:rPr lang="en-US" dirty="0"/>
              <a:t>is a classification of health and health-related domains.</a:t>
            </a:r>
            <a:r>
              <a:rPr lang="cs-CZ" dirty="0"/>
              <a:t> </a:t>
            </a:r>
            <a:r>
              <a:rPr lang="en-US" dirty="0"/>
              <a:t>Function and disability of each person is influenced with environmental factors.</a:t>
            </a:r>
            <a:endParaRPr lang="cs-CZ" dirty="0" smtClean="0"/>
          </a:p>
          <a:p>
            <a:endParaRPr lang="cs-CZ" dirty="0"/>
          </a:p>
        </p:txBody>
      </p:sp>
      <p:sp>
        <p:nvSpPr>
          <p:cNvPr id="6" name="TextovéPole 5"/>
          <p:cNvSpPr txBox="1"/>
          <p:nvPr/>
        </p:nvSpPr>
        <p:spPr>
          <a:xfrm>
            <a:off x="681644" y="3763328"/>
            <a:ext cx="5777345" cy="1754326"/>
          </a:xfrm>
          <a:prstGeom prst="rect">
            <a:avLst/>
          </a:prstGeom>
          <a:noFill/>
        </p:spPr>
        <p:txBody>
          <a:bodyPr wrap="square" rtlCol="0">
            <a:spAutoFit/>
          </a:bodyPr>
          <a:lstStyle/>
          <a:p>
            <a:r>
              <a:rPr lang="en-US" dirty="0"/>
              <a:t>ICF was officially endorsed by all 191 WHO Member States on 22 May 2001 as the international standard to describe and measure health and disability</a:t>
            </a:r>
            <a:r>
              <a:rPr lang="en-US" dirty="0" smtClean="0"/>
              <a:t>.</a:t>
            </a:r>
            <a:endParaRPr lang="cs-CZ" dirty="0" smtClean="0"/>
          </a:p>
          <a:p>
            <a:endParaRPr lang="cs-CZ" dirty="0"/>
          </a:p>
          <a:p>
            <a:r>
              <a:rPr lang="en-US" dirty="0" smtClean="0"/>
              <a:t>ICF </a:t>
            </a:r>
            <a:r>
              <a:rPr lang="en-US" dirty="0"/>
              <a:t>is based on the same foundation as ICD and share the same set of codes </a:t>
            </a:r>
            <a:r>
              <a:rPr lang="cs-CZ" dirty="0" smtClean="0"/>
              <a:t>BUT </a:t>
            </a:r>
            <a:r>
              <a:rPr lang="en-US" dirty="0" smtClean="0"/>
              <a:t>with </a:t>
            </a:r>
            <a:r>
              <a:rPr lang="en-US" dirty="0"/>
              <a:t>more function details.</a:t>
            </a:r>
            <a:endParaRPr lang="cs-CZ" dirty="0"/>
          </a:p>
        </p:txBody>
      </p:sp>
    </p:spTree>
    <p:extLst>
      <p:ext uri="{BB962C8B-B14F-4D97-AF65-F5344CB8AC3E}">
        <p14:creationId xmlns:p14="http://schemas.microsoft.com/office/powerpoint/2010/main" val="239168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30364" y="485628"/>
            <a:ext cx="3522920" cy="1080902"/>
          </a:xfrm>
        </p:spPr>
        <p:txBody>
          <a:bodyPr>
            <a:normAutofit fontScale="90000"/>
          </a:bodyPr>
          <a:lstStyle/>
          <a:p>
            <a:r>
              <a:rPr lang="cs-CZ" b="1" dirty="0" smtClean="0"/>
              <a:t>New </a:t>
            </a:r>
            <a:r>
              <a:rPr lang="cs-CZ" b="1" dirty="0" err="1" smtClean="0"/>
              <a:t>terms</a:t>
            </a:r>
            <a:r>
              <a:rPr lang="cs-CZ" b="1" dirty="0" smtClean="0"/>
              <a:t> </a:t>
            </a:r>
            <a:r>
              <a:rPr lang="cs-CZ" dirty="0" err="1" smtClean="0"/>
              <a:t>of</a:t>
            </a:r>
            <a:r>
              <a:rPr lang="cs-CZ" dirty="0" smtClean="0"/>
              <a:t> </a:t>
            </a:r>
            <a:r>
              <a:rPr lang="cs-CZ" dirty="0" err="1" smtClean="0"/>
              <a:t>modern</a:t>
            </a:r>
            <a:r>
              <a:rPr lang="cs-CZ" dirty="0" smtClean="0"/>
              <a:t> RHB</a:t>
            </a:r>
            <a:endParaRPr lang="cs-CZ" dirty="0"/>
          </a:p>
        </p:txBody>
      </p:sp>
      <p:sp>
        <p:nvSpPr>
          <p:cNvPr id="3" name="Zástupný symbol pro obsah 2"/>
          <p:cNvSpPr>
            <a:spLocks noGrp="1"/>
          </p:cNvSpPr>
          <p:nvPr>
            <p:ph idx="1"/>
          </p:nvPr>
        </p:nvSpPr>
        <p:spPr>
          <a:xfrm>
            <a:off x="838200" y="326065"/>
            <a:ext cx="4938823" cy="6237768"/>
          </a:xfrm>
        </p:spPr>
        <p:txBody>
          <a:bodyPr>
            <a:normAutofit/>
          </a:bodyPr>
          <a:lstStyle/>
          <a:p>
            <a:pPr>
              <a:spcAft>
                <a:spcPts val="2400"/>
              </a:spcAft>
            </a:pPr>
            <a:r>
              <a:rPr lang="en-US" b="1" dirty="0" smtClean="0"/>
              <a:t>Impairment:</a:t>
            </a:r>
            <a:r>
              <a:rPr lang="en-US" dirty="0"/>
              <a:t> is an absence of or significant difference in a person’s body structure or function or mental </a:t>
            </a:r>
            <a:r>
              <a:rPr lang="en-US" dirty="0" smtClean="0"/>
              <a:t>functioning</a:t>
            </a:r>
            <a:endParaRPr lang="cs-CZ" dirty="0" smtClean="0"/>
          </a:p>
          <a:p>
            <a:pPr>
              <a:spcAft>
                <a:spcPts val="2400"/>
              </a:spcAft>
            </a:pPr>
            <a:endParaRPr lang="cs-CZ" dirty="0" smtClean="0"/>
          </a:p>
          <a:p>
            <a:pPr>
              <a:spcAft>
                <a:spcPts val="2400"/>
              </a:spcAft>
            </a:pPr>
            <a:r>
              <a:rPr lang="cs-CZ" b="1" dirty="0" smtClean="0"/>
              <a:t>Disability</a:t>
            </a:r>
            <a:r>
              <a:rPr lang="en-US" dirty="0" smtClean="0"/>
              <a:t> </a:t>
            </a:r>
            <a:r>
              <a:rPr lang="en-US" dirty="0"/>
              <a:t>is any condition of the body or mind (impairment) that makes it more difficult for the person with the condition to do certain activities (activity limitation) and interact with the world around them (participation restrictions</a:t>
            </a:r>
            <a:r>
              <a:rPr lang="en-US" dirty="0" smtClean="0"/>
              <a:t>).</a:t>
            </a:r>
            <a:endParaRPr lang="cs-CZ" dirty="0" smtClean="0"/>
          </a:p>
          <a:p>
            <a:pPr>
              <a:spcAft>
                <a:spcPts val="2400"/>
              </a:spcAft>
            </a:pPr>
            <a:endParaRPr lang="cs-CZ" dirty="0" smtClean="0"/>
          </a:p>
          <a:p>
            <a:pPr>
              <a:spcAft>
                <a:spcPts val="2400"/>
              </a:spcAft>
            </a:pPr>
            <a:r>
              <a:rPr lang="cs-CZ" b="1" dirty="0" smtClean="0"/>
              <a:t>Handicap</a:t>
            </a:r>
            <a:r>
              <a:rPr lang="cs-CZ" dirty="0" smtClean="0"/>
              <a:t> </a:t>
            </a:r>
            <a:r>
              <a:rPr lang="cs-CZ" dirty="0" err="1" smtClean="0"/>
              <a:t>is</a:t>
            </a:r>
            <a:r>
              <a:rPr lang="cs-CZ" dirty="0" smtClean="0"/>
              <a:t> a </a:t>
            </a:r>
            <a:r>
              <a:rPr lang="cs-CZ" dirty="0" err="1" smtClean="0"/>
              <a:t>disadvantage</a:t>
            </a:r>
            <a:r>
              <a:rPr lang="cs-CZ" dirty="0" smtClean="0"/>
              <a:t> </a:t>
            </a:r>
            <a:r>
              <a:rPr lang="cs-CZ" dirty="0" err="1" smtClean="0"/>
              <a:t>of</a:t>
            </a:r>
            <a:r>
              <a:rPr lang="cs-CZ" dirty="0" smtClean="0"/>
              <a:t> </a:t>
            </a:r>
            <a:r>
              <a:rPr lang="cs-CZ" dirty="0" err="1" smtClean="0"/>
              <a:t>the</a:t>
            </a:r>
            <a:r>
              <a:rPr lang="cs-CZ" dirty="0" smtClean="0"/>
              <a:t> </a:t>
            </a:r>
            <a:r>
              <a:rPr lang="cs-CZ" dirty="0" err="1" smtClean="0"/>
              <a:t>disabled</a:t>
            </a:r>
            <a:r>
              <a:rPr lang="cs-CZ" dirty="0" smtClean="0"/>
              <a:t> person </a:t>
            </a:r>
            <a:r>
              <a:rPr lang="cs-CZ" dirty="0" err="1" smtClean="0"/>
              <a:t>at</a:t>
            </a:r>
            <a:r>
              <a:rPr lang="cs-CZ" dirty="0" smtClean="0"/>
              <a:t> a </a:t>
            </a:r>
            <a:r>
              <a:rPr lang="cs-CZ" dirty="0" err="1" smtClean="0"/>
              <a:t>social</a:t>
            </a:r>
            <a:r>
              <a:rPr lang="cs-CZ" dirty="0" smtClean="0"/>
              <a:t> </a:t>
            </a:r>
            <a:r>
              <a:rPr lang="cs-CZ" dirty="0" err="1" smtClean="0"/>
              <a:t>level</a:t>
            </a:r>
            <a:r>
              <a:rPr lang="cs-CZ" dirty="0" smtClean="0"/>
              <a:t>.</a:t>
            </a:r>
            <a:endParaRPr lang="cs-CZ" dirty="0"/>
          </a:p>
          <a:p>
            <a:pPr>
              <a:spcAft>
                <a:spcPts val="2400"/>
              </a:spcAft>
            </a:pPr>
            <a:endParaRPr lang="cs-CZ" dirty="0"/>
          </a:p>
        </p:txBody>
      </p:sp>
      <p:pic>
        <p:nvPicPr>
          <p:cNvPr id="4" name="Zástupný symbol pro obsah 3"/>
          <p:cNvPicPr>
            <a:picLocks noChangeAspect="1"/>
          </p:cNvPicPr>
          <p:nvPr/>
        </p:nvPicPr>
        <p:blipFill rotWithShape="1">
          <a:blip r:embed="rId2"/>
          <a:srcRect l="31421" t="17703" r="30530" b="15822"/>
          <a:stretch/>
        </p:blipFill>
        <p:spPr>
          <a:xfrm>
            <a:off x="7674580" y="1902547"/>
            <a:ext cx="4212365" cy="4139737"/>
          </a:xfrm>
          <a:prstGeom prst="rect">
            <a:avLst/>
          </a:prstGeom>
        </p:spPr>
      </p:pic>
      <p:sp>
        <p:nvSpPr>
          <p:cNvPr id="6" name="Šipka dolů 5"/>
          <p:cNvSpPr/>
          <p:nvPr/>
        </p:nvSpPr>
        <p:spPr>
          <a:xfrm>
            <a:off x="2847917" y="1566530"/>
            <a:ext cx="459694" cy="532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2847917" y="4501667"/>
            <a:ext cx="459694" cy="532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878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596</TotalTime>
  <Words>1169</Words>
  <Application>Microsoft Office PowerPoint</Application>
  <PresentationFormat>Širokoúhlá obrazovka</PresentationFormat>
  <Paragraphs>215</Paragraphs>
  <Slides>24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 Unicode MS</vt:lpstr>
      <vt:lpstr>Arial</vt:lpstr>
      <vt:lpstr>Calibri</vt:lpstr>
      <vt:lpstr>Calibri Light</vt:lpstr>
      <vt:lpstr>Retrospektiva</vt:lpstr>
      <vt:lpstr>International Classification of Functioning, Disability and Health ICF</vt:lpstr>
      <vt:lpstr>Term Rehabilitation Repetition of winter term</vt:lpstr>
      <vt:lpstr>What is rehabilitation?</vt:lpstr>
      <vt:lpstr>WHO accepts the ICD - Why ICD?  To unify the differences between the names of diseases in different countries.</vt:lpstr>
      <vt:lpstr>History ICD: </vt:lpstr>
      <vt:lpstr>Classification    ICD x ICF</vt:lpstr>
      <vt:lpstr>Reference List for Physiotherapy </vt:lpstr>
      <vt:lpstr>The International Classification of Functioning, Disability and Health   ICF</vt:lpstr>
      <vt:lpstr>New terms of modern RHB</vt:lpstr>
      <vt:lpstr> Where can I apply the ICF?</vt:lpstr>
      <vt:lpstr>Coding rules</vt:lpstr>
      <vt:lpstr>Coding</vt:lpstr>
      <vt:lpstr>Prezentace aplikace PowerPoint</vt:lpstr>
      <vt:lpstr> Qualifiers of Body functions     bxxxx._</vt:lpstr>
      <vt:lpstr>Qualifiers of Body structures    sxxxx._ _ _</vt:lpstr>
      <vt:lpstr> Qualifiers of Activities and Participation dxxxx._ _</vt:lpstr>
      <vt:lpstr>Qualifiers of Enviromental factors</vt:lpstr>
      <vt:lpstr>World Physiotherapy adopted a motion supporting the implementation of the ICF in physiotherapy in 2003. </vt:lpstr>
      <vt:lpstr>Biopsychosocial model according ICF</vt:lpstr>
      <vt:lpstr>ICF implementation to treatments methods</vt:lpstr>
      <vt:lpstr>Disability and Pain Sources according Mc Kenzie</vt:lpstr>
      <vt:lpstr>The pain sources complete to each other !</vt:lpstr>
      <vt:lpstr>Pain and Disability Sources</vt:lpstr>
      <vt:lpstr>Literature / video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Classification of Functioning, Disability and Health ICF</dc:title>
  <dc:creator>Účet Microsoft</dc:creator>
  <cp:lastModifiedBy>Studentská</cp:lastModifiedBy>
  <cp:revision>73</cp:revision>
  <dcterms:created xsi:type="dcterms:W3CDTF">2023-01-17T09:40:13Z</dcterms:created>
  <dcterms:modified xsi:type="dcterms:W3CDTF">2024-03-07T15:46:57Z</dcterms:modified>
</cp:coreProperties>
</file>