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73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5" r:id="rId19"/>
    <p:sldId id="276" r:id="rId20"/>
    <p:sldId id="277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6" d="100"/>
          <a:sy n="66" d="100"/>
        </p:scale>
        <p:origin x="-11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FC8AD-3502-4299-9DD6-3D0A44CF7284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FC8AD-3502-4299-9DD6-3D0A44CF7284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FC8AD-3502-4299-9DD6-3D0A44CF7284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FC8AD-3502-4299-9DD6-3D0A44CF7284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FC8AD-3502-4299-9DD6-3D0A44CF7284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FC8AD-3502-4299-9DD6-3D0A44CF7284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FC8AD-3502-4299-9DD6-3D0A44CF7284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FC8AD-3502-4299-9DD6-3D0A44CF7284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FC8AD-3502-4299-9DD6-3D0A44CF7284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FC8AD-3502-4299-9DD6-3D0A44CF7284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nic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nic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nic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11FC8AD-3502-4299-9DD6-3D0A44CF7284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1FC8AD-3502-4299-9DD6-3D0A44CF7284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uroaQRFsX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KuynDcPDZM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G2SwE_6uV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28Ts5r9NRE" TargetMode="External"/><Relationship Id="rId2" Type="http://schemas.openxmlformats.org/officeDocument/2006/relationships/hyperlink" Target="https://www.youtube.com/watch?v=dmBqwWlJg8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Učení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Radka </a:t>
            </a:r>
            <a:r>
              <a:rPr lang="cs-CZ" dirty="0" err="1" smtClean="0"/>
              <a:t>High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317"/>
            <a:ext cx="8820472" cy="136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8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Instrumentální podmiňování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 smtClean="0"/>
              <a:t>Učení </a:t>
            </a:r>
            <a:r>
              <a:rPr lang="cs-CZ" altLang="cs-CZ" dirty="0"/>
              <a:t>novým reakcím, nemá základ v instinktech, učení využívá zpětné vazby od okolí, pomocí odměn a trestů dochází k tvarování </a:t>
            </a:r>
          </a:p>
          <a:p>
            <a:r>
              <a:rPr lang="cs-CZ" altLang="cs-CZ" dirty="0" err="1" smtClean="0"/>
              <a:t>Thorndike</a:t>
            </a:r>
            <a:r>
              <a:rPr lang="cs-CZ" altLang="cs-CZ" dirty="0" smtClean="0"/>
              <a:t> </a:t>
            </a:r>
            <a:r>
              <a:rPr lang="cs-CZ" altLang="cs-CZ" dirty="0"/>
              <a:t>– zvířata se neučí jako člověk vhledem, ale pokusem a omylem</a:t>
            </a:r>
          </a:p>
          <a:p>
            <a:pPr lvl="1"/>
            <a:r>
              <a:rPr lang="cs-CZ" sz="3200" dirty="0"/>
              <a:t>Zákon účinku - reakce následované pozitivním výsledkem bývají </a:t>
            </a:r>
            <a:r>
              <a:rPr lang="cs-CZ" sz="3200" dirty="0" smtClean="0"/>
              <a:t>opakovány </a:t>
            </a:r>
            <a:r>
              <a:rPr lang="cs-CZ" sz="3200" dirty="0"/>
              <a:t>na rozdíl od reakcí následovaných negativním výsledkem</a:t>
            </a:r>
            <a:r>
              <a:rPr lang="cs-CZ" altLang="cs-CZ" sz="3200" dirty="0"/>
              <a:t/>
            </a:r>
            <a:br>
              <a:rPr lang="cs-CZ" alt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3395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11144" cy="868958"/>
          </a:xfrm>
        </p:spPr>
        <p:txBody>
          <a:bodyPr/>
          <a:lstStyle/>
          <a:p>
            <a:r>
              <a:rPr lang="cs-CZ" dirty="0" err="1" smtClean="0"/>
              <a:t>Skinnerovy</a:t>
            </a:r>
            <a:r>
              <a:rPr lang="cs-CZ" dirty="0" smtClean="0"/>
              <a:t> experimenty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Posílení </a:t>
            </a:r>
            <a:r>
              <a:rPr lang="cs-CZ" dirty="0"/>
              <a:t>(zpevnění) je proces, kdy určitý podnět </a:t>
            </a:r>
            <a:r>
              <a:rPr lang="cs-CZ" i="1" dirty="0"/>
              <a:t>zvyšuje </a:t>
            </a:r>
            <a:r>
              <a:rPr lang="cs-CZ" dirty="0"/>
              <a:t>pravděpodobnost daného chování.</a:t>
            </a:r>
          </a:p>
          <a:p>
            <a:r>
              <a:rPr lang="cs-CZ" dirty="0"/>
              <a:t>Posílení lze docílit působením příjemného podnětu (</a:t>
            </a:r>
            <a:r>
              <a:rPr lang="cs-CZ" b="1" dirty="0"/>
              <a:t>pozitivní posílení</a:t>
            </a:r>
            <a:r>
              <a:rPr lang="cs-CZ" dirty="0"/>
              <a:t>) nebo </a:t>
            </a:r>
            <a:r>
              <a:rPr lang="cs-CZ" dirty="0" smtClean="0"/>
              <a:t>odstraněním nepříjemného </a:t>
            </a:r>
            <a:r>
              <a:rPr lang="cs-CZ" dirty="0"/>
              <a:t>podnětu (</a:t>
            </a:r>
            <a:r>
              <a:rPr lang="cs-CZ" b="1" dirty="0"/>
              <a:t>negativní posílení</a:t>
            </a:r>
            <a:r>
              <a:rPr lang="cs-CZ" dirty="0" smtClean="0"/>
              <a:t>).</a:t>
            </a:r>
          </a:p>
          <a:p>
            <a:r>
              <a:rPr lang="cs-CZ" i="1" dirty="0"/>
              <a:t>Trest </a:t>
            </a:r>
            <a:r>
              <a:rPr lang="cs-CZ" dirty="0"/>
              <a:t>je opakem posílení: </a:t>
            </a:r>
            <a:r>
              <a:rPr lang="cs-CZ" i="1" dirty="0"/>
              <a:t>snižuje</a:t>
            </a:r>
            <a:r>
              <a:rPr lang="cs-CZ" dirty="0"/>
              <a:t> pravděpodobnost daného chování. Jeho podstatou je objevení nepříjemného podnětu (</a:t>
            </a:r>
            <a:r>
              <a:rPr lang="cs-CZ" b="1" dirty="0"/>
              <a:t>pozitivní trest </a:t>
            </a:r>
            <a:r>
              <a:rPr lang="cs-CZ" dirty="0"/>
              <a:t>či prostě jenom trest) nebo odstranění příjemného podnětu (</a:t>
            </a:r>
            <a:r>
              <a:rPr lang="cs-CZ" b="1" dirty="0"/>
              <a:t>negativní trest</a:t>
            </a:r>
            <a:r>
              <a:rPr lang="cs-CZ" dirty="0"/>
              <a:t>).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t="38000" r="53382" b="18225"/>
          <a:stretch/>
        </p:blipFill>
        <p:spPr bwMode="auto">
          <a:xfrm>
            <a:off x="6944004" y="-46112"/>
            <a:ext cx="220980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73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Podmíněné posilování = sekundární podmiňování – peníze a pochvala</a:t>
            </a:r>
          </a:p>
          <a:p>
            <a:r>
              <a:rPr lang="cs-CZ" dirty="0" smtClean="0"/>
              <a:t>Generalizace a rozlišování</a:t>
            </a:r>
          </a:p>
          <a:p>
            <a:r>
              <a:rPr lang="cs-CZ" dirty="0" err="1" smtClean="0"/>
              <a:t>Averzivní</a:t>
            </a:r>
            <a:r>
              <a:rPr lang="cs-CZ" dirty="0" smtClean="0"/>
              <a:t> podmiňování</a:t>
            </a:r>
          </a:p>
          <a:p>
            <a:r>
              <a:rPr lang="cs-CZ" dirty="0" smtClean="0"/>
              <a:t>Schémata posílení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95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Schémata posilování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50130" t="38585" r="11432" b="15588"/>
          <a:stretch/>
        </p:blipFill>
        <p:spPr bwMode="auto">
          <a:xfrm>
            <a:off x="1115616" y="1556792"/>
            <a:ext cx="6768752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509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Rozlište: Variabilní interval, Fixní interval, Fixní poměr, Variabilní poměr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1881" t="38810" r="23409" b="32131"/>
          <a:stretch/>
        </p:blipFill>
        <p:spPr bwMode="auto">
          <a:xfrm>
            <a:off x="2700355" y="2409643"/>
            <a:ext cx="5176170" cy="224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 rotWithShape="1">
          <a:blip r:embed="rId3" cstate="print"/>
          <a:srcRect l="24537" t="26260" r="38744" b="45658"/>
          <a:stretch/>
        </p:blipFill>
        <p:spPr bwMode="auto">
          <a:xfrm>
            <a:off x="2699792" y="4653136"/>
            <a:ext cx="5256584" cy="209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36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 zasmání…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http://www.youtube.com/watch?v=-63ysqT5nu0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35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Kognitivní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84784"/>
            <a:ext cx="7772400" cy="4572000"/>
          </a:xfrm>
        </p:spPr>
        <p:txBody>
          <a:bodyPr/>
          <a:lstStyle/>
          <a:p>
            <a:r>
              <a:rPr lang="cs-CZ" dirty="0" smtClean="0"/>
              <a:t>Maier a </a:t>
            </a:r>
            <a:r>
              <a:rPr lang="cs-CZ" dirty="0" err="1" smtClean="0"/>
              <a:t>Seligman</a:t>
            </a:r>
            <a:r>
              <a:rPr lang="cs-CZ" dirty="0"/>
              <a:t> </a:t>
            </a:r>
            <a:r>
              <a:rPr lang="cs-CZ" dirty="0" smtClean="0"/>
              <a:t>– fenomén naučené bezmocnosti</a:t>
            </a:r>
          </a:p>
          <a:p>
            <a:pPr marL="454914" lvl="1" indent="0">
              <a:buNone/>
            </a:pPr>
            <a:r>
              <a:rPr lang="cs-CZ" dirty="0"/>
              <a:t>-</a:t>
            </a:r>
            <a:r>
              <a:rPr lang="cs-CZ" dirty="0" smtClean="0"/>
              <a:t>místo </a:t>
            </a:r>
            <a:r>
              <a:rPr lang="cs-CZ" dirty="0" smtClean="0"/>
              <a:t>řízení</a:t>
            </a:r>
          </a:p>
          <a:p>
            <a:pPr lvl="2"/>
            <a:r>
              <a:rPr lang="cs-CZ" dirty="0" smtClean="0"/>
              <a:t>Vnitřní</a:t>
            </a:r>
          </a:p>
          <a:p>
            <a:pPr lvl="2"/>
            <a:r>
              <a:rPr lang="cs-CZ" dirty="0" smtClean="0"/>
              <a:t>Vnější</a:t>
            </a:r>
          </a:p>
          <a:p>
            <a:pPr lvl="2"/>
            <a:endParaRPr lang="cs-CZ" dirty="0" smtClean="0">
              <a:hlinkClick r:id="rId2"/>
            </a:endParaRPr>
          </a:p>
          <a:p>
            <a:pPr lvl="2"/>
            <a:endParaRPr lang="cs-CZ" dirty="0" smtClean="0">
              <a:hlinkClick r:id="rId2"/>
            </a:endParaRPr>
          </a:p>
          <a:p>
            <a:pPr lvl="2"/>
            <a:r>
              <a:rPr lang="cs-CZ" dirty="0" smtClean="0">
                <a:hlinkClick r:id="rId2"/>
              </a:rPr>
              <a:t>https</a:t>
            </a:r>
            <a:r>
              <a:rPr lang="cs-CZ" dirty="0" smtClean="0">
                <a:hlinkClick r:id="rId2"/>
              </a:rPr>
              <a:t>://www.youtube.com/watch?v=KuynDcPDZMM</a:t>
            </a:r>
            <a:endParaRPr lang="cs-CZ" dirty="0" smtClean="0"/>
          </a:p>
          <a:p>
            <a:pPr lvl="2"/>
            <a:r>
              <a:rPr lang="cs-CZ" dirty="0" smtClean="0"/>
              <a:t>Pedagogické konsekvence!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t="25014" r="55953" b="49732"/>
          <a:stretch/>
        </p:blipFill>
        <p:spPr bwMode="auto">
          <a:xfrm>
            <a:off x="5411732" y="2060848"/>
            <a:ext cx="3757218" cy="249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12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 a poznávání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Tolman</a:t>
            </a:r>
            <a:r>
              <a:rPr lang="cs-CZ" dirty="0" smtClean="0"/>
              <a:t> – latentní </a:t>
            </a:r>
            <a:r>
              <a:rPr lang="cs-CZ" dirty="0" smtClean="0"/>
              <a:t>učení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kognitivní mapy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30065" r="37824" b="12933"/>
          <a:stretch/>
        </p:blipFill>
        <p:spPr bwMode="auto">
          <a:xfrm>
            <a:off x="4700521" y="4077072"/>
            <a:ext cx="4066375" cy="232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900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Video v </a:t>
            </a:r>
            <a:r>
              <a:rPr lang="cs-CZ" dirty="0" err="1" smtClean="0"/>
              <a:t>anj</a:t>
            </a:r>
            <a:r>
              <a:rPr lang="cs-CZ" dirty="0" smtClean="0"/>
              <a:t> (</a:t>
            </a:r>
            <a:r>
              <a:rPr lang="cs-CZ" dirty="0" err="1" smtClean="0"/>
              <a:t>Crash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Psychology): </a:t>
            </a:r>
            <a:r>
              <a:rPr lang="cs-CZ" dirty="0" smtClean="0">
                <a:hlinkClick r:id="rId2"/>
              </a:rPr>
              <a:t>https://www.youtube.com/watch?v=qG2SwE_6uVM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434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Observační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</a:t>
            </a:r>
            <a:r>
              <a:rPr lang="cs-CZ" dirty="0" smtClean="0"/>
              <a:t>skutečňuje se podle </a:t>
            </a:r>
            <a:r>
              <a:rPr lang="cs-CZ" dirty="0"/>
              <a:t>zásad operantního (instrumentálního) podmiňování (Bandura a </a:t>
            </a:r>
            <a:r>
              <a:rPr lang="cs-CZ" dirty="0" err="1"/>
              <a:t>Walters</a:t>
            </a:r>
            <a:r>
              <a:rPr lang="cs-CZ" dirty="0"/>
              <a:t>, </a:t>
            </a:r>
            <a:r>
              <a:rPr lang="cs-CZ" dirty="0" smtClean="0"/>
              <a:t>1963), informace </a:t>
            </a:r>
            <a:r>
              <a:rPr lang="cs-CZ" dirty="0"/>
              <a:t>o </a:t>
            </a:r>
            <a:r>
              <a:rPr lang="cs-CZ" i="1" dirty="0"/>
              <a:t>důsledcích </a:t>
            </a:r>
            <a:r>
              <a:rPr lang="cs-CZ" dirty="0"/>
              <a:t>svého chování získáváme od </a:t>
            </a:r>
            <a:r>
              <a:rPr lang="cs-CZ" i="1" dirty="0" smtClean="0"/>
              <a:t>vzorů</a:t>
            </a:r>
          </a:p>
          <a:p>
            <a:r>
              <a:rPr lang="cs-CZ" dirty="0" err="1" smtClean="0"/>
              <a:t>Bobo</a:t>
            </a:r>
            <a:r>
              <a:rPr lang="cs-CZ" dirty="0" smtClean="0"/>
              <a:t> experiment: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7" t="22850" r="25242" b="17503"/>
          <a:stretch/>
        </p:blipFill>
        <p:spPr bwMode="auto">
          <a:xfrm>
            <a:off x="5324804" y="4158342"/>
            <a:ext cx="3788229" cy="269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8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= </a:t>
            </a:r>
            <a:r>
              <a:rPr lang="cs-CZ" dirty="0"/>
              <a:t>relativně trvalá změna chování, která vyplývá ze </a:t>
            </a:r>
            <a:r>
              <a:rPr lang="cs-CZ" dirty="0" smtClean="0"/>
              <a:t>zkušenosti</a:t>
            </a:r>
          </a:p>
          <a:p>
            <a:r>
              <a:rPr lang="cs-CZ" altLang="cs-CZ" dirty="0"/>
              <a:t>proces, který vede k relativně trvalé změně </a:t>
            </a:r>
            <a:br>
              <a:rPr lang="cs-CZ" altLang="cs-CZ" dirty="0"/>
            </a:br>
            <a:r>
              <a:rPr lang="cs-CZ" altLang="cs-CZ" dirty="0"/>
              <a:t>chování člověka </a:t>
            </a:r>
          </a:p>
          <a:p>
            <a:r>
              <a:rPr lang="cs-CZ" dirty="0" smtClean="0"/>
              <a:t>= </a:t>
            </a:r>
            <a:r>
              <a:rPr lang="cs-CZ" altLang="cs-CZ" dirty="0" smtClean="0"/>
              <a:t>proces </a:t>
            </a:r>
            <a:r>
              <a:rPr lang="cs-CZ" altLang="cs-CZ" dirty="0"/>
              <a:t>získávání zkušeností a utváření jedince </a:t>
            </a:r>
            <a:br>
              <a:rPr lang="cs-CZ" altLang="cs-CZ" dirty="0"/>
            </a:br>
            <a:r>
              <a:rPr lang="cs-CZ" altLang="cs-CZ" dirty="0"/>
              <a:t>v průběhu života</a:t>
            </a:r>
          </a:p>
          <a:p>
            <a:r>
              <a:rPr lang="cs-CZ" dirty="0"/>
              <a:t>c</a:t>
            </a:r>
            <a:r>
              <a:rPr lang="cs-CZ" dirty="0" smtClean="0"/>
              <a:t>eloživotní </a:t>
            </a:r>
            <a:r>
              <a:rPr lang="cs-CZ" dirty="0"/>
              <a:t>a </a:t>
            </a:r>
            <a:r>
              <a:rPr lang="cs-CZ" dirty="0" smtClean="0"/>
              <a:t>komplexní </a:t>
            </a:r>
            <a:r>
              <a:rPr lang="cs-CZ" dirty="0"/>
              <a:t>proces</a:t>
            </a:r>
          </a:p>
          <a:p>
            <a:r>
              <a:rPr lang="cs-CZ" altLang="cs-CZ" dirty="0"/>
              <a:t>nezahrnuje biologické a krátkodobé fyziologické změny </a:t>
            </a:r>
          </a:p>
          <a:p>
            <a:r>
              <a:rPr lang="cs-CZ" dirty="0"/>
              <a:t>u</a:t>
            </a:r>
            <a:r>
              <a:rPr lang="cs-CZ" dirty="0" smtClean="0"/>
              <a:t>čení </a:t>
            </a:r>
            <a:r>
              <a:rPr lang="cs-CZ" dirty="0"/>
              <a:t>x zrání</a:t>
            </a:r>
          </a:p>
        </p:txBody>
      </p:sp>
    </p:spTree>
    <p:extLst>
      <p:ext uri="{BB962C8B-B14F-4D97-AF65-F5344CB8AC3E}">
        <p14:creationId xmlns:p14="http://schemas.microsoft.com/office/powerpoint/2010/main" val="2415015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Observační učení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na kognitivní schopnosti nezbytné pro observační učení (Bandura, 1977, 2001). Učící se osoba musí (1) věnovat pozornost chování vzoru a všímat si jeho důsledků, (2) zapamatovat si, co viděla, (3) napodobit pozorované chování a (4) mít motivaci k napodobení daného chování. 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https://www.youtube.com/watch?v=dmBqwWlJg8U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https://www.youtube.com/watch?v=128Ts5r9NRE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726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Senzomotorické</a:t>
            </a:r>
            <a:r>
              <a:rPr lang="cs-CZ" dirty="0" smtClean="0"/>
              <a:t>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Senzomotorické</a:t>
            </a:r>
            <a:r>
              <a:rPr lang="cs-CZ" dirty="0" smtClean="0"/>
              <a:t> dovednosti = učením získaný předpoklad k adekvátním pohybům pro dosahování určitého cíle</a:t>
            </a:r>
          </a:p>
          <a:p>
            <a:r>
              <a:rPr lang="cs-CZ" dirty="0" smtClean="0"/>
              <a:t>Ukazatelé zvládnutí</a:t>
            </a:r>
          </a:p>
          <a:p>
            <a:pPr lvl="1"/>
            <a:r>
              <a:rPr lang="cs-CZ" dirty="0" smtClean="0"/>
              <a:t>Kvalita</a:t>
            </a:r>
          </a:p>
          <a:p>
            <a:pPr lvl="1"/>
            <a:r>
              <a:rPr lang="cs-CZ" dirty="0" smtClean="0"/>
              <a:t>Rychlost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etoda</a:t>
            </a:r>
          </a:p>
          <a:p>
            <a:r>
              <a:rPr lang="cs-CZ" dirty="0" smtClean="0"/>
              <a:t>Druhy</a:t>
            </a:r>
          </a:p>
          <a:p>
            <a:pPr lvl="1"/>
            <a:r>
              <a:rPr lang="cs-CZ" dirty="0" smtClean="0"/>
              <a:t>Reproduktivní</a:t>
            </a:r>
          </a:p>
          <a:p>
            <a:pPr lvl="1"/>
            <a:r>
              <a:rPr lang="cs-CZ" dirty="0" smtClean="0"/>
              <a:t>Produktivní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551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Senzomotorické</a:t>
            </a:r>
            <a:r>
              <a:rPr lang="cs-CZ" dirty="0" smtClean="0"/>
              <a:t>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Fáze osvojování:</a:t>
            </a:r>
          </a:p>
          <a:p>
            <a:pPr lvl="1"/>
            <a:r>
              <a:rPr lang="cs-CZ" dirty="0" smtClean="0"/>
              <a:t>Převážně kognitivní</a:t>
            </a:r>
          </a:p>
          <a:p>
            <a:pPr lvl="1"/>
            <a:r>
              <a:rPr lang="cs-CZ" dirty="0" smtClean="0"/>
              <a:t>Fixační</a:t>
            </a:r>
          </a:p>
          <a:p>
            <a:pPr lvl="1"/>
            <a:r>
              <a:rPr lang="cs-CZ" dirty="0" smtClean="0"/>
              <a:t>Zdokonalování</a:t>
            </a:r>
          </a:p>
          <a:p>
            <a:r>
              <a:rPr lang="cs-CZ" dirty="0" smtClean="0"/>
              <a:t>Individuální rozdílnosti v SM učení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0155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 pojmům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Pojem </a:t>
            </a:r>
            <a:r>
              <a:rPr lang="cs-CZ" dirty="0"/>
              <a:t>zastupuje celou skupinu; je to soubor vlastností, které s touto skupinou </a:t>
            </a:r>
            <a:r>
              <a:rPr lang="cs-CZ" dirty="0" smtClean="0"/>
              <a:t>spojujeme.</a:t>
            </a:r>
          </a:p>
          <a:p>
            <a:r>
              <a:rPr lang="cs-CZ" dirty="0" smtClean="0"/>
              <a:t>Co si představíte pod pojmem „kočka“?</a:t>
            </a:r>
          </a:p>
          <a:p>
            <a:pPr lvl="1"/>
            <a:r>
              <a:rPr lang="cs-CZ" dirty="0" smtClean="0"/>
              <a:t>2 funkce: </a:t>
            </a:r>
          </a:p>
          <a:p>
            <a:pPr lvl="2"/>
            <a:r>
              <a:rPr lang="cs-CZ" dirty="0" smtClean="0"/>
              <a:t>Kategorizace -  proces přiřazování objektu k pojmu</a:t>
            </a:r>
          </a:p>
          <a:p>
            <a:pPr lvl="2"/>
            <a:r>
              <a:rPr lang="cs-CZ" dirty="0" smtClean="0"/>
              <a:t>Předjímání informací</a:t>
            </a:r>
          </a:p>
          <a:p>
            <a:r>
              <a:rPr lang="cs-CZ" dirty="0" smtClean="0"/>
              <a:t>2 vlastnosti</a:t>
            </a:r>
          </a:p>
          <a:p>
            <a:pPr lvl="1"/>
            <a:r>
              <a:rPr lang="cs-CZ" dirty="0" smtClean="0"/>
              <a:t>prototyp – „Kdo je babička</a:t>
            </a:r>
            <a:r>
              <a:rPr lang="cs-CZ" dirty="0" smtClean="0"/>
              <a:t>?“ </a:t>
            </a:r>
            <a:endParaRPr lang="cs-CZ" dirty="0" smtClean="0"/>
          </a:p>
          <a:p>
            <a:pPr lvl="1"/>
            <a:r>
              <a:rPr lang="cs-CZ" dirty="0" smtClean="0"/>
              <a:t>jádro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89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/>
          <a:lstStyle/>
          <a:p>
            <a:r>
              <a:rPr lang="cs-CZ" dirty="0" smtClean="0"/>
              <a:t>Prototyp?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Fuzzy</a:t>
            </a:r>
            <a:r>
              <a:rPr lang="cs-CZ" dirty="0" smtClean="0"/>
              <a:t> pojmy</a:t>
            </a:r>
          </a:p>
          <a:p>
            <a:r>
              <a:rPr lang="cs-CZ" dirty="0" smtClean="0"/>
              <a:t>Důležitost kultury?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 l="31945" t="14772" r="27480" b="36973"/>
          <a:stretch>
            <a:fillRect/>
          </a:stretch>
        </p:blipFill>
        <p:spPr bwMode="auto">
          <a:xfrm>
            <a:off x="1547664" y="1412776"/>
            <a:ext cx="59046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013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cs-CZ" dirty="0" err="1" smtClean="0"/>
              <a:t>Hiearchie</a:t>
            </a:r>
            <a:r>
              <a:rPr lang="cs-CZ" dirty="0" smtClean="0"/>
              <a:t> pojmů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 l="24215" t="41675" r="18443" b="10744"/>
          <a:stretch>
            <a:fillRect/>
          </a:stretch>
        </p:blipFill>
        <p:spPr bwMode="auto">
          <a:xfrm>
            <a:off x="251520" y="1961456"/>
            <a:ext cx="88924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6902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 pojmům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Rozdíl</a:t>
            </a:r>
          </a:p>
          <a:p>
            <a:pPr lvl="1"/>
            <a:r>
              <a:rPr lang="cs-CZ" dirty="0" err="1" smtClean="0"/>
              <a:t>Notion</a:t>
            </a:r>
            <a:endParaRPr lang="cs-CZ" dirty="0" smtClean="0"/>
          </a:p>
          <a:p>
            <a:pPr lvl="1"/>
            <a:r>
              <a:rPr lang="cs-CZ" dirty="0" smtClean="0"/>
              <a:t>Koncept</a:t>
            </a:r>
          </a:p>
          <a:p>
            <a:r>
              <a:rPr lang="cs-CZ" dirty="0" smtClean="0"/>
              <a:t>Logické vs. nelogické pojmy</a:t>
            </a:r>
          </a:p>
          <a:p>
            <a:r>
              <a:rPr lang="cs-CZ" dirty="0" smtClean="0"/>
              <a:t>Utváření pojmu:</a:t>
            </a:r>
          </a:p>
          <a:p>
            <a:pPr lvl="1"/>
            <a:r>
              <a:rPr lang="cs-CZ" dirty="0" smtClean="0"/>
              <a:t>Slovo, vymezení</a:t>
            </a:r>
          </a:p>
          <a:p>
            <a:pPr lvl="1"/>
            <a:r>
              <a:rPr lang="cs-CZ" dirty="0" smtClean="0"/>
              <a:t>Naplnění příklady</a:t>
            </a:r>
          </a:p>
          <a:p>
            <a:pPr lvl="1"/>
            <a:r>
              <a:rPr lang="cs-CZ" dirty="0" smtClean="0"/>
              <a:t>Negativní příklady</a:t>
            </a:r>
          </a:p>
          <a:p>
            <a:pPr lvl="1"/>
            <a:r>
              <a:rPr lang="cs-CZ" dirty="0" smtClean="0"/>
              <a:t>Vlastnosti, atributy</a:t>
            </a:r>
          </a:p>
          <a:p>
            <a:pPr lvl="1"/>
            <a:r>
              <a:rPr lang="cs-CZ" dirty="0" smtClean="0"/>
              <a:t>Srovnání vlastností</a:t>
            </a:r>
          </a:p>
          <a:p>
            <a:pPr lvl="1"/>
            <a:r>
              <a:rPr lang="cs-CZ" dirty="0" smtClean="0"/>
              <a:t>Definice a ověření osvojení pojmu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354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Učení řešením problémů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Problém</a:t>
            </a:r>
          </a:p>
          <a:p>
            <a:r>
              <a:rPr lang="cs-CZ" dirty="0" smtClean="0"/>
              <a:t>Konvergentní vs. divergentní myšlení</a:t>
            </a:r>
          </a:p>
          <a:p>
            <a:r>
              <a:rPr lang="cs-CZ" dirty="0" smtClean="0"/>
              <a:t>Fáze:</a:t>
            </a:r>
          </a:p>
          <a:p>
            <a:pPr lvl="1"/>
            <a:r>
              <a:rPr lang="cs-CZ" dirty="0" smtClean="0"/>
              <a:t>Identifikace</a:t>
            </a:r>
          </a:p>
          <a:p>
            <a:pPr lvl="1"/>
            <a:r>
              <a:rPr lang="cs-CZ" dirty="0" smtClean="0"/>
              <a:t>Rozbor</a:t>
            </a:r>
          </a:p>
          <a:p>
            <a:pPr lvl="1"/>
            <a:r>
              <a:rPr lang="cs-CZ" dirty="0" smtClean="0"/>
              <a:t>Inkubační fáze</a:t>
            </a:r>
          </a:p>
          <a:p>
            <a:pPr lvl="1"/>
            <a:r>
              <a:rPr lang="cs-CZ" dirty="0" smtClean="0"/>
              <a:t>Vlastní řešení</a:t>
            </a:r>
          </a:p>
          <a:p>
            <a:pPr lvl="1"/>
            <a:r>
              <a:rPr lang="cs-CZ" dirty="0" smtClean="0"/>
              <a:t>Nalezení řešení; konstatování neúspěchu</a:t>
            </a:r>
          </a:p>
          <a:p>
            <a:pPr lvl="1"/>
            <a:r>
              <a:rPr lang="cs-CZ" dirty="0" smtClean="0"/>
              <a:t>Verifikace</a:t>
            </a:r>
          </a:p>
        </p:txBody>
      </p:sp>
    </p:spTree>
    <p:extLst>
      <p:ext uri="{BB962C8B-B14F-4D97-AF65-F5344CB8AC3E}">
        <p14:creationId xmlns:p14="http://schemas.microsoft.com/office/powerpoint/2010/main" val="2030544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Instrumentální konceptualismus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Bruner</a:t>
            </a:r>
            <a:endParaRPr lang="cs-CZ" dirty="0" smtClean="0"/>
          </a:p>
          <a:p>
            <a:r>
              <a:rPr lang="cs-CZ" dirty="0" smtClean="0"/>
              <a:t>Učení jako aktivní proces (na rozdíl od S-(B)-R)</a:t>
            </a:r>
          </a:p>
          <a:p>
            <a:r>
              <a:rPr lang="cs-CZ" dirty="0" smtClean="0"/>
              <a:t>Transformace </a:t>
            </a:r>
            <a:r>
              <a:rPr lang="cs-CZ" dirty="0" smtClean="0"/>
              <a:t>na základě 3 způsobů reprezentace:</a:t>
            </a:r>
          </a:p>
          <a:p>
            <a:pPr lvl="1"/>
            <a:r>
              <a:rPr lang="cs-CZ" dirty="0" smtClean="0"/>
              <a:t>Akční modus</a:t>
            </a:r>
          </a:p>
          <a:p>
            <a:pPr lvl="1"/>
            <a:r>
              <a:rPr lang="cs-CZ" dirty="0" smtClean="0"/>
              <a:t>Ikonický</a:t>
            </a:r>
          </a:p>
          <a:p>
            <a:pPr lvl="1"/>
            <a:r>
              <a:rPr lang="cs-CZ" dirty="0" smtClean="0"/>
              <a:t>Symbolický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960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>
            <a:noAutofit/>
          </a:bodyPr>
          <a:lstStyle/>
          <a:p>
            <a:r>
              <a:rPr lang="cs-CZ" altLang="cs-CZ" dirty="0"/>
              <a:t>Faktory ovlivňující proces </a:t>
            </a:r>
            <a:r>
              <a:rPr lang="cs-CZ" altLang="cs-CZ" dirty="0" smtClean="0"/>
              <a:t>učení na </a:t>
            </a:r>
            <a:r>
              <a:rPr lang="cs-CZ" altLang="cs-CZ" dirty="0"/>
              <a:t>straně žáka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r>
              <a:rPr lang="cs-CZ" altLang="cs-CZ" sz="3900" dirty="0"/>
              <a:t>Afektivní charakteristiky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r>
              <a:rPr lang="cs-CZ" altLang="cs-CZ" sz="3900" dirty="0"/>
              <a:t>Kognitivní dispozice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r>
              <a:rPr lang="cs-CZ" altLang="cs-CZ" sz="3900" dirty="0"/>
              <a:t>Paměť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r>
              <a:rPr lang="cs-CZ" altLang="cs-CZ" sz="3900" dirty="0"/>
              <a:t>Motivace (poznávací, výkonové a sociální potřeby)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r>
              <a:rPr lang="cs-CZ" altLang="cs-CZ" sz="3900" dirty="0"/>
              <a:t>Studijní návyky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endParaRPr lang="cs-CZ" altLang="cs-CZ" sz="3900" dirty="0"/>
          </a:p>
          <a:p>
            <a:pPr>
              <a:spcBef>
                <a:spcPct val="50000"/>
              </a:spcBef>
            </a:pPr>
            <a:r>
              <a:rPr lang="cs-CZ" altLang="cs-CZ" sz="2900" dirty="0"/>
              <a:t>Další faktory:</a:t>
            </a:r>
          </a:p>
          <a:p>
            <a:pPr>
              <a:spcBef>
                <a:spcPct val="50000"/>
              </a:spcBef>
            </a:pPr>
            <a:r>
              <a:rPr lang="cs-CZ" altLang="cs-CZ" sz="2900" dirty="0" err="1"/>
              <a:t>Socio</a:t>
            </a:r>
            <a:r>
              <a:rPr lang="cs-CZ" altLang="cs-CZ" sz="2900" dirty="0"/>
              <a:t>-kulturní zázemí dítěte</a:t>
            </a:r>
          </a:p>
          <a:p>
            <a:pPr>
              <a:spcBef>
                <a:spcPct val="50000"/>
              </a:spcBef>
            </a:pPr>
            <a:r>
              <a:rPr lang="cs-CZ" altLang="cs-CZ" sz="2900" dirty="0"/>
              <a:t>Osobnost učitele</a:t>
            </a:r>
          </a:p>
          <a:p>
            <a:pPr>
              <a:spcBef>
                <a:spcPct val="50000"/>
              </a:spcBef>
            </a:pPr>
            <a:r>
              <a:rPr lang="cs-CZ" altLang="cs-CZ" sz="2900" dirty="0"/>
              <a:t>Složení kolektivu a klima v něm</a:t>
            </a:r>
          </a:p>
          <a:p>
            <a:pPr>
              <a:spcBef>
                <a:spcPct val="50000"/>
              </a:spcBef>
            </a:pPr>
            <a:r>
              <a:rPr lang="cs-CZ" altLang="cs-CZ" sz="2900" dirty="0"/>
              <a:t>Povaha učiva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endParaRPr lang="cs-CZ" altLang="cs-CZ" sz="3000" dirty="0"/>
          </a:p>
          <a:p>
            <a:endParaRPr lang="cs-CZ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36095" y="4652963"/>
            <a:ext cx="3528517" cy="1531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00" b="1" dirty="0">
                <a:solidFill>
                  <a:schemeClr val="tx2"/>
                </a:solidFill>
              </a:rPr>
              <a:t>Kognitivní a učební styly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700" dirty="0">
                <a:solidFill>
                  <a:schemeClr val="tx2"/>
                </a:solidFill>
              </a:rPr>
              <a:t>= jaký kanál pro přijímání informací člověk preferuje a jaké způsoby jejich dalšího zpracování obvykle využívá</a:t>
            </a:r>
          </a:p>
        </p:txBody>
      </p:sp>
    </p:spTree>
    <p:extLst>
      <p:ext uri="{BB962C8B-B14F-4D97-AF65-F5344CB8AC3E}">
        <p14:creationId xmlns:p14="http://schemas.microsoft.com/office/powerpoint/2010/main" val="208791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Neasociativní</a:t>
            </a:r>
          </a:p>
          <a:p>
            <a:pPr lvl="1"/>
            <a:r>
              <a:rPr lang="cs-CZ" dirty="0" smtClean="0"/>
              <a:t>Habituace</a:t>
            </a:r>
          </a:p>
          <a:p>
            <a:pPr lvl="1"/>
            <a:r>
              <a:rPr lang="cs-CZ" dirty="0" smtClean="0"/>
              <a:t>Senzibilizace</a:t>
            </a:r>
          </a:p>
          <a:p>
            <a:r>
              <a:rPr lang="cs-CZ" dirty="0" smtClean="0"/>
              <a:t>Asociativní</a:t>
            </a:r>
          </a:p>
          <a:p>
            <a:pPr lvl="1"/>
            <a:r>
              <a:rPr lang="cs-CZ" dirty="0" smtClean="0"/>
              <a:t>Klasické podmiňování</a:t>
            </a:r>
          </a:p>
          <a:p>
            <a:pPr lvl="1"/>
            <a:r>
              <a:rPr lang="cs-CZ" dirty="0" smtClean="0"/>
              <a:t>Instrumentální podmiňování</a:t>
            </a:r>
          </a:p>
          <a:p>
            <a:r>
              <a:rPr lang="cs-CZ" dirty="0" smtClean="0"/>
              <a:t>Komplexní</a:t>
            </a:r>
          </a:p>
          <a:p>
            <a:pPr lvl="1"/>
            <a:r>
              <a:rPr lang="cs-CZ" dirty="0" smtClean="0"/>
              <a:t>Observační učení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26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učení u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získej pozornost žáka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pobídni ho k vybavení potřebných předběžných znalostí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oznam mu cíle výuky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předlož mu příslušné podněty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poskytni mu vedení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vyvolej provedení žádaného výkonu žákem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poskytni mu zpětnou vazbu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ohodnoť jeho výkon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zajisti mu uchování a přenos nově osvojené informace do nových situací učení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74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Členění z hlediska výsledku:</a:t>
            </a:r>
          </a:p>
          <a:p>
            <a:pPr lvl="1"/>
            <a:r>
              <a:rPr lang="cs-CZ" altLang="cs-CZ" dirty="0" smtClean="0"/>
              <a:t>Senzomotorické </a:t>
            </a:r>
          </a:p>
          <a:p>
            <a:pPr lvl="1"/>
            <a:r>
              <a:rPr lang="cs-CZ" altLang="cs-CZ" dirty="0" smtClean="0"/>
              <a:t>Kognitivní </a:t>
            </a:r>
            <a:r>
              <a:rPr lang="cs-CZ" altLang="cs-CZ" dirty="0"/>
              <a:t>učení (učení pojmům, principům, metodám </a:t>
            </a:r>
            <a:r>
              <a:rPr lang="cs-CZ" altLang="cs-CZ" dirty="0" smtClean="0"/>
              <a:t>řešení)</a:t>
            </a:r>
          </a:p>
          <a:p>
            <a:pPr lvl="1"/>
            <a:r>
              <a:rPr lang="cs-CZ" altLang="cs-CZ" dirty="0" smtClean="0"/>
              <a:t>Sociální </a:t>
            </a:r>
            <a:r>
              <a:rPr lang="cs-CZ" altLang="cs-CZ" dirty="0"/>
              <a:t>učení </a:t>
            </a:r>
            <a:endParaRPr lang="cs-CZ" altLang="cs-CZ" dirty="0" smtClean="0"/>
          </a:p>
          <a:p>
            <a:r>
              <a:rPr lang="cs-CZ" altLang="cs-CZ" dirty="0" smtClean="0"/>
              <a:t>Instrumentální </a:t>
            </a:r>
            <a:r>
              <a:rPr lang="cs-CZ" altLang="cs-CZ" dirty="0"/>
              <a:t>konceptualismus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79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Klasické podmiňování (KP)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proces </a:t>
            </a:r>
            <a:r>
              <a:rPr lang="cs-CZ" dirty="0"/>
              <a:t>učení, při němž se původně neutrální podnět </a:t>
            </a:r>
            <a:r>
              <a:rPr lang="cs-CZ" dirty="0" smtClean="0"/>
              <a:t>asociuje s </a:t>
            </a:r>
            <a:r>
              <a:rPr lang="cs-CZ" dirty="0"/>
              <a:t>jiným podnětem na základě opakovaného spojování obou podnětů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63008"/>
            <a:ext cx="2823040" cy="23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32711" r="31060" b="27845"/>
          <a:stretch/>
        </p:blipFill>
        <p:spPr bwMode="auto">
          <a:xfrm>
            <a:off x="5076056" y="4066399"/>
            <a:ext cx="3167744" cy="178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21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Schéma KP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15646" r="60485" b="24060"/>
          <a:stretch/>
        </p:blipFill>
        <p:spPr bwMode="auto">
          <a:xfrm>
            <a:off x="0" y="0"/>
            <a:ext cx="3408548" cy="68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57243" r="61229" b="22313"/>
          <a:stretch/>
        </p:blipFill>
        <p:spPr bwMode="auto">
          <a:xfrm>
            <a:off x="3419872" y="1844824"/>
            <a:ext cx="5693590" cy="306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47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zákony KP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Osvojování</a:t>
            </a:r>
          </a:p>
          <a:p>
            <a:pPr lvl="1"/>
            <a:r>
              <a:rPr lang="cs-CZ" dirty="0" smtClean="0"/>
              <a:t>zřídka </a:t>
            </a:r>
            <a:r>
              <a:rPr lang="cs-CZ" dirty="0"/>
              <a:t>vznikne </a:t>
            </a:r>
            <a:r>
              <a:rPr lang="cs-CZ" dirty="0" smtClean="0"/>
              <a:t>vztah </a:t>
            </a:r>
            <a:r>
              <a:rPr lang="cs-CZ" dirty="0"/>
              <a:t>mezi PP a NP </a:t>
            </a:r>
            <a:r>
              <a:rPr lang="cs-CZ" dirty="0" smtClean="0"/>
              <a:t>po jednom </a:t>
            </a:r>
            <a:r>
              <a:rPr lang="cs-CZ" dirty="0"/>
              <a:t>jejich propojení, obvykle je pro počáteční učení – neboli zpevňování </a:t>
            </a:r>
            <a:r>
              <a:rPr lang="cs-CZ" dirty="0" smtClean="0"/>
              <a:t>PR, potřeba </a:t>
            </a:r>
            <a:r>
              <a:rPr lang="cs-CZ" dirty="0"/>
              <a:t>řada opakování, PR prudce narůstá během několika propojení</a:t>
            </a:r>
            <a:endParaRPr lang="cs-CZ" dirty="0" smtClean="0"/>
          </a:p>
          <a:p>
            <a:r>
              <a:rPr lang="cs-CZ" dirty="0" smtClean="0"/>
              <a:t>Vyhasínání</a:t>
            </a:r>
          </a:p>
          <a:p>
            <a:pPr lvl="1"/>
            <a:r>
              <a:rPr lang="cs-CZ" dirty="0" smtClean="0"/>
              <a:t>Spontánní obnovení</a:t>
            </a:r>
          </a:p>
          <a:p>
            <a:r>
              <a:rPr lang="cs-CZ" dirty="0" smtClean="0"/>
              <a:t>Generalizace</a:t>
            </a:r>
          </a:p>
          <a:p>
            <a:r>
              <a:rPr lang="cs-CZ" dirty="0" smtClean="0"/>
              <a:t>Rozlišování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29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Příklad: https://youtu.be/Eo7jcI8fAuI</a:t>
            </a:r>
          </a:p>
          <a:p>
            <a:r>
              <a:rPr lang="cs-CZ" dirty="0" smtClean="0"/>
              <a:t>Drogová tolerance</a:t>
            </a:r>
          </a:p>
          <a:p>
            <a:r>
              <a:rPr lang="cs-CZ" dirty="0" smtClean="0"/>
              <a:t>Podmiňování druhé úrovně</a:t>
            </a:r>
          </a:p>
          <a:p>
            <a:r>
              <a:rPr lang="cs-CZ" dirty="0" smtClean="0"/>
              <a:t>Biologické omezení</a:t>
            </a:r>
          </a:p>
          <a:p>
            <a:endParaRPr lang="cs-CZ" dirty="0" smtClean="0"/>
          </a:p>
          <a:p>
            <a:r>
              <a:rPr lang="cs-CZ" dirty="0" smtClean="0"/>
              <a:t>Podmiňování strachu - </a:t>
            </a:r>
            <a:r>
              <a:rPr lang="cs-CZ" dirty="0" err="1" smtClean="0"/>
              <a:t>Little</a:t>
            </a:r>
            <a:r>
              <a:rPr lang="cs-CZ" dirty="0" smtClean="0"/>
              <a:t> Albert experiment: https://www.youtube.com/watch?v=YmtRjUtAa84</a:t>
            </a:r>
          </a:p>
          <a:p>
            <a:r>
              <a:rPr lang="cs-CZ" dirty="0" smtClean="0"/>
              <a:t>Shrnutí KP: https://www.youtube.com/watch?v=hhqumfpxuzI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62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t="30066" r="46481" b="12932"/>
          <a:stretch/>
        </p:blipFill>
        <p:spPr bwMode="auto">
          <a:xfrm>
            <a:off x="1691680" y="1196752"/>
            <a:ext cx="57101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782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396</TotalTime>
  <Words>695</Words>
  <Application>Microsoft Office PowerPoint</Application>
  <PresentationFormat>Předvádění na obrazovce (4:3)</PresentationFormat>
  <Paragraphs>170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Metro</vt:lpstr>
      <vt:lpstr>Učení</vt:lpstr>
      <vt:lpstr>Učení</vt:lpstr>
      <vt:lpstr>Druhy učení</vt:lpstr>
      <vt:lpstr>Další dělení</vt:lpstr>
      <vt:lpstr>Klasické podmiňování (KP)</vt:lpstr>
      <vt:lpstr>Schéma KP</vt:lpstr>
      <vt:lpstr>Základní zákony KP</vt:lpstr>
      <vt:lpstr>Zajímavosti</vt:lpstr>
      <vt:lpstr>Prezentace aplikace PowerPoint</vt:lpstr>
      <vt:lpstr>Instrumentální podmiňování</vt:lpstr>
      <vt:lpstr>Skinnerovy experimenty</vt:lpstr>
      <vt:lpstr>IP</vt:lpstr>
      <vt:lpstr>Schémata posilování</vt:lpstr>
      <vt:lpstr>Rozlište: Variabilní interval, Fixní interval, Fixní poměr, Variabilní poměr </vt:lpstr>
      <vt:lpstr>Pro zasmání…</vt:lpstr>
      <vt:lpstr>Kognitivní faktory</vt:lpstr>
      <vt:lpstr>Učení a poznávání</vt:lpstr>
      <vt:lpstr>Shrnutí</vt:lpstr>
      <vt:lpstr>Observační učení</vt:lpstr>
      <vt:lpstr>Observační učení</vt:lpstr>
      <vt:lpstr>Senzomotorické učení</vt:lpstr>
      <vt:lpstr>Senzomotorické učení</vt:lpstr>
      <vt:lpstr>Učení pojmům</vt:lpstr>
      <vt:lpstr>Prototyp?</vt:lpstr>
      <vt:lpstr>Hiearchie pojmů</vt:lpstr>
      <vt:lpstr>Učení pojmům</vt:lpstr>
      <vt:lpstr>Učení řešením problémů</vt:lpstr>
      <vt:lpstr>Instrumentální konceptualismus</vt:lpstr>
      <vt:lpstr>Faktory ovlivňující proces učení na straně žáka</vt:lpstr>
      <vt:lpstr>Proces učení u dětí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Učení</dc:title>
  <dc:creator>uzivatel</dc:creator>
  <cp:lastModifiedBy>uzivatel</cp:lastModifiedBy>
  <cp:revision>32</cp:revision>
  <dcterms:created xsi:type="dcterms:W3CDTF">2016-10-02T14:46:15Z</dcterms:created>
  <dcterms:modified xsi:type="dcterms:W3CDTF">2018-10-01T20:45:34Z</dcterms:modified>
</cp:coreProperties>
</file>