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29"/>
  </p:handoutMasterIdLst>
  <p:sldIdLst>
    <p:sldId id="265" r:id="rId2"/>
    <p:sldId id="335" r:id="rId3"/>
    <p:sldId id="366" r:id="rId4"/>
    <p:sldId id="293" r:id="rId5"/>
    <p:sldId id="367" r:id="rId6"/>
    <p:sldId id="368" r:id="rId7"/>
    <p:sldId id="329" r:id="rId8"/>
    <p:sldId id="369" r:id="rId9"/>
    <p:sldId id="388" r:id="rId10"/>
    <p:sldId id="370" r:id="rId11"/>
    <p:sldId id="371" r:id="rId12"/>
    <p:sldId id="372" r:id="rId13"/>
    <p:sldId id="373" r:id="rId14"/>
    <p:sldId id="375" r:id="rId15"/>
    <p:sldId id="376" r:id="rId16"/>
    <p:sldId id="378" r:id="rId17"/>
    <p:sldId id="377" r:id="rId18"/>
    <p:sldId id="379" r:id="rId19"/>
    <p:sldId id="380" r:id="rId20"/>
    <p:sldId id="382" r:id="rId21"/>
    <p:sldId id="383" r:id="rId22"/>
    <p:sldId id="384" r:id="rId23"/>
    <p:sldId id="389" r:id="rId24"/>
    <p:sldId id="385" r:id="rId25"/>
    <p:sldId id="386" r:id="rId26"/>
    <p:sldId id="387" r:id="rId27"/>
    <p:sldId id="319" r:id="rId28"/>
  </p:sldIdLst>
  <p:sldSz cx="12192000" cy="6858000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F000C-EF45-45F5-BE4D-E74D7320037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0EF10-A849-4F43-BFA4-5FC22B5F2B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173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STI</a:t>
            </a:r>
            <a:r>
              <a:rPr lang="cs-CZ" dirty="0" smtClean="0"/>
              <a:t>: základní t strategie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austin</a:t>
            </a:r>
            <a:r>
              <a:rPr lang="cs-CZ" dirty="0" smtClean="0"/>
              <a:t>: </a:t>
            </a:r>
            <a:r>
              <a:rPr lang="cs-CZ" dirty="0" err="1" smtClean="0"/>
              <a:t>computer</a:t>
            </a:r>
            <a:r>
              <a:rPr lang="cs-CZ" dirty="0" smtClean="0"/>
              <a:t> </a:t>
            </a:r>
            <a:r>
              <a:rPr lang="cs-CZ" dirty="0" err="1" smtClean="0"/>
              <a:t>crime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925523" cy="4323144"/>
          </a:xfrm>
        </p:spPr>
        <p:txBody>
          <a:bodyPr/>
          <a:lstStyle/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/>
              <a:t>Z</a:t>
            </a:r>
            <a:r>
              <a:rPr lang="cs-CZ" sz="3200" dirty="0" smtClean="0"/>
              <a:t>aregistrovali jste ve svém tlumočení nějaký rozdíl mezi známou a novou částí?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Bylo pro vás pomalé tempo spíš výhoda, nebo nevýhoda? Proč?</a:t>
            </a:r>
            <a:endParaRPr lang="cs-CZ" sz="32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187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austin</a:t>
            </a:r>
            <a:r>
              <a:rPr lang="cs-CZ" dirty="0" smtClean="0"/>
              <a:t>: </a:t>
            </a:r>
            <a:r>
              <a:rPr lang="cs-CZ" dirty="0" err="1" smtClean="0"/>
              <a:t>computer</a:t>
            </a:r>
            <a:r>
              <a:rPr lang="cs-CZ" dirty="0" smtClean="0"/>
              <a:t> </a:t>
            </a:r>
            <a:r>
              <a:rPr lang="cs-CZ" dirty="0" err="1" smtClean="0"/>
              <a:t>crime</a:t>
            </a:r>
            <a:r>
              <a:rPr lang="cs-CZ" dirty="0" smtClean="0"/>
              <a:t> – feedback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925523" cy="4323144"/>
          </a:xfrm>
        </p:spPr>
        <p:txBody>
          <a:bodyPr/>
          <a:lstStyle/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554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délka posuvu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Proč by měl tlumočník hned na začátek říct alespoň něco?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Na čem všem závisí odstup </a:t>
            </a:r>
            <a:r>
              <a:rPr lang="cs-CZ" sz="3200" dirty="0" smtClean="0"/>
              <a:t>tlumočníka </a:t>
            </a:r>
            <a:r>
              <a:rPr lang="cs-CZ" sz="3200" dirty="0"/>
              <a:t>od řečníka?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Kdy by tedy podle </a:t>
            </a:r>
            <a:r>
              <a:rPr lang="cs-CZ" sz="3200" dirty="0" err="1" smtClean="0"/>
              <a:t>Rodericka</a:t>
            </a:r>
            <a:r>
              <a:rPr lang="cs-CZ" sz="3200" dirty="0" smtClean="0"/>
              <a:t> Jonese měl tlumočník začít mluvit?</a:t>
            </a:r>
            <a:endParaRPr lang="cs-CZ" sz="2800" dirty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348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délka posuvu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Jaký posuv volit u pomalého projevu, jako byl ten o </a:t>
            </a:r>
            <a:r>
              <a:rPr lang="cs-CZ" sz="3200" dirty="0" err="1" smtClean="0"/>
              <a:t>computer</a:t>
            </a:r>
            <a:r>
              <a:rPr lang="cs-CZ" sz="3200" dirty="0" smtClean="0"/>
              <a:t> </a:t>
            </a:r>
            <a:r>
              <a:rPr lang="cs-CZ" sz="3200" dirty="0" err="1" smtClean="0"/>
              <a:t>crimes</a:t>
            </a:r>
            <a:r>
              <a:rPr lang="cs-CZ" sz="3200" dirty="0" smtClean="0"/>
              <a:t>?</a:t>
            </a:r>
            <a:endParaRPr lang="cs-CZ" sz="2800" dirty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20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zeidman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proměnlivá rychlost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místy interakce s publikem</a:t>
            </a:r>
          </a:p>
          <a:p>
            <a:pPr marL="640080" lvl="2" indent="-457200">
              <a:buFont typeface="Times New Roman" panose="02020603050405020304" pitchFamily="18" charset="0"/>
              <a:buChar char="→"/>
            </a:pPr>
            <a:r>
              <a:rPr lang="cs-CZ" sz="2800" dirty="0" smtClean="0"/>
              <a:t>Jaký v takovém případě volit posuv?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355918" lvl="2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213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zeidman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pracujte s posuvem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dál aplikujte salámovou techniku</a:t>
            </a:r>
          </a:p>
          <a:p>
            <a:pPr marL="0" lvl="1" indent="0">
              <a:buNone/>
            </a:pPr>
            <a:endParaRPr lang="cs-CZ" sz="2800" dirty="0" smtClean="0"/>
          </a:p>
          <a:p>
            <a:pPr marL="355918" lvl="2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968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zeidman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pracujte s posuvem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dál aplikujte salámovou techniku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v kabině ve dvojicích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zatím nemusíte nijak spolupracovat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jen se pokud možno hladce vystřídejte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355918" lvl="2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182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zeidman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Stalo se vám, že vám řečník někde utekl?</a:t>
            </a:r>
          </a:p>
          <a:p>
            <a:pPr marL="355918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Proč se to stalo?</a:t>
            </a:r>
          </a:p>
          <a:p>
            <a:pPr marL="182880" lvl="2" indent="0">
              <a:buNone/>
            </a:pPr>
            <a:endParaRPr lang="cs-CZ" sz="28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Jak se vám podařilo vystřídat?</a:t>
            </a:r>
          </a:p>
          <a:p>
            <a:pPr marL="0" lvl="1" indent="0">
              <a:buNone/>
            </a:pPr>
            <a:endParaRPr lang="cs-CZ" sz="3200" dirty="0" smtClean="0"/>
          </a:p>
          <a:p>
            <a:pPr marL="355918" lvl="2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301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zeidman</a:t>
            </a:r>
            <a:r>
              <a:rPr lang="cs-CZ" dirty="0" smtClean="0"/>
              <a:t> – feedback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2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anticipace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62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základní tlumočnické strategie: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posuv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salámová technika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anticipace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čísla</a:t>
            </a:r>
            <a:endParaRPr lang="cs-CZ" sz="28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983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mendelsohn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monotónní řečník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organizační záležitosti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čísla</a:t>
            </a:r>
            <a:endParaRPr lang="cs-CZ" sz="2800" dirty="0" smtClean="0"/>
          </a:p>
          <a:p>
            <a:pPr marL="355918" lvl="2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633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čísla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3200" dirty="0"/>
              <a:t>Proč představují čísla pro tlumočníka </a:t>
            </a:r>
            <a:r>
              <a:rPr lang="cs-CZ" sz="3200" dirty="0" smtClean="0"/>
              <a:t>problém?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 smtClean="0"/>
              <a:t>Jakých </a:t>
            </a:r>
            <a:r>
              <a:rPr lang="cs-CZ" sz="3200" dirty="0"/>
              <a:t>pět </a:t>
            </a:r>
            <a:r>
              <a:rPr lang="cs-CZ" sz="3200" dirty="0" smtClean="0"/>
              <a:t>„elementů“ </a:t>
            </a:r>
            <a:r>
              <a:rPr lang="cs-CZ" sz="3200" dirty="0"/>
              <a:t>musí tlumočník v tlumočení </a:t>
            </a:r>
            <a:r>
              <a:rPr lang="cs-CZ" sz="3200" dirty="0" smtClean="0"/>
              <a:t>zachovat?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/>
              <a:t>Kdy </a:t>
            </a:r>
            <a:r>
              <a:rPr lang="cs-CZ" sz="3200" dirty="0"/>
              <a:t>může z konkrétního čísla udělat přibližné?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/>
              <a:t>Jaké tři strategie lze použít při tlumočení čísel?</a:t>
            </a:r>
          </a:p>
          <a:p>
            <a:pPr marL="355918" lvl="2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90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mendelsohn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>
            <a:normAutofit lnSpcReduction="10000"/>
          </a:bodyPr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franchising</a:t>
            </a:r>
            <a:r>
              <a:rPr lang="cs-CZ" sz="3200" dirty="0" smtClean="0"/>
              <a:t> = </a:t>
            </a:r>
            <a:r>
              <a:rPr lang="cs-CZ" sz="3200" dirty="0" err="1" smtClean="0"/>
              <a:t>franšízing</a:t>
            </a:r>
            <a:endParaRPr lang="cs-CZ" sz="3200" dirty="0" smtClean="0"/>
          </a:p>
          <a:p>
            <a:pPr marL="355918" lvl="2" indent="-173038">
              <a:buFont typeface="Arial" panose="020B0604020202020204" pitchFamily="34" charset="0"/>
              <a:buChar char="•"/>
            </a:pPr>
            <a:r>
              <a:rPr lang="cs-CZ" sz="2800" dirty="0" err="1" smtClean="0"/>
              <a:t>franchisor</a:t>
            </a:r>
            <a:r>
              <a:rPr lang="cs-CZ" sz="2800" dirty="0" smtClean="0"/>
              <a:t> = </a:t>
            </a:r>
            <a:r>
              <a:rPr lang="cs-CZ" sz="2800" dirty="0" err="1" smtClean="0"/>
              <a:t>franšízor</a:t>
            </a:r>
            <a:r>
              <a:rPr lang="cs-CZ" sz="2800" dirty="0" smtClean="0"/>
              <a:t> = poskytovatel licence</a:t>
            </a:r>
          </a:p>
          <a:p>
            <a:pPr marL="355918" lvl="2" indent="-173038">
              <a:buFont typeface="Arial" panose="020B0604020202020204" pitchFamily="34" charset="0"/>
              <a:buChar char="•"/>
            </a:pPr>
            <a:r>
              <a:rPr lang="cs-CZ" sz="2800" dirty="0" err="1" smtClean="0"/>
              <a:t>franchisee</a:t>
            </a:r>
            <a:r>
              <a:rPr lang="cs-CZ" sz="2800" dirty="0" smtClean="0"/>
              <a:t> = </a:t>
            </a:r>
            <a:r>
              <a:rPr lang="cs-CZ" sz="2800" dirty="0" err="1" smtClean="0"/>
              <a:t>franšizant</a:t>
            </a: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odkazy na další přítomné řečníky</a:t>
            </a:r>
          </a:p>
          <a:p>
            <a:pPr marL="355918" lvl="2" indent="-173038">
              <a:buFont typeface="Arial" panose="020B0604020202020204" pitchFamily="34" charset="0"/>
              <a:buChar char="•"/>
            </a:pPr>
            <a:r>
              <a:rPr lang="cs-CZ" sz="2800" dirty="0" err="1" smtClean="0"/>
              <a:t>Phil</a:t>
            </a:r>
            <a:r>
              <a:rPr lang="cs-CZ" sz="2800" dirty="0" smtClean="0"/>
              <a:t> </a:t>
            </a:r>
            <a:r>
              <a:rPr lang="cs-CZ" sz="2800" dirty="0" err="1" smtClean="0"/>
              <a:t>Zeidman</a:t>
            </a:r>
            <a:endParaRPr lang="cs-CZ" sz="2800" dirty="0" smtClean="0"/>
          </a:p>
          <a:p>
            <a:pPr marL="355918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Steven </a:t>
            </a:r>
            <a:r>
              <a:rPr lang="cs-CZ" sz="2800" dirty="0" err="1" smtClean="0"/>
              <a:t>Petri</a:t>
            </a: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90. léta</a:t>
            </a:r>
          </a:p>
          <a:p>
            <a:pPr marL="355918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privatizace</a:t>
            </a:r>
          </a:p>
          <a:p>
            <a:pPr marL="355918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ekonomická krize = 1987</a:t>
            </a:r>
            <a:endParaRPr lang="cs-CZ" sz="2800" dirty="0" smtClean="0"/>
          </a:p>
          <a:p>
            <a:pPr marL="355918" lvl="2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82880" lvl="2" indent="0">
              <a:buNone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69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mendelsohn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dejte si záležet na intonaci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salámujte</a:t>
            </a:r>
            <a:endParaRPr lang="cs-CZ" sz="32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volte vhodný posuv</a:t>
            </a:r>
            <a:endParaRPr lang="cs-CZ" sz="3200" dirty="0" smtClean="0"/>
          </a:p>
          <a:p>
            <a:pPr marL="182880" lvl="2" indent="0">
              <a:buNone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808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mendelsohn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dejte si záležet na intonaci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salámujte</a:t>
            </a:r>
            <a:endParaRPr lang="cs-CZ" sz="32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volte vhodný posuv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/>
              <a:t>v kabině ve dvojicích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hladce se vystřídejte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pište si navzájem čísla</a:t>
            </a:r>
            <a:endParaRPr lang="cs-CZ" sz="3200" dirty="0"/>
          </a:p>
          <a:p>
            <a:pPr marL="0" lvl="1" indent="0">
              <a:buNone/>
            </a:pPr>
            <a:endParaRPr lang="cs-CZ" sz="3200" dirty="0" smtClean="0"/>
          </a:p>
          <a:p>
            <a:pPr marL="182880" lvl="2" indent="0">
              <a:buNone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048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mendelsohn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57016" cy="4323144"/>
          </a:xfrm>
        </p:spPr>
        <p:txBody>
          <a:bodyPr/>
          <a:lstStyle/>
          <a:p>
            <a:pPr marL="0" lvl="1" indent="0">
              <a:buNone/>
            </a:pPr>
            <a:endParaRPr lang="cs-CZ" sz="3200" dirty="0" smtClean="0"/>
          </a:p>
          <a:p>
            <a:pPr marL="182880" lvl="2" indent="0">
              <a:buNone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24128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82880" lvl="2" indent="0">
              <a:buFont typeface="Wingdings 3" pitchFamily="18" charset="2"/>
              <a:buNone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961432" y="2084832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Jaký u tohoto projevu volit posuv?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Jak se vám dařilo spolupracovat při tlumočení čísel?</a:t>
            </a:r>
          </a:p>
          <a:p>
            <a:pPr marL="355918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Byla vám pomoc kolegy k něčemu, nebo vás spíš rušila?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0" lvl="1" indent="0">
              <a:buFont typeface="Wingdings 3" pitchFamily="18" charset="2"/>
              <a:buNone/>
            </a:pPr>
            <a:endParaRPr lang="cs-CZ" sz="3200" dirty="0" smtClean="0"/>
          </a:p>
          <a:p>
            <a:pPr marL="182880" lvl="2" indent="0">
              <a:buFont typeface="Wingdings 3" pitchFamily="18" charset="2"/>
              <a:buNone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913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Franšízing</a:t>
            </a:r>
            <a:r>
              <a:rPr lang="cs-CZ" dirty="0" smtClean="0"/>
              <a:t>: </a:t>
            </a:r>
            <a:r>
              <a:rPr lang="cs-CZ" dirty="0" err="1" smtClean="0"/>
              <a:t>mendelsohn</a:t>
            </a:r>
            <a:r>
              <a:rPr lang="cs-CZ" dirty="0" smtClean="0"/>
              <a:t> – feedback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98736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24128" y="2255674"/>
            <a:ext cx="10157016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82880" lvl="2" indent="0">
              <a:buFont typeface="Wingdings 3" pitchFamily="18" charset="2"/>
              <a:buNone/>
            </a:pPr>
            <a:endParaRPr lang="cs-CZ" sz="28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58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John Austin: </a:t>
            </a:r>
            <a:r>
              <a:rPr lang="cs-CZ" sz="3200" dirty="0" err="1" smtClean="0"/>
              <a:t>computer</a:t>
            </a:r>
            <a:r>
              <a:rPr lang="cs-CZ" sz="3200" dirty="0" smtClean="0"/>
              <a:t> </a:t>
            </a:r>
            <a:r>
              <a:rPr lang="cs-CZ" sz="3200" dirty="0" err="1" smtClean="0"/>
              <a:t>crime</a:t>
            </a:r>
            <a:endParaRPr lang="cs-CZ" sz="3200" dirty="0" smtClean="0"/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konference o </a:t>
            </a:r>
            <a:r>
              <a:rPr lang="cs-CZ" sz="3200" dirty="0" err="1" smtClean="0"/>
              <a:t>franšízingu</a:t>
            </a:r>
            <a:endParaRPr lang="cs-CZ" sz="32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err="1" smtClean="0"/>
              <a:t>Zeidman</a:t>
            </a:r>
            <a:endParaRPr lang="cs-CZ" sz="28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err="1" smtClean="0"/>
              <a:t>Mandelsohn</a:t>
            </a:r>
            <a:endParaRPr lang="cs-CZ" sz="28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732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austin</a:t>
            </a:r>
            <a:r>
              <a:rPr lang="cs-CZ" dirty="0" smtClean="0"/>
              <a:t>: </a:t>
            </a:r>
            <a:r>
              <a:rPr lang="cs-CZ" dirty="0" err="1" smtClean="0"/>
              <a:t>computer</a:t>
            </a:r>
            <a:r>
              <a:rPr lang="cs-CZ" dirty="0" smtClean="0"/>
              <a:t> </a:t>
            </a:r>
            <a:r>
              <a:rPr lang="cs-CZ" dirty="0" err="1" smtClean="0"/>
              <a:t>crime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známý projev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pomalé tempo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trénink salámové techniky</a:t>
            </a:r>
            <a:endParaRPr lang="cs-CZ" sz="28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44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salámová technika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3200" dirty="0"/>
              <a:t>V čem </a:t>
            </a:r>
            <a:r>
              <a:rPr lang="cs-CZ" sz="3200" dirty="0" smtClean="0"/>
              <a:t>spočívá?</a:t>
            </a:r>
            <a:endParaRPr lang="cs-CZ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/>
              <a:t>Jak se v praxi používá?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200" dirty="0"/>
              <a:t>Kdy ji použít</a:t>
            </a:r>
            <a:r>
              <a:rPr lang="cs-CZ" sz="3200" dirty="0" smtClean="0"/>
              <a:t>?</a:t>
            </a:r>
            <a:endParaRPr lang="cs-CZ" sz="36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153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austin</a:t>
            </a:r>
            <a:r>
              <a:rPr lang="cs-CZ" dirty="0" smtClean="0"/>
              <a:t>: </a:t>
            </a:r>
            <a:r>
              <a:rPr lang="cs-CZ" dirty="0" err="1" smtClean="0"/>
              <a:t>computer</a:t>
            </a:r>
            <a:r>
              <a:rPr lang="cs-CZ" dirty="0" smtClean="0"/>
              <a:t> </a:t>
            </a:r>
            <a:r>
              <a:rPr lang="cs-CZ" dirty="0" err="1" smtClean="0"/>
              <a:t>crime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4450697" cy="4323144"/>
          </a:xfrm>
        </p:spPr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cs-CZ" sz="3200" b="1" dirty="0" smtClean="0"/>
              <a:t>SKUPINA A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tlumočí v kabině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err="1" smtClean="0"/>
              <a:t>brainstormuje</a:t>
            </a:r>
            <a:r>
              <a:rPr lang="cs-CZ" sz="3200" dirty="0" smtClean="0"/>
              <a:t> venku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společný </a:t>
            </a:r>
            <a:r>
              <a:rPr lang="cs-CZ" sz="3200" dirty="0" err="1" smtClean="0"/>
              <a:t>debriefing</a:t>
            </a:r>
            <a:endParaRPr lang="cs-CZ" sz="3200" dirty="0" smtClean="0"/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293503" y="2204977"/>
            <a:ext cx="4450697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Font typeface="Wingdings 3" pitchFamily="18" charset="2"/>
              <a:buNone/>
            </a:pPr>
            <a:r>
              <a:rPr lang="cs-CZ" sz="3200" b="1" dirty="0" smtClean="0"/>
              <a:t>SKUPINA B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err="1" smtClean="0"/>
              <a:t>brainstormuje</a:t>
            </a:r>
            <a:r>
              <a:rPr lang="cs-CZ" sz="3200" dirty="0" smtClean="0"/>
              <a:t> venku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tlumočí v kabině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/>
              <a:t>společný </a:t>
            </a:r>
            <a:r>
              <a:rPr lang="cs-CZ" sz="3200" dirty="0" err="1" smtClean="0"/>
              <a:t>debriefing</a:t>
            </a:r>
            <a:endParaRPr lang="cs-CZ" sz="3200" dirty="0" smtClean="0"/>
          </a:p>
          <a:p>
            <a:pPr marL="173736" lvl="1" indent="0">
              <a:buFont typeface="Wingdings 3" pitchFamily="18" charset="2"/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09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brainstorming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80166" cy="4323144"/>
          </a:xfrm>
        </p:spPr>
        <p:txBody>
          <a:bodyPr/>
          <a:lstStyle/>
          <a:p>
            <a:pPr marL="173038" lvl="1" indent="-173038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Připomeňte si seznam vstupních proměnných, který jste si vytvořili pro </a:t>
            </a:r>
            <a:r>
              <a:rPr lang="cs-CZ" sz="3600" dirty="0" err="1" smtClean="0"/>
              <a:t>KT</a:t>
            </a:r>
            <a:r>
              <a:rPr lang="cs-CZ" sz="3600" dirty="0" smtClean="0"/>
              <a:t> v minulém semestru.</a:t>
            </a:r>
          </a:p>
          <a:p>
            <a:pPr marL="173038" lvl="1" indent="-173038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Které z těchto vstupních proměnných budou relevantní i pro ST?</a:t>
            </a:r>
          </a:p>
          <a:p>
            <a:pPr marL="173038" lvl="1" indent="-173038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N</a:t>
            </a:r>
            <a:r>
              <a:rPr lang="cs-CZ" sz="3600" dirty="0" smtClean="0"/>
              <a:t>apadají vás už teď nějaké další vstupní proměnné, které by na seznamu pro ST neměli chybět?</a:t>
            </a:r>
            <a:endParaRPr lang="cs-CZ" sz="36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32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austin</a:t>
            </a:r>
            <a:r>
              <a:rPr lang="cs-CZ" dirty="0" smtClean="0"/>
              <a:t>: </a:t>
            </a:r>
            <a:r>
              <a:rPr lang="cs-CZ" dirty="0" err="1" smtClean="0"/>
              <a:t>computer</a:t>
            </a:r>
            <a:r>
              <a:rPr lang="cs-CZ" dirty="0" smtClean="0"/>
              <a:t> </a:t>
            </a:r>
            <a:r>
              <a:rPr lang="cs-CZ" dirty="0" err="1" smtClean="0"/>
              <a:t>crime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starý </a:t>
            </a:r>
            <a:r>
              <a:rPr lang="cs-CZ" sz="3200" dirty="0"/>
              <a:t>projev → </a:t>
            </a:r>
            <a:r>
              <a:rPr lang="cs-CZ" sz="3200" dirty="0" err="1"/>
              <a:t>Czechoslovakia</a:t>
            </a:r>
            <a:endParaRPr lang="cs-CZ" sz="3200" dirty="0"/>
          </a:p>
          <a:p>
            <a:pPr marL="173736" lvl="1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05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austin</a:t>
            </a:r>
            <a:r>
              <a:rPr lang="cs-CZ" dirty="0" smtClean="0"/>
              <a:t>: </a:t>
            </a:r>
            <a:r>
              <a:rPr lang="cs-CZ" dirty="0" err="1" smtClean="0"/>
              <a:t>computer</a:t>
            </a:r>
            <a:r>
              <a:rPr lang="cs-CZ" dirty="0" smtClean="0"/>
              <a:t> </a:t>
            </a:r>
            <a:r>
              <a:rPr lang="cs-CZ" dirty="0" err="1" smtClean="0"/>
              <a:t>crime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err="1" smtClean="0"/>
              <a:t>salámujte</a:t>
            </a:r>
            <a:endParaRPr lang="cs-CZ" sz="32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dokončujte věty i i</a:t>
            </a:r>
            <a:r>
              <a:rPr lang="cs-CZ" sz="3200" dirty="0" smtClean="0"/>
              <a:t>ntonačně</a:t>
            </a:r>
            <a:endParaRPr lang="cs-CZ" sz="32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679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1806</TotalTime>
  <Words>474</Words>
  <Application>Microsoft Office PowerPoint</Application>
  <PresentationFormat>Širokoúhlá obrazovka</PresentationFormat>
  <Paragraphs>190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4" baseType="lpstr">
      <vt:lpstr>Arial</vt:lpstr>
      <vt:lpstr>Calibri</vt:lpstr>
      <vt:lpstr>Times New Roman</vt:lpstr>
      <vt:lpstr>Tw Cen MT</vt:lpstr>
      <vt:lpstr>Tw Cen MT Condensed</vt:lpstr>
      <vt:lpstr>Wingdings 3</vt:lpstr>
      <vt:lpstr>Integrál</vt:lpstr>
      <vt:lpstr>STI: základní t strategie</vt:lpstr>
      <vt:lpstr>co vás dnes čeká</vt:lpstr>
      <vt:lpstr>co vás dnes čeká</vt:lpstr>
      <vt:lpstr>John austin: computer crime</vt:lpstr>
      <vt:lpstr>salámová technika</vt:lpstr>
      <vt:lpstr>John austin: computer crime</vt:lpstr>
      <vt:lpstr>brainstorming</vt:lpstr>
      <vt:lpstr>John austin: computer crime</vt:lpstr>
      <vt:lpstr>John austin: computer crime</vt:lpstr>
      <vt:lpstr>John austin: computer crime – debriefing</vt:lpstr>
      <vt:lpstr>John austin: computer crime – feedback</vt:lpstr>
      <vt:lpstr>délka posuvu</vt:lpstr>
      <vt:lpstr>délka posuvu</vt:lpstr>
      <vt:lpstr>Franšízing: zeidman</vt:lpstr>
      <vt:lpstr>Franšízing: zeidman</vt:lpstr>
      <vt:lpstr>Franšízing: zeidman</vt:lpstr>
      <vt:lpstr>Franšízing: zeidman – debriefing</vt:lpstr>
      <vt:lpstr>Franšízing: zeidman – feedback</vt:lpstr>
      <vt:lpstr>anticipace</vt:lpstr>
      <vt:lpstr>Franšízing: mendelsohn</vt:lpstr>
      <vt:lpstr>čísla</vt:lpstr>
      <vt:lpstr>Franšízing: mendelsohn</vt:lpstr>
      <vt:lpstr>Franšízing: mendelsohn</vt:lpstr>
      <vt:lpstr>Franšízing: mendelsohn</vt:lpstr>
      <vt:lpstr>Franšízing: mendelsohn – debriefing</vt:lpstr>
      <vt:lpstr>Franšízing: mendelsohn – feedback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103</cp:revision>
  <cp:lastPrinted>2020-02-17T08:34:37Z</cp:lastPrinted>
  <dcterms:created xsi:type="dcterms:W3CDTF">2019-03-09T16:29:07Z</dcterms:created>
  <dcterms:modified xsi:type="dcterms:W3CDTF">2020-02-24T11:17:30Z</dcterms:modified>
</cp:coreProperties>
</file>