
<file path=[Content_Types].xml><?xml version="1.0" encoding="utf-8"?>
<Types xmlns="http://schemas.openxmlformats.org/package/2006/content-types">
  <Default Extension="gif" ContentType="image/gi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1"/>
  </p:notesMasterIdLst>
  <p:sldIdLst>
    <p:sldId id="519" r:id="rId2"/>
    <p:sldId id="524" r:id="rId3"/>
    <p:sldId id="523" r:id="rId4"/>
    <p:sldId id="525" r:id="rId5"/>
    <p:sldId id="365" r:id="rId6"/>
    <p:sldId id="520" r:id="rId7"/>
    <p:sldId id="446" r:id="rId8"/>
    <p:sldId id="483" r:id="rId9"/>
    <p:sldId id="521" r:id="rId10"/>
    <p:sldId id="300" r:id="rId11"/>
    <p:sldId id="445" r:id="rId12"/>
    <p:sldId id="488" r:id="rId13"/>
    <p:sldId id="489" r:id="rId14"/>
    <p:sldId id="490" r:id="rId15"/>
    <p:sldId id="491" r:id="rId16"/>
    <p:sldId id="522" r:id="rId17"/>
    <p:sldId id="494" r:id="rId18"/>
    <p:sldId id="493" r:id="rId19"/>
    <p:sldId id="495" r:id="rId20"/>
    <p:sldId id="496" r:id="rId21"/>
    <p:sldId id="497" r:id="rId22"/>
    <p:sldId id="498" r:id="rId23"/>
    <p:sldId id="499" r:id="rId24"/>
    <p:sldId id="500" r:id="rId25"/>
    <p:sldId id="303" r:id="rId26"/>
    <p:sldId id="415" r:id="rId27"/>
    <p:sldId id="416" r:id="rId28"/>
    <p:sldId id="418" r:id="rId29"/>
    <p:sldId id="301" r:id="rId30"/>
    <p:sldId id="419" r:id="rId31"/>
    <p:sldId id="420" r:id="rId32"/>
    <p:sldId id="421" r:id="rId33"/>
    <p:sldId id="502" r:id="rId34"/>
    <p:sldId id="507" r:id="rId35"/>
    <p:sldId id="506" r:id="rId36"/>
    <p:sldId id="358" r:id="rId37"/>
    <p:sldId id="356" r:id="rId38"/>
    <p:sldId id="412" r:id="rId39"/>
    <p:sldId id="413" r:id="rId40"/>
    <p:sldId id="503" r:id="rId41"/>
    <p:sldId id="513" r:id="rId42"/>
    <p:sldId id="514" r:id="rId43"/>
    <p:sldId id="508" r:id="rId44"/>
    <p:sldId id="509" r:id="rId45"/>
    <p:sldId id="510" r:id="rId46"/>
    <p:sldId id="511" r:id="rId47"/>
    <p:sldId id="512" r:id="rId48"/>
    <p:sldId id="501" r:id="rId49"/>
    <p:sldId id="515" r:id="rId5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etruželka, Benjamin" initials="PB" lastIdx="2" clrIdx="0">
    <p:extLst>
      <p:ext uri="{19B8F6BF-5375-455C-9EA6-DF929625EA0E}">
        <p15:presenceInfo xmlns:p15="http://schemas.microsoft.com/office/powerpoint/2012/main" userId="S::petruzeb@ff.cuni.cz::f8e3b45a-faa4-4094-9acf-441c23478ee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416" autoAdjust="0"/>
    <p:restoredTop sz="94668"/>
  </p:normalViewPr>
  <p:slideViewPr>
    <p:cSldViewPr snapToGrid="0" snapToObjects="1">
      <p:cViewPr varScale="1">
        <p:scale>
          <a:sx n="98" d="100"/>
          <a:sy n="98" d="100"/>
        </p:scale>
        <p:origin x="208" y="3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06T09:02:40.863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68174.10938"/>
      <inkml:brushProperty name="anchorY" value="-51163.63281"/>
      <inkml:brushProperty name="scaleFactor" value="0.5"/>
    </inkml:brush>
  </inkml:definitions>
  <inkml:trace contextRef="#ctx0" brushRef="#br0">0 1 24575,'19'0'0,"2"0"0,-11 0 0,13 0 0,-12 0 0,18 0 0,-14 0 0,9 0 0,1 0 0,0 0 0,6 0 0,-5 0 0,3 0 0,-9 0 0,10 0 0,-10 0 0,4 0 0,-10 0 0,4 0 0,-4 0 0,1 0 0,-2 0 0,-5 0 0,1 0 0,-1 0 0,1 0 0,-1 0 0,1 0 0,-1 0 0,1 0 0,-1 0 0,1 0 0,-1 0 0,1 0 0,-1 0 0,1 0 0,-1 0 0,1 0 0,-1 0 0,1 0 0,-1 0 0,1 0 0,-1 0 0,1 0 0,-1 0 0,1 0 0,-1 0 0,1 0 0,-1 0 0,1 0 0,-1 0 0,1 0 0,-1 0 0,1 0 0,-1 0 0,1 0 0,-1 0 0,1 0 0,-1 0 0,1 0 0,-1 0 0,1 0 0,-1 0 0,1 0 0,-1 0 0,-3 0 0,-1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06T09:02:43.471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79904.98438"/>
      <inkml:brushProperty name="anchorY" value="-59936.50391"/>
      <inkml:brushProperty name="scaleFactor" value="0.5"/>
    </inkml:brush>
  </inkml:definitions>
  <inkml:trace contextRef="#ctx0" brushRef="#br0">0 41 24575,'19'0'0,"-2"0"0,-8 0 0,-1 0 0,1 0 0,-1 0 0,1 0 0,-1 0 0,1 0 0,-1 0 0,1 0 0,-1 0 0,5 0 0,1 0 0,5 0 0,0 0 0,5 0 0,-4-4 0,16 3 0,-9-4 0,10 1 0,-6 3 0,0-9 0,0 9 0,0-3 0,-5 4 0,3 0 0,-9 0 0,5 0 0,-7-5 0,-3 4 0,2-3 0,-2 4 0,-1 0 0,-1 0 0,-5 0 0,5 0 0,-3 0 0,3 0 0,-4 0 0,-1 0 0,1 0 0,-1 0 0,1 0 0,-1 0 0,5 0 0,-4 0 0,3 0 0,-3 0 0,-1 0 0,1 0 0,-1 0 0,1 0 0,-1 0 0,1 0 0,-1 0 0,1 0 0,-1 0 0,1 0 0,-1 0 0,1 0 0,-1 0 0,1 0 0,-1 0 0,1 0 0,-1 0 0,1 0 0,-1 0 0,1 0 0,-4 0 0,-2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06T09:02:45.281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97241.33594"/>
      <inkml:brushProperty name="anchorY" value="-68692.49219"/>
      <inkml:brushProperty name="scaleFactor" value="0.5"/>
    </inkml:brush>
  </inkml:definitions>
  <inkml:trace contextRef="#ctx0" brushRef="#br0">0 9 24575,'13'0'0,"4"0"0,-7 0 0,8 0 0,1 0 0,1 0 0,10 0 0,2 0 0,6 0 0,7 0 0,-6 0 0,-2 0 0,0 0 0,-4 0 0,-1 0 0,-3 0 0,-9 0 0,5 0 0,-7 0 0,-3-4 0,2 3 0,-7-3 0,3 4 0,0 0 0,-3 0 0,3 0 0,-5 0 0,1 0 0,-1 0 0,1 0 0,-1 0 0,1 0 0,-1 0 0,1 0 0,-1 0 0,1 0 0,-1 0 0,1 0 0,-1 0 0,1 0 0,-1 0 0,1 0 0,-1 0 0,1 0 0,-1 0 0,1 0 0,-1 0 0,1 0 0,-1 0 0,1 0 0,-4 0 0,-2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06T09:02:47.529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17293.82813"/>
      <inkml:brushProperty name="anchorY" value="-77411.63281"/>
      <inkml:brushProperty name="scaleFactor" value="0.5"/>
    </inkml:brush>
  </inkml:definitions>
  <inkml:trace contextRef="#ctx0" brushRef="#br0">0 56 24575,'25'0'0,"-5"0"0,16 0 0,-3 0 0,6 0 0,4 0 0,-4 0 0,-6 0 0,9 0 0,-9 0 0,6 0 0,5 0 0,-12 0 0,5 0 0,-6 0 0,0 0 0,0 0 0,0 0 0,0 0 0,0 0 0,0 0 0,-6 0 0,5-4 0,-10 2 0,4-2 0,-5 4 0,0-4 0,0 2 0,-1-2 0,1 4 0,0 0 0,-5 0 0,4 0 0,-4 0 0,0 0 0,4 0 0,-8 0 0,7 0 0,-7 0 0,3 0 0,-4 0 0,8-4 0,-2 3 0,3-3 0,-1 4 0,-2 0 0,-1 0 0,4 0 0,-4 0 0,0 0 0,4 0 0,-4 0 0,0 0 0,-1 0 0,0 0 0,-3 0 0,3 0 0,0 0 0,-3 0 0,3 0 0,-5 0 0,1 0 0,-1 0 0,1 0 0,-1 0 0,1 0 0,-1 0 0,1 0 0,-1 0 0,1 0 0,-1 0 0,-3-4 0,3 3 0,-4-3 0,5 4 0,-4-4 0,2 3 0,-2-3 0,3 1 0,-3 2 0,-1-3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06T09:02:53.744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41058.78125"/>
      <inkml:brushProperty name="anchorY" value="-86060.41406"/>
      <inkml:brushProperty name="scaleFactor" value="0.5"/>
    </inkml:brush>
  </inkml:definitions>
  <inkml:trace contextRef="#ctx0" brushRef="#br0">0 26 24575,'98'0'0,"1"0"0,-1 0 0,0 0 0,-8 0 0,3 0 0,-13 0 0,-29 0 0,-34 0 0,-7 0 0,3 0 0,-5 0 0,1 0 0,-1 0 0,1 0 0,-1 0 0,1 0 0,-1 0 0,1 0 0,-1 0 0,1 0 0,-1 0 0,1 0 0,-1 0 0,1 0 0,-1 0 0,1 0 0,-1 0 0,1 0 0,0 0 0,-1 0 0,1 0 0,-1 0 0,1 0 0,-1 0 0,1 0 0,-1 0 0,1 0 0,-1 0 0,1 0 0,-1 0 0,1 0 0,-1 0 0,-3-4 0,2 3 0,-2-2 0,4-1 0,-5-1 0,4 0 0,-3 1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06T09:02:55.603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60082.375"/>
      <inkml:brushProperty name="anchorY" value="-95510.67969"/>
      <inkml:brushProperty name="scaleFactor" value="0.5"/>
    </inkml:brush>
  </inkml:definitions>
  <inkml:trace contextRef="#ctx0" brushRef="#br0">1 9 24575,'36'0'0,"4"0"0,6 0 0,1 0 0,5 0 0,0 0 0,-5 0 0,5 0 0,-7 0 0,-7 0 0,6 0 0,-17 0 0,9 0 0,-16 0 0,4 0 0,-10 0 0,4 0 0,-8 0 0,3 0 0,-5 0 0,1 0 0,-1 0 0,1 0 0,-1 0 0,1 0 0,-1 0 0,1 0 0,-1 0 0,1 0 0,-1 0 0,1 0 0,-1 0 0,1 0 0,-1 0 0,1 0 0,-1-4 0,1 3 0,-1-3 0,1 4 0,-4 0 0,-2 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06T09:02:58.268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82093.73438"/>
      <inkml:brushProperty name="anchorY" value="-105006.8125"/>
      <inkml:brushProperty name="scaleFactor" value="0.5"/>
    </inkml:brush>
  </inkml:definitions>
  <inkml:trace contextRef="#ctx0" brushRef="#br0">1 18 24575,'23'0'0,"0"0"0,-4 0 0,5 0 0,-4 0 0,10 0 0,-5 0 0,1 0 0,-2 0 0,0 0 0,-8 0 0,12 0 0,-12 0 0,8 0 0,0 0 0,-8 0 0,7 0 0,-14 0 0,9 0 0,-8 0 0,3 0 0,0 0 0,-4 0 0,5 0 0,-6 0 0,1 0 0,-1 0 0,1 0 0,-1 0 0,1 0 0,-1 0 0,1 0 0,-1 0 0,1 0 0,-1 0 0,1 0 0,-1 0 0,1 0 0,-1 0 0,1 0 0,-1 0 0,1 0 0,-1 0 0,1 0 0,-1 0 0,1 0 0,-1 0 0,1 0 0,-1 0 0,1 0 0,-1 0 0,1 0 0,-1 0 0,1 0 0,-1 0 0,1 0 0,-1 0 0,1 0 0,-1 0 0,1 0 0,-1 0 0,1 0 0,-1 0 0,-3-4 0,2 3 0,-2-3 0,0 0 0,3 3 0,-4-2 0,5 3 0,-1 0 0,1 0 0,-1 0 0,-3 0 0,-1 0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06T09:03:13.916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07017.48438"/>
      <inkml:brushProperty name="anchorY" value="-114512.35938"/>
      <inkml:brushProperty name="scaleFactor" value="0.5"/>
    </inkml:brush>
  </inkml:definitions>
  <inkml:trace contextRef="#ctx0" brushRef="#br0">1 0 24575,'0'0'0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3AE20A-F640-4249-A811-C32A9612F3D3}" type="datetimeFigureOut">
              <a:rPr lang="cs-CZ" smtClean="0"/>
              <a:t>03.10.2024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A13504-9055-D448-A00B-03FEB6440A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70031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Zmizela ta spojitost, chybí důkazy</a:t>
            </a:r>
          </a:p>
          <a:p>
            <a:r>
              <a:rPr lang="cs-CZ" dirty="0"/>
              <a:t>https://</a:t>
            </a:r>
            <a:r>
              <a:rPr lang="cs-CZ" dirty="0" err="1"/>
              <a:t>www.menti.com</a:t>
            </a:r>
            <a:r>
              <a:rPr lang="cs-CZ" dirty="0"/>
              <a:t>/p2tekz3bbk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A13504-9055-D448-A00B-03FEB6440A6F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23416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Podivné rok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A13504-9055-D448-A00B-03FEB6440A6F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22458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A13504-9055-D448-A00B-03FEB6440A6F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97178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https://</a:t>
            </a:r>
            <a:r>
              <a:rPr lang="cs-CZ" dirty="0" err="1"/>
              <a:t>www.jstor.org</a:t>
            </a:r>
            <a:r>
              <a:rPr lang="cs-CZ" dirty="0"/>
              <a:t>/</a:t>
            </a:r>
            <a:r>
              <a:rPr lang="cs-CZ" dirty="0" err="1"/>
              <a:t>stable</a:t>
            </a:r>
            <a:r>
              <a:rPr lang="cs-CZ" dirty="0"/>
              <a:t>/1671815?origin=</a:t>
            </a:r>
            <a:r>
              <a:rPr lang="cs-CZ" dirty="0" err="1"/>
              <a:t>JSTOR-pdf&amp;seq</a:t>
            </a:r>
            <a:r>
              <a:rPr lang="cs-CZ" dirty="0"/>
              <a:t>=1#metadata_info_tab_contents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A13504-9055-D448-A00B-03FEB6440A6F}" type="slidenum">
              <a:rPr lang="cs-CZ" smtClean="0"/>
              <a:t>43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32973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7A22C5-6FA1-B14A-82D4-2B01133256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7A3CAD6-AA09-CB49-96A0-B0EAB3E6FD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92FEF6C-9A9F-E146-BBE0-5F27471A8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A36A7-071C-0C47-AD2D-4C367EF6AB0B}" type="datetimeFigureOut">
              <a:rPr lang="cs-CZ" smtClean="0"/>
              <a:t>03.10.2024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9D7DBCF-0B4C-504A-B12D-EEC2D0395B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8D94911-F303-9D4A-954B-92D0A3F346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C4A21-353C-E342-ADCA-3DA3036847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8759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C1EC28-E068-D340-94C8-3333853D4C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365E6EE-C264-3E45-B393-6822861D6B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D235DB1-9D4A-B243-ACDA-D0CD9A0ED1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A36A7-071C-0C47-AD2D-4C367EF6AB0B}" type="datetimeFigureOut">
              <a:rPr lang="cs-CZ" smtClean="0"/>
              <a:t>03.10.2024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28639EE-83BA-A340-96E6-3F33955A2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6571BAE-4D67-A64A-AEDB-F435837E7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C4A21-353C-E342-ADCA-3DA3036847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6137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B4920B97-D308-3F4D-AF69-DD11D1C23C0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1F3FFB3-F5DA-964D-89FA-5414234E7D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EE25013-8AF7-EA42-80BD-922848D26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A36A7-071C-0C47-AD2D-4C367EF6AB0B}" type="datetimeFigureOut">
              <a:rPr lang="cs-CZ" smtClean="0"/>
              <a:t>03.10.2024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0D703B0-FE8F-0547-B8B7-DB2C710C9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5FE427B-C97B-FD42-A90F-B72D5E9A0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C4A21-353C-E342-ADCA-3DA3036847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2452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C1E1D8-8FA2-4A45-A396-34524295E8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0EEA1F-8EAD-5E4B-A548-183D6F186A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A793751-A773-1C4E-A984-09C3827061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A36A7-071C-0C47-AD2D-4C367EF6AB0B}" type="datetimeFigureOut">
              <a:rPr lang="cs-CZ" smtClean="0"/>
              <a:t>03.10.2024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0ACE5B6-1809-1142-BC04-6BC106904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F3A51A8-AEB0-8244-888B-D657632F81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C4A21-353C-E342-ADCA-3DA3036847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8777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37BE48-C56D-2F49-9324-943164F38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6EEE748-D13E-CC49-A5A4-D89B1FA18A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B732019-2CE7-F24E-A99A-D39824D27C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A36A7-071C-0C47-AD2D-4C367EF6AB0B}" type="datetimeFigureOut">
              <a:rPr lang="cs-CZ" smtClean="0"/>
              <a:t>03.10.2024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9085933-A27A-0F4C-9EE9-56360E79B5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BDF74FC-2055-C948-A182-8919317E3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C4A21-353C-E342-ADCA-3DA3036847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7804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8CC246-77ED-6846-B600-E07F8A97BD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B91EF61-1B18-5A42-87D1-F2661E22A6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4A6F0E1-EE46-3249-BDF2-A616A52FEE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DC1E8A4-BD74-BF42-8CEC-0E34A15D55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A36A7-071C-0C47-AD2D-4C367EF6AB0B}" type="datetimeFigureOut">
              <a:rPr lang="cs-CZ" smtClean="0"/>
              <a:t>03.10.2024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5481539-9877-4141-A866-DD1301B33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2035F21-4928-1F4C-9CA5-60D67F52A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C4A21-353C-E342-ADCA-3DA3036847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1677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109C55-5933-7145-AF87-3C3372118F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934C03A-5E34-B140-821F-08F5792E71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769FD70-9598-BB46-A000-AA65F92C42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65BA198C-8B9A-844D-8A29-A282BA3B33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EBAD0B8B-6C06-644D-A105-3243F8FA6E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E36BA753-E776-194E-A71C-38829519EC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A36A7-071C-0C47-AD2D-4C367EF6AB0B}" type="datetimeFigureOut">
              <a:rPr lang="cs-CZ" smtClean="0"/>
              <a:t>03.10.2024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0CDD62DB-1D7C-1841-B5B7-450F3FDD80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6B25719-82BA-4C4D-AB3F-EBCD602069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C4A21-353C-E342-ADCA-3DA3036847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8050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F459C6-ABE7-7540-9BCC-7DBA1EFD13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C4AFDB2-A28B-8D40-A064-A9F694364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A36A7-071C-0C47-AD2D-4C367EF6AB0B}" type="datetimeFigureOut">
              <a:rPr lang="cs-CZ" smtClean="0"/>
              <a:t>03.10.2024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9EDB2CB-B271-CA41-ACCA-43A4A4A237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8AC340C-29A7-B146-B272-0CC7390ED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C4A21-353C-E342-ADCA-3DA3036847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1500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A349907-6DD6-5C40-870B-62C0B7D0E5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A36A7-071C-0C47-AD2D-4C367EF6AB0B}" type="datetimeFigureOut">
              <a:rPr lang="cs-CZ" smtClean="0"/>
              <a:t>03.10.2024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7DA17912-FE25-1740-BE8E-256DF08F0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CECAAB8-0BB8-D94E-86E1-1C7371708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C4A21-353C-E342-ADCA-3DA3036847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9309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D16841-73E8-8C42-B877-B9D731729C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47A4BC6-EF42-A149-ABE4-CB02D278E4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82F71F7-DDBC-014E-B958-7EF1C73E6F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FA70CC5-0ADA-5047-86D4-2F7E8209B4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A36A7-071C-0C47-AD2D-4C367EF6AB0B}" type="datetimeFigureOut">
              <a:rPr lang="cs-CZ" smtClean="0"/>
              <a:t>03.10.2024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563D31D-CABC-474E-9389-CBBAC7BCD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82677B6-C3ED-8144-9328-8F0E88B51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C4A21-353C-E342-ADCA-3DA3036847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5282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ADE871-AD55-5E4B-AA99-BC5D10046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7EED7D15-B8C1-194D-8BE8-9843EF8372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AD7C85E-9F1C-4B4B-B0BF-9B1FB234D1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E037F1A-9E67-8947-A352-E261C436BF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A36A7-071C-0C47-AD2D-4C367EF6AB0B}" type="datetimeFigureOut">
              <a:rPr lang="cs-CZ" smtClean="0"/>
              <a:t>03.10.2024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4C93332-8C7E-D944-87EE-529D68D3D3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23C0C29-0757-3D40-96F1-23539B218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C4A21-353C-E342-ADCA-3DA3036847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4397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AE8D36B-51E1-284B-B78C-28F64F6ED6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404B819-F8EA-5D4F-84FB-10C94A2E45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DEB0C9F-E5CF-DE43-A4DE-F6ED78BA47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2A36A7-071C-0C47-AD2D-4C367EF6AB0B}" type="datetimeFigureOut">
              <a:rPr lang="cs-CZ" smtClean="0"/>
              <a:t>03.10.2024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E3CE7C8-82AC-5740-837C-62C1EAFF6B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2B5858A-6F40-F74A-AB47-5DACB84CA3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2C4A21-353C-E342-ADCA-3DA3036847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8280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benjamin.petruzelka@lf1.cuni.cz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image" Target="NULL"/><Relationship Id="rId13" Type="http://schemas.openxmlformats.org/officeDocument/2006/relationships/customXml" Target="../ink/ink6.xml"/><Relationship Id="rId18" Type="http://schemas.openxmlformats.org/officeDocument/2006/relationships/image" Target="NULL"/><Relationship Id="rId3" Type="http://schemas.openxmlformats.org/officeDocument/2006/relationships/customXml" Target="../ink/ink1.xml"/><Relationship Id="rId7" Type="http://schemas.openxmlformats.org/officeDocument/2006/relationships/customXml" Target="../ink/ink3.xml"/><Relationship Id="rId12" Type="http://schemas.openxmlformats.org/officeDocument/2006/relationships/image" Target="NULL"/><Relationship Id="rId17" Type="http://schemas.openxmlformats.org/officeDocument/2006/relationships/customXml" Target="../ink/ink8.xml"/><Relationship Id="rId2" Type="http://schemas.openxmlformats.org/officeDocument/2006/relationships/image" Target="../media/image8.png"/><Relationship Id="rId16" Type="http://schemas.openxmlformats.org/officeDocument/2006/relationships/image" Target="NULL"/><Relationship Id="rId1" Type="http://schemas.openxmlformats.org/officeDocument/2006/relationships/slideLayout" Target="../slideLayouts/slideLayout2.xml"/><Relationship Id="rId6" Type="http://schemas.openxmlformats.org/officeDocument/2006/relationships/image" Target="NULL"/><Relationship Id="rId11" Type="http://schemas.openxmlformats.org/officeDocument/2006/relationships/customXml" Target="../ink/ink5.xml"/><Relationship Id="rId5" Type="http://schemas.openxmlformats.org/officeDocument/2006/relationships/customXml" Target="../ink/ink2.xml"/><Relationship Id="rId15" Type="http://schemas.openxmlformats.org/officeDocument/2006/relationships/customXml" Target="../ink/ink7.xml"/><Relationship Id="rId10" Type="http://schemas.openxmlformats.org/officeDocument/2006/relationships/image" Target="NULL"/><Relationship Id="rId4" Type="http://schemas.openxmlformats.org/officeDocument/2006/relationships/image" Target="NULL"/><Relationship Id="rId9" Type="http://schemas.openxmlformats.org/officeDocument/2006/relationships/customXml" Target="../ink/ink4.xml"/><Relationship Id="rId14" Type="http://schemas.openxmlformats.org/officeDocument/2006/relationships/image" Target="NUL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D5DDC6-46D6-886D-74AA-9C028ED987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Úvod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774857C-4CBA-85A0-1EFC-7A9D4152502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26442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021B36-366B-7940-9579-224F07017A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Proč</a:t>
            </a:r>
            <a:r>
              <a:rPr lang="en-US" dirty="0"/>
              <a:t> </a:t>
            </a:r>
            <a:r>
              <a:rPr lang="en-US" dirty="0" err="1"/>
              <a:t>studovat</a:t>
            </a:r>
            <a:r>
              <a:rPr lang="en-US" dirty="0"/>
              <a:t> </a:t>
            </a:r>
            <a:r>
              <a:rPr lang="en-US" dirty="0" err="1"/>
              <a:t>statistiku</a:t>
            </a:r>
            <a:r>
              <a:rPr lang="en-US" dirty="0"/>
              <a:t>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629714B-B5CB-DB48-8BA6-E224EAA180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err="1"/>
              <a:t>Porozumění</a:t>
            </a:r>
            <a:r>
              <a:rPr lang="en-US" dirty="0"/>
              <a:t> </a:t>
            </a:r>
            <a:r>
              <a:rPr lang="en-US" dirty="0" err="1"/>
              <a:t>různým</a:t>
            </a:r>
            <a:r>
              <a:rPr lang="en-US" dirty="0"/>
              <a:t> </a:t>
            </a:r>
            <a:r>
              <a:rPr lang="en-US" dirty="0" err="1"/>
              <a:t>údajům</a:t>
            </a:r>
            <a:r>
              <a:rPr lang="en-US" dirty="0"/>
              <a:t> a </a:t>
            </a:r>
            <a:r>
              <a:rPr lang="en-US" dirty="0" err="1"/>
              <a:t>statistikám</a:t>
            </a:r>
            <a:r>
              <a:rPr lang="en-US" dirty="0"/>
              <a:t> </a:t>
            </a:r>
            <a:r>
              <a:rPr lang="en-US" dirty="0" err="1"/>
              <a:t>nejen</a:t>
            </a:r>
            <a:r>
              <a:rPr lang="en-US" dirty="0"/>
              <a:t> v </a:t>
            </a:r>
            <a:r>
              <a:rPr lang="en-US" dirty="0" err="1"/>
              <a:t>adiktologii</a:t>
            </a:r>
            <a:r>
              <a:rPr lang="en-US" dirty="0"/>
              <a:t> ale </a:t>
            </a:r>
            <a:r>
              <a:rPr lang="en-US" dirty="0" err="1"/>
              <a:t>i</a:t>
            </a:r>
            <a:r>
              <a:rPr lang="en-US" dirty="0"/>
              <a:t> v </a:t>
            </a:r>
            <a:r>
              <a:rPr lang="en-US" dirty="0" err="1"/>
              <a:t>běžném</a:t>
            </a:r>
            <a:r>
              <a:rPr lang="en-US" dirty="0"/>
              <a:t> </a:t>
            </a:r>
            <a:r>
              <a:rPr lang="en-US" dirty="0" err="1"/>
              <a:t>životě</a:t>
            </a:r>
            <a:r>
              <a:rPr lang="en-US" dirty="0"/>
              <a:t> (</a:t>
            </a:r>
            <a:r>
              <a:rPr lang="en-US" dirty="0" err="1"/>
              <a:t>statistiky</a:t>
            </a:r>
            <a:r>
              <a:rPr lang="en-US" dirty="0"/>
              <a:t> </a:t>
            </a:r>
            <a:r>
              <a:rPr lang="en-US" dirty="0" err="1"/>
              <a:t>jsou</a:t>
            </a:r>
            <a:r>
              <a:rPr lang="en-US" dirty="0"/>
              <a:t> </a:t>
            </a:r>
            <a:r>
              <a:rPr lang="en-US" dirty="0" err="1"/>
              <a:t>všude</a:t>
            </a:r>
            <a:r>
              <a:rPr lang="en-US" dirty="0"/>
              <a:t> v </a:t>
            </a:r>
            <a:r>
              <a:rPr lang="en-US" dirty="0" err="1"/>
              <a:t>televizi</a:t>
            </a:r>
            <a:r>
              <a:rPr lang="en-US" dirty="0"/>
              <a:t>, v </a:t>
            </a:r>
            <a:r>
              <a:rPr lang="en-US" dirty="0" err="1"/>
              <a:t>novinách</a:t>
            </a:r>
            <a:r>
              <a:rPr lang="en-US" dirty="0"/>
              <a:t>, v </a:t>
            </a:r>
            <a:r>
              <a:rPr lang="en-US" dirty="0" err="1"/>
              <a:t>diskuzích</a:t>
            </a:r>
            <a:r>
              <a:rPr lang="en-US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Musíme</a:t>
            </a:r>
            <a:r>
              <a:rPr lang="en-US" dirty="0"/>
              <a:t> </a:t>
            </a:r>
            <a:r>
              <a:rPr lang="en-US" dirty="0" err="1"/>
              <a:t>pracovat</a:t>
            </a:r>
            <a:r>
              <a:rPr lang="en-US" dirty="0"/>
              <a:t> s </a:t>
            </a:r>
            <a:r>
              <a:rPr lang="en-US" dirty="0" err="1"/>
              <a:t>řadou</a:t>
            </a:r>
            <a:r>
              <a:rPr lang="en-US" dirty="0"/>
              <a:t> </a:t>
            </a:r>
            <a:r>
              <a:rPr lang="en-US" dirty="0" err="1"/>
              <a:t>informací</a:t>
            </a:r>
            <a:r>
              <a:rPr lang="en-US" dirty="0"/>
              <a:t>, </a:t>
            </a:r>
            <a:r>
              <a:rPr lang="en-US" dirty="0" err="1"/>
              <a:t>ať</a:t>
            </a:r>
            <a:r>
              <a:rPr lang="en-US" dirty="0"/>
              <a:t> </a:t>
            </a:r>
            <a:r>
              <a:rPr lang="en-US" dirty="0" err="1"/>
              <a:t>už</a:t>
            </a:r>
            <a:r>
              <a:rPr lang="en-US" dirty="0"/>
              <a:t> </a:t>
            </a:r>
            <a:r>
              <a:rPr lang="en-US" dirty="0" err="1"/>
              <a:t>doma</a:t>
            </a:r>
            <a:r>
              <a:rPr lang="en-US" dirty="0"/>
              <a:t> </a:t>
            </a:r>
            <a:r>
              <a:rPr lang="en-US" dirty="0" err="1"/>
              <a:t>jako</a:t>
            </a:r>
            <a:r>
              <a:rPr lang="en-US" dirty="0"/>
              <a:t> </a:t>
            </a:r>
            <a:r>
              <a:rPr lang="en-US" dirty="0" err="1"/>
              <a:t>konzumenti</a:t>
            </a:r>
            <a:r>
              <a:rPr lang="en-US" dirty="0"/>
              <a:t>, </a:t>
            </a:r>
            <a:r>
              <a:rPr lang="en-US" dirty="0" err="1"/>
              <a:t>tak</a:t>
            </a:r>
            <a:r>
              <a:rPr lang="en-US" dirty="0"/>
              <a:t> v </a:t>
            </a:r>
            <a:r>
              <a:rPr lang="en-US" dirty="0" err="1"/>
              <a:t>práci</a:t>
            </a:r>
            <a:r>
              <a:rPr lang="en-US" dirty="0"/>
              <a:t> </a:t>
            </a:r>
            <a:r>
              <a:rPr lang="en-US" dirty="0" err="1"/>
              <a:t>či</a:t>
            </a:r>
            <a:r>
              <a:rPr lang="en-US" dirty="0"/>
              <a:t> </a:t>
            </a:r>
            <a:r>
              <a:rPr lang="en-US" dirty="0" err="1"/>
              <a:t>jako</a:t>
            </a:r>
            <a:r>
              <a:rPr lang="en-US" dirty="0"/>
              <a:t> </a:t>
            </a:r>
            <a:r>
              <a:rPr lang="en-US" dirty="0" err="1"/>
              <a:t>občané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V </a:t>
            </a:r>
            <a:r>
              <a:rPr lang="en-US" dirty="0" err="1"/>
              <a:t>životě</a:t>
            </a:r>
            <a:r>
              <a:rPr lang="en-US" dirty="0"/>
              <a:t> se </a:t>
            </a:r>
            <a:r>
              <a:rPr lang="en-US" dirty="0" err="1"/>
              <a:t>rozhodujeme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základě</a:t>
            </a:r>
            <a:r>
              <a:rPr lang="en-US" dirty="0"/>
              <a:t> </a:t>
            </a:r>
            <a:r>
              <a:rPr lang="en-US" dirty="0" err="1"/>
              <a:t>čísel</a:t>
            </a:r>
            <a:r>
              <a:rPr lang="en-US" dirty="0"/>
              <a:t> a </a:t>
            </a:r>
            <a:r>
              <a:rPr lang="en-US" dirty="0" err="1"/>
              <a:t>zvažování</a:t>
            </a:r>
            <a:r>
              <a:rPr lang="en-US" dirty="0"/>
              <a:t> </a:t>
            </a:r>
            <a:r>
              <a:rPr lang="en-US" dirty="0" err="1"/>
              <a:t>rizik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Většina</a:t>
            </a:r>
            <a:r>
              <a:rPr lang="en-US" dirty="0"/>
              <a:t> </a:t>
            </a:r>
            <a:r>
              <a:rPr lang="en-US" dirty="0" err="1"/>
              <a:t>oborů</a:t>
            </a:r>
            <a:r>
              <a:rPr lang="en-US" dirty="0"/>
              <a:t> ale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obchodů</a:t>
            </a:r>
            <a:r>
              <a:rPr lang="en-US" dirty="0"/>
              <a:t> je stale </a:t>
            </a:r>
            <a:r>
              <a:rPr lang="en-US" dirty="0" err="1"/>
              <a:t>více</a:t>
            </a:r>
            <a:r>
              <a:rPr lang="en-US" dirty="0"/>
              <a:t> </a:t>
            </a:r>
            <a:r>
              <a:rPr lang="en-US" dirty="0" err="1"/>
              <a:t>založen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číslech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Porozumění</a:t>
            </a:r>
            <a:r>
              <a:rPr lang="en-US" dirty="0"/>
              <a:t> </a:t>
            </a:r>
            <a:r>
              <a:rPr lang="en-US" dirty="0" err="1"/>
              <a:t>riziku</a:t>
            </a:r>
            <a:endParaRPr lang="en-US" dirty="0"/>
          </a:p>
          <a:p>
            <a:r>
              <a:rPr lang="en-US" dirty="0" err="1"/>
              <a:t>Dokážete</a:t>
            </a:r>
            <a:r>
              <a:rPr lang="en-US" dirty="0"/>
              <a:t> </a:t>
            </a:r>
            <a:r>
              <a:rPr lang="en-US" dirty="0" err="1"/>
              <a:t>odhadnotu</a:t>
            </a:r>
            <a:r>
              <a:rPr lang="en-US" dirty="0"/>
              <a:t> </a:t>
            </a:r>
            <a:r>
              <a:rPr lang="en-US" dirty="0" err="1"/>
              <a:t>riziko</a:t>
            </a:r>
            <a:r>
              <a:rPr lang="en-US" dirty="0"/>
              <a:t> toho, </a:t>
            </a:r>
            <a:r>
              <a:rPr lang="en-US" dirty="0" err="1"/>
              <a:t>že</a:t>
            </a:r>
            <a:r>
              <a:rPr lang="en-US" dirty="0"/>
              <a:t> se </a:t>
            </a:r>
            <a:r>
              <a:rPr lang="en-US" dirty="0" err="1"/>
              <a:t>vám</a:t>
            </a:r>
            <a:r>
              <a:rPr lang="en-US" dirty="0"/>
              <a:t> </a:t>
            </a:r>
            <a:r>
              <a:rPr lang="en-US" dirty="0" err="1"/>
              <a:t>stane</a:t>
            </a:r>
            <a:r>
              <a:rPr lang="en-US" dirty="0"/>
              <a:t> </a:t>
            </a:r>
            <a:r>
              <a:rPr lang="en-US" dirty="0" err="1"/>
              <a:t>dopravní</a:t>
            </a:r>
            <a:r>
              <a:rPr lang="en-US" dirty="0"/>
              <a:t> </a:t>
            </a:r>
            <a:r>
              <a:rPr lang="en-US" dirty="0" err="1"/>
              <a:t>nehoda</a:t>
            </a:r>
            <a:r>
              <a:rPr lang="en-US" dirty="0"/>
              <a:t>, </a:t>
            </a:r>
            <a:r>
              <a:rPr lang="en-US" dirty="0" err="1"/>
              <a:t>fatální</a:t>
            </a:r>
            <a:r>
              <a:rPr lang="en-US" dirty="0"/>
              <a:t> </a:t>
            </a:r>
            <a:r>
              <a:rPr lang="en-US" dirty="0" err="1"/>
              <a:t>nemoc</a:t>
            </a:r>
            <a:r>
              <a:rPr lang="en-US" dirty="0"/>
              <a:t>?</a:t>
            </a:r>
          </a:p>
          <a:p>
            <a:r>
              <a:rPr lang="en-US" dirty="0" err="1"/>
              <a:t>Bylo</a:t>
            </a:r>
            <a:r>
              <a:rPr lang="en-US" dirty="0"/>
              <a:t> </a:t>
            </a:r>
            <a:r>
              <a:rPr lang="en-US" dirty="0" err="1"/>
              <a:t>vypozorováno</a:t>
            </a:r>
            <a:r>
              <a:rPr lang="en-US" dirty="0"/>
              <a:t>, </a:t>
            </a:r>
            <a:r>
              <a:rPr lang="en-US" dirty="0" err="1"/>
              <a:t>že</a:t>
            </a:r>
            <a:r>
              <a:rPr lang="en-US" dirty="0"/>
              <a:t> po </a:t>
            </a:r>
            <a:r>
              <a:rPr lang="en-US" dirty="0" err="1"/>
              <a:t>letecké</a:t>
            </a:r>
            <a:r>
              <a:rPr lang="en-US" dirty="0"/>
              <a:t> </a:t>
            </a:r>
            <a:r>
              <a:rPr lang="en-US" dirty="0" err="1"/>
              <a:t>nehodě</a:t>
            </a:r>
            <a:r>
              <a:rPr lang="en-US" dirty="0"/>
              <a:t> </a:t>
            </a:r>
            <a:r>
              <a:rPr lang="en-US" dirty="0" err="1"/>
              <a:t>lidé</a:t>
            </a:r>
            <a:r>
              <a:rPr lang="en-US" dirty="0"/>
              <a:t> </a:t>
            </a:r>
            <a:r>
              <a:rPr lang="en-US" dirty="0" err="1"/>
              <a:t>raději</a:t>
            </a:r>
            <a:r>
              <a:rPr lang="en-US" dirty="0"/>
              <a:t> </a:t>
            </a:r>
            <a:r>
              <a:rPr lang="en-US" dirty="0" err="1"/>
              <a:t>cestují</a:t>
            </a:r>
            <a:r>
              <a:rPr lang="en-US" dirty="0"/>
              <a:t> po zemi, </a:t>
            </a:r>
            <a:r>
              <a:rPr lang="en-US" dirty="0" err="1"/>
              <a:t>přitom</a:t>
            </a:r>
            <a:r>
              <a:rPr lang="en-US" dirty="0"/>
              <a:t> </a:t>
            </a:r>
            <a:r>
              <a:rPr lang="en-US" dirty="0" err="1"/>
              <a:t>pravděpodobnost</a:t>
            </a:r>
            <a:r>
              <a:rPr lang="en-US" dirty="0"/>
              <a:t> </a:t>
            </a:r>
            <a:r>
              <a:rPr lang="en-US" dirty="0" err="1"/>
              <a:t>nehody</a:t>
            </a:r>
            <a:r>
              <a:rPr lang="en-US" dirty="0"/>
              <a:t> v </a:t>
            </a:r>
            <a:r>
              <a:rPr lang="en-US" dirty="0" err="1"/>
              <a:t>autě</a:t>
            </a:r>
            <a:r>
              <a:rPr lang="en-US" dirty="0"/>
              <a:t> je 100krát </a:t>
            </a:r>
            <a:r>
              <a:rPr lang="en-US" dirty="0" err="1"/>
              <a:t>vyšší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08063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3906FB-894A-E841-8110-132E992980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Proč</a:t>
            </a:r>
            <a:r>
              <a:rPr lang="en-US" dirty="0"/>
              <a:t> </a:t>
            </a:r>
            <a:r>
              <a:rPr lang="en-US" dirty="0" err="1"/>
              <a:t>studovat</a:t>
            </a:r>
            <a:r>
              <a:rPr lang="en-US" dirty="0"/>
              <a:t> </a:t>
            </a:r>
            <a:r>
              <a:rPr lang="en-US" dirty="0" err="1"/>
              <a:t>statistiku</a:t>
            </a:r>
            <a:r>
              <a:rPr lang="en-US" dirty="0"/>
              <a:t>?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51CE4C1-B259-2240-A9F0-478005D170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err="1"/>
              <a:t>Porozumět</a:t>
            </a:r>
            <a:r>
              <a:rPr lang="en-US" dirty="0"/>
              <a:t> </a:t>
            </a:r>
            <a:r>
              <a:rPr lang="en-US" dirty="0" err="1"/>
              <a:t>spolehlivosti</a:t>
            </a:r>
            <a:r>
              <a:rPr lang="en-US" dirty="0"/>
              <a:t> </a:t>
            </a:r>
            <a:r>
              <a:rPr lang="en-US" dirty="0" err="1"/>
              <a:t>testů</a:t>
            </a:r>
            <a:r>
              <a:rPr lang="en-US" dirty="0"/>
              <a:t> (</a:t>
            </a:r>
            <a:r>
              <a:rPr lang="en-US" dirty="0" err="1"/>
              <a:t>na</a:t>
            </a:r>
            <a:r>
              <a:rPr lang="en-US" dirty="0"/>
              <a:t> covid, </a:t>
            </a:r>
            <a:r>
              <a:rPr lang="en-US" dirty="0" err="1"/>
              <a:t>návykové</a:t>
            </a:r>
            <a:r>
              <a:rPr lang="en-US" dirty="0"/>
              <a:t> </a:t>
            </a:r>
            <a:r>
              <a:rPr lang="en-US" dirty="0" err="1"/>
              <a:t>látky</a:t>
            </a:r>
            <a:r>
              <a:rPr lang="en-US" dirty="0"/>
              <a:t>) a </a:t>
            </a:r>
            <a:r>
              <a:rPr lang="en-US" dirty="0" err="1"/>
              <a:t>výsledkům</a:t>
            </a:r>
            <a:r>
              <a:rPr lang="en-US" dirty="0"/>
              <a:t> </a:t>
            </a:r>
            <a:r>
              <a:rPr lang="en-US" dirty="0" err="1"/>
              <a:t>testů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Porozumět</a:t>
            </a:r>
            <a:r>
              <a:rPr lang="en-US" dirty="0"/>
              <a:t> </a:t>
            </a:r>
            <a:r>
              <a:rPr lang="en-US" dirty="0" err="1"/>
              <a:t>výsledkům</a:t>
            </a:r>
            <a:r>
              <a:rPr lang="en-US" dirty="0"/>
              <a:t> </a:t>
            </a:r>
            <a:r>
              <a:rPr lang="en-US" dirty="0" err="1"/>
              <a:t>výzkumu</a:t>
            </a:r>
            <a:r>
              <a:rPr lang="en-US" dirty="0"/>
              <a:t> a </a:t>
            </a:r>
            <a:r>
              <a:rPr lang="en-US" dirty="0" err="1"/>
              <a:t>systematickým</a:t>
            </a:r>
            <a:r>
              <a:rPr lang="en-US" dirty="0"/>
              <a:t> </a:t>
            </a:r>
            <a:r>
              <a:rPr lang="en-US" dirty="0" err="1"/>
              <a:t>rešerším</a:t>
            </a:r>
            <a:r>
              <a:rPr lang="en-US" dirty="0"/>
              <a:t> (</a:t>
            </a:r>
            <a:r>
              <a:rPr lang="en-US" dirty="0" err="1"/>
              <a:t>např</a:t>
            </a:r>
            <a:r>
              <a:rPr lang="en-US" dirty="0"/>
              <a:t>. je </a:t>
            </a:r>
            <a:r>
              <a:rPr lang="en-US" dirty="0" err="1"/>
              <a:t>způsob</a:t>
            </a:r>
            <a:r>
              <a:rPr lang="en-US" dirty="0"/>
              <a:t> </a:t>
            </a:r>
            <a:r>
              <a:rPr lang="en-US" dirty="0" err="1"/>
              <a:t>léčby</a:t>
            </a:r>
            <a:r>
              <a:rPr lang="en-US" dirty="0"/>
              <a:t> </a:t>
            </a:r>
            <a:r>
              <a:rPr lang="en-US" dirty="0" err="1"/>
              <a:t>prokazatalně</a:t>
            </a:r>
            <a:r>
              <a:rPr lang="en-US" dirty="0"/>
              <a:t> </a:t>
            </a:r>
            <a:r>
              <a:rPr lang="en-US" dirty="0" err="1"/>
              <a:t>efektivní</a:t>
            </a:r>
            <a:r>
              <a:rPr lang="en-US" dirty="0"/>
              <a:t>?, </a:t>
            </a:r>
            <a:r>
              <a:rPr lang="en-US" dirty="0" err="1"/>
              <a:t>jaký</a:t>
            </a:r>
            <a:r>
              <a:rPr lang="en-US" dirty="0"/>
              <a:t> </a:t>
            </a:r>
            <a:r>
              <a:rPr lang="en-US" dirty="0" err="1"/>
              <a:t>mají</a:t>
            </a:r>
            <a:r>
              <a:rPr lang="en-US" dirty="0"/>
              <a:t> </a:t>
            </a:r>
            <a:r>
              <a:rPr lang="en-US" dirty="0" err="1"/>
              <a:t>vliv</a:t>
            </a:r>
            <a:r>
              <a:rPr lang="en-US" dirty="0"/>
              <a:t> </a:t>
            </a:r>
            <a:r>
              <a:rPr lang="en-US" dirty="0" err="1"/>
              <a:t>politiky</a:t>
            </a:r>
            <a:r>
              <a:rPr lang="en-US" dirty="0"/>
              <a:t> – </a:t>
            </a:r>
            <a:r>
              <a:rPr lang="en-US" dirty="0" err="1"/>
              <a:t>např</a:t>
            </a:r>
            <a:r>
              <a:rPr lang="en-US" dirty="0"/>
              <a:t>. </a:t>
            </a:r>
            <a:r>
              <a:rPr lang="en-US" dirty="0" err="1"/>
              <a:t>změny</a:t>
            </a:r>
            <a:r>
              <a:rPr lang="en-US" dirty="0"/>
              <a:t> </a:t>
            </a:r>
            <a:r>
              <a:rPr lang="en-US" dirty="0" err="1"/>
              <a:t>legálního</a:t>
            </a:r>
            <a:r>
              <a:rPr lang="en-US" dirty="0"/>
              <a:t> </a:t>
            </a:r>
            <a:r>
              <a:rPr lang="en-US" dirty="0" err="1"/>
              <a:t>statusu</a:t>
            </a:r>
            <a:r>
              <a:rPr lang="en-US" dirty="0"/>
              <a:t> </a:t>
            </a:r>
            <a:r>
              <a:rPr lang="en-US" dirty="0" err="1"/>
              <a:t>návykových</a:t>
            </a:r>
            <a:r>
              <a:rPr lang="en-US" dirty="0"/>
              <a:t> </a:t>
            </a:r>
            <a:r>
              <a:rPr lang="en-US" dirty="0" err="1"/>
              <a:t>látek</a:t>
            </a:r>
            <a:r>
              <a:rPr lang="en-US" dirty="0"/>
              <a:t>?)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Porozumět</a:t>
            </a:r>
            <a:r>
              <a:rPr lang="en-US" dirty="0"/>
              <a:t> </a:t>
            </a:r>
            <a:r>
              <a:rPr lang="en-US" dirty="0" err="1"/>
              <a:t>základním</a:t>
            </a:r>
            <a:r>
              <a:rPr lang="en-US" dirty="0"/>
              <a:t> </a:t>
            </a:r>
            <a:r>
              <a:rPr lang="en-US" dirty="0" err="1"/>
              <a:t>statistikám</a:t>
            </a:r>
            <a:r>
              <a:rPr lang="en-US" dirty="0"/>
              <a:t> (</a:t>
            </a:r>
            <a:r>
              <a:rPr lang="en-US" dirty="0" err="1"/>
              <a:t>např</a:t>
            </a:r>
            <a:r>
              <a:rPr lang="en-US" dirty="0"/>
              <a:t>. </a:t>
            </a:r>
            <a:r>
              <a:rPr lang="en-US" dirty="0" err="1"/>
              <a:t>vývoj</a:t>
            </a:r>
            <a:r>
              <a:rPr lang="en-US" dirty="0"/>
              <a:t> </a:t>
            </a:r>
            <a:r>
              <a:rPr lang="en-US" dirty="0" err="1"/>
              <a:t>onemocnění</a:t>
            </a:r>
            <a:r>
              <a:rPr lang="en-US" dirty="0"/>
              <a:t> COVID, </a:t>
            </a:r>
            <a:r>
              <a:rPr lang="en-US" dirty="0" err="1"/>
              <a:t>vliv</a:t>
            </a:r>
            <a:r>
              <a:rPr lang="en-US" dirty="0"/>
              <a:t> </a:t>
            </a:r>
            <a:r>
              <a:rPr lang="en-US" dirty="0" err="1"/>
              <a:t>očkování</a:t>
            </a:r>
            <a:r>
              <a:rPr lang="en-US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V </a:t>
            </a:r>
            <a:r>
              <a:rPr lang="en-US" dirty="0" err="1"/>
              <a:t>adiktologii</a:t>
            </a:r>
            <a:r>
              <a:rPr lang="en-US" dirty="0"/>
              <a:t> </a:t>
            </a:r>
            <a:r>
              <a:rPr lang="en-US" dirty="0" err="1"/>
              <a:t>mohou</a:t>
            </a:r>
            <a:r>
              <a:rPr lang="en-US" dirty="0"/>
              <a:t> </a:t>
            </a:r>
            <a:r>
              <a:rPr lang="en-US" dirty="0" err="1"/>
              <a:t>být</a:t>
            </a:r>
            <a:r>
              <a:rPr lang="en-US" dirty="0"/>
              <a:t> data a </a:t>
            </a:r>
            <a:r>
              <a:rPr lang="en-US" dirty="0" err="1"/>
              <a:t>statistiky</a:t>
            </a:r>
            <a:r>
              <a:rPr lang="en-US" dirty="0"/>
              <a:t> </a:t>
            </a:r>
            <a:r>
              <a:rPr lang="en-US" dirty="0" err="1"/>
              <a:t>prezentována</a:t>
            </a:r>
            <a:r>
              <a:rPr lang="en-US" dirty="0"/>
              <a:t> </a:t>
            </a:r>
            <a:r>
              <a:rPr lang="en-US" dirty="0" err="1"/>
              <a:t>různým</a:t>
            </a:r>
            <a:r>
              <a:rPr lang="en-US" dirty="0"/>
              <a:t> </a:t>
            </a:r>
            <a:r>
              <a:rPr lang="en-US" dirty="0" err="1"/>
              <a:t>způsobem</a:t>
            </a:r>
            <a:r>
              <a:rPr lang="en-US" dirty="0"/>
              <a:t> a je </a:t>
            </a:r>
            <a:r>
              <a:rPr lang="en-US" dirty="0" err="1"/>
              <a:t>třeba</a:t>
            </a:r>
            <a:r>
              <a:rPr lang="en-US" dirty="0"/>
              <a:t> toto </a:t>
            </a:r>
            <a:r>
              <a:rPr lang="en-US" dirty="0" err="1"/>
              <a:t>dobře</a:t>
            </a:r>
            <a:r>
              <a:rPr lang="en-US" dirty="0"/>
              <a:t> </a:t>
            </a:r>
            <a:r>
              <a:rPr lang="en-US" dirty="0" err="1"/>
              <a:t>umět</a:t>
            </a:r>
            <a:r>
              <a:rPr lang="en-US" dirty="0"/>
              <a:t> </a:t>
            </a:r>
            <a:r>
              <a:rPr lang="en-US" dirty="0" err="1"/>
              <a:t>sledovat</a:t>
            </a:r>
            <a:r>
              <a:rPr lang="en-US" dirty="0"/>
              <a:t> a </a:t>
            </a:r>
            <a:r>
              <a:rPr lang="en-US" dirty="0" err="1"/>
              <a:t>odhalovat</a:t>
            </a:r>
            <a:r>
              <a:rPr lang="en-US" dirty="0"/>
              <a:t> </a:t>
            </a:r>
            <a:r>
              <a:rPr lang="en-US" dirty="0" err="1"/>
              <a:t>případné</a:t>
            </a:r>
            <a:r>
              <a:rPr lang="en-US" dirty="0"/>
              <a:t> </a:t>
            </a:r>
            <a:r>
              <a:rPr lang="en-US" dirty="0" err="1"/>
              <a:t>chyby</a:t>
            </a:r>
            <a:r>
              <a:rPr lang="en-US" dirty="0"/>
              <a:t> a </a:t>
            </a:r>
            <a:r>
              <a:rPr lang="en-US" dirty="0" err="1"/>
              <a:t>nepřesnosti</a:t>
            </a:r>
            <a:endParaRPr lang="en-US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68622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313A1A-E7B4-E34F-939E-7D4A083B2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Proč a jak studovat statistiku?</a:t>
            </a:r>
            <a:endParaRPr lang="en-US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565BA42-F247-CD42-9771-EC9A01D7FAC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Na </a:t>
            </a:r>
            <a:r>
              <a:rPr lang="en-US" dirty="0" err="1"/>
              <a:t>jaké</a:t>
            </a:r>
            <a:r>
              <a:rPr lang="en-US" dirty="0"/>
              <a:t> </a:t>
            </a:r>
            <a:r>
              <a:rPr lang="en-US" dirty="0" err="1"/>
              <a:t>základní</a:t>
            </a:r>
            <a:r>
              <a:rPr lang="en-US" dirty="0"/>
              <a:t> </a:t>
            </a:r>
            <a:r>
              <a:rPr lang="en-US" dirty="0" err="1"/>
              <a:t>statistické</a:t>
            </a:r>
            <a:r>
              <a:rPr lang="en-US" dirty="0"/>
              <a:t> </a:t>
            </a:r>
            <a:r>
              <a:rPr lang="en-US" dirty="0" err="1"/>
              <a:t>otázky</a:t>
            </a:r>
            <a:r>
              <a:rPr lang="en-US" dirty="0"/>
              <a:t> se </a:t>
            </a:r>
            <a:r>
              <a:rPr lang="en-US" dirty="0" err="1"/>
              <a:t>můžeme</a:t>
            </a:r>
            <a:r>
              <a:rPr lang="en-US" dirty="0"/>
              <a:t> </a:t>
            </a:r>
            <a:r>
              <a:rPr lang="en-US" dirty="0" err="1"/>
              <a:t>ptát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8087266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270B1F-E99A-814B-B008-07E24A7F0F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</a:t>
            </a:r>
            <a:r>
              <a:rPr lang="en-US" dirty="0" err="1"/>
              <a:t>Můžeme</a:t>
            </a:r>
            <a:r>
              <a:rPr lang="en-US" dirty="0"/>
              <a:t> </a:t>
            </a:r>
            <a:r>
              <a:rPr lang="en-US" dirty="0" err="1"/>
              <a:t>shrnout</a:t>
            </a:r>
            <a:r>
              <a:rPr lang="en-US" dirty="0"/>
              <a:t> data?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7CF95FA-EC13-CF4B-A225-B6A4DD9E7F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Máme</a:t>
            </a:r>
            <a:r>
              <a:rPr lang="en-US" dirty="0"/>
              <a:t> 200 </a:t>
            </a:r>
            <a:r>
              <a:rPr lang="en-US" dirty="0" err="1"/>
              <a:t>odpovědí</a:t>
            </a:r>
            <a:r>
              <a:rPr lang="en-US" dirty="0"/>
              <a:t> – </a:t>
            </a:r>
            <a:r>
              <a:rPr lang="en-US" dirty="0" err="1"/>
              <a:t>potřebujeme</a:t>
            </a:r>
            <a:r>
              <a:rPr lang="en-US" dirty="0"/>
              <a:t> je </a:t>
            </a:r>
            <a:r>
              <a:rPr lang="en-US" dirty="0" err="1"/>
              <a:t>nějak</a:t>
            </a:r>
            <a:r>
              <a:rPr lang="en-US" dirty="0"/>
              <a:t> </a:t>
            </a:r>
            <a:r>
              <a:rPr lang="en-US" dirty="0" err="1"/>
              <a:t>shrnout</a:t>
            </a:r>
            <a:r>
              <a:rPr lang="en-US" dirty="0"/>
              <a:t>, </a:t>
            </a:r>
            <a:r>
              <a:rPr lang="en-US" dirty="0" err="1"/>
              <a:t>abychom</a:t>
            </a:r>
            <a:r>
              <a:rPr lang="en-US" dirty="0"/>
              <a:t> </a:t>
            </a:r>
            <a:r>
              <a:rPr lang="en-US" dirty="0" err="1"/>
              <a:t>jim</a:t>
            </a:r>
            <a:r>
              <a:rPr lang="en-US" dirty="0"/>
              <a:t> </a:t>
            </a:r>
            <a:r>
              <a:rPr lang="en-US" dirty="0" err="1"/>
              <a:t>rozuměli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36419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812781-8C72-6E4B-80AC-22CF42B914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Je </a:t>
            </a:r>
            <a:r>
              <a:rPr lang="en-US" dirty="0" err="1"/>
              <a:t>signifikantní</a:t>
            </a:r>
            <a:r>
              <a:rPr lang="en-US" dirty="0"/>
              <a:t> </a:t>
            </a:r>
            <a:r>
              <a:rPr lang="en-US" dirty="0" err="1"/>
              <a:t>rozdíl</a:t>
            </a:r>
            <a:r>
              <a:rPr lang="en-US" dirty="0"/>
              <a:t> </a:t>
            </a:r>
            <a:r>
              <a:rPr lang="en-US" dirty="0" err="1"/>
              <a:t>mezi</a:t>
            </a:r>
            <a:r>
              <a:rPr lang="en-US" dirty="0"/>
              <a:t> </a:t>
            </a:r>
            <a:r>
              <a:rPr lang="en-US" dirty="0" err="1"/>
              <a:t>dvěma</a:t>
            </a:r>
            <a:r>
              <a:rPr lang="en-US" dirty="0"/>
              <a:t> </a:t>
            </a:r>
            <a:r>
              <a:rPr lang="en-US" dirty="0" err="1"/>
              <a:t>soubory</a:t>
            </a:r>
            <a:r>
              <a:rPr lang="en-US" dirty="0"/>
              <a:t> </a:t>
            </a:r>
            <a:r>
              <a:rPr lang="en-US" dirty="0" err="1"/>
              <a:t>výsledků</a:t>
            </a:r>
            <a:r>
              <a:rPr lang="en-US" dirty="0"/>
              <a:t>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A1F25DD-7A06-BA49-875E-F683E99783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Jestli</a:t>
            </a:r>
            <a:r>
              <a:rPr lang="en-US" dirty="0"/>
              <a:t> </a:t>
            </a:r>
            <a:r>
              <a:rPr lang="en-US" dirty="0" err="1"/>
              <a:t>něco</a:t>
            </a:r>
            <a:r>
              <a:rPr lang="en-US" dirty="0"/>
              <a:t> </a:t>
            </a:r>
            <a:r>
              <a:rPr lang="en-US" dirty="0" err="1"/>
              <a:t>funguje</a:t>
            </a:r>
            <a:r>
              <a:rPr lang="en-US" dirty="0"/>
              <a:t> </a:t>
            </a:r>
            <a:r>
              <a:rPr lang="en-US" dirty="0" err="1"/>
              <a:t>lépe</a:t>
            </a:r>
            <a:r>
              <a:rPr lang="en-US" dirty="0"/>
              <a:t>, </a:t>
            </a:r>
            <a:r>
              <a:rPr lang="en-US" dirty="0" err="1"/>
              <a:t>vydrží</a:t>
            </a:r>
            <a:r>
              <a:rPr lang="en-US" dirty="0"/>
              <a:t> </a:t>
            </a:r>
            <a:r>
              <a:rPr lang="en-US" dirty="0" err="1"/>
              <a:t>déle</a:t>
            </a:r>
            <a:r>
              <a:rPr lang="en-US" dirty="0"/>
              <a:t> </a:t>
            </a:r>
            <a:r>
              <a:rPr lang="en-US" dirty="0" err="1"/>
              <a:t>nebo</a:t>
            </a:r>
            <a:r>
              <a:rPr lang="en-US" dirty="0"/>
              <a:t> se </a:t>
            </a:r>
            <a:r>
              <a:rPr lang="en-US" dirty="0" err="1"/>
              <a:t>více</a:t>
            </a:r>
            <a:r>
              <a:rPr lang="en-US" dirty="0"/>
              <a:t> </a:t>
            </a:r>
            <a:r>
              <a:rPr lang="en-US" dirty="0" err="1"/>
              <a:t>vyplatí</a:t>
            </a:r>
            <a:endParaRPr lang="en-US" dirty="0"/>
          </a:p>
          <a:p>
            <a:r>
              <a:rPr lang="en-US" dirty="0"/>
              <a:t>Na </a:t>
            </a:r>
            <a:r>
              <a:rPr lang="en-US" dirty="0" err="1"/>
              <a:t>základě</a:t>
            </a:r>
            <a:r>
              <a:rPr lang="en-US" dirty="0"/>
              <a:t> toho se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rozhodujeme</a:t>
            </a:r>
            <a:endParaRPr lang="en-US" dirty="0"/>
          </a:p>
          <a:p>
            <a:r>
              <a:rPr lang="en-US" dirty="0" err="1"/>
              <a:t>Jestli</a:t>
            </a:r>
            <a:r>
              <a:rPr lang="en-US" dirty="0"/>
              <a:t> je tam </a:t>
            </a:r>
            <a:r>
              <a:rPr lang="en-US" dirty="0" err="1"/>
              <a:t>rozdíl</a:t>
            </a:r>
            <a:r>
              <a:rPr lang="en-US" dirty="0"/>
              <a:t> </a:t>
            </a:r>
            <a:r>
              <a:rPr lang="en-US" dirty="0" err="1"/>
              <a:t>určíme</a:t>
            </a:r>
            <a:r>
              <a:rPr lang="en-US" dirty="0"/>
              <a:t> </a:t>
            </a:r>
            <a:r>
              <a:rPr lang="en-US" dirty="0" err="1"/>
              <a:t>snadno</a:t>
            </a:r>
            <a:r>
              <a:rPr lang="en-US" dirty="0"/>
              <a:t> – </a:t>
            </a:r>
            <a:r>
              <a:rPr lang="en-US" dirty="0" err="1"/>
              <a:t>aje</a:t>
            </a:r>
            <a:r>
              <a:rPr lang="en-US" dirty="0"/>
              <a:t> je </a:t>
            </a:r>
            <a:r>
              <a:rPr lang="en-US" dirty="0" err="1"/>
              <a:t>otázka</a:t>
            </a:r>
            <a:r>
              <a:rPr lang="en-US" dirty="0"/>
              <a:t>, </a:t>
            </a:r>
            <a:r>
              <a:rPr lang="en-US" dirty="0" err="1"/>
              <a:t>jestli</a:t>
            </a:r>
            <a:r>
              <a:rPr lang="en-US" dirty="0"/>
              <a:t> je </a:t>
            </a:r>
            <a:r>
              <a:rPr lang="en-US" dirty="0" err="1"/>
              <a:t>výrazný</a:t>
            </a:r>
            <a:r>
              <a:rPr lang="en-US" dirty="0"/>
              <a:t> a </a:t>
            </a:r>
            <a:r>
              <a:rPr lang="en-US" dirty="0" err="1"/>
              <a:t>dostatečný</a:t>
            </a:r>
            <a:r>
              <a:rPr lang="en-US" dirty="0"/>
              <a:t>, </a:t>
            </a:r>
            <a:r>
              <a:rPr lang="en-US" dirty="0" err="1"/>
              <a:t>tzn</a:t>
            </a:r>
            <a:r>
              <a:rPr lang="en-US" dirty="0"/>
              <a:t>. </a:t>
            </a:r>
            <a:r>
              <a:rPr lang="en-US" dirty="0" err="1"/>
              <a:t>signifikantní</a:t>
            </a:r>
            <a:r>
              <a:rPr lang="en-US" dirty="0"/>
              <a:t>?</a:t>
            </a:r>
          </a:p>
          <a:p>
            <a:r>
              <a:rPr lang="en-US" dirty="0" err="1"/>
              <a:t>Rozlišujeme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základě</a:t>
            </a:r>
            <a:r>
              <a:rPr lang="en-US" dirty="0"/>
              <a:t> </a:t>
            </a:r>
            <a:r>
              <a:rPr lang="en-US" dirty="0" err="1"/>
              <a:t>testů</a:t>
            </a:r>
            <a:endParaRPr lang="en-US" dirty="0"/>
          </a:p>
          <a:p>
            <a:r>
              <a:rPr lang="en-US" dirty="0" err="1"/>
              <a:t>Příklad</a:t>
            </a:r>
            <a:r>
              <a:rPr lang="en-US" dirty="0"/>
              <a:t> </a:t>
            </a:r>
            <a:r>
              <a:rPr lang="en-US" dirty="0" err="1"/>
              <a:t>počtu</a:t>
            </a:r>
            <a:r>
              <a:rPr lang="en-US" dirty="0"/>
              <a:t> </a:t>
            </a:r>
            <a:r>
              <a:rPr lang="en-US" dirty="0" err="1"/>
              <a:t>vykouřených</a:t>
            </a:r>
            <a:r>
              <a:rPr lang="en-US" dirty="0"/>
              <a:t> </a:t>
            </a:r>
            <a:r>
              <a:rPr lang="en-US" dirty="0" err="1"/>
              <a:t>cigaret</a:t>
            </a:r>
            <a:r>
              <a:rPr lang="en-US" dirty="0"/>
              <a:t> </a:t>
            </a:r>
            <a:r>
              <a:rPr lang="en-US" dirty="0" err="1"/>
              <a:t>před</a:t>
            </a:r>
            <a:r>
              <a:rPr lang="en-US" dirty="0"/>
              <a:t> a po </a:t>
            </a:r>
            <a:r>
              <a:rPr lang="en-US" dirty="0" err="1"/>
              <a:t>porodu</a:t>
            </a:r>
            <a:r>
              <a:rPr lang="en-US" dirty="0"/>
              <a:t>:</a:t>
            </a:r>
          </a:p>
          <a:p>
            <a:pPr marL="514350" indent="-514350">
              <a:buAutoNum type="arabicParenR"/>
            </a:pPr>
            <a:r>
              <a:rPr lang="en-US" dirty="0" err="1"/>
              <a:t>Před</a:t>
            </a:r>
            <a:r>
              <a:rPr lang="en-US" dirty="0"/>
              <a:t> 15,2</a:t>
            </a:r>
          </a:p>
          <a:p>
            <a:pPr marL="514350" indent="-514350">
              <a:buAutoNum type="arabicParenR"/>
            </a:pPr>
            <a:r>
              <a:rPr lang="en-US" dirty="0"/>
              <a:t>Po 14,9</a:t>
            </a:r>
          </a:p>
          <a:p>
            <a:r>
              <a:rPr lang="en-US" dirty="0"/>
              <a:t>Je to </a:t>
            </a:r>
            <a:r>
              <a:rPr lang="en-US" dirty="0" err="1"/>
              <a:t>signifikantní</a:t>
            </a:r>
            <a:r>
              <a:rPr lang="en-US" dirty="0"/>
              <a:t> </a:t>
            </a:r>
            <a:r>
              <a:rPr lang="en-US" dirty="0" err="1"/>
              <a:t>rozdíl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5348165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6C33DC-14D5-094D-9B83-5FDB8882F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Je </a:t>
            </a:r>
            <a:r>
              <a:rPr lang="en-US" dirty="0" err="1"/>
              <a:t>blízký</a:t>
            </a:r>
            <a:r>
              <a:rPr lang="en-US" dirty="0"/>
              <a:t> </a:t>
            </a:r>
            <a:r>
              <a:rPr lang="en-US" dirty="0" err="1"/>
              <a:t>vztah</a:t>
            </a:r>
            <a:r>
              <a:rPr lang="en-US" dirty="0"/>
              <a:t> </a:t>
            </a:r>
            <a:r>
              <a:rPr lang="en-US" dirty="0" err="1"/>
              <a:t>mezi</a:t>
            </a:r>
            <a:r>
              <a:rPr lang="en-US" dirty="0"/>
              <a:t> </a:t>
            </a:r>
            <a:r>
              <a:rPr lang="en-US" dirty="0" err="1"/>
              <a:t>dvěma</a:t>
            </a:r>
            <a:r>
              <a:rPr lang="en-US" dirty="0"/>
              <a:t> </a:t>
            </a:r>
            <a:r>
              <a:rPr lang="en-US" dirty="0" err="1"/>
              <a:t>studovanými</a:t>
            </a:r>
            <a:r>
              <a:rPr lang="en-US" dirty="0"/>
              <a:t> </a:t>
            </a:r>
            <a:r>
              <a:rPr lang="en-US" dirty="0" err="1"/>
              <a:t>jevy</a:t>
            </a:r>
            <a:r>
              <a:rPr lang="en-US" dirty="0"/>
              <a:t>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6B89641-E453-DC45-BF27-C5B7B2D20B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Nezajímá</a:t>
            </a:r>
            <a:r>
              <a:rPr lang="en-US" dirty="0"/>
              <a:t> </a:t>
            </a:r>
            <a:r>
              <a:rPr lang="en-US" dirty="0" err="1"/>
              <a:t>nás</a:t>
            </a:r>
            <a:r>
              <a:rPr lang="en-US" dirty="0"/>
              <a:t> </a:t>
            </a:r>
            <a:r>
              <a:rPr lang="en-US" dirty="0" err="1"/>
              <a:t>rozdíl</a:t>
            </a:r>
            <a:r>
              <a:rPr lang="en-US" dirty="0"/>
              <a:t> ale </a:t>
            </a:r>
            <a:r>
              <a:rPr lang="en-US" dirty="0" err="1"/>
              <a:t>souvislost</a:t>
            </a:r>
            <a:endParaRPr lang="en-US" dirty="0"/>
          </a:p>
          <a:p>
            <a:r>
              <a:rPr lang="en-US" dirty="0" err="1"/>
              <a:t>Faktory</a:t>
            </a:r>
            <a:r>
              <a:rPr lang="en-US" dirty="0"/>
              <a:t> </a:t>
            </a:r>
            <a:r>
              <a:rPr lang="en-US" dirty="0" err="1"/>
              <a:t>spojené</a:t>
            </a:r>
            <a:r>
              <a:rPr lang="en-US" dirty="0"/>
              <a:t> s </a:t>
            </a:r>
            <a:r>
              <a:rPr lang="en-US" dirty="0" err="1"/>
              <a:t>kouřením</a:t>
            </a:r>
            <a:r>
              <a:rPr lang="en-US" dirty="0"/>
              <a:t> v </a:t>
            </a:r>
            <a:r>
              <a:rPr lang="en-US" dirty="0" err="1"/>
              <a:t>těhotenství</a:t>
            </a:r>
            <a:r>
              <a:rPr lang="en-US" dirty="0"/>
              <a:t> (</a:t>
            </a:r>
            <a:r>
              <a:rPr lang="en-US" dirty="0" err="1"/>
              <a:t>stres</a:t>
            </a:r>
            <a:r>
              <a:rPr lang="en-US" dirty="0"/>
              <a:t>, </a:t>
            </a:r>
            <a:r>
              <a:rPr lang="en-US" dirty="0" err="1"/>
              <a:t>příjem</a:t>
            </a:r>
            <a:r>
              <a:rPr lang="en-US" dirty="0"/>
              <a:t>)</a:t>
            </a:r>
          </a:p>
          <a:p>
            <a:r>
              <a:rPr lang="en-US" dirty="0"/>
              <a:t>Je </a:t>
            </a:r>
            <a:r>
              <a:rPr lang="en-US" dirty="0" err="1"/>
              <a:t>souvislost</a:t>
            </a:r>
            <a:r>
              <a:rPr lang="en-US" dirty="0"/>
              <a:t> </a:t>
            </a:r>
            <a:r>
              <a:rPr lang="en-US" dirty="0" err="1"/>
              <a:t>mezi</a:t>
            </a:r>
            <a:r>
              <a:rPr lang="en-US" dirty="0"/>
              <a:t> </a:t>
            </a:r>
            <a:r>
              <a:rPr lang="en-US" dirty="0" err="1"/>
              <a:t>stresem</a:t>
            </a:r>
            <a:r>
              <a:rPr lang="en-US" dirty="0"/>
              <a:t> a </a:t>
            </a:r>
            <a:r>
              <a:rPr lang="en-US" dirty="0" err="1"/>
              <a:t>kouřením</a:t>
            </a:r>
            <a:r>
              <a:rPr lang="en-US" dirty="0"/>
              <a:t> v </a:t>
            </a:r>
            <a:r>
              <a:rPr lang="en-US" dirty="0" err="1"/>
              <a:t>těhotenství</a:t>
            </a:r>
            <a:r>
              <a:rPr lang="en-US" dirty="0"/>
              <a:t>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28691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313A1A-E7B4-E34F-939E-7D4A083B2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Proč a jak studovat statistiku?</a:t>
            </a:r>
            <a:endParaRPr lang="en-US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565BA42-F247-CD42-9771-EC9A01D7FAC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PPDACC: Základ PPDAC cyklu vymysleli </a:t>
            </a:r>
            <a:r>
              <a:rPr lang="cs-CZ" dirty="0" err="1"/>
              <a:t>MacKay</a:t>
            </a:r>
            <a:r>
              <a:rPr lang="cs-CZ" dirty="0"/>
              <a:t> and </a:t>
            </a:r>
            <a:r>
              <a:rPr lang="cs-CZ" dirty="0" err="1"/>
              <a:t>Oldford</a:t>
            </a:r>
            <a:r>
              <a:rPr lang="cs-CZ" dirty="0"/>
              <a:t> (2000). Explicitně jako PPDACC ho pojmenovává a rozšiřuje </a:t>
            </a:r>
            <a:r>
              <a:rPr lang="cs-CZ" dirty="0" err="1"/>
              <a:t>Spiegelhalter</a:t>
            </a:r>
            <a:r>
              <a:rPr lang="cs-CZ" dirty="0"/>
              <a:t> (2019)</a:t>
            </a:r>
          </a:p>
        </p:txBody>
      </p:sp>
    </p:spTree>
    <p:extLst>
      <p:ext uri="{BB962C8B-B14F-4D97-AF65-F5344CB8AC3E}">
        <p14:creationId xmlns:p14="http://schemas.microsoft.com/office/powerpoint/2010/main" val="30230819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CE4D9E-FB23-B658-CE1D-8DAE679E85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čím začíná zkoumání využívající statistiky?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988BC9E-36CD-9ADA-22B5-64C3206B80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67605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B87F4B-D989-2359-22B9-FA2848A40A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vypadá cyklus zkoumání využívající statistiky?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2F923866-CB96-D068-95B6-C1A9A4912138}"/>
              </a:ext>
            </a:extLst>
          </p:cNvPr>
          <p:cNvSpPr/>
          <p:nvPr/>
        </p:nvSpPr>
        <p:spPr>
          <a:xfrm>
            <a:off x="3376246" y="1690688"/>
            <a:ext cx="1324708" cy="42203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Problém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4D938C53-5D08-5D0F-F8A8-366B668F5D40}"/>
              </a:ext>
            </a:extLst>
          </p:cNvPr>
          <p:cNvSpPr/>
          <p:nvPr/>
        </p:nvSpPr>
        <p:spPr>
          <a:xfrm>
            <a:off x="6040315" y="1690688"/>
            <a:ext cx="1324708" cy="42203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Plán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2F2D8112-9255-91DF-AB2C-A6EECC2D25FE}"/>
              </a:ext>
            </a:extLst>
          </p:cNvPr>
          <p:cNvSpPr/>
          <p:nvPr/>
        </p:nvSpPr>
        <p:spPr>
          <a:xfrm>
            <a:off x="8326315" y="3006970"/>
            <a:ext cx="1324708" cy="42203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Data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A9AE4E39-D00A-766F-3CAF-2E4B9630857A}"/>
              </a:ext>
            </a:extLst>
          </p:cNvPr>
          <p:cNvSpPr/>
          <p:nvPr/>
        </p:nvSpPr>
        <p:spPr>
          <a:xfrm>
            <a:off x="6040315" y="4745283"/>
            <a:ext cx="1324708" cy="42203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Analýza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36499540-908B-1C89-ADB4-396F03BFEBC9}"/>
              </a:ext>
            </a:extLst>
          </p:cNvPr>
          <p:cNvSpPr/>
          <p:nvPr/>
        </p:nvSpPr>
        <p:spPr>
          <a:xfrm>
            <a:off x="3376246" y="4745282"/>
            <a:ext cx="1324708" cy="42203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Závěry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ED207498-0BED-0E48-0C2D-8F594127854E}"/>
              </a:ext>
            </a:extLst>
          </p:cNvPr>
          <p:cNvSpPr/>
          <p:nvPr/>
        </p:nvSpPr>
        <p:spPr>
          <a:xfrm>
            <a:off x="1216269" y="3006970"/>
            <a:ext cx="1324708" cy="42203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Komunikace</a:t>
            </a:r>
          </a:p>
        </p:txBody>
      </p:sp>
      <p:cxnSp>
        <p:nvCxnSpPr>
          <p:cNvPr id="11" name="Přímá spojovací šipka 10">
            <a:extLst>
              <a:ext uri="{FF2B5EF4-FFF2-40B4-BE49-F238E27FC236}">
                <a16:creationId xmlns:a16="http://schemas.microsoft.com/office/drawing/2014/main" id="{700C3665-BDED-4CE4-F486-497C97FA4453}"/>
              </a:ext>
            </a:extLst>
          </p:cNvPr>
          <p:cNvCxnSpPr/>
          <p:nvPr/>
        </p:nvCxnSpPr>
        <p:spPr>
          <a:xfrm>
            <a:off x="7643446" y="2112718"/>
            <a:ext cx="949569" cy="7594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šipka 11">
            <a:extLst>
              <a:ext uri="{FF2B5EF4-FFF2-40B4-BE49-F238E27FC236}">
                <a16:creationId xmlns:a16="http://schemas.microsoft.com/office/drawing/2014/main" id="{CBA26B27-A906-12C9-FDBF-CF841B4414CB}"/>
              </a:ext>
            </a:extLst>
          </p:cNvPr>
          <p:cNvCxnSpPr>
            <a:cxnSpLocks/>
          </p:cNvCxnSpPr>
          <p:nvPr/>
        </p:nvCxnSpPr>
        <p:spPr>
          <a:xfrm>
            <a:off x="4895850" y="1899688"/>
            <a:ext cx="86604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ovací šipka 13">
            <a:extLst>
              <a:ext uri="{FF2B5EF4-FFF2-40B4-BE49-F238E27FC236}">
                <a16:creationId xmlns:a16="http://schemas.microsoft.com/office/drawing/2014/main" id="{80D234EF-DE13-1D6B-3765-D2E54AA7AE89}"/>
              </a:ext>
            </a:extLst>
          </p:cNvPr>
          <p:cNvCxnSpPr>
            <a:cxnSpLocks/>
          </p:cNvCxnSpPr>
          <p:nvPr/>
        </p:nvCxnSpPr>
        <p:spPr>
          <a:xfrm flipH="1">
            <a:off x="7772400" y="3563816"/>
            <a:ext cx="820615" cy="12778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šipka 15">
            <a:extLst>
              <a:ext uri="{FF2B5EF4-FFF2-40B4-BE49-F238E27FC236}">
                <a16:creationId xmlns:a16="http://schemas.microsoft.com/office/drawing/2014/main" id="{1D66A3CC-9CE0-90CC-9BB6-69F8551F894D}"/>
              </a:ext>
            </a:extLst>
          </p:cNvPr>
          <p:cNvCxnSpPr>
            <a:cxnSpLocks/>
          </p:cNvCxnSpPr>
          <p:nvPr/>
        </p:nvCxnSpPr>
        <p:spPr>
          <a:xfrm flipH="1" flipV="1">
            <a:off x="1878623" y="3751385"/>
            <a:ext cx="1005254" cy="10902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ovací šipka 17">
            <a:extLst>
              <a:ext uri="{FF2B5EF4-FFF2-40B4-BE49-F238E27FC236}">
                <a16:creationId xmlns:a16="http://schemas.microsoft.com/office/drawing/2014/main" id="{B98DB64A-D10C-FCBE-DECB-A050883A7C04}"/>
              </a:ext>
            </a:extLst>
          </p:cNvPr>
          <p:cNvCxnSpPr>
            <a:cxnSpLocks/>
          </p:cNvCxnSpPr>
          <p:nvPr/>
        </p:nvCxnSpPr>
        <p:spPr>
          <a:xfrm flipV="1">
            <a:off x="1718896" y="1899688"/>
            <a:ext cx="1378927" cy="8812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ovací šipka 19">
            <a:extLst>
              <a:ext uri="{FF2B5EF4-FFF2-40B4-BE49-F238E27FC236}">
                <a16:creationId xmlns:a16="http://schemas.microsoft.com/office/drawing/2014/main" id="{1A20B48A-2EFF-BB5D-CDD5-DBE3E1F7F9BF}"/>
              </a:ext>
            </a:extLst>
          </p:cNvPr>
          <p:cNvCxnSpPr>
            <a:cxnSpLocks/>
          </p:cNvCxnSpPr>
          <p:nvPr/>
        </p:nvCxnSpPr>
        <p:spPr>
          <a:xfrm flipH="1">
            <a:off x="4982308" y="4956297"/>
            <a:ext cx="77958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67620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2DB175-2A14-A7E3-5FB7-55DBC16813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Problém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E6768A1-1235-BB9F-0D56-2E14C02583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Problém zpravidla definujeme skrze výzkumnou otázku na základě současného poznání</a:t>
            </a:r>
          </a:p>
          <a:p>
            <a:r>
              <a:rPr lang="cs-CZ" b="1" dirty="0"/>
              <a:t>Např. Objevil se nový rizikový způsob užívání návykových látek. Jak moc se šíří mezi lidmi?</a:t>
            </a:r>
          </a:p>
          <a:p>
            <a:r>
              <a:rPr lang="cs-CZ" dirty="0"/>
              <a:t>Cvičení: vymyslete 3 příklady relevantních výzkumných otázek pro adiktologii</a:t>
            </a:r>
          </a:p>
        </p:txBody>
      </p:sp>
    </p:spTree>
    <p:extLst>
      <p:ext uri="{BB962C8B-B14F-4D97-AF65-F5344CB8AC3E}">
        <p14:creationId xmlns:p14="http://schemas.microsoft.com/office/powerpoint/2010/main" val="42396461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55B16E-66A8-966F-C9AB-6FA3FCC10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Organizace kurzu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97D26A9-FC6A-F0CE-BF7F-3D4542D422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Benjamin Petruželka</a:t>
            </a:r>
          </a:p>
          <a:p>
            <a:r>
              <a:rPr lang="cs-CZ" dirty="0">
                <a:hlinkClick r:id="rId2"/>
              </a:rPr>
              <a:t>benjamin.petruzelka@lf1.cuni.cz</a:t>
            </a:r>
            <a:endParaRPr lang="cs-CZ" dirty="0"/>
          </a:p>
          <a:p>
            <a:r>
              <a:rPr lang="cs-CZ" dirty="0"/>
              <a:t>Kurz v </a:t>
            </a:r>
            <a:r>
              <a:rPr lang="cs-CZ" dirty="0" err="1"/>
              <a:t>Moodle</a:t>
            </a:r>
            <a:r>
              <a:rPr lang="cs-CZ" dirty="0"/>
              <a:t> 1: Statistika pro adiktology – pokročilá (https://</a:t>
            </a:r>
            <a:r>
              <a:rPr lang="cs-CZ" dirty="0" err="1"/>
              <a:t>dl.cuni.cz</a:t>
            </a:r>
            <a:r>
              <a:rPr lang="cs-CZ" dirty="0"/>
              <a:t>/)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81930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50E995-7056-DE08-C6D7-7F545D9C98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Plán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9D795F6-90D2-3A5B-1E3C-FFAA4BB9A0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měřit a jak? Jak data shromažďovat na jednom místě? Jaká relevantní data už existují? Jak se k nim dostat?</a:t>
            </a:r>
          </a:p>
          <a:p>
            <a:r>
              <a:rPr lang="cs-CZ" b="1" dirty="0"/>
              <a:t>Jak se šíří nový rizikový způsob užívání návykových látek? </a:t>
            </a:r>
            <a:r>
              <a:rPr lang="cs-CZ" dirty="0"/>
              <a:t>Využijeme data sbíraná v rámci NRLUD – tam hlásí pracoviště na základě jednotného způsobu hlášení (např. proměnných)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66718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A49F6B-2FFA-5033-283A-490AAAEFE6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5F49B31-8ADD-8F1A-833E-F0BE418D6B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Sběr dat, uchovávání (management) dat, čištění a příprava dat.</a:t>
            </a:r>
          </a:p>
          <a:p>
            <a:r>
              <a:rPr lang="cs-CZ" dirty="0"/>
              <a:t>data jsou téměř vždy zatížena chybami a zkresleními – těm je třeba rozumět a zohlednit jejich limity při interpretaci či práci s daty </a:t>
            </a:r>
          </a:p>
          <a:p>
            <a:pPr>
              <a:buFont typeface="Wingdings" pitchFamily="2" charset="2"/>
              <a:buChar char="Ø"/>
            </a:pPr>
            <a:r>
              <a:rPr lang="cs-CZ" dirty="0"/>
              <a:t> potřeba co nejlépe rozumět tomu, co data znamenají, v čem se na ně můžeme spolehnout a v čem nikoliv.</a:t>
            </a:r>
          </a:p>
          <a:p>
            <a:r>
              <a:rPr lang="cs-CZ" b="1" dirty="0"/>
              <a:t>Jak se šíří nový rizikový způsob užívání návykových látek? </a:t>
            </a:r>
            <a:r>
              <a:rPr lang="cs-CZ" dirty="0"/>
              <a:t>– Hlásí všechny pracoviště do systému? Je systém dobře regionálně pokryté? Vyplňují pracovníci dobře informace o návykové látce a způsobu jejího užití? Jsou data dostupná a včas?</a:t>
            </a:r>
          </a:p>
        </p:txBody>
      </p:sp>
    </p:spTree>
    <p:extLst>
      <p:ext uri="{BB962C8B-B14F-4D97-AF65-F5344CB8AC3E}">
        <p14:creationId xmlns:p14="http://schemas.microsoft.com/office/powerpoint/2010/main" val="31176079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A7BA49-2E9F-2DE7-CD96-F4113DF6C5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Analýza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CAB3F12-78ED-E557-85FE-2A6033CED3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Zpracovávání dat v softwaru, tabulky, grafy, testování hypotéz…</a:t>
            </a:r>
          </a:p>
        </p:txBody>
      </p:sp>
    </p:spTree>
    <p:extLst>
      <p:ext uri="{BB962C8B-B14F-4D97-AF65-F5344CB8AC3E}">
        <p14:creationId xmlns:p14="http://schemas.microsoft.com/office/powerpoint/2010/main" val="228105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F458A3-7991-BC6F-6FB1-949D211604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Závěry a komunikace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B48327-2C1F-3A18-D3D0-6D49BAE98F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Čísla nemají možnost mluvit sama za sebe. My mluvíme za ně. My jim dáváme smysl. —Nate Silver, Signál a šum (2015)</a:t>
            </a:r>
          </a:p>
          <a:p>
            <a:r>
              <a:rPr lang="cs-CZ" dirty="0"/>
              <a:t>Intepretace, generování nových nápadů, komunikace různým skupinám.</a:t>
            </a:r>
          </a:p>
        </p:txBody>
      </p:sp>
    </p:spTree>
    <p:extLst>
      <p:ext uri="{BB962C8B-B14F-4D97-AF65-F5344CB8AC3E}">
        <p14:creationId xmlns:p14="http://schemas.microsoft.com/office/powerpoint/2010/main" val="401204014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B0B4C6-506B-DA76-34A1-AA7A05E180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Důležitost relativních čísel a různých měr, zdroj: </a:t>
            </a:r>
            <a:r>
              <a:rPr lang="cs-CZ" dirty="0" err="1"/>
              <a:t>Spiegelhalter</a:t>
            </a:r>
            <a:r>
              <a:rPr lang="cs-CZ" dirty="0"/>
              <a:t> a </a:t>
            </a:r>
            <a:r>
              <a:rPr lang="cs-CZ" dirty="0" err="1"/>
              <a:t>Masters</a:t>
            </a:r>
            <a:r>
              <a:rPr lang="cs-CZ" dirty="0"/>
              <a:t> (2021) 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2512AACA-297A-CD41-FC55-87FFC2FF9E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1528" y="1690688"/>
            <a:ext cx="72644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17096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7C87CF-14E6-8B4D-AE04-B04D23C34B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Příklady</a:t>
            </a:r>
            <a:r>
              <a:rPr lang="en-US" dirty="0"/>
              <a:t> </a:t>
            </a:r>
            <a:r>
              <a:rPr lang="en-US" dirty="0" err="1"/>
              <a:t>nevhodné</a:t>
            </a:r>
            <a:r>
              <a:rPr lang="en-US" dirty="0"/>
              <a:t> a </a:t>
            </a:r>
            <a:r>
              <a:rPr lang="en-US" dirty="0" err="1"/>
              <a:t>zavádějící</a:t>
            </a:r>
            <a:r>
              <a:rPr lang="en-US" dirty="0"/>
              <a:t> </a:t>
            </a:r>
            <a:r>
              <a:rPr lang="en-US" dirty="0" err="1"/>
              <a:t>analýzy</a:t>
            </a:r>
            <a:r>
              <a:rPr lang="en-US" dirty="0"/>
              <a:t> </a:t>
            </a:r>
            <a:r>
              <a:rPr lang="en-US" dirty="0" err="1"/>
              <a:t>prezentace</a:t>
            </a:r>
            <a:r>
              <a:rPr lang="en-US" dirty="0"/>
              <a:t> </a:t>
            </a:r>
            <a:r>
              <a:rPr lang="en-US" dirty="0" err="1"/>
              <a:t>dat</a:t>
            </a:r>
            <a:endParaRPr lang="en-US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41C9492-0BF2-8848-BC16-E1D3BFE4108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Úvod do statistiky</a:t>
            </a:r>
          </a:p>
        </p:txBody>
      </p:sp>
    </p:spTree>
    <p:extLst>
      <p:ext uri="{BB962C8B-B14F-4D97-AF65-F5344CB8AC3E}">
        <p14:creationId xmlns:p14="http://schemas.microsoft.com/office/powerpoint/2010/main" val="144208934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A9811F84-0DA8-0247-A4F5-B46CB42CEE8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-208209" y="1938337"/>
            <a:ext cx="12608418" cy="2316164"/>
          </a:xfrm>
          <a:prstGeom prst="rect">
            <a:avLst/>
          </a:prstGeom>
        </p:spPr>
      </p:pic>
      <p:sp>
        <p:nvSpPr>
          <p:cNvPr id="5" name="Nadpis 1">
            <a:extLst>
              <a:ext uri="{FF2B5EF4-FFF2-40B4-BE49-F238E27FC236}">
                <a16:creationId xmlns:a16="http://schemas.microsoft.com/office/drawing/2014/main" id="{64D03C28-972B-944A-8921-8AC2887D3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 dirty="0"/>
              <a:t>Zpráva alkoholového průmyslu</a:t>
            </a:r>
          </a:p>
        </p:txBody>
      </p:sp>
    </p:spTree>
    <p:extLst>
      <p:ext uri="{BB962C8B-B14F-4D97-AF65-F5344CB8AC3E}">
        <p14:creationId xmlns:p14="http://schemas.microsoft.com/office/powerpoint/2010/main" val="198064889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Zástupný obsah 6">
            <a:extLst>
              <a:ext uri="{FF2B5EF4-FFF2-40B4-BE49-F238E27FC236}">
                <a16:creationId xmlns:a16="http://schemas.microsoft.com/office/drawing/2014/main" id="{D10E4E84-CB3D-9F47-ACE5-ED17B7A597A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022683" y="0"/>
            <a:ext cx="9961123" cy="6947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123170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1DB01B-FEEF-964F-BBF2-C60C09D4CB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5092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cs-CZ" dirty="0"/>
              <a:t>Robinson, M. B., &amp; </a:t>
            </a:r>
            <a:r>
              <a:rPr lang="cs-CZ" dirty="0" err="1"/>
              <a:t>Scherlen</a:t>
            </a:r>
            <a:r>
              <a:rPr lang="cs-CZ" dirty="0"/>
              <a:t>, R. G. (2014). </a:t>
            </a:r>
            <a:r>
              <a:rPr lang="cs-CZ" i="1" dirty="0" err="1"/>
              <a:t>Lies</a:t>
            </a:r>
            <a:r>
              <a:rPr lang="cs-CZ" i="1" dirty="0"/>
              <a:t>, </a:t>
            </a:r>
            <a:r>
              <a:rPr lang="cs-CZ" i="1" dirty="0" err="1"/>
              <a:t>damned</a:t>
            </a:r>
            <a:r>
              <a:rPr lang="cs-CZ" i="1" dirty="0"/>
              <a:t> </a:t>
            </a:r>
            <a:r>
              <a:rPr lang="cs-CZ" i="1" dirty="0" err="1"/>
              <a:t>lies</a:t>
            </a:r>
            <a:r>
              <a:rPr lang="cs-CZ" i="1" dirty="0"/>
              <a:t>, and </a:t>
            </a:r>
            <a:r>
              <a:rPr lang="cs-CZ" i="1" dirty="0" err="1"/>
              <a:t>drug</a:t>
            </a:r>
            <a:r>
              <a:rPr lang="cs-CZ" i="1" dirty="0"/>
              <a:t> </a:t>
            </a:r>
            <a:r>
              <a:rPr lang="cs-CZ" i="1" dirty="0" err="1"/>
              <a:t>war</a:t>
            </a:r>
            <a:r>
              <a:rPr lang="cs-CZ" i="1" dirty="0"/>
              <a:t> </a:t>
            </a:r>
            <a:r>
              <a:rPr lang="cs-CZ" i="1" dirty="0" err="1"/>
              <a:t>statistics</a:t>
            </a:r>
            <a:r>
              <a:rPr lang="cs-CZ" i="1" dirty="0"/>
              <a:t>: a </a:t>
            </a:r>
            <a:r>
              <a:rPr lang="cs-CZ" i="1" dirty="0" err="1"/>
              <a:t>critical</a:t>
            </a:r>
            <a:r>
              <a:rPr lang="cs-CZ" i="1" dirty="0"/>
              <a:t> </a:t>
            </a:r>
            <a:r>
              <a:rPr lang="cs-CZ" i="1" dirty="0" err="1"/>
              <a:t>analysis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claims</a:t>
            </a:r>
            <a:r>
              <a:rPr lang="cs-CZ" i="1" dirty="0"/>
              <a:t> made by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office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National</a:t>
            </a:r>
            <a:r>
              <a:rPr lang="cs-CZ" i="1" dirty="0"/>
              <a:t> </a:t>
            </a:r>
            <a:r>
              <a:rPr lang="cs-CZ" i="1" dirty="0" err="1"/>
              <a:t>Drug</a:t>
            </a:r>
            <a:r>
              <a:rPr lang="cs-CZ" i="1" dirty="0"/>
              <a:t> </a:t>
            </a:r>
            <a:r>
              <a:rPr lang="cs-CZ" i="1" dirty="0" err="1"/>
              <a:t>Control</a:t>
            </a:r>
            <a:r>
              <a:rPr lang="cs-CZ" i="1" dirty="0"/>
              <a:t> </a:t>
            </a:r>
            <a:r>
              <a:rPr lang="cs-CZ" i="1" dirty="0" err="1"/>
              <a:t>Policy</a:t>
            </a:r>
            <a:r>
              <a:rPr lang="cs-CZ" dirty="0"/>
              <a:t>. SUNY </a:t>
            </a:r>
            <a:r>
              <a:rPr lang="cs-CZ" dirty="0" err="1"/>
              <a:t>Press</a:t>
            </a:r>
            <a:r>
              <a:rPr lang="cs-CZ" dirty="0"/>
              <a:t>.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1E32C99-E383-2240-A8A3-0F65D5AC23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867025"/>
            <a:ext cx="10515600" cy="4351338"/>
          </a:xfrm>
        </p:spPr>
        <p:txBody>
          <a:bodyPr/>
          <a:lstStyle/>
          <a:p>
            <a:r>
              <a:rPr lang="cs-CZ" dirty="0"/>
              <a:t>Koordinační úřad protidrogové politiky v USA: Office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National</a:t>
            </a:r>
            <a:r>
              <a:rPr lang="cs-CZ" dirty="0"/>
              <a:t> </a:t>
            </a:r>
            <a:r>
              <a:rPr lang="cs-CZ" dirty="0" err="1"/>
              <a:t>Drug</a:t>
            </a:r>
            <a:r>
              <a:rPr lang="cs-CZ" dirty="0"/>
              <a:t> </a:t>
            </a:r>
            <a:r>
              <a:rPr lang="cs-CZ" dirty="0" err="1"/>
              <a:t>Control</a:t>
            </a:r>
            <a:r>
              <a:rPr lang="cs-CZ" dirty="0"/>
              <a:t> </a:t>
            </a:r>
            <a:r>
              <a:rPr lang="cs-CZ" dirty="0" err="1"/>
              <a:t>Policy</a:t>
            </a:r>
            <a:r>
              <a:rPr lang="cs-CZ" dirty="0"/>
              <a:t> (ONDCP)</a:t>
            </a:r>
          </a:p>
          <a:p>
            <a:r>
              <a:rPr lang="cs-CZ" dirty="0"/>
              <a:t>Analýza zpráva za roky 2000—2005</a:t>
            </a:r>
          </a:p>
          <a:p>
            <a:r>
              <a:rPr lang="cs-CZ" dirty="0"/>
              <a:t>Analýza </a:t>
            </a:r>
            <a:r>
              <a:rPr lang="cs-CZ" dirty="0" err="1"/>
              <a:t>claim</a:t>
            </a:r>
            <a:r>
              <a:rPr lang="cs-CZ" dirty="0"/>
              <a:t> </a:t>
            </a:r>
            <a:r>
              <a:rPr lang="cs-CZ" dirty="0" err="1"/>
              <a:t>making</a:t>
            </a:r>
            <a:r>
              <a:rPr lang="cs-CZ" dirty="0"/>
              <a:t> (tvrzení) a používání statistik k těmto tvrzením</a:t>
            </a:r>
          </a:p>
          <a:p>
            <a:r>
              <a:rPr lang="cs-CZ" dirty="0"/>
              <a:t>Tři tvrzení:</a:t>
            </a:r>
          </a:p>
          <a:p>
            <a:pPr marL="514350" indent="-514350">
              <a:buAutoNum type="arabicParenR"/>
            </a:pPr>
            <a:r>
              <a:rPr lang="cs-CZ" dirty="0"/>
              <a:t>Úspěch snižování užívání návykových látek</a:t>
            </a:r>
          </a:p>
          <a:p>
            <a:pPr marL="514350" indent="-514350">
              <a:buAutoNum type="arabicParenR"/>
            </a:pPr>
            <a:r>
              <a:rPr lang="cs-CZ" dirty="0"/>
              <a:t>Úspěchy v léčbě uživatelů</a:t>
            </a:r>
          </a:p>
          <a:p>
            <a:pPr marL="514350" indent="-514350">
              <a:buAutoNum type="arabicParenR"/>
            </a:pPr>
            <a:r>
              <a:rPr lang="cs-CZ" dirty="0"/>
              <a:t>Úspěchy v narušování drogových trhů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170965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BF53FC-1339-894D-82CB-591B2F9366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Jak byste charakterizovali trend horní časové řad?</a:t>
            </a:r>
            <a:endParaRPr lang="cs-CZ" dirty="0">
              <a:highlight>
                <a:srgbClr val="FFFF00"/>
              </a:highlight>
            </a:endParaRPr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B004B75D-1933-984C-8C74-793B27BAD04D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241215" y="1462088"/>
            <a:ext cx="8509000" cy="5167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0270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55B16E-66A8-966F-C9AB-6FA3FCC10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Organizace kurzu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97D26A9-FC6A-F0CE-BF7F-3D4542D422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Online přednášky nebudou, pouze v případě, že bychom nestíhali v rámci cvičení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1025" name="Picture 1">
            <a:extLst>
              <a:ext uri="{FF2B5EF4-FFF2-40B4-BE49-F238E27FC236}">
                <a16:creationId xmlns:a16="http://schemas.microsoft.com/office/drawing/2014/main" id="{66E79506-42D6-F07D-A158-CFB50EDD31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77800" cy="165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4335B0D3-E868-6A7D-C2CF-BF7A82BF04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77800" cy="165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>
            <a:extLst>
              <a:ext uri="{FF2B5EF4-FFF2-40B4-BE49-F238E27FC236}">
                <a16:creationId xmlns:a16="http://schemas.microsoft.com/office/drawing/2014/main" id="{003B2DCD-6C80-54B4-8BB8-1D349349C5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77800" cy="165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A2C48B0A-AE92-037D-84E8-DBEFFBA43A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77800" cy="165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">
            <a:extLst>
              <a:ext uri="{FF2B5EF4-FFF2-40B4-BE49-F238E27FC236}">
                <a16:creationId xmlns:a16="http://schemas.microsoft.com/office/drawing/2014/main" id="{CE9B6A5F-5541-F106-7DAC-0A632F5924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9425" y="1733550"/>
            <a:ext cx="177800" cy="165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29358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BF53FC-1339-894D-82CB-591B2F9366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Trend považován za stabilní</a:t>
            </a:r>
            <a:endParaRPr lang="cs-CZ" dirty="0">
              <a:highlight>
                <a:srgbClr val="FFFF00"/>
              </a:highlight>
            </a:endParaRPr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B004B75D-1933-984C-8C74-793B27BAD04D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89221" y="1594435"/>
            <a:ext cx="8509000" cy="5167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976922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93E384-734B-2A45-A485-B2689158F5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Trend považován za stabilní</a:t>
            </a:r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442E916E-D836-B446-8F8B-DA503CB06971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52697" y="1801561"/>
            <a:ext cx="6217874" cy="4377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697576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41E027-46E8-CA44-B42E-70C031888D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Trend považován za stabilní</a:t>
            </a:r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72FD0D93-EF35-0A4C-A7E7-50D4BEFA9694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05393" y="1638300"/>
            <a:ext cx="7502228" cy="5219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203201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034D98-2121-6559-F709-ADCE69F282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Část II: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DE74436-15F8-746D-0E1E-177B51370D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72828"/>
            <a:ext cx="10515600" cy="1500187"/>
          </a:xfrm>
        </p:spPr>
        <p:txBody>
          <a:bodyPr/>
          <a:lstStyle/>
          <a:p>
            <a:r>
              <a:rPr lang="cs-CZ" dirty="0"/>
              <a:t>Základní stavební kameny moderního statistického výzkumu: datová sada, software a operacionalizace</a:t>
            </a:r>
          </a:p>
        </p:txBody>
      </p:sp>
    </p:spTree>
    <p:extLst>
      <p:ext uri="{BB962C8B-B14F-4D97-AF65-F5344CB8AC3E}">
        <p14:creationId xmlns:p14="http://schemas.microsoft.com/office/powerpoint/2010/main" val="182686398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4C8630-4BCA-2592-F506-46ED51760D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Vidět svět jako data: operacionalizace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59E15AA-BE7F-3565-5FC8-4111B5C326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dirty="0"/>
              <a:t> aplikovaná statistika potřebuje definice pojmů</a:t>
            </a:r>
          </a:p>
          <a:p>
            <a:r>
              <a:rPr lang="cs-CZ" dirty="0"/>
              <a:t>Kolik je závislých uživatelů návykových látek?</a:t>
            </a:r>
          </a:p>
          <a:p>
            <a:r>
              <a:rPr lang="cs-CZ" dirty="0"/>
              <a:t>Kolik stromů je na světě?</a:t>
            </a:r>
          </a:p>
          <a:p>
            <a:r>
              <a:rPr lang="cs-CZ" dirty="0"/>
              <a:t>Kolik se předávkovalo uživatelů pervitinu v minulém roce?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558962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1E0451-6C36-E4B7-785D-265BA438A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Vidět svět jako data: přenesení pozorování do datové sady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41C8013-998D-3384-D399-0293E54D02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cs-CZ" dirty="0"/>
              <a:t>Zásadním krokem statistického šetření je přenést svět/pozorování do datové sady (proměnných):</a:t>
            </a:r>
          </a:p>
          <a:p>
            <a:pPr fontAlgn="base"/>
            <a:r>
              <a:rPr lang="cs-CZ" dirty="0"/>
              <a:t>Kolik stromů je na světě?</a:t>
            </a:r>
          </a:p>
          <a:p>
            <a:pPr fontAlgn="base"/>
            <a:r>
              <a:rPr lang="cs-CZ" dirty="0"/>
              <a:t>Jaká je úmrtnost uživatelů návykových látek?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868288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0E4594-4171-BF4D-A250-F48BBBDAD4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 statistický software?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2A8F947-4079-5B45-B61E-8B95428C0B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 známo, že statistické vzorce nejsou triviální a výpočty jsou značně pracné. Proto již s prvními počítači se objevily statistické programy, které rutinní výpočty usnadňují. </a:t>
            </a:r>
          </a:p>
          <a:p>
            <a:r>
              <a:rPr lang="cs-CZ" dirty="0"/>
              <a:t>Management dat a práce s daty, úprava proměnných, sdílení dat</a:t>
            </a:r>
          </a:p>
        </p:txBody>
      </p:sp>
    </p:spTree>
    <p:extLst>
      <p:ext uri="{BB962C8B-B14F-4D97-AF65-F5344CB8AC3E}">
        <p14:creationId xmlns:p14="http://schemas.microsoft.com/office/powerpoint/2010/main" val="112207683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4C0D8D-44D8-E648-93C9-B3B2C53922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Statistický software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00E91EC-928B-7E41-9202-069039D611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Netřeba se bát</a:t>
            </a:r>
          </a:p>
          <a:p>
            <a:r>
              <a:rPr lang="cs-CZ" dirty="0"/>
              <a:t>Příklady:</a:t>
            </a:r>
          </a:p>
          <a:p>
            <a:pPr marL="514350" indent="-514350">
              <a:buAutoNum type="arabicParenR"/>
            </a:pPr>
            <a:r>
              <a:rPr lang="cs-CZ" dirty="0"/>
              <a:t>SPSS (placené ale uživatelsky přívětivé)</a:t>
            </a:r>
          </a:p>
          <a:p>
            <a:pPr marL="514350" indent="-514350">
              <a:buAutoNum type="arabicParenR"/>
            </a:pPr>
            <a:r>
              <a:rPr lang="cs-CZ" dirty="0"/>
              <a:t>STATA </a:t>
            </a:r>
          </a:p>
          <a:p>
            <a:pPr marL="514350" indent="-514350">
              <a:buAutoNum type="arabicParenR"/>
            </a:pPr>
            <a:r>
              <a:rPr lang="cs-CZ" dirty="0"/>
              <a:t>SAS (zdarma studentská verze)</a:t>
            </a:r>
          </a:p>
          <a:p>
            <a:pPr marL="514350" indent="-514350">
              <a:buAutoNum type="arabicParenR"/>
            </a:pPr>
            <a:r>
              <a:rPr lang="cs-CZ" dirty="0"/>
              <a:t>STATISTICA (licence má 1. </a:t>
            </a:r>
            <a:r>
              <a:rPr lang="cs-CZ" dirty="0" err="1"/>
              <a:t>lf</a:t>
            </a:r>
            <a:r>
              <a:rPr lang="cs-CZ" dirty="0"/>
              <a:t>)</a:t>
            </a:r>
          </a:p>
          <a:p>
            <a:pPr marL="514350" indent="-514350">
              <a:buAutoNum type="arabicParenR"/>
            </a:pPr>
            <a:r>
              <a:rPr lang="cs-CZ" dirty="0"/>
              <a:t>MICROSOFT EXCEL (součástí </a:t>
            </a:r>
            <a:r>
              <a:rPr lang="cs-CZ" dirty="0" err="1"/>
              <a:t>office</a:t>
            </a:r>
            <a:r>
              <a:rPr lang="cs-CZ" dirty="0"/>
              <a:t> 365)</a:t>
            </a:r>
          </a:p>
          <a:p>
            <a:pPr marL="514350" indent="-514350">
              <a:buAutoNum type="arabicParenR"/>
            </a:pPr>
            <a:r>
              <a:rPr lang="cs-CZ" dirty="0" err="1"/>
              <a:t>R</a:t>
            </a:r>
            <a:r>
              <a:rPr lang="cs-CZ" dirty="0"/>
              <a:t> (zdarma ale uživatelsky méně přívětivé)</a:t>
            </a:r>
          </a:p>
          <a:p>
            <a:r>
              <a:rPr lang="cs-CZ" dirty="0"/>
              <a:t>Dva základní způsoby ovládání:</a:t>
            </a:r>
          </a:p>
          <a:p>
            <a:pPr marL="514350" indent="-514350">
              <a:buAutoNum type="alphaLcParenR"/>
            </a:pPr>
            <a:r>
              <a:rPr lang="cs-CZ" dirty="0"/>
              <a:t>Syntax</a:t>
            </a:r>
          </a:p>
          <a:p>
            <a:pPr marL="514350" indent="-514350">
              <a:buAutoNum type="alphaLcParenR"/>
            </a:pPr>
            <a:r>
              <a:rPr lang="cs-CZ" dirty="0"/>
              <a:t>„</a:t>
            </a:r>
            <a:r>
              <a:rPr lang="cs-CZ" dirty="0" err="1"/>
              <a:t>klikátko</a:t>
            </a:r>
            <a:r>
              <a:rPr lang="cs-CZ" dirty="0"/>
              <a:t>“</a:t>
            </a:r>
          </a:p>
        </p:txBody>
      </p:sp>
    </p:spTree>
    <p:extLst>
      <p:ext uri="{BB962C8B-B14F-4D97-AF65-F5344CB8AC3E}">
        <p14:creationId xmlns:p14="http://schemas.microsoft.com/office/powerpoint/2010/main" val="119585850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9583A9-E0C3-CA40-A38B-BBB799D61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</a:t>
            </a:r>
            <a:r>
              <a:rPr lang="cs-CZ" dirty="0" err="1"/>
              <a:t>excel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39B2412-52BB-374F-9264-A60BA41594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Program velmi často využívaný k tvorbě různých tabulek a ukládání dat, k práci s daty např. z dotazníkových šetření, ale i ekonomických a dalších dat</a:t>
            </a:r>
          </a:p>
          <a:p>
            <a:r>
              <a:rPr lang="cs-CZ" dirty="0"/>
              <a:t>Excel využívá základní logiky datové matice</a:t>
            </a:r>
          </a:p>
        </p:txBody>
      </p:sp>
    </p:spTree>
    <p:extLst>
      <p:ext uri="{BB962C8B-B14F-4D97-AF65-F5344CB8AC3E}">
        <p14:creationId xmlns:p14="http://schemas.microsoft.com/office/powerpoint/2010/main" val="124973935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FEBBC8-F7E9-EE4F-B0AA-E86683E27B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2322"/>
            <a:ext cx="10515600" cy="1325563"/>
          </a:xfrm>
        </p:spPr>
        <p:txBody>
          <a:bodyPr/>
          <a:lstStyle/>
          <a:p>
            <a:r>
              <a:rPr lang="cs-CZ" dirty="0"/>
              <a:t>Datová matice (nejčastější forma datové sady)</a:t>
            </a:r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39B15043-22C6-0C4F-8E5E-64C13EDE71A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37685" y="2200759"/>
            <a:ext cx="5196665" cy="2962585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15D04A67-B754-9348-833E-2CC21FF8E0D4}"/>
              </a:ext>
            </a:extLst>
          </p:cNvPr>
          <p:cNvSpPr txBox="1"/>
          <p:nvPr/>
        </p:nvSpPr>
        <p:spPr>
          <a:xfrm>
            <a:off x="2018805" y="1694656"/>
            <a:ext cx="22800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Číslo respondenta</a:t>
            </a:r>
          </a:p>
        </p:txBody>
      </p:sp>
      <p:cxnSp>
        <p:nvCxnSpPr>
          <p:cNvPr id="8" name="Přímá spojovací šipka 7">
            <a:extLst>
              <a:ext uri="{FF2B5EF4-FFF2-40B4-BE49-F238E27FC236}">
                <a16:creationId xmlns:a16="http://schemas.microsoft.com/office/drawing/2014/main" id="{02380DBB-0DFC-C545-BB62-C87A225F9A5F}"/>
              </a:ext>
            </a:extLst>
          </p:cNvPr>
          <p:cNvCxnSpPr/>
          <p:nvPr/>
        </p:nvCxnSpPr>
        <p:spPr>
          <a:xfrm>
            <a:off x="2937685" y="2063988"/>
            <a:ext cx="0" cy="1367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šipka 9">
            <a:extLst>
              <a:ext uri="{FF2B5EF4-FFF2-40B4-BE49-F238E27FC236}">
                <a16:creationId xmlns:a16="http://schemas.microsoft.com/office/drawing/2014/main" id="{786B935B-F188-E04F-9A2D-8AA42A4C289A}"/>
              </a:ext>
            </a:extLst>
          </p:cNvPr>
          <p:cNvCxnSpPr/>
          <p:nvPr/>
        </p:nvCxnSpPr>
        <p:spPr>
          <a:xfrm>
            <a:off x="5023262" y="1816925"/>
            <a:ext cx="0" cy="3838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šipka 11">
            <a:extLst>
              <a:ext uri="{FF2B5EF4-FFF2-40B4-BE49-F238E27FC236}">
                <a16:creationId xmlns:a16="http://schemas.microsoft.com/office/drawing/2014/main" id="{FB2F110C-7680-1A4D-B3E6-C107D3B250D3}"/>
              </a:ext>
            </a:extLst>
          </p:cNvPr>
          <p:cNvCxnSpPr/>
          <p:nvPr/>
        </p:nvCxnSpPr>
        <p:spPr>
          <a:xfrm>
            <a:off x="6096000" y="1816925"/>
            <a:ext cx="0" cy="3838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ovací šipka 13">
            <a:extLst>
              <a:ext uri="{FF2B5EF4-FFF2-40B4-BE49-F238E27FC236}">
                <a16:creationId xmlns:a16="http://schemas.microsoft.com/office/drawing/2014/main" id="{25A3017A-D618-7C4C-BCD6-11AF87D1D78C}"/>
              </a:ext>
            </a:extLst>
          </p:cNvPr>
          <p:cNvCxnSpPr/>
          <p:nvPr/>
        </p:nvCxnSpPr>
        <p:spPr>
          <a:xfrm>
            <a:off x="7113319" y="1816925"/>
            <a:ext cx="0" cy="3838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D1D68E4F-8DA6-1441-AD79-BA8188EB5101}"/>
              </a:ext>
            </a:extLst>
          </p:cNvPr>
          <p:cNvSpPr txBox="1"/>
          <p:nvPr/>
        </p:nvSpPr>
        <p:spPr>
          <a:xfrm>
            <a:off x="5536017" y="1352593"/>
            <a:ext cx="30757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Proměnné</a:t>
            </a:r>
          </a:p>
        </p:txBody>
      </p:sp>
      <p:sp>
        <p:nvSpPr>
          <p:cNvPr id="16" name="Rámeček 15">
            <a:extLst>
              <a:ext uri="{FF2B5EF4-FFF2-40B4-BE49-F238E27FC236}">
                <a16:creationId xmlns:a16="http://schemas.microsoft.com/office/drawing/2014/main" id="{A18AF86D-A315-5C48-A900-A143B729741B}"/>
              </a:ext>
            </a:extLst>
          </p:cNvPr>
          <p:cNvSpPr/>
          <p:nvPr/>
        </p:nvSpPr>
        <p:spPr>
          <a:xfrm>
            <a:off x="4750130" y="1257594"/>
            <a:ext cx="2743200" cy="559331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7" name="Rámeček 16">
            <a:extLst>
              <a:ext uri="{FF2B5EF4-FFF2-40B4-BE49-F238E27FC236}">
                <a16:creationId xmlns:a16="http://schemas.microsoft.com/office/drawing/2014/main" id="{21666C83-64FA-5F4D-A7A8-4EDD5049CDD2}"/>
              </a:ext>
            </a:extLst>
          </p:cNvPr>
          <p:cNvSpPr/>
          <p:nvPr/>
        </p:nvSpPr>
        <p:spPr>
          <a:xfrm>
            <a:off x="2018805" y="1557885"/>
            <a:ext cx="1911927" cy="574488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cxnSp>
        <p:nvCxnSpPr>
          <p:cNvPr id="19" name="Přímá spojovací šipka 18">
            <a:extLst>
              <a:ext uri="{FF2B5EF4-FFF2-40B4-BE49-F238E27FC236}">
                <a16:creationId xmlns:a16="http://schemas.microsoft.com/office/drawing/2014/main" id="{0BF2E1C7-74D6-6E4B-AA63-C327878288E9}"/>
              </a:ext>
            </a:extLst>
          </p:cNvPr>
          <p:cNvCxnSpPr/>
          <p:nvPr/>
        </p:nvCxnSpPr>
        <p:spPr>
          <a:xfrm>
            <a:off x="6792686" y="2600696"/>
            <a:ext cx="181904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ovací šipka 19">
            <a:extLst>
              <a:ext uri="{FF2B5EF4-FFF2-40B4-BE49-F238E27FC236}">
                <a16:creationId xmlns:a16="http://schemas.microsoft.com/office/drawing/2014/main" id="{B40F1F53-72D2-CD4F-AD10-037369B29191}"/>
              </a:ext>
            </a:extLst>
          </p:cNvPr>
          <p:cNvCxnSpPr>
            <a:cxnSpLocks/>
          </p:cNvCxnSpPr>
          <p:nvPr/>
        </p:nvCxnSpPr>
        <p:spPr>
          <a:xfrm>
            <a:off x="5654770" y="2470068"/>
            <a:ext cx="313522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ovéPole 21">
            <a:extLst>
              <a:ext uri="{FF2B5EF4-FFF2-40B4-BE49-F238E27FC236}">
                <a16:creationId xmlns:a16="http://schemas.microsoft.com/office/drawing/2014/main" id="{4A3D2EFB-2073-AE44-9C3D-301D68CE2BD9}"/>
              </a:ext>
            </a:extLst>
          </p:cNvPr>
          <p:cNvSpPr txBox="1"/>
          <p:nvPr/>
        </p:nvSpPr>
        <p:spPr>
          <a:xfrm>
            <a:off x="8906494" y="2351314"/>
            <a:ext cx="27313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Hodnoty dosažené v dotazníku</a:t>
            </a:r>
          </a:p>
        </p:txBody>
      </p:sp>
      <p:sp>
        <p:nvSpPr>
          <p:cNvPr id="24" name="Rámeček 23">
            <a:extLst>
              <a:ext uri="{FF2B5EF4-FFF2-40B4-BE49-F238E27FC236}">
                <a16:creationId xmlns:a16="http://schemas.microsoft.com/office/drawing/2014/main" id="{1BC3B121-11D5-744B-AA95-A3DB2030C864}"/>
              </a:ext>
            </a:extLst>
          </p:cNvPr>
          <p:cNvSpPr/>
          <p:nvPr/>
        </p:nvSpPr>
        <p:spPr>
          <a:xfrm>
            <a:off x="8789992" y="2241467"/>
            <a:ext cx="2861953" cy="1163782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3">
            <p14:nvContentPartPr>
              <p14:cNvPr id="32" name="Rukopis 31">
                <a:extLst>
                  <a:ext uri="{FF2B5EF4-FFF2-40B4-BE49-F238E27FC236}">
                    <a16:creationId xmlns:a16="http://schemas.microsoft.com/office/drawing/2014/main" id="{7560AC0A-09F9-B54A-967C-BDB5DF9BC00D}"/>
                  </a:ext>
                </a:extLst>
              </p14:cNvPr>
              <p14:cNvContentPartPr/>
              <p14:nvPr/>
            </p14:nvContentPartPr>
            <p14:xfrm>
              <a:off x="2837768" y="2451338"/>
              <a:ext cx="299160" cy="360"/>
            </p14:xfrm>
          </p:contentPart>
        </mc:Choice>
        <mc:Fallback xmlns="">
          <p:pic>
            <p:nvPicPr>
              <p:cNvPr id="32" name="Rukopis 31">
                <a:extLst>
                  <a:ext uri="{FF2B5EF4-FFF2-40B4-BE49-F238E27FC236}">
                    <a16:creationId xmlns:a16="http://schemas.microsoft.com/office/drawing/2014/main" id="{7560AC0A-09F9-B54A-967C-BDB5DF9BC00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819768" y="2433698"/>
                <a:ext cx="334800" cy="3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5">
            <p14:nvContentPartPr>
              <p14:cNvPr id="33" name="Rukopis 32">
                <a:extLst>
                  <a:ext uri="{FF2B5EF4-FFF2-40B4-BE49-F238E27FC236}">
                    <a16:creationId xmlns:a16="http://schemas.microsoft.com/office/drawing/2014/main" id="{0EEC96C5-5AA2-CE43-A75B-BE464DBDE397}"/>
                  </a:ext>
                </a:extLst>
              </p14:cNvPr>
              <p14:cNvContentPartPr/>
              <p14:nvPr/>
            </p14:nvContentPartPr>
            <p14:xfrm>
              <a:off x="4808048" y="2445218"/>
              <a:ext cx="346680" cy="14760"/>
            </p14:xfrm>
          </p:contentPart>
        </mc:Choice>
        <mc:Fallback xmlns="">
          <p:pic>
            <p:nvPicPr>
              <p:cNvPr id="33" name="Rukopis 32">
                <a:extLst>
                  <a:ext uri="{FF2B5EF4-FFF2-40B4-BE49-F238E27FC236}">
                    <a16:creationId xmlns:a16="http://schemas.microsoft.com/office/drawing/2014/main" id="{0EEC96C5-5AA2-CE43-A75B-BE464DBDE397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790048" y="2427578"/>
                <a:ext cx="382320" cy="50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7">
            <p14:nvContentPartPr>
              <p14:cNvPr id="34" name="Rukopis 33">
                <a:extLst>
                  <a:ext uri="{FF2B5EF4-FFF2-40B4-BE49-F238E27FC236}">
                    <a16:creationId xmlns:a16="http://schemas.microsoft.com/office/drawing/2014/main" id="{F18CBF0F-5B44-2B45-9DC7-FC9376AF90BD}"/>
                  </a:ext>
                </a:extLst>
              </p14:cNvPr>
              <p14:cNvContentPartPr/>
              <p14:nvPr/>
            </p14:nvContentPartPr>
            <p14:xfrm>
              <a:off x="5838728" y="2432258"/>
              <a:ext cx="293760" cy="3600"/>
            </p14:xfrm>
          </p:contentPart>
        </mc:Choice>
        <mc:Fallback xmlns="">
          <p:pic>
            <p:nvPicPr>
              <p:cNvPr id="34" name="Rukopis 33">
                <a:extLst>
                  <a:ext uri="{FF2B5EF4-FFF2-40B4-BE49-F238E27FC236}">
                    <a16:creationId xmlns:a16="http://schemas.microsoft.com/office/drawing/2014/main" id="{F18CBF0F-5B44-2B45-9DC7-FC9376AF90BD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5820728" y="2414258"/>
                <a:ext cx="329400" cy="39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9">
            <p14:nvContentPartPr>
              <p14:cNvPr id="35" name="Rukopis 34">
                <a:extLst>
                  <a:ext uri="{FF2B5EF4-FFF2-40B4-BE49-F238E27FC236}">
                    <a16:creationId xmlns:a16="http://schemas.microsoft.com/office/drawing/2014/main" id="{EBA6B462-63BA-8F46-84E6-9CD1FB25A83D}"/>
                  </a:ext>
                </a:extLst>
              </p14:cNvPr>
              <p14:cNvContentPartPr/>
              <p14:nvPr/>
            </p14:nvContentPartPr>
            <p14:xfrm>
              <a:off x="6933488" y="2406698"/>
              <a:ext cx="535680" cy="20160"/>
            </p14:xfrm>
          </p:contentPart>
        </mc:Choice>
        <mc:Fallback xmlns="">
          <p:pic>
            <p:nvPicPr>
              <p:cNvPr id="35" name="Rukopis 34">
                <a:extLst>
                  <a:ext uri="{FF2B5EF4-FFF2-40B4-BE49-F238E27FC236}">
                    <a16:creationId xmlns:a16="http://schemas.microsoft.com/office/drawing/2014/main" id="{EBA6B462-63BA-8F46-84E6-9CD1FB25A83D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6915488" y="2389058"/>
                <a:ext cx="571320" cy="55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11">
            <p14:nvContentPartPr>
              <p14:cNvPr id="36" name="Rukopis 35">
                <a:extLst>
                  <a:ext uri="{FF2B5EF4-FFF2-40B4-BE49-F238E27FC236}">
                    <a16:creationId xmlns:a16="http://schemas.microsoft.com/office/drawing/2014/main" id="{82AB440C-182B-F941-A51A-16DF973F4682}"/>
                  </a:ext>
                </a:extLst>
              </p14:cNvPr>
              <p14:cNvContentPartPr/>
              <p14:nvPr/>
            </p14:nvContentPartPr>
            <p14:xfrm>
              <a:off x="5379728" y="2695418"/>
              <a:ext cx="382680" cy="9720"/>
            </p14:xfrm>
          </p:contentPart>
        </mc:Choice>
        <mc:Fallback xmlns="">
          <p:pic>
            <p:nvPicPr>
              <p:cNvPr id="36" name="Rukopis 35">
                <a:extLst>
                  <a:ext uri="{FF2B5EF4-FFF2-40B4-BE49-F238E27FC236}">
                    <a16:creationId xmlns:a16="http://schemas.microsoft.com/office/drawing/2014/main" id="{82AB440C-182B-F941-A51A-16DF973F4682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5361728" y="2677418"/>
                <a:ext cx="418320" cy="45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13">
            <p14:nvContentPartPr>
              <p14:cNvPr id="37" name="Rukopis 36">
                <a:extLst>
                  <a:ext uri="{FF2B5EF4-FFF2-40B4-BE49-F238E27FC236}">
                    <a16:creationId xmlns:a16="http://schemas.microsoft.com/office/drawing/2014/main" id="{D583FA62-454F-DC4F-841C-8EC094CB3613}"/>
                  </a:ext>
                </a:extLst>
              </p14:cNvPr>
              <p14:cNvContentPartPr/>
              <p14:nvPr/>
            </p14:nvContentPartPr>
            <p14:xfrm>
              <a:off x="6534968" y="2711978"/>
              <a:ext cx="302400" cy="3600"/>
            </p14:xfrm>
          </p:contentPart>
        </mc:Choice>
        <mc:Fallback xmlns="">
          <p:pic>
            <p:nvPicPr>
              <p:cNvPr id="37" name="Rukopis 36">
                <a:extLst>
                  <a:ext uri="{FF2B5EF4-FFF2-40B4-BE49-F238E27FC236}">
                    <a16:creationId xmlns:a16="http://schemas.microsoft.com/office/drawing/2014/main" id="{D583FA62-454F-DC4F-841C-8EC094CB3613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6517328" y="2693978"/>
                <a:ext cx="338040" cy="39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15">
            <p14:nvContentPartPr>
              <p14:cNvPr id="38" name="Rukopis 37">
                <a:extLst>
                  <a:ext uri="{FF2B5EF4-FFF2-40B4-BE49-F238E27FC236}">
                    <a16:creationId xmlns:a16="http://schemas.microsoft.com/office/drawing/2014/main" id="{EF904B6F-A83F-7B45-8833-57333C1F7231}"/>
                  </a:ext>
                </a:extLst>
              </p14:cNvPr>
              <p14:cNvContentPartPr/>
              <p14:nvPr/>
            </p14:nvContentPartPr>
            <p14:xfrm>
              <a:off x="7569248" y="2715218"/>
              <a:ext cx="316800" cy="6480"/>
            </p14:xfrm>
          </p:contentPart>
        </mc:Choice>
        <mc:Fallback xmlns="">
          <p:pic>
            <p:nvPicPr>
              <p:cNvPr id="38" name="Rukopis 37">
                <a:extLst>
                  <a:ext uri="{FF2B5EF4-FFF2-40B4-BE49-F238E27FC236}">
                    <a16:creationId xmlns:a16="http://schemas.microsoft.com/office/drawing/2014/main" id="{EF904B6F-A83F-7B45-8833-57333C1F7231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7551608" y="2697578"/>
                <a:ext cx="352440" cy="42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17">
            <p14:nvContentPartPr>
              <p14:cNvPr id="39" name="Rukopis 38">
                <a:extLst>
                  <a:ext uri="{FF2B5EF4-FFF2-40B4-BE49-F238E27FC236}">
                    <a16:creationId xmlns:a16="http://schemas.microsoft.com/office/drawing/2014/main" id="{88506354-27F0-BA48-B5D5-7B9AEF78C381}"/>
                  </a:ext>
                </a:extLst>
              </p14:cNvPr>
              <p14:cNvContentPartPr/>
              <p14:nvPr/>
            </p14:nvContentPartPr>
            <p14:xfrm>
              <a:off x="9217688" y="4710338"/>
              <a:ext cx="360" cy="360"/>
            </p14:xfrm>
          </p:contentPart>
        </mc:Choice>
        <mc:Fallback xmlns="">
          <p:pic>
            <p:nvPicPr>
              <p:cNvPr id="39" name="Rukopis 38">
                <a:extLst>
                  <a:ext uri="{FF2B5EF4-FFF2-40B4-BE49-F238E27FC236}">
                    <a16:creationId xmlns:a16="http://schemas.microsoft.com/office/drawing/2014/main" id="{88506354-27F0-BA48-B5D5-7B9AEF78C381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9200048" y="4692338"/>
                <a:ext cx="36000" cy="36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147245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6F2EC6-B4DA-E21B-3117-FD58F0B55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Předpokládaný</a:t>
            </a:r>
            <a:r>
              <a:rPr lang="en-GB" dirty="0"/>
              <a:t> </a:t>
            </a:r>
            <a:r>
              <a:rPr lang="en-GB" dirty="0" err="1"/>
              <a:t>plán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FF98735-589C-CCD2-BBFD-097E9F776D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/>
              <a:t>04.10.2024 – a) </a:t>
            </a:r>
            <a:r>
              <a:rPr lang="en-GB" dirty="0" err="1"/>
              <a:t>proč</a:t>
            </a:r>
            <a:r>
              <a:rPr lang="en-GB" dirty="0"/>
              <a:t> a jak </a:t>
            </a:r>
            <a:r>
              <a:rPr lang="en-GB" dirty="0" err="1"/>
              <a:t>studovat</a:t>
            </a:r>
            <a:r>
              <a:rPr lang="en-GB" dirty="0"/>
              <a:t> </a:t>
            </a:r>
            <a:r>
              <a:rPr lang="en-GB" dirty="0" err="1"/>
              <a:t>statistiku</a:t>
            </a:r>
            <a:r>
              <a:rPr lang="en-GB" dirty="0"/>
              <a:t>?, b) STATISTICA – </a:t>
            </a:r>
            <a:r>
              <a:rPr lang="en-GB" dirty="0" err="1"/>
              <a:t>práce</a:t>
            </a:r>
            <a:r>
              <a:rPr lang="en-GB" dirty="0"/>
              <a:t> s </a:t>
            </a:r>
            <a:r>
              <a:rPr lang="en-GB" dirty="0" err="1"/>
              <a:t>proměnnými</a:t>
            </a:r>
            <a:endParaRPr lang="en-GB" dirty="0"/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18.10.2024 – a) </a:t>
            </a:r>
            <a:r>
              <a:rPr lang="en-GB" dirty="0" err="1"/>
              <a:t>kategoriální</a:t>
            </a:r>
            <a:r>
              <a:rPr lang="en-GB" dirty="0"/>
              <a:t> </a:t>
            </a:r>
            <a:r>
              <a:rPr lang="en-GB" dirty="0" err="1"/>
              <a:t>proměnné</a:t>
            </a:r>
            <a:r>
              <a:rPr lang="en-GB" dirty="0"/>
              <a:t>, b) STATISTICA – </a:t>
            </a:r>
            <a:r>
              <a:rPr lang="en-GB" dirty="0" err="1"/>
              <a:t>práce</a:t>
            </a:r>
            <a:r>
              <a:rPr lang="en-GB" dirty="0"/>
              <a:t> s </a:t>
            </a:r>
            <a:r>
              <a:rPr lang="en-GB" dirty="0" err="1"/>
              <a:t>proměnnými</a:t>
            </a:r>
            <a:endParaRPr lang="en-GB" dirty="0"/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15.11.2024 – a) </a:t>
            </a:r>
            <a:r>
              <a:rPr lang="en-GB" dirty="0" err="1"/>
              <a:t>statistické</a:t>
            </a:r>
            <a:r>
              <a:rPr lang="en-GB" dirty="0"/>
              <a:t> </a:t>
            </a:r>
            <a:r>
              <a:rPr lang="en-GB" dirty="0" err="1"/>
              <a:t>testování</a:t>
            </a:r>
            <a:r>
              <a:rPr lang="en-GB" dirty="0"/>
              <a:t>, b) STATISTICA – </a:t>
            </a:r>
            <a:r>
              <a:rPr lang="en-GB" dirty="0" err="1"/>
              <a:t>analýza</a:t>
            </a:r>
            <a:r>
              <a:rPr lang="en-GB" dirty="0"/>
              <a:t> </a:t>
            </a:r>
            <a:r>
              <a:rPr lang="en-GB" dirty="0" err="1"/>
              <a:t>dat</a:t>
            </a:r>
            <a:r>
              <a:rPr lang="en-GB" dirty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29.11.2024 – a) </a:t>
            </a:r>
            <a:r>
              <a:rPr lang="en-GB" dirty="0" err="1"/>
              <a:t>průměry</a:t>
            </a:r>
            <a:r>
              <a:rPr lang="en-GB" dirty="0"/>
              <a:t>, </a:t>
            </a:r>
            <a:r>
              <a:rPr lang="en-GB" dirty="0" err="1"/>
              <a:t>variabilita</a:t>
            </a:r>
            <a:r>
              <a:rPr lang="en-GB" dirty="0"/>
              <a:t>, b) STATISTICA – test (1. </a:t>
            </a:r>
            <a:r>
              <a:rPr lang="en-GB" dirty="0" err="1"/>
              <a:t>pokus</a:t>
            </a:r>
            <a:r>
              <a:rPr lang="en-GB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13.12.2024 – a) </a:t>
            </a:r>
            <a:r>
              <a:rPr lang="en-GB" dirty="0" err="1"/>
              <a:t>popis</a:t>
            </a:r>
            <a:r>
              <a:rPr lang="en-GB" dirty="0"/>
              <a:t> </a:t>
            </a:r>
            <a:r>
              <a:rPr lang="en-GB" dirty="0" err="1"/>
              <a:t>vztahu</a:t>
            </a:r>
            <a:r>
              <a:rPr lang="en-GB" dirty="0"/>
              <a:t> </a:t>
            </a:r>
            <a:r>
              <a:rPr lang="en-GB" dirty="0" err="1"/>
              <a:t>mezi</a:t>
            </a:r>
            <a:r>
              <a:rPr lang="en-GB" dirty="0"/>
              <a:t> </a:t>
            </a:r>
            <a:r>
              <a:rPr lang="en-GB" dirty="0" err="1"/>
              <a:t>proměnnými</a:t>
            </a:r>
            <a:r>
              <a:rPr lang="en-GB" dirty="0"/>
              <a:t>, b) STATISTICA – test (2. </a:t>
            </a:r>
            <a:r>
              <a:rPr lang="en-GB" dirty="0" err="1"/>
              <a:t>pokus</a:t>
            </a:r>
            <a:r>
              <a:rPr lang="en-GB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10.01.2025 – a) </a:t>
            </a:r>
            <a:r>
              <a:rPr lang="en-GB" dirty="0" err="1"/>
              <a:t>statistický</a:t>
            </a:r>
            <a:r>
              <a:rPr lang="en-GB" dirty="0"/>
              <a:t> model, b) jak </a:t>
            </a:r>
            <a:r>
              <a:rPr lang="en-GB" dirty="0" err="1"/>
              <a:t>vytváříme</a:t>
            </a:r>
            <a:r>
              <a:rPr lang="en-GB" dirty="0"/>
              <a:t> </a:t>
            </a:r>
            <a:r>
              <a:rPr lang="en-GB" dirty="0" err="1"/>
              <a:t>dohady</a:t>
            </a:r>
            <a:endParaRPr lang="en-GB" dirty="0"/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24.01.2025 – a) </a:t>
            </a:r>
            <a:r>
              <a:rPr lang="en-GB" dirty="0" err="1"/>
              <a:t>první</a:t>
            </a:r>
            <a:r>
              <a:rPr lang="en-GB" dirty="0"/>
              <a:t> </a:t>
            </a:r>
            <a:r>
              <a:rPr lang="en-GB" dirty="0" err="1"/>
              <a:t>termín</a:t>
            </a:r>
            <a:r>
              <a:rPr lang="en-GB" dirty="0"/>
              <a:t> </a:t>
            </a:r>
            <a:r>
              <a:rPr lang="en-GB" dirty="0" err="1"/>
              <a:t>zkouška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888288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42F261-C61B-E1FD-B4AA-95FB093F3C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base"/>
            <a:r>
              <a:rPr lang="cs-CZ" dirty="0"/>
              <a:t>Proměnná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EB1693E-6354-5A09-5A46-B4169F00D4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Proměnná: formální reprezentace určité vlastnosti či charakteristiky entit (věcí, osob, …)</a:t>
            </a:r>
          </a:p>
          <a:p>
            <a:r>
              <a:rPr lang="cs-CZ" dirty="0"/>
              <a:t>Statistika: zkoumání vlastností proměnných a vztahů mezi nimi.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783425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D870F7-2B27-E54E-9A9D-E11143AF1F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proměnných: co budu vyžadovat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D8231DD-AF3E-1D4F-87A6-D845D9B71C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1) Nominální proměnné</a:t>
            </a:r>
          </a:p>
          <a:p>
            <a:r>
              <a:rPr lang="cs-CZ" dirty="0"/>
              <a:t>Kategorie jsou pouze jména a srovnání toho, zda jsou některé kategorie vyšší nebo nižší nedává smysl</a:t>
            </a:r>
          </a:p>
          <a:p>
            <a:r>
              <a:rPr lang="cs-CZ" dirty="0"/>
              <a:t>Umožňují provést méně statistických operací</a:t>
            </a:r>
          </a:p>
          <a:p>
            <a:r>
              <a:rPr lang="cs-CZ" dirty="0"/>
              <a:t>Např. pohlaví, rodiště, kraj</a:t>
            </a:r>
          </a:p>
          <a:p>
            <a:pPr marL="0" indent="0">
              <a:buNone/>
            </a:pPr>
            <a:r>
              <a:rPr lang="cs-CZ" dirty="0"/>
              <a:t>2) Pořadové (ordinální) proměnné</a:t>
            </a:r>
          </a:p>
          <a:p>
            <a:r>
              <a:rPr lang="cs-CZ" dirty="0"/>
              <a:t>Kategorie mohou </a:t>
            </a:r>
            <a:r>
              <a:rPr lang="cs-CZ"/>
              <a:t>být seřazeny – </a:t>
            </a:r>
            <a:r>
              <a:rPr lang="cs-CZ" dirty="0"/>
              <a:t>je nějaká vlastnost vyšší než jiná avšak nevíme o kolik</a:t>
            </a:r>
          </a:p>
          <a:p>
            <a:r>
              <a:rPr lang="cs-CZ" dirty="0"/>
              <a:t>Kupříkladu zlatá a stříbrná medaile</a:t>
            </a:r>
          </a:p>
        </p:txBody>
      </p:sp>
    </p:spTree>
    <p:extLst>
      <p:ext uri="{BB962C8B-B14F-4D97-AF65-F5344CB8AC3E}">
        <p14:creationId xmlns:p14="http://schemas.microsoft.com/office/powerpoint/2010/main" val="321302842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093DC4-69EB-6141-8D39-DC919C72E2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proměnných: co budu vyžadovat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670FF3-DF9B-0F4E-96D7-18442C98E1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3) Kardinální</a:t>
            </a:r>
          </a:p>
          <a:p>
            <a:r>
              <a:rPr lang="cs-CZ" dirty="0"/>
              <a:t>Nejen že se dají kategorie seřadit, ale můžeme se i smysluplně ptát o kolik</a:t>
            </a:r>
          </a:p>
          <a:p>
            <a:r>
              <a:rPr lang="cs-CZ" dirty="0"/>
              <a:t>Příjem, věk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113039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156077-34ED-8BA6-75D5-8DCD64917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Jaké máme typy proměnných? </a:t>
            </a:r>
            <a:r>
              <a:rPr lang="cs-CZ" dirty="0" err="1"/>
              <a:t>Stevensova</a:t>
            </a:r>
            <a:r>
              <a:rPr lang="cs-CZ" dirty="0"/>
              <a:t> typologie (1946)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953BB0E-B08D-BAD1-C3D7-CE10AC669A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fontAlgn="base"/>
            <a:r>
              <a:rPr lang="cs-CZ" dirty="0"/>
              <a:t>nominální (</a:t>
            </a:r>
            <a:r>
              <a:rPr lang="cs-CZ" dirty="0" err="1"/>
              <a:t>nominal</a:t>
            </a:r>
            <a:r>
              <a:rPr lang="cs-CZ" dirty="0"/>
              <a:t>) - pohlaví, náboženství</a:t>
            </a:r>
          </a:p>
          <a:p>
            <a:pPr fontAlgn="base"/>
            <a:r>
              <a:rPr lang="cs-CZ" dirty="0"/>
              <a:t>ordinální (</a:t>
            </a:r>
            <a:r>
              <a:rPr lang="cs-CZ" dirty="0" err="1"/>
              <a:t>ordinal</a:t>
            </a:r>
            <a:r>
              <a:rPr lang="cs-CZ" dirty="0"/>
              <a:t>) – vzdělání</a:t>
            </a:r>
          </a:p>
          <a:p>
            <a:pPr fontAlgn="base"/>
            <a:r>
              <a:rPr lang="cs-CZ" dirty="0"/>
              <a:t>intervalové (interval) - teplota ve stupních Celsia, </a:t>
            </a:r>
            <a:r>
              <a:rPr lang="cs-CZ"/>
              <a:t>IQ test</a:t>
            </a:r>
            <a:endParaRPr lang="cs-CZ" dirty="0"/>
          </a:p>
          <a:p>
            <a:pPr fontAlgn="base">
              <a:buFont typeface="Wingdings" pitchFamily="2" charset="2"/>
              <a:buChar char="ü"/>
            </a:pPr>
            <a:r>
              <a:rPr lang="cs-CZ" dirty="0"/>
              <a:t> jsou číselné a spojité </a:t>
            </a:r>
          </a:p>
          <a:p>
            <a:pPr fontAlgn="base">
              <a:buFont typeface="Wingdings" pitchFamily="2" charset="2"/>
              <a:buChar char="ü"/>
            </a:pPr>
            <a:r>
              <a:rPr lang="cs-CZ" dirty="0"/>
              <a:t> u intervalových proměnných se můžeme ptát na rozdíl hodnot</a:t>
            </a:r>
          </a:p>
          <a:p>
            <a:pPr fontAlgn="base">
              <a:buFont typeface="Wingdings" pitchFamily="2" charset="2"/>
              <a:buChar char="ü"/>
            </a:pPr>
            <a:r>
              <a:rPr lang="cs-CZ" dirty="0"/>
              <a:t> nula je arbitrární</a:t>
            </a:r>
          </a:p>
          <a:p>
            <a:pPr fontAlgn="base"/>
            <a:r>
              <a:rPr lang="cs-CZ" dirty="0"/>
              <a:t>poměrové (ratio) – příjem, váha, délka</a:t>
            </a:r>
          </a:p>
          <a:p>
            <a:pPr fontAlgn="base">
              <a:buFont typeface="Wingdings" pitchFamily="2" charset="2"/>
              <a:buChar char="ü"/>
            </a:pPr>
            <a:r>
              <a:rPr lang="cs-CZ" dirty="0"/>
              <a:t> má skutečnou nulu (nula znamená nulový příjem, teplota nula stupňů neznamená absenci tepla)</a:t>
            </a:r>
          </a:p>
          <a:p>
            <a:pPr fontAlgn="base">
              <a:buFont typeface="Wingdings" pitchFamily="2" charset="2"/>
              <a:buChar char="ü"/>
            </a:pPr>
            <a:r>
              <a:rPr lang="cs-CZ" dirty="0"/>
              <a:t> jsou číselné a spojité </a:t>
            </a:r>
          </a:p>
          <a:p>
            <a:pPr fontAlgn="base">
              <a:buFont typeface="Wingdings" pitchFamily="2" charset="2"/>
              <a:buChar char="ü"/>
            </a:pPr>
            <a:r>
              <a:rPr lang="cs-CZ" dirty="0"/>
              <a:t>Rozdílem oproti intervalovým je, že u poměrových má smysl se ptát nejen na rozdíl, ale i podíl hodnot. Typickým příkladem je výška – více než to, že jsou třeba Evropané v průměru o několik centimetrů vyšší než Asiaté, nám řekne sdělení, o kolik procent jsou vyšší. </a:t>
            </a:r>
          </a:p>
        </p:txBody>
      </p:sp>
    </p:spTree>
    <p:extLst>
      <p:ext uri="{BB962C8B-B14F-4D97-AF65-F5344CB8AC3E}">
        <p14:creationId xmlns:p14="http://schemas.microsoft.com/office/powerpoint/2010/main" val="33572796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2F26E3-4AFF-B7BE-F3D9-FB3CDF64F2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Častá úprava </a:t>
            </a:r>
            <a:r>
              <a:rPr lang="cs-CZ" dirty="0" err="1"/>
              <a:t>Stevensovy</a:t>
            </a:r>
            <a:r>
              <a:rPr lang="cs-CZ" dirty="0"/>
              <a:t> typologie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B549E9-2DCD-3C17-78FE-1306238DE6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cs-CZ" dirty="0"/>
              <a:t>Nominální</a:t>
            </a:r>
          </a:p>
          <a:p>
            <a:pPr fontAlgn="base"/>
            <a:r>
              <a:rPr lang="cs-CZ" dirty="0"/>
              <a:t>Ordinální</a:t>
            </a:r>
          </a:p>
          <a:p>
            <a:pPr fontAlgn="base"/>
            <a:r>
              <a:rPr lang="cs-CZ" dirty="0"/>
              <a:t>Kardinální</a:t>
            </a:r>
          </a:p>
          <a:p>
            <a:pPr lvl="1" fontAlgn="base"/>
            <a:r>
              <a:rPr lang="cs-CZ" dirty="0"/>
              <a:t>Intervalové</a:t>
            </a:r>
          </a:p>
          <a:p>
            <a:pPr lvl="1" fontAlgn="base"/>
            <a:r>
              <a:rPr lang="cs-CZ" dirty="0"/>
              <a:t>Poměrové</a:t>
            </a:r>
          </a:p>
        </p:txBody>
      </p:sp>
    </p:spTree>
    <p:extLst>
      <p:ext uri="{BB962C8B-B14F-4D97-AF65-F5344CB8AC3E}">
        <p14:creationId xmlns:p14="http://schemas.microsoft.com/office/powerpoint/2010/main" val="405088658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211EC7-82C0-0D32-0636-F17D5C02B1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Alternativní prezentace </a:t>
            </a:r>
            <a:r>
              <a:rPr lang="cs-CZ" dirty="0" err="1"/>
              <a:t>Stevensovy</a:t>
            </a:r>
            <a:r>
              <a:rPr lang="cs-CZ" dirty="0"/>
              <a:t> typologie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F81EEA9-CA8C-3E63-CD0B-93AF6492FB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cs-CZ" dirty="0"/>
              <a:t>Kvalitativní proměnné (kategorické)</a:t>
            </a:r>
          </a:p>
          <a:p>
            <a:pPr lvl="1" fontAlgn="base"/>
            <a:r>
              <a:rPr lang="cs-CZ" dirty="0"/>
              <a:t>Nominální</a:t>
            </a:r>
          </a:p>
          <a:p>
            <a:pPr lvl="1" fontAlgn="base"/>
            <a:r>
              <a:rPr lang="cs-CZ" dirty="0"/>
              <a:t>Ordinální</a:t>
            </a:r>
          </a:p>
          <a:p>
            <a:pPr fontAlgn="base"/>
            <a:r>
              <a:rPr lang="cs-CZ" dirty="0"/>
              <a:t>Kvantitativní proměnné (numerické, metrické)</a:t>
            </a:r>
          </a:p>
          <a:p>
            <a:pPr lvl="1" fontAlgn="base"/>
            <a:r>
              <a:rPr lang="cs-CZ" dirty="0"/>
              <a:t>Intervalové</a:t>
            </a:r>
          </a:p>
          <a:p>
            <a:pPr lvl="1" fontAlgn="base"/>
            <a:r>
              <a:rPr lang="cs-CZ" dirty="0"/>
              <a:t>Poměrové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68185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A8A13B-0720-AFD8-896C-9F4C6EF6BE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Matematická perspektiva na kvantitativní proměnné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48D39E9-9854-111F-40C0-5B461B1060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787348" cy="4351338"/>
          </a:xfrm>
        </p:spPr>
        <p:txBody>
          <a:bodyPr/>
          <a:lstStyle/>
          <a:p>
            <a:pPr fontAlgn="base"/>
            <a:r>
              <a:rPr lang="cs-CZ" dirty="0"/>
              <a:t>Diskrétní proměnné (</a:t>
            </a:r>
            <a:r>
              <a:rPr lang="cs-CZ" dirty="0" err="1"/>
              <a:t>count</a:t>
            </a:r>
            <a:r>
              <a:rPr lang="cs-CZ" dirty="0"/>
              <a:t> </a:t>
            </a:r>
            <a:r>
              <a:rPr lang="cs-CZ" dirty="0" err="1"/>
              <a:t>variables</a:t>
            </a:r>
            <a:r>
              <a:rPr lang="cs-CZ" dirty="0"/>
              <a:t>, spočetný počet): počet mužů v populaci</a:t>
            </a:r>
          </a:p>
          <a:p>
            <a:pPr fontAlgn="base"/>
            <a:r>
              <a:rPr lang="cs-CZ" dirty="0"/>
              <a:t>Spojité proměnné (</a:t>
            </a:r>
            <a:r>
              <a:rPr lang="cs-CZ" dirty="0" err="1"/>
              <a:t>continuous</a:t>
            </a:r>
            <a:r>
              <a:rPr lang="cs-CZ" dirty="0"/>
              <a:t> </a:t>
            </a:r>
            <a:r>
              <a:rPr lang="cs-CZ" dirty="0" err="1"/>
              <a:t>variables</a:t>
            </a:r>
            <a:r>
              <a:rPr lang="cs-CZ" dirty="0"/>
              <a:t>): teplota měřená ve stupních celsia</a:t>
            </a:r>
          </a:p>
          <a:p>
            <a:endParaRPr lang="cs-CZ" dirty="0"/>
          </a:p>
        </p:txBody>
      </p:sp>
      <p:pic>
        <p:nvPicPr>
          <p:cNvPr id="1026" name="Picture 2" descr="discrete and continuous data">
            <a:extLst>
              <a:ext uri="{FF2B5EF4-FFF2-40B4-BE49-F238E27FC236}">
                <a16:creationId xmlns:a16="http://schemas.microsoft.com/office/drawing/2014/main" id="{59632F4E-5AA1-B88F-FCF3-64A21E41E0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5548" y="1714500"/>
            <a:ext cx="5912644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10643BDB-C980-5F52-C580-77534A18800B}"/>
              </a:ext>
            </a:extLst>
          </p:cNvPr>
          <p:cNvSpPr txBox="1"/>
          <p:nvPr/>
        </p:nvSpPr>
        <p:spPr>
          <a:xfrm>
            <a:off x="838200" y="5475565"/>
            <a:ext cx="106999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Zdroj obrázku: https://</a:t>
            </a:r>
            <a:r>
              <a:rPr lang="cs-CZ" dirty="0" err="1"/>
              <a:t>www.cuemath.com</a:t>
            </a:r>
            <a:r>
              <a:rPr lang="cs-CZ" dirty="0"/>
              <a:t>/data/</a:t>
            </a:r>
            <a:r>
              <a:rPr lang="cs-CZ" dirty="0" err="1"/>
              <a:t>discrete</a:t>
            </a:r>
            <a:r>
              <a:rPr lang="cs-CZ" dirty="0"/>
              <a:t>-data/</a:t>
            </a:r>
          </a:p>
        </p:txBody>
      </p:sp>
    </p:spTree>
    <p:extLst>
      <p:ext uri="{BB962C8B-B14F-4D97-AF65-F5344CB8AC3E}">
        <p14:creationId xmlns:p14="http://schemas.microsoft.com/office/powerpoint/2010/main" val="147516008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F94D12-496E-5444-862D-185FAE469B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 je důležité znát rozdíl mezi proměnnými?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7DAB13C-4FED-904B-A9D1-C74A7FF14E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Důležité při výběru střední hodnoty a případně i dalších statistických operací</a:t>
            </a:r>
          </a:p>
          <a:p>
            <a:r>
              <a:rPr lang="cs-CZ" dirty="0"/>
              <a:t>Hierarchický vztah skupin – pro každou třídu proměnných můžeme použít jenom určitý soubor statistických operací</a:t>
            </a:r>
          </a:p>
          <a:p>
            <a:r>
              <a:rPr lang="cs-CZ" dirty="0"/>
              <a:t>Existují i složitější dělení ale toto nám bude aktuálně stačit</a:t>
            </a:r>
          </a:p>
        </p:txBody>
      </p:sp>
    </p:spTree>
    <p:extLst>
      <p:ext uri="{BB962C8B-B14F-4D97-AF65-F5344CB8AC3E}">
        <p14:creationId xmlns:p14="http://schemas.microsoft.com/office/powerpoint/2010/main" val="309840242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AC9668-A7A7-5240-8B61-7CAE2A05A5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Shrnutí</a:t>
            </a:r>
          </a:p>
        </p:txBody>
      </p:sp>
      <p:graphicFrame>
        <p:nvGraphicFramePr>
          <p:cNvPr id="4" name="Tabulka 4">
            <a:extLst>
              <a:ext uri="{FF2B5EF4-FFF2-40B4-BE49-F238E27FC236}">
                <a16:creationId xmlns:a16="http://schemas.microsoft.com/office/drawing/2014/main" id="{A6C28416-F289-B04D-B7D0-6359FB5DFA5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8222737"/>
              </p:ext>
            </p:extLst>
          </p:nvPr>
        </p:nvGraphicFramePr>
        <p:xfrm>
          <a:off x="838200" y="1825625"/>
          <a:ext cx="105156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3555408933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746612036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191617752"/>
                    </a:ext>
                  </a:extLst>
                </a:gridCol>
              </a:tblGrid>
              <a:tr h="449552">
                <a:tc>
                  <a:txBody>
                    <a:bodyPr/>
                    <a:lstStyle/>
                    <a:p>
                      <a:r>
                        <a:rPr lang="cs-CZ" dirty="0"/>
                        <a:t>Je určitá kategorie proměnné  větší (menší) než jiná kategorie?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Kolikrát je větší(menší)?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5736580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cs-CZ" dirty="0"/>
                        <a:t>Jsou tyto otázky smysluplné?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Proměnná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18336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Nominální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4405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ano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Pořadová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80413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ano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ano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Intervalová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82601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646429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479F98-246F-AE4F-9AB2-DFA862088D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operací a proměnných</a:t>
            </a:r>
          </a:p>
        </p:txBody>
      </p:sp>
      <p:graphicFrame>
        <p:nvGraphicFramePr>
          <p:cNvPr id="4" name="Tabulka 4">
            <a:extLst>
              <a:ext uri="{FF2B5EF4-FFF2-40B4-BE49-F238E27FC236}">
                <a16:creationId xmlns:a16="http://schemas.microsoft.com/office/drawing/2014/main" id="{3C96DEDA-584A-6046-87CA-C5C0D4EC2EB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1702464326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721291507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547856787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00775449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Nominální operace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Pořadové operace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Intervalová operace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3122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Nominální proměnné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Ano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27071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Pořadové proměnné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Ano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Ano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51728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Intervalové proměnné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Ano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Ano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Ano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0178883"/>
                  </a:ext>
                </a:extLst>
              </a:tr>
            </a:tbl>
          </a:graphicData>
        </a:graphic>
      </p:graphicFrame>
      <p:sp>
        <p:nvSpPr>
          <p:cNvPr id="5" name="TextovéPole 4">
            <a:extLst>
              <a:ext uri="{FF2B5EF4-FFF2-40B4-BE49-F238E27FC236}">
                <a16:creationId xmlns:a16="http://schemas.microsoft.com/office/drawing/2014/main" id="{1477FCA8-FD80-E945-829C-734A4BCA36B8}"/>
              </a:ext>
            </a:extLst>
          </p:cNvPr>
          <p:cNvSpPr txBox="1"/>
          <p:nvPr/>
        </p:nvSpPr>
        <p:spPr>
          <a:xfrm>
            <a:off x="1005840" y="3443922"/>
            <a:ext cx="10561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cs-CZ" dirty="0"/>
              <a:t>Operace nižšího řádu může užít na data vyšších řádů</a:t>
            </a:r>
          </a:p>
        </p:txBody>
      </p:sp>
    </p:spTree>
    <p:extLst>
      <p:ext uri="{BB962C8B-B14F-4D97-AF65-F5344CB8AC3E}">
        <p14:creationId xmlns:p14="http://schemas.microsoft.com/office/powerpoint/2010/main" val="7247652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890C32-93E8-36D1-BC62-8505A2A4E2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Podmínky splnění předmětu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1464ED-09EB-B262-71DE-6CC2E7A306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Zápočtový test </a:t>
            </a:r>
          </a:p>
          <a:p>
            <a:r>
              <a:rPr lang="cs-CZ" dirty="0"/>
              <a:t>splnění úkolu v softwaru STATISTICA</a:t>
            </a:r>
          </a:p>
          <a:p>
            <a:r>
              <a:rPr lang="cs-CZ" dirty="0"/>
              <a:t>bude vycházet zejména z cvičení a pomocných materiálů v </a:t>
            </a:r>
            <a:r>
              <a:rPr lang="cs-CZ" dirty="0" err="1"/>
              <a:t>moodle</a:t>
            </a:r>
            <a:endParaRPr lang="cs-CZ" dirty="0"/>
          </a:p>
          <a:p>
            <a:r>
              <a:rPr lang="cs-CZ" dirty="0"/>
              <a:t>Umožněna 1. oprava</a:t>
            </a:r>
          </a:p>
          <a:p>
            <a:pPr marL="0" indent="0">
              <a:buNone/>
            </a:pPr>
            <a:r>
              <a:rPr lang="cs-CZ" dirty="0"/>
              <a:t>Zkouška formou testu</a:t>
            </a:r>
          </a:p>
          <a:p>
            <a:r>
              <a:rPr lang="cs-CZ" dirty="0"/>
              <a:t>Zejména teorie, drobné výpočty demonstrující pochopení látky a interpretace dat</a:t>
            </a:r>
          </a:p>
          <a:p>
            <a:r>
              <a:rPr lang="cs-CZ" dirty="0"/>
              <a:t>Interpretace </a:t>
            </a:r>
            <a:r>
              <a:rPr lang="cs-CZ" dirty="0" err="1"/>
              <a:t>statistickýh</a:t>
            </a:r>
            <a:r>
              <a:rPr lang="cs-CZ" dirty="0"/>
              <a:t> výstupů</a:t>
            </a:r>
          </a:p>
        </p:txBody>
      </p:sp>
    </p:spTree>
    <p:extLst>
      <p:ext uri="{BB962C8B-B14F-4D97-AF65-F5344CB8AC3E}">
        <p14:creationId xmlns:p14="http://schemas.microsoft.com/office/powerpoint/2010/main" val="26840807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DD9A3C-1700-FC01-E413-8FA0D5BEC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 a jak studovat statistiku?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E4599B1-86F2-00EC-0D1E-AFC39B98AF4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 je </a:t>
            </a:r>
            <a:r>
              <a:rPr lang="en-US" dirty="0" err="1"/>
              <a:t>statistika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6489581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EB81B6-CF77-8247-B316-E6DA69A571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 je </a:t>
            </a:r>
            <a:r>
              <a:rPr lang="en-US" dirty="0" err="1"/>
              <a:t>náplní</a:t>
            </a:r>
            <a:r>
              <a:rPr lang="en-US" dirty="0"/>
              <a:t> </a:t>
            </a:r>
            <a:r>
              <a:rPr lang="en-US" dirty="0" err="1"/>
              <a:t>statistiky</a:t>
            </a:r>
            <a:r>
              <a:rPr lang="en-US" dirty="0"/>
              <a:t>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4BC7E4-2A10-C045-8054-D77FBEDFE5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Představa</a:t>
            </a:r>
            <a:r>
              <a:rPr lang="en-US" dirty="0"/>
              <a:t> </a:t>
            </a:r>
            <a:r>
              <a:rPr lang="en-US" dirty="0" err="1"/>
              <a:t>statistiky</a:t>
            </a:r>
            <a:r>
              <a:rPr lang="en-US" dirty="0"/>
              <a:t> </a:t>
            </a:r>
            <a:r>
              <a:rPr lang="en-US" dirty="0" err="1"/>
              <a:t>jako</a:t>
            </a:r>
            <a:r>
              <a:rPr lang="en-US" dirty="0"/>
              <a:t> </a:t>
            </a:r>
            <a:r>
              <a:rPr lang="en-US" dirty="0" err="1"/>
              <a:t>práce</a:t>
            </a:r>
            <a:r>
              <a:rPr lang="en-US" dirty="0"/>
              <a:t> s </a:t>
            </a:r>
            <a:r>
              <a:rPr lang="en-US" dirty="0" err="1"/>
              <a:t>čísly</a:t>
            </a:r>
            <a:r>
              <a:rPr lang="en-US" dirty="0"/>
              <a:t> a </a:t>
            </a:r>
            <a:r>
              <a:rPr lang="en-US" dirty="0" err="1"/>
              <a:t>výpočty</a:t>
            </a:r>
            <a:endParaRPr lang="en-US" dirty="0"/>
          </a:p>
          <a:p>
            <a:r>
              <a:rPr lang="en-US" dirty="0" err="1"/>
              <a:t>Dnes</a:t>
            </a:r>
            <a:r>
              <a:rPr lang="en-US" dirty="0"/>
              <a:t> </a:t>
            </a:r>
            <a:r>
              <a:rPr lang="en-US" dirty="0" err="1"/>
              <a:t>většinu</a:t>
            </a:r>
            <a:r>
              <a:rPr lang="en-US" dirty="0"/>
              <a:t> </a:t>
            </a:r>
            <a:r>
              <a:rPr lang="en-US" dirty="0" err="1"/>
              <a:t>výpočtů</a:t>
            </a:r>
            <a:r>
              <a:rPr lang="en-US" dirty="0"/>
              <a:t> </a:t>
            </a:r>
            <a:r>
              <a:rPr lang="en-US" dirty="0" err="1"/>
              <a:t>obstará</a:t>
            </a:r>
            <a:r>
              <a:rPr lang="en-US" dirty="0"/>
              <a:t> </a:t>
            </a:r>
            <a:r>
              <a:rPr lang="en-US" dirty="0" err="1"/>
              <a:t>počítač</a:t>
            </a:r>
            <a:r>
              <a:rPr lang="en-US" dirty="0"/>
              <a:t>, </a:t>
            </a:r>
            <a:r>
              <a:rPr lang="en-US" dirty="0" err="1"/>
              <a:t>takže</a:t>
            </a:r>
            <a:r>
              <a:rPr lang="en-US" dirty="0"/>
              <a:t> je </a:t>
            </a:r>
            <a:r>
              <a:rPr lang="en-US" dirty="0" err="1"/>
              <a:t>třeba</a:t>
            </a:r>
            <a:r>
              <a:rPr lang="en-US" dirty="0"/>
              <a:t> </a:t>
            </a:r>
            <a:r>
              <a:rPr lang="en-US" dirty="0" err="1"/>
              <a:t>vědět</a:t>
            </a:r>
            <a:r>
              <a:rPr lang="en-US" dirty="0"/>
              <a:t> co </a:t>
            </a:r>
            <a:r>
              <a:rPr lang="en-US" dirty="0" err="1"/>
              <a:t>chci</a:t>
            </a:r>
            <a:r>
              <a:rPr lang="en-US" dirty="0"/>
              <a:t> s </a:t>
            </a:r>
            <a:r>
              <a:rPr lang="en-US" dirty="0" err="1"/>
              <a:t>daty</a:t>
            </a:r>
            <a:r>
              <a:rPr lang="en-US" dirty="0"/>
              <a:t> </a:t>
            </a:r>
            <a:r>
              <a:rPr lang="en-US" dirty="0" err="1"/>
              <a:t>udělat</a:t>
            </a:r>
            <a:r>
              <a:rPr lang="en-US" dirty="0"/>
              <a:t>, </a:t>
            </a:r>
            <a:r>
              <a:rPr lang="en-US" dirty="0" err="1"/>
              <a:t>nastavit</a:t>
            </a:r>
            <a:r>
              <a:rPr lang="en-US" dirty="0"/>
              <a:t> </a:t>
            </a:r>
            <a:r>
              <a:rPr lang="en-US" dirty="0" err="1"/>
              <a:t>správné</a:t>
            </a:r>
            <a:r>
              <a:rPr lang="en-US" dirty="0"/>
              <a:t> </a:t>
            </a:r>
            <a:r>
              <a:rPr lang="en-US" dirty="0" err="1"/>
              <a:t>výpočty</a:t>
            </a:r>
            <a:r>
              <a:rPr lang="en-US" dirty="0"/>
              <a:t> a </a:t>
            </a:r>
            <a:r>
              <a:rPr lang="en-US" dirty="0" err="1"/>
              <a:t>dobře</a:t>
            </a:r>
            <a:r>
              <a:rPr lang="en-US" dirty="0"/>
              <a:t> </a:t>
            </a:r>
            <a:r>
              <a:rPr lang="en-US" dirty="0" err="1"/>
              <a:t>intepretovat</a:t>
            </a:r>
            <a:endParaRPr lang="en-US" dirty="0"/>
          </a:p>
          <a:p>
            <a:r>
              <a:rPr lang="en-US" dirty="0" err="1"/>
              <a:t>Cílem</a:t>
            </a:r>
            <a:r>
              <a:rPr lang="en-US" dirty="0"/>
              <a:t> je </a:t>
            </a:r>
            <a:r>
              <a:rPr lang="en-US" dirty="0" err="1"/>
              <a:t>porozumění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13334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5D0D0D-5489-3DB7-230A-93A7710FF3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statistika?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004890-8D09-AE83-3706-836F6E557F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cs-CZ" dirty="0"/>
              <a:t>základ pro kvantitativní empirický výzkum</a:t>
            </a:r>
          </a:p>
          <a:p>
            <a:pPr fontAlgn="base"/>
            <a:r>
              <a:rPr lang="cs-CZ" dirty="0"/>
              <a:t>zaměřená na porozumění světu, vytváření vědění a opory v rozhodování</a:t>
            </a:r>
          </a:p>
          <a:p>
            <a:pPr fontAlgn="base"/>
            <a:r>
              <a:rPr lang="cs-CZ" dirty="0"/>
              <a:t>Abychom toto s pomocí statistiky zvládly, nestačí „chroustat“ čísla</a:t>
            </a:r>
          </a:p>
          <a:p>
            <a:pPr fontAlgn="base">
              <a:buFont typeface="Wingdings" pitchFamily="2" charset="2"/>
              <a:buChar char="Ø"/>
            </a:pPr>
            <a:r>
              <a:rPr lang="cs-CZ" dirty="0"/>
              <a:t> je potřeba rozumět tomu, co znamenají</a:t>
            </a:r>
          </a:p>
          <a:p>
            <a:pPr fontAlgn="base">
              <a:buFont typeface="Wingdings" pitchFamily="2" charset="2"/>
              <a:buChar char="Ø"/>
            </a:pPr>
            <a:r>
              <a:rPr lang="cs-CZ" dirty="0"/>
              <a:t> budeme se učit porozumět číslům v různých formách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57395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DD9A3C-1700-FC01-E413-8FA0D5BEC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 a jak studovat statistiku?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E4599B1-86F2-00EC-0D1E-AFC39B98AF4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Proč</a:t>
            </a:r>
            <a:r>
              <a:rPr lang="en-US" dirty="0"/>
              <a:t> </a:t>
            </a:r>
            <a:r>
              <a:rPr lang="en-US" dirty="0" err="1"/>
              <a:t>studovat</a:t>
            </a:r>
            <a:r>
              <a:rPr lang="en-US" dirty="0"/>
              <a:t> </a:t>
            </a:r>
            <a:r>
              <a:rPr lang="en-US" dirty="0" err="1"/>
              <a:t>statistiku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22933807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2600</TotalTime>
  <Words>1802</Words>
  <Application>Microsoft Macintosh PowerPoint</Application>
  <PresentationFormat>Širokoúhlá obrazovka</PresentationFormat>
  <Paragraphs>231</Paragraphs>
  <Slides>49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49</vt:i4>
      </vt:variant>
    </vt:vector>
  </HeadingPairs>
  <TitlesOfParts>
    <vt:vector size="54" baseType="lpstr">
      <vt:lpstr>Arial</vt:lpstr>
      <vt:lpstr>Calibri</vt:lpstr>
      <vt:lpstr>Calibri Light</vt:lpstr>
      <vt:lpstr>Wingdings</vt:lpstr>
      <vt:lpstr>Motiv Office</vt:lpstr>
      <vt:lpstr>Úvod</vt:lpstr>
      <vt:lpstr>Organizace kurzu</vt:lpstr>
      <vt:lpstr>Organizace kurzu</vt:lpstr>
      <vt:lpstr>Předpokládaný plán</vt:lpstr>
      <vt:lpstr>Podmínky splnění předmětu</vt:lpstr>
      <vt:lpstr>Proč a jak studovat statistiku?</vt:lpstr>
      <vt:lpstr>Co je náplní statistiky?</vt:lpstr>
      <vt:lpstr>Co je statistika?</vt:lpstr>
      <vt:lpstr>Proč a jak studovat statistiku?</vt:lpstr>
      <vt:lpstr>Proč studovat statistiku?</vt:lpstr>
      <vt:lpstr>Proč studovat statistiku?</vt:lpstr>
      <vt:lpstr>Proč a jak studovat statistiku?</vt:lpstr>
      <vt:lpstr>1. Můžeme shrnout data?</vt:lpstr>
      <vt:lpstr>2. Je signifikantní rozdíl mezi dvěma soubory výsledků?</vt:lpstr>
      <vt:lpstr>3. Je blízký vztah mezi dvěma studovanými jevy?</vt:lpstr>
      <vt:lpstr>Proč a jak studovat statistiku?</vt:lpstr>
      <vt:lpstr>čím začíná zkoumání využívající statistiky?</vt:lpstr>
      <vt:lpstr>Jak vypadá cyklus zkoumání využívající statistiky?</vt:lpstr>
      <vt:lpstr>Problém</vt:lpstr>
      <vt:lpstr>Plán</vt:lpstr>
      <vt:lpstr>Data</vt:lpstr>
      <vt:lpstr>Analýza</vt:lpstr>
      <vt:lpstr>Závěry a komunikace</vt:lpstr>
      <vt:lpstr>Důležitost relativních čísel a různých měr, zdroj: Spiegelhalter a Masters (2021) </vt:lpstr>
      <vt:lpstr>Příklady nevhodné a zavádějící analýzy prezentace dat</vt:lpstr>
      <vt:lpstr>Zpráva alkoholového průmyslu</vt:lpstr>
      <vt:lpstr>Prezentace aplikace PowerPoint</vt:lpstr>
      <vt:lpstr>Robinson, M. B., &amp; Scherlen, R. G. (2014). Lies, damned lies, and drug war statistics: a critical analysis of claims made by the office of National Drug Control Policy. SUNY Press. </vt:lpstr>
      <vt:lpstr>Jak byste charakterizovali trend horní časové řad?</vt:lpstr>
      <vt:lpstr>Trend považován za stabilní</vt:lpstr>
      <vt:lpstr>Trend považován za stabilní</vt:lpstr>
      <vt:lpstr>Trend považován za stabilní</vt:lpstr>
      <vt:lpstr>Část II:</vt:lpstr>
      <vt:lpstr>Vidět svět jako data: operacionalizace </vt:lpstr>
      <vt:lpstr>Vidět svět jako data: přenesení pozorování do datové sady</vt:lpstr>
      <vt:lpstr>Proč statistický software?</vt:lpstr>
      <vt:lpstr>Statistický software</vt:lpstr>
      <vt:lpstr>Příklad excel</vt:lpstr>
      <vt:lpstr>Datová matice (nejčastější forma datové sady)</vt:lpstr>
      <vt:lpstr>Proměnná</vt:lpstr>
      <vt:lpstr>Typy proměnných: co budu vyžadovat</vt:lpstr>
      <vt:lpstr>Typy proměnných: co budu vyžadovat</vt:lpstr>
      <vt:lpstr>Jaké máme typy proměnných? Stevensova typologie (1946) </vt:lpstr>
      <vt:lpstr>Častá úprava Stevensovy typologie </vt:lpstr>
      <vt:lpstr>Alternativní prezentace Stevensovy typologie </vt:lpstr>
      <vt:lpstr>Matematická perspektiva na kvantitativní proměnné </vt:lpstr>
      <vt:lpstr>Proč je důležité znát rozdíl mezi proměnnými?</vt:lpstr>
      <vt:lpstr>Shrnutí</vt:lpstr>
      <vt:lpstr>Typy operací a proměnných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Statistika pro adiktology - pokročilá</dc:title>
  <dc:creator>Petruželka, Benjamin</dc:creator>
  <cp:lastModifiedBy>Benjamin Petruželka</cp:lastModifiedBy>
  <cp:revision>88</cp:revision>
  <dcterms:created xsi:type="dcterms:W3CDTF">2020-01-03T11:42:41Z</dcterms:created>
  <dcterms:modified xsi:type="dcterms:W3CDTF">2024-10-03T11:41:07Z</dcterms:modified>
</cp:coreProperties>
</file>