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531" r:id="rId4"/>
    <p:sldId id="532" r:id="rId5"/>
    <p:sldId id="553" r:id="rId6"/>
    <p:sldId id="533" r:id="rId7"/>
    <p:sldId id="540" r:id="rId8"/>
    <p:sldId id="541" r:id="rId9"/>
    <p:sldId id="542" r:id="rId10"/>
    <p:sldId id="543" r:id="rId11"/>
    <p:sldId id="544" r:id="rId12"/>
    <p:sldId id="546" r:id="rId13"/>
    <p:sldId id="548" r:id="rId14"/>
    <p:sldId id="549" r:id="rId15"/>
    <p:sldId id="550" r:id="rId16"/>
    <p:sldId id="547" r:id="rId17"/>
    <p:sldId id="322" r:id="rId18"/>
    <p:sldId id="303" r:id="rId19"/>
    <p:sldId id="304" r:id="rId20"/>
    <p:sldId id="323" r:id="rId21"/>
    <p:sldId id="312" r:id="rId22"/>
    <p:sldId id="306" r:id="rId23"/>
    <p:sldId id="259" r:id="rId24"/>
    <p:sldId id="266" r:id="rId25"/>
    <p:sldId id="292" r:id="rId26"/>
    <p:sldId id="293" r:id="rId27"/>
    <p:sldId id="294" r:id="rId28"/>
    <p:sldId id="296" r:id="rId29"/>
    <p:sldId id="297" r:id="rId30"/>
    <p:sldId id="552" r:id="rId31"/>
    <p:sldId id="307" r:id="rId32"/>
    <p:sldId id="324" r:id="rId33"/>
    <p:sldId id="308" r:id="rId34"/>
    <p:sldId id="309" r:id="rId35"/>
    <p:sldId id="431" r:id="rId36"/>
    <p:sldId id="433" r:id="rId37"/>
    <p:sldId id="523" r:id="rId38"/>
    <p:sldId id="524" r:id="rId39"/>
    <p:sldId id="525" r:id="rId40"/>
    <p:sldId id="432" r:id="rId41"/>
    <p:sldId id="330" r:id="rId42"/>
    <p:sldId id="331" r:id="rId43"/>
    <p:sldId id="332" r:id="rId44"/>
    <p:sldId id="551" r:id="rId4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FA8DED-E434-0101-396E-79730182BB5E}" name="Benjamin Petruželka" initials="BP" userId="Benjamin Petruželka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uželka, Benjamin" initials="PB" lastIdx="2" clrIdx="0">
    <p:extLst>
      <p:ext uri="{19B8F6BF-5375-455C-9EA6-DF929625EA0E}">
        <p15:presenceInfo xmlns:p15="http://schemas.microsoft.com/office/powerpoint/2012/main" userId="S::petruzeb@ff.cuni.cz::f8e3b45a-faa4-4094-9acf-441c23478e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 autoAdjust="0"/>
    <p:restoredTop sz="94671"/>
  </p:normalViewPr>
  <p:slideViewPr>
    <p:cSldViewPr snapToGrid="0" snapToObjects="1">
      <p:cViewPr varScale="1">
        <p:scale>
          <a:sx n="93" d="100"/>
          <a:sy n="93" d="100"/>
        </p:scale>
        <p:origin x="21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AE20A-F640-4249-A811-C32A9612F3D3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13504-9055-D448-A00B-03FEB6440A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0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591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80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3872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944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Vidíme že když mají nízké tak mají nízké nebo když vysoké tak vysoké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228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13504-9055-D448-A00B-03FEB6440A6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952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odpovídá nějaké funkci? Parabola a kvadratická funkci – vliv vyjádřen druhou mocninou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54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odpovídá nějaké funkci? Parabola a kvadratická funkci – vliv vyjádřen druhou mocninou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28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odpovídá nějaké funkci? Parabola a kvadratická funkci – vliv vyjádřen druhou mocninou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715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odpovídá nějaké funkci? Parabola a kvadratická funkci – vliv vyjádřen druhou mocninou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C98B6-B162-6B43-AFE9-3C5AD1FE4CC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8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A22C5-6FA1-B14A-82D4-2B0113325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7A3CAD6-AA09-CB49-96A0-B0EAB3E6F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2FEF6C-9A9F-E146-BBE0-5F27471A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D7DBCF-0B4C-504A-B12D-EEC2D039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D94911-F303-9D4A-954B-92D0A3F34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75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C1EC28-E068-D340-94C8-3333853D4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65E6EE-C264-3E45-B393-6822861D6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235DB1-9D4A-B243-ACDA-D0CD9A0E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8639EE-83BA-A340-96E6-3F33955A2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571BAE-4D67-A64A-AEDB-F435837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13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920B97-D308-3F4D-AF69-DD11D1C23C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1F3FFB3-F5DA-964D-89FA-5414234E7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E25013-8AF7-EA42-80BD-922848D2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D703B0-FE8F-0547-B8B7-DB2C710C9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FE427B-C97B-FD42-A90F-B72D5E9A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452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1E1D8-8FA2-4A45-A396-34524295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0EEA1F-8EAD-5E4B-A548-183D6F186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793751-A773-1C4E-A984-09C382706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ACE5B6-1809-1142-BC04-6BC10690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3A51A8-AEB0-8244-888B-D657632F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77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37BE48-C56D-2F49-9324-943164F38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EEE748-D13E-CC49-A5A4-D89B1FA1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732019-2CE7-F24E-A99A-D39824D2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9085933-A27A-0F4C-9EE9-56360E79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DF74FC-2055-C948-A182-8919317E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CC246-77ED-6846-B600-E07F8A97B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91EF61-1B18-5A42-87D1-F2661E22A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A6F0E1-EE46-3249-BDF2-A616A52F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C1E8A4-BD74-BF42-8CEC-0E34A15D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481539-9877-4141-A866-DD1301B33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035F21-4928-1F4C-9CA5-60D67F52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67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109C55-5933-7145-AF87-3C337211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34C03A-5E34-B140-821F-08F5792E7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69FD70-9598-BB46-A000-AA65F92C4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5BA198C-8B9A-844D-8A29-A282BA3B3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BAD0B8B-6C06-644D-A105-3243F8FA6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6BA753-E776-194E-A71C-38829519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CDD62DB-1D7C-1841-B5B7-450F3FDD8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6B25719-82BA-4C4D-AB3F-EBCD60206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805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F459C6-ABE7-7540-9BCC-7DBA1EFD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4AFDB2-A28B-8D40-A064-A9F694364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9EDB2CB-B271-CA41-ACCA-43A4A4A23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8AC340C-29A7-B146-B272-0CC7390E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1500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A349907-6DD6-5C40-870B-62C0B7D0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A17912-FE25-1740-BE8E-256DF08F0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ECAAB8-0BB8-D94E-86E1-1C737170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3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D16841-73E8-8C42-B877-B9D73172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7A4BC6-EF42-A149-ABE4-CB02D278E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82F71F7-DDBC-014E-B958-7EF1C73E6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A70CC5-0ADA-5047-86D4-2F7E8209B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63D31D-CABC-474E-9389-CBBAC7BC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2677B6-C3ED-8144-9328-8F0E88B51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8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DE871-AD55-5E4B-AA99-BC5D1004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EED7D15-B8C1-194D-8BE8-9843EF837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D7C85E-9F1C-4B4B-B0BF-9B1FB234D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037F1A-9E67-8947-A352-E261C436B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C93332-8C7E-D944-87EE-529D68D3D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23C0C29-0757-3D40-96F1-23539B21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39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AE8D36B-51E1-284B-B78C-28F64F6ED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04B819-F8EA-5D4F-84FB-10C94A2E4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DEB0C9F-E5CF-DE43-A4DE-F6ED78BA4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A36A7-071C-0C47-AD2D-4C367EF6AB0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3CE7C8-82AC-5740-837C-62C1EAFF6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B5858A-6F40-F74A-AB47-5DACB84CA3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C4A21-353C-E342-ADCA-3DA3036847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28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F6FE8C-83DD-6F79-0EA4-C105F44852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Popis vztahů mezi proměnnými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0B8C7E-DD71-2814-A51A-19555E509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Kovariance a korelace</a:t>
            </a:r>
          </a:p>
        </p:txBody>
      </p:sp>
    </p:spTree>
    <p:extLst>
      <p:ext uri="{BB962C8B-B14F-4D97-AF65-F5344CB8AC3E}">
        <p14:creationId xmlns:p14="http://schemas.microsoft.com/office/powerpoint/2010/main" val="2624032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540FC0-EA37-6139-C7DB-B56EBCBB1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to uděláme? Říkají nám ta párovaná data něco navíc? Použijeme kovarianci</a:t>
            </a:r>
          </a:p>
        </p:txBody>
      </p:sp>
      <p:pic>
        <p:nvPicPr>
          <p:cNvPr id="5" name="Zástupný obsah 4" descr="Obsah obrázku řada/pruh, text, snímek obrazovky, Vykreslený graf&#10;&#10;Popis byl vytvořen automaticky">
            <a:extLst>
              <a:ext uri="{FF2B5EF4-FFF2-40B4-BE49-F238E27FC236}">
                <a16:creationId xmlns:a16="http://schemas.microsoft.com/office/drawing/2014/main" id="{2FE3062C-8F53-4BE2-868E-6872C8377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83339" y="1864296"/>
            <a:ext cx="9425322" cy="4050393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5F0FFEC-4A99-64FC-9089-C83C26B3473E}"/>
              </a:ext>
            </a:extLst>
          </p:cNvPr>
          <p:cNvSpPr txBox="1"/>
          <p:nvPr/>
        </p:nvSpPr>
        <p:spPr>
          <a:xfrm>
            <a:off x="286687" y="5725547"/>
            <a:ext cx="116186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Pokud bude mít nízkou hodnotu v testu z matematiky, tak i z historie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Pokud bude mít vysokou hodnotu v testu z matematiky, tak i z historie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065338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07298C-4C7C-E0EA-396E-2D048CB2D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457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/>
              <a:t>Můžeme proložit trendovou linii, rostou spolu, vidíme pozitivní trend</a:t>
            </a:r>
          </a:p>
        </p:txBody>
      </p:sp>
      <p:pic>
        <p:nvPicPr>
          <p:cNvPr id="5" name="Zástupný obsah 4" descr="Obsah obrázku řada/pruh, Vykreslený graf, diagram, text&#10;&#10;Popis byl vytvořen automaticky">
            <a:extLst>
              <a:ext uri="{FF2B5EF4-FFF2-40B4-BE49-F238E27FC236}">
                <a16:creationId xmlns:a16="http://schemas.microsoft.com/office/drawing/2014/main" id="{B0303581-CC98-F20C-A38D-3CAEDC672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4419" y="1595020"/>
            <a:ext cx="9750094" cy="4189959"/>
          </a:xfrm>
        </p:spPr>
      </p:pic>
    </p:spTree>
    <p:extLst>
      <p:ext uri="{BB962C8B-B14F-4D97-AF65-F5344CB8AC3E}">
        <p14:creationId xmlns:p14="http://schemas.microsoft.com/office/powerpoint/2010/main" val="1589695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540FC0-EA37-6139-C7DB-B56EBCBB1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Podíváme se na body co jsou pod průměrem a nalevo od průměru negativní hodnoty. Jakou budou mít hodnotu?</a:t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obsah 4" descr="Obsah obrázku řada/pruh, text, snímek obrazovky, Vykreslený graf&#10;&#10;Popis byl vytvořen automaticky">
            <a:extLst>
              <a:ext uri="{FF2B5EF4-FFF2-40B4-BE49-F238E27FC236}">
                <a16:creationId xmlns:a16="http://schemas.microsoft.com/office/drawing/2014/main" id="{2FE3062C-8F53-4BE2-868E-6872C8377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442482"/>
            <a:ext cx="9425322" cy="4050393"/>
          </a:xfr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B0FFDBA-B737-9CA7-BB56-471C7888E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648" y="1489982"/>
            <a:ext cx="4813845" cy="91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55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163E0-8AFE-46CF-D0E1-63070DC3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Podíváme se na body co jsou pod průměrem a nalevo od průměru negativní hodnoty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A91AF-A30B-667C-728E-030A98C11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4" descr="Obsah obrázku řada/pruh, text, snímek obrazovky, Vykreslený graf&#10;&#10;Popis byl vytvořen automaticky">
            <a:extLst>
              <a:ext uri="{FF2B5EF4-FFF2-40B4-BE49-F238E27FC236}">
                <a16:creationId xmlns:a16="http://schemas.microsoft.com/office/drawing/2014/main" id="{D421371C-D8DD-7EE6-0231-CBAAEC1BB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39219"/>
            <a:ext cx="9425322" cy="4050393"/>
          </a:xfrm>
          <a:prstGeom prst="rect">
            <a:avLst/>
          </a:prstGeom>
        </p:spPr>
      </p:pic>
      <p:sp>
        <p:nvSpPr>
          <p:cNvPr id="5" name="Plus 4">
            <a:extLst>
              <a:ext uri="{FF2B5EF4-FFF2-40B4-BE49-F238E27FC236}">
                <a16:creationId xmlns:a16="http://schemas.microsoft.com/office/drawing/2014/main" id="{A6F14804-FF26-72FD-900B-7A72B504F82B}"/>
              </a:ext>
            </a:extLst>
          </p:cNvPr>
          <p:cNvSpPr/>
          <p:nvPr/>
        </p:nvSpPr>
        <p:spPr>
          <a:xfrm>
            <a:off x="1928478" y="4448331"/>
            <a:ext cx="1502229" cy="107768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092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A91AF-A30B-667C-728E-030A98C11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4" descr="Obsah obrázku řada/pruh, text, snímek obrazovky, Vykreslený graf&#10;&#10;Popis byl vytvořen automaticky">
            <a:extLst>
              <a:ext uri="{FF2B5EF4-FFF2-40B4-BE49-F238E27FC236}">
                <a16:creationId xmlns:a16="http://schemas.microsoft.com/office/drawing/2014/main" id="{D421371C-D8DD-7EE6-0231-CBAAEC1BB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42482"/>
            <a:ext cx="9425322" cy="4050393"/>
          </a:xfrm>
          <a:prstGeom prst="rect">
            <a:avLst/>
          </a:prstGeom>
        </p:spPr>
      </p:pic>
      <p:sp>
        <p:nvSpPr>
          <p:cNvPr id="5" name="Plus 4">
            <a:extLst>
              <a:ext uri="{FF2B5EF4-FFF2-40B4-BE49-F238E27FC236}">
                <a16:creationId xmlns:a16="http://schemas.microsoft.com/office/drawing/2014/main" id="{A6F14804-FF26-72FD-900B-7A72B504F82B}"/>
              </a:ext>
            </a:extLst>
          </p:cNvPr>
          <p:cNvSpPr/>
          <p:nvPr/>
        </p:nvSpPr>
        <p:spPr>
          <a:xfrm>
            <a:off x="4252402" y="4467678"/>
            <a:ext cx="1502229" cy="107768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3695CAC9-7D35-3FB0-AE12-8C2237666B53}"/>
              </a:ext>
            </a:extLst>
          </p:cNvPr>
          <p:cNvSpPr/>
          <p:nvPr/>
        </p:nvSpPr>
        <p:spPr>
          <a:xfrm>
            <a:off x="6514246" y="2619460"/>
            <a:ext cx="1502229" cy="107768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8CC89C87-24AE-720F-0EB8-0BD58C45122E}"/>
              </a:ext>
            </a:extLst>
          </p:cNvPr>
          <p:cNvSpPr/>
          <p:nvPr/>
        </p:nvSpPr>
        <p:spPr>
          <a:xfrm>
            <a:off x="2508739" y="2954477"/>
            <a:ext cx="1758461" cy="6330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Minus 7">
            <a:extLst>
              <a:ext uri="{FF2B5EF4-FFF2-40B4-BE49-F238E27FC236}">
                <a16:creationId xmlns:a16="http://schemas.microsoft.com/office/drawing/2014/main" id="{E8DB46D8-414C-2F23-2BFC-D4E23638913A}"/>
              </a:ext>
            </a:extLst>
          </p:cNvPr>
          <p:cNvSpPr/>
          <p:nvPr/>
        </p:nvSpPr>
        <p:spPr>
          <a:xfrm>
            <a:off x="7568083" y="4467678"/>
            <a:ext cx="1758461" cy="6330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421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163E0-8AFE-46CF-D0E1-63070DC32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Protože jsou všechny pozitivní, tak je vztah pozitivní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A91AF-A30B-667C-728E-030A98C11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4" descr="Obsah obrázku řada/pruh, text, snímek obrazovky, Vykreslený graf&#10;&#10;Popis byl vytvořen automaticky">
            <a:extLst>
              <a:ext uri="{FF2B5EF4-FFF2-40B4-BE49-F238E27FC236}">
                <a16:creationId xmlns:a16="http://schemas.microsoft.com/office/drawing/2014/main" id="{D421371C-D8DD-7EE6-0231-CBAAEC1BB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442482"/>
            <a:ext cx="9425322" cy="4050393"/>
          </a:xfrm>
          <a:prstGeom prst="rect">
            <a:avLst/>
          </a:prstGeom>
        </p:spPr>
      </p:pic>
      <p:sp>
        <p:nvSpPr>
          <p:cNvPr id="5" name="Plus 4">
            <a:extLst>
              <a:ext uri="{FF2B5EF4-FFF2-40B4-BE49-F238E27FC236}">
                <a16:creationId xmlns:a16="http://schemas.microsoft.com/office/drawing/2014/main" id="{A6F14804-FF26-72FD-900B-7A72B504F82B}"/>
              </a:ext>
            </a:extLst>
          </p:cNvPr>
          <p:cNvSpPr/>
          <p:nvPr/>
        </p:nvSpPr>
        <p:spPr>
          <a:xfrm>
            <a:off x="2743200" y="4343400"/>
            <a:ext cx="1502229" cy="107768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Plus 5">
            <a:extLst>
              <a:ext uri="{FF2B5EF4-FFF2-40B4-BE49-F238E27FC236}">
                <a16:creationId xmlns:a16="http://schemas.microsoft.com/office/drawing/2014/main" id="{3695CAC9-7D35-3FB0-AE12-8C2237666B53}"/>
              </a:ext>
            </a:extLst>
          </p:cNvPr>
          <p:cNvSpPr/>
          <p:nvPr/>
        </p:nvSpPr>
        <p:spPr>
          <a:xfrm>
            <a:off x="7696200" y="2890157"/>
            <a:ext cx="1502229" cy="1077686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Minus 6">
            <a:extLst>
              <a:ext uri="{FF2B5EF4-FFF2-40B4-BE49-F238E27FC236}">
                <a16:creationId xmlns:a16="http://schemas.microsoft.com/office/drawing/2014/main" id="{8CC89C87-24AE-720F-0EB8-0BD58C45122E}"/>
              </a:ext>
            </a:extLst>
          </p:cNvPr>
          <p:cNvSpPr/>
          <p:nvPr/>
        </p:nvSpPr>
        <p:spPr>
          <a:xfrm>
            <a:off x="2508739" y="2954477"/>
            <a:ext cx="1758461" cy="6330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Minus 7">
            <a:extLst>
              <a:ext uri="{FF2B5EF4-FFF2-40B4-BE49-F238E27FC236}">
                <a16:creationId xmlns:a16="http://schemas.microsoft.com/office/drawing/2014/main" id="{E8DB46D8-414C-2F23-2BFC-D4E23638913A}"/>
              </a:ext>
            </a:extLst>
          </p:cNvPr>
          <p:cNvSpPr/>
          <p:nvPr/>
        </p:nvSpPr>
        <p:spPr>
          <a:xfrm>
            <a:off x="7568083" y="4467678"/>
            <a:ext cx="1758461" cy="63304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458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B90FDE-34FE-7AB8-1EAA-6B259E68D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Kovariance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4B9BAEB-A0E6-4B36-24A1-08A6FA188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776" y="1690688"/>
            <a:ext cx="8859497" cy="3825692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02C0A-287C-0647-2F95-A66536FE33FC}"/>
              </a:ext>
            </a:extLst>
          </p:cNvPr>
          <p:cNvSpPr txBox="1">
            <a:spLocks/>
          </p:cNvSpPr>
          <p:nvPr/>
        </p:nvSpPr>
        <p:spPr>
          <a:xfrm>
            <a:off x="977593" y="5785137"/>
            <a:ext cx="8704803" cy="707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Míra toho, jak dvě proměnné variují společně.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0554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7FD59F-B08F-3958-327D-DD085725B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BB3997-32D0-8004-E889-102E43B090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2264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8BA5B7-0505-4DC7-A505-3B4C828D6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Korelační koeficienty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8B19CC-5593-0350-208E-B3F182FE4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Nepraktičnost kovariance</a:t>
            </a:r>
          </a:p>
          <a:p>
            <a:r>
              <a:rPr lang="cs-CZ" dirty="0"/>
              <a:t>Hodnoty kovariance nejsou samy o sobě příliš vypovídající (stejně jako hodnoty rozptylu)</a:t>
            </a:r>
          </a:p>
          <a:p>
            <a:r>
              <a:rPr lang="cs-CZ" dirty="0"/>
              <a:t>Problematická interpretace – hodnota odvisí od rozptýlenosti obou proměnných</a:t>
            </a:r>
          </a:p>
          <a:p>
            <a:r>
              <a:rPr lang="cs-CZ" dirty="0"/>
              <a:t>Hodnoty kovariance mají příliš velké rozpětí (teoreticky nabývají hodnoty od mínus nekonečna do plus nekonečna)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nutnost standardizace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Proto využíváme standardizovanou verzi kovariance (korelaci), která nabývá hodnot od -1 do 1</a:t>
            </a:r>
          </a:p>
        </p:txBody>
      </p:sp>
    </p:spTree>
    <p:extLst>
      <p:ext uri="{BB962C8B-B14F-4D97-AF65-F5344CB8AC3E}">
        <p14:creationId xmlns:p14="http://schemas.microsoft.com/office/powerpoint/2010/main" val="2431015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2D520-73EC-83D2-2D3B-CA22FAD4B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standardizujeme? </a:t>
            </a:r>
            <a:r>
              <a:rPr lang="cs-CZ" dirty="0" err="1"/>
              <a:t>Pearsonův</a:t>
            </a:r>
            <a:r>
              <a:rPr lang="cs-CZ" dirty="0"/>
              <a:t> korelační koeficient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ABE10B-595F-779C-17AE-2467A1927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Vytvořil </a:t>
            </a:r>
            <a:r>
              <a:rPr lang="cs-CZ" dirty="0" err="1"/>
              <a:t>Pearson</a:t>
            </a:r>
            <a:endParaRPr lang="cs-CZ" dirty="0"/>
          </a:p>
          <a:p>
            <a:r>
              <a:rPr lang="cs-CZ" dirty="0"/>
              <a:t>Vydělíme kovarianci součinem směrodatných odchylek (standardizujeme)</a:t>
            </a:r>
          </a:p>
          <a:p>
            <a:r>
              <a:rPr lang="el-GR" dirty="0"/>
              <a:t>ρ=</a:t>
            </a:r>
            <a:r>
              <a:rPr lang="cs-CZ" dirty="0" err="1"/>
              <a:t>cov</a:t>
            </a:r>
            <a:r>
              <a:rPr lang="cs-CZ" dirty="0"/>
              <a:t>(X,Y)/(</a:t>
            </a:r>
            <a:r>
              <a:rPr lang="el-GR" dirty="0"/>
              <a:t>σ</a:t>
            </a:r>
            <a:r>
              <a:rPr lang="cs-CZ" dirty="0"/>
              <a:t>X∗</a:t>
            </a:r>
            <a:r>
              <a:rPr lang="el-GR" dirty="0"/>
              <a:t>σ</a:t>
            </a:r>
            <a:r>
              <a:rPr lang="cs-CZ" dirty="0" err="1"/>
              <a:t>Y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320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051B6F-5D8A-03CF-2B92-7AD0C0E61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9196"/>
            <a:ext cx="10515600" cy="95475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Co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ukazuje</a:t>
            </a:r>
            <a:r>
              <a:rPr lang="en-US" sz="3600" dirty="0"/>
              <a:t> </a:t>
            </a:r>
            <a:r>
              <a:rPr lang="en-US" sz="3600" dirty="0" err="1"/>
              <a:t>tento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? </a:t>
            </a:r>
            <a:r>
              <a:rPr lang="en-US" sz="3600" dirty="0" err="1"/>
              <a:t>Proč</a:t>
            </a:r>
            <a:r>
              <a:rPr lang="en-US" sz="3600" dirty="0"/>
              <a:t> ho </a:t>
            </a:r>
            <a:r>
              <a:rPr lang="en-US" sz="3600" dirty="0" err="1"/>
              <a:t>používáme</a:t>
            </a:r>
            <a:r>
              <a:rPr lang="en-US" sz="3600" dirty="0"/>
              <a:t>? Jak </a:t>
            </a:r>
            <a:r>
              <a:rPr lang="en-US" sz="3600" dirty="0" err="1"/>
              <a:t>můžeme</a:t>
            </a:r>
            <a:r>
              <a:rPr lang="en-US" sz="3600" dirty="0"/>
              <a:t> </a:t>
            </a:r>
            <a:r>
              <a:rPr lang="en-US" sz="3600" dirty="0" err="1"/>
              <a:t>vyjádřit</a:t>
            </a:r>
            <a:r>
              <a:rPr lang="en-US" sz="3600" dirty="0"/>
              <a:t> </a:t>
            </a:r>
            <a:r>
              <a:rPr lang="en-US" sz="3600" dirty="0" err="1"/>
              <a:t>tento</a:t>
            </a:r>
            <a:r>
              <a:rPr lang="en-US" sz="3600" dirty="0"/>
              <a:t> </a:t>
            </a:r>
            <a:r>
              <a:rPr lang="en-US" sz="3600" dirty="0" err="1"/>
              <a:t>vztah</a:t>
            </a:r>
            <a:r>
              <a:rPr lang="en-US" sz="3600" dirty="0"/>
              <a:t>?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C76EF6D-E64A-A716-F4C7-E5A6F2350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7462" y="1353246"/>
            <a:ext cx="7052407" cy="415150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A0A2E24-0FCE-6903-9766-99BB04C1D594}"/>
              </a:ext>
            </a:extLst>
          </p:cNvPr>
          <p:cNvSpPr txBox="1"/>
          <p:nvPr/>
        </p:nvSpPr>
        <p:spPr>
          <a:xfrm>
            <a:off x="10414897" y="6415078"/>
            <a:ext cx="10427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 err="1"/>
              <a:t>Millar</a:t>
            </a:r>
            <a:r>
              <a:rPr lang="cs-CZ" sz="1200" dirty="0"/>
              <a:t> et al. (2017)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CBF1DB68-E579-D573-2930-A38D700DA9F9}"/>
              </a:ext>
            </a:extLst>
          </p:cNvPr>
          <p:cNvSpPr txBox="1">
            <a:spLocks/>
          </p:cNvSpPr>
          <p:nvPr/>
        </p:nvSpPr>
        <p:spPr>
          <a:xfrm>
            <a:off x="585866" y="515724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Graf 1 Průměrný roční počet úmrtí souvisejících s opiáty (2009–2013) a nejlepší dostupné údaje odhady problémových uživatelů</a:t>
            </a:r>
          </a:p>
        </p:txBody>
      </p:sp>
    </p:spTree>
    <p:extLst>
      <p:ext uri="{BB962C8B-B14F-4D97-AF65-F5344CB8AC3E}">
        <p14:creationId xmlns:p14="http://schemas.microsoft.com/office/powerpoint/2010/main" val="3615481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D84E85-7B11-9F62-BC35-080D2B21B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Pearsonův</a:t>
            </a:r>
            <a:r>
              <a:rPr lang="cs-CZ" dirty="0"/>
              <a:t> korelační koeficient: </a:t>
            </a:r>
            <a:r>
              <a:rPr lang="cs-CZ" dirty="0" err="1"/>
              <a:t>předpokldy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E10037-F9A2-1D51-49A8-7E9F359E3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Intervalový nebo poměrový charakter proměnných; </a:t>
            </a:r>
          </a:p>
          <a:p>
            <a:r>
              <a:rPr lang="cs-CZ" dirty="0"/>
              <a:t>Lineární vztah.</a:t>
            </a:r>
          </a:p>
        </p:txBody>
      </p:sp>
    </p:spTree>
    <p:extLst>
      <p:ext uri="{BB962C8B-B14F-4D97-AF65-F5344CB8AC3E}">
        <p14:creationId xmlns:p14="http://schemas.microsoft.com/office/powerpoint/2010/main" val="410281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CEB476-18D6-E3F9-3874-6F54C673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Pearsonův</a:t>
            </a:r>
            <a:r>
              <a:rPr lang="cs-CZ" dirty="0"/>
              <a:t> korelační koeficient: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229E74-A7FC-529F-4E5C-FA6FB4E7C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07183" cy="4351338"/>
          </a:xfrm>
        </p:spPr>
        <p:txBody>
          <a:bodyPr>
            <a:normAutofit/>
          </a:bodyPr>
          <a:lstStyle/>
          <a:p>
            <a:r>
              <a:rPr lang="cs-CZ" dirty="0"/>
              <a:t>Hodnoty od -1 do 1</a:t>
            </a:r>
          </a:p>
          <a:p>
            <a:r>
              <a:rPr lang="cs-CZ" b="1" dirty="0"/>
              <a:t>Korelace je míra lineární asociace </a:t>
            </a:r>
            <a:r>
              <a:rPr lang="cs-CZ" dirty="0"/>
              <a:t>(lineární z latinského </a:t>
            </a:r>
            <a:r>
              <a:rPr lang="cs-CZ" dirty="0" err="1"/>
              <a:t>linearis</a:t>
            </a:r>
            <a:r>
              <a:rPr lang="cs-CZ" dirty="0"/>
              <a:t>: tvořeno přímkami), </a:t>
            </a:r>
            <a:r>
              <a:rPr lang="cs-CZ" b="1" dirty="0"/>
              <a:t>ale není to lineární metrika síly vztahu</a:t>
            </a:r>
          </a:p>
          <a:p>
            <a:r>
              <a:rPr lang="cs-CZ" dirty="0"/>
              <a:t>Interpretace korelačního koeficientu: </a:t>
            </a:r>
            <a:r>
              <a:rPr lang="cs-CZ" dirty="0" err="1"/>
              <a:t>Pearsonův</a:t>
            </a:r>
            <a:r>
              <a:rPr lang="cs-CZ" dirty="0"/>
              <a:t> korelační koeficient na druhou vyjadřuje podíl rozptylu v jedné proměnné, který dokážeme predikovat při znalosti druhé proměnné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439528B-1BA5-7993-C1D7-D564E710C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383" y="2452980"/>
            <a:ext cx="4797072" cy="2823870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F9D3CAD6-D0B0-7BB4-C0F9-136D797B1263}"/>
              </a:ext>
            </a:extLst>
          </p:cNvPr>
          <p:cNvCxnSpPr/>
          <p:nvPr/>
        </p:nvCxnSpPr>
        <p:spPr>
          <a:xfrm flipV="1">
            <a:off x="7867650" y="2914650"/>
            <a:ext cx="3200400" cy="13906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63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F59CB-0783-95BC-7EEB-7A5962D1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zachycuje lineární vztah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FEE7289-B458-E20A-E793-21C8F06161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848" y="1825625"/>
            <a:ext cx="952630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01B7F2F-8D4F-4DE7-8FCD-B3C1ACDBB0DC}"/>
              </a:ext>
            </a:extLst>
          </p:cNvPr>
          <p:cNvSpPr txBox="1"/>
          <p:nvPr/>
        </p:nvSpPr>
        <p:spPr>
          <a:xfrm>
            <a:off x="7380514" y="6311900"/>
            <a:ext cx="497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https://</a:t>
            </a:r>
            <a:r>
              <a:rPr lang="cs-CZ" dirty="0" err="1"/>
              <a:t>en.wikipedia.org</a:t>
            </a:r>
            <a:r>
              <a:rPr lang="cs-CZ" dirty="0"/>
              <a:t>/wiki/</a:t>
            </a:r>
            <a:r>
              <a:rPr lang="cs-CZ" dirty="0" err="1"/>
              <a:t>Correlation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8056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6FBC8-5F64-3866-845C-18D3953A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Pearsonův</a:t>
            </a:r>
            <a:r>
              <a:rPr lang="cs-CZ" dirty="0"/>
              <a:t> korelační koeficient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498ADA-E89D-9EE7-DB39-17BD0281B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Nabývá</a:t>
            </a:r>
            <a:r>
              <a:rPr lang="cs-CZ" dirty="0"/>
              <a:t> hodnot &lt;1;1&gt;</a:t>
            </a:r>
          </a:p>
          <a:p>
            <a:r>
              <a:rPr lang="cs-CZ" dirty="0"/>
              <a:t>0 = závislost není</a:t>
            </a:r>
          </a:p>
          <a:p>
            <a:r>
              <a:rPr lang="cs-CZ" dirty="0"/>
              <a:t>1 = perfektní závislost (hodnoty obou proměnných společně rostou)</a:t>
            </a:r>
          </a:p>
          <a:p>
            <a:r>
              <a:rPr lang="cs-CZ" dirty="0"/>
              <a:t>– 1 = perfektní závislost, ale opačná (jedna hodnota klesá, druhá stoupá)</a:t>
            </a:r>
          </a:p>
        </p:txBody>
      </p:sp>
    </p:spTree>
    <p:extLst>
      <p:ext uri="{BB962C8B-B14F-4D97-AF65-F5344CB8AC3E}">
        <p14:creationId xmlns:p14="http://schemas.microsoft.com/office/powerpoint/2010/main" val="1975581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5D8F78-7C80-4AA5-9F6B-A6B00C214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silná je souvislost? </a:t>
            </a:r>
            <a:r>
              <a:rPr lang="cs-CZ" dirty="0" err="1"/>
              <a:t>Pearsonův</a:t>
            </a:r>
            <a:r>
              <a:rPr lang="cs-CZ" dirty="0"/>
              <a:t> koeficient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84FD1F-E9A4-CF68-485F-E1317ECBD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Hodnoty -1 a +1 odpovídají dokonalému lineárnímu vztahu</a:t>
            </a:r>
          </a:p>
          <a:p>
            <a:r>
              <a:rPr lang="cs-CZ" dirty="0"/>
              <a:t>Doporučení pro hodnotu </a:t>
            </a:r>
            <a:r>
              <a:rPr lang="cs-CZ" dirty="0" err="1"/>
              <a:t>r</a:t>
            </a:r>
            <a:r>
              <a:rPr lang="cs-CZ" dirty="0"/>
              <a:t>:</a:t>
            </a:r>
          </a:p>
          <a:p>
            <a:r>
              <a:rPr lang="cs-CZ" dirty="0"/>
              <a:t>+/- 0,1 - 0,3 = slabá souvislost</a:t>
            </a:r>
          </a:p>
          <a:p>
            <a:r>
              <a:rPr lang="cs-CZ" dirty="0"/>
              <a:t>+/- 0,3 - 0,5 = středně silná</a:t>
            </a:r>
          </a:p>
          <a:p>
            <a:r>
              <a:rPr lang="cs-CZ" dirty="0"/>
              <a:t>+/- 0,5 - 1 = silná souvislost</a:t>
            </a:r>
          </a:p>
          <a:p>
            <a:r>
              <a:rPr lang="cs-CZ" dirty="0"/>
              <a:t>Nicméně záleží na kontextu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8795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D8E2A-F68E-D384-C1C3-8E4CC4A5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měří pouze lineární souvislost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C9070-C48F-9035-5800-FE6ACB9C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/>
          <a:lstStyle/>
          <a:p>
            <a:r>
              <a:rPr lang="cs-CZ" dirty="0"/>
              <a:t>Že se neobjeví korelace neznamená, že není mezi proměnnými vztah</a:t>
            </a:r>
          </a:p>
          <a:p>
            <a:r>
              <a:rPr lang="cs-CZ" dirty="0"/>
              <a:t>Pouze se neobjevil lineární vztah</a:t>
            </a:r>
          </a:p>
          <a:p>
            <a:r>
              <a:rPr lang="cs-CZ" dirty="0"/>
              <a:t>Pro který z těch 4 obrázků je nejvhodnější proložit přímku?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EE1C83-ABB4-BDD8-E1D1-585E024B0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74006"/>
            <a:ext cx="4890229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69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D8E2A-F68E-D384-C1C3-8E4CC4A5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měří pouze lineární souvislost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C9070-C48F-9035-5800-FE6ACB9C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/>
          <a:lstStyle/>
          <a:p>
            <a:r>
              <a:rPr lang="cs-CZ" dirty="0"/>
              <a:t>Obrázek 3.</a:t>
            </a:r>
          </a:p>
          <a:p>
            <a:r>
              <a:rPr lang="cs-CZ" dirty="0"/>
              <a:t>s významným odlehlým pozorováním, které posouvá přímku</a:t>
            </a:r>
          </a:p>
          <a:p>
            <a:r>
              <a:rPr lang="cs-CZ" dirty="0"/>
              <a:t>Může být například chyba měření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EE1C83-ABB4-BDD8-E1D1-585E024B0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74006"/>
            <a:ext cx="4890229" cy="4351339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8FEE4014-C52E-1721-057D-2C4FA3203130}"/>
              </a:ext>
            </a:extLst>
          </p:cNvPr>
          <p:cNvSpPr/>
          <p:nvPr/>
        </p:nvSpPr>
        <p:spPr>
          <a:xfrm>
            <a:off x="6322423" y="4049486"/>
            <a:ext cx="2325188" cy="2220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236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D8E2A-F68E-D384-C1C3-8E4CC4A5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měří pouze lineární souvislost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C9070-C48F-9035-5800-FE6ACB9C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/>
          <a:lstStyle/>
          <a:p>
            <a:r>
              <a:rPr lang="cs-CZ" dirty="0"/>
              <a:t>Obrázek 2. – odpovídá nějaké funkci?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EE1C83-ABB4-BDD8-E1D1-585E024B0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423" y="1873816"/>
            <a:ext cx="4890229" cy="4351339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A00D9105-62BF-0C8C-4B79-49CA5D86FAC9}"/>
              </a:ext>
            </a:extLst>
          </p:cNvPr>
          <p:cNvSpPr/>
          <p:nvPr/>
        </p:nvSpPr>
        <p:spPr>
          <a:xfrm>
            <a:off x="8767537" y="1886878"/>
            <a:ext cx="2325188" cy="2220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2334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D8E2A-F68E-D384-C1C3-8E4CC4A5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měří pouze lineární souvislost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C9070-C48F-9035-5800-FE6ACB9C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/>
          <a:lstStyle/>
          <a:p>
            <a:r>
              <a:rPr lang="cs-CZ" dirty="0"/>
              <a:t>Obrázek 2. – kvadratická funkce</a:t>
            </a:r>
          </a:p>
          <a:p>
            <a:r>
              <a:rPr lang="cs-CZ" dirty="0"/>
              <a:t>Důležitost zobrazení</a:t>
            </a:r>
          </a:p>
          <a:p>
            <a:r>
              <a:rPr lang="cs-CZ" dirty="0"/>
              <a:t>Kdybychom použili model zohledňující tento typ vztahu, tak získáme lepší výsledky</a:t>
            </a:r>
          </a:p>
          <a:p>
            <a:r>
              <a:rPr lang="cs-CZ" dirty="0"/>
              <a:t>Důležitost vizualizace a zobrazení dat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EE1C83-ABB4-BDD8-E1D1-585E024B0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74006"/>
            <a:ext cx="4890229" cy="4351339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C4F02375-9E6C-A5F9-328F-EFC908255982}"/>
              </a:ext>
            </a:extLst>
          </p:cNvPr>
          <p:cNvSpPr/>
          <p:nvPr/>
        </p:nvSpPr>
        <p:spPr>
          <a:xfrm>
            <a:off x="8541114" y="1774006"/>
            <a:ext cx="2325188" cy="2220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0035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BD8E2A-F68E-D384-C1C3-8E4CC4A5E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měří pouze lineární souvislost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3C9070-C48F-9035-5800-FE6ACB9C6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667250"/>
          </a:xfrm>
        </p:spPr>
        <p:txBody>
          <a:bodyPr/>
          <a:lstStyle/>
          <a:p>
            <a:r>
              <a:rPr lang="cs-CZ" dirty="0"/>
              <a:t>Obrázek 4.</a:t>
            </a:r>
          </a:p>
          <a:p>
            <a:r>
              <a:rPr lang="cs-CZ" dirty="0"/>
              <a:t>odlehlé pozorování způsobuje, že korelace nám ukáže vztah, který ale v datech není</a:t>
            </a:r>
          </a:p>
          <a:p>
            <a:r>
              <a:rPr lang="cs-CZ" dirty="0"/>
              <a:t>Důležitost vizualizace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EE1C83-ABB4-BDD8-E1D1-585E024B08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74006"/>
            <a:ext cx="4890229" cy="4351339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AEE4CB38-7641-3142-BF8E-45C1BE005255}"/>
              </a:ext>
            </a:extLst>
          </p:cNvPr>
          <p:cNvSpPr/>
          <p:nvPr/>
        </p:nvSpPr>
        <p:spPr>
          <a:xfrm>
            <a:off x="8541114" y="4159250"/>
            <a:ext cx="2325188" cy="2220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995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C76EF6D-E64A-A716-F4C7-E5A6F23500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39167" y="1862430"/>
            <a:ext cx="7052407" cy="415150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90919A4-41ED-E4BB-C3D6-F28C942DFD5E}"/>
              </a:ext>
            </a:extLst>
          </p:cNvPr>
          <p:cNvSpPr txBox="1"/>
          <p:nvPr/>
        </p:nvSpPr>
        <p:spPr>
          <a:xfrm>
            <a:off x="10414897" y="6415078"/>
            <a:ext cx="10427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 err="1"/>
              <a:t>Millar</a:t>
            </a:r>
            <a:r>
              <a:rPr lang="cs-CZ" sz="1200" dirty="0"/>
              <a:t> et al. (2017)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DC27F942-DEAE-E391-CC09-3651ACCA05E1}"/>
              </a:ext>
            </a:extLst>
          </p:cNvPr>
          <p:cNvCxnSpPr/>
          <p:nvPr/>
        </p:nvCxnSpPr>
        <p:spPr>
          <a:xfrm flipV="1">
            <a:off x="3514165" y="2241176"/>
            <a:ext cx="4249270" cy="2796989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376BDE0-9053-544B-F0DC-6457BEE2799A}"/>
              </a:ext>
            </a:extLst>
          </p:cNvPr>
          <p:cNvSpPr txBox="1">
            <a:spLocks/>
          </p:cNvSpPr>
          <p:nvPr/>
        </p:nvSpPr>
        <p:spPr>
          <a:xfrm>
            <a:off x="838200" y="649196"/>
            <a:ext cx="10515600" cy="9547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Co </a:t>
            </a:r>
            <a:r>
              <a:rPr lang="en-US" sz="3200" dirty="0" err="1"/>
              <a:t>nám</a:t>
            </a:r>
            <a:r>
              <a:rPr lang="en-US" sz="3200" dirty="0"/>
              <a:t> </a:t>
            </a:r>
            <a:r>
              <a:rPr lang="en-US" sz="3200" dirty="0" err="1"/>
              <a:t>ukazuje</a:t>
            </a:r>
            <a:r>
              <a:rPr lang="en-US" sz="3200" dirty="0"/>
              <a:t> </a:t>
            </a:r>
            <a:r>
              <a:rPr lang="en-US" sz="3200" dirty="0" err="1"/>
              <a:t>tento</a:t>
            </a:r>
            <a:r>
              <a:rPr lang="en-US" sz="3200" dirty="0"/>
              <a:t> </a:t>
            </a:r>
            <a:r>
              <a:rPr lang="en-US" sz="3200" dirty="0" err="1"/>
              <a:t>graf</a:t>
            </a:r>
            <a:r>
              <a:rPr lang="en-US" sz="3200" dirty="0"/>
              <a:t>? </a:t>
            </a:r>
            <a:r>
              <a:rPr lang="en-US" sz="3200" dirty="0" err="1"/>
              <a:t>Proč</a:t>
            </a:r>
            <a:r>
              <a:rPr lang="en-US" sz="3200" dirty="0"/>
              <a:t> ho </a:t>
            </a:r>
            <a:r>
              <a:rPr lang="en-US" sz="3200" dirty="0" err="1"/>
              <a:t>používáme</a:t>
            </a:r>
            <a:r>
              <a:rPr lang="en-US" sz="3200" dirty="0"/>
              <a:t>? Jak </a:t>
            </a:r>
            <a:r>
              <a:rPr lang="en-US" sz="3200" dirty="0" err="1"/>
              <a:t>můžeme</a:t>
            </a:r>
            <a:r>
              <a:rPr lang="en-US" sz="3200" dirty="0"/>
              <a:t> </a:t>
            </a:r>
            <a:r>
              <a:rPr lang="en-US" sz="3200" dirty="0" err="1"/>
              <a:t>vyjádřit</a:t>
            </a:r>
            <a:r>
              <a:rPr lang="en-US" sz="3200" dirty="0"/>
              <a:t> </a:t>
            </a:r>
            <a:r>
              <a:rPr lang="en-US" sz="3200" dirty="0" err="1"/>
              <a:t>tento</a:t>
            </a:r>
            <a:r>
              <a:rPr lang="en-US" sz="3200" dirty="0"/>
              <a:t> </a:t>
            </a:r>
            <a:r>
              <a:rPr lang="en-US" sz="3200" dirty="0" err="1"/>
              <a:t>vztah</a:t>
            </a:r>
            <a:r>
              <a:rPr lang="en-US" sz="3200" dirty="0"/>
              <a:t>?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5BD146D9-251C-A0E4-83D2-2EE549438909}"/>
              </a:ext>
            </a:extLst>
          </p:cNvPr>
          <p:cNvSpPr txBox="1">
            <a:spLocks/>
          </p:cNvSpPr>
          <p:nvPr/>
        </p:nvSpPr>
        <p:spPr>
          <a:xfrm>
            <a:off x="838200" y="56096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Graf 1 Průměrný roční počet úmrtí souvisejících s opiáty (2009–2013) a nejlepší dostupné údaje odhady problémových uživatelů</a:t>
            </a:r>
          </a:p>
        </p:txBody>
      </p:sp>
    </p:spTree>
    <p:extLst>
      <p:ext uri="{BB962C8B-B14F-4D97-AF65-F5344CB8AC3E}">
        <p14:creationId xmlns:p14="http://schemas.microsoft.com/office/powerpoint/2010/main" val="47572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02840F-67B1-C98D-7CB8-A4F7D60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3453"/>
            <a:ext cx="10515600" cy="1325563"/>
          </a:xfrm>
        </p:spPr>
        <p:txBody>
          <a:bodyPr/>
          <a:lstStyle/>
          <a:p>
            <a:r>
              <a:rPr lang="cs-CZ" dirty="0"/>
              <a:t>Co budeme dělat, pokud není vhodné použít </a:t>
            </a:r>
            <a:r>
              <a:rPr lang="cs-CZ" dirty="0" err="1"/>
              <a:t>Pearsonův</a:t>
            </a:r>
            <a:r>
              <a:rPr lang="cs-CZ" dirty="0"/>
              <a:t> korelační koeficient?</a:t>
            </a:r>
          </a:p>
        </p:txBody>
      </p:sp>
    </p:spTree>
    <p:extLst>
      <p:ext uri="{BB962C8B-B14F-4D97-AF65-F5344CB8AC3E}">
        <p14:creationId xmlns:p14="http://schemas.microsoft.com/office/powerpoint/2010/main" val="41439618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99806-6A72-1337-2465-5ABE0771A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Spearmanův</a:t>
            </a:r>
            <a:r>
              <a:rPr lang="cs-CZ" dirty="0"/>
              <a:t> korelační koeficient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74835F-F11D-A8EC-ADCA-D3D6FE9F5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cs-CZ" dirty="0" err="1"/>
              <a:t>řevede</a:t>
            </a:r>
            <a:r>
              <a:rPr lang="cs-CZ" dirty="0"/>
              <a:t> pozorování na pořadí z nich se vypočítá </a:t>
            </a:r>
            <a:r>
              <a:rPr lang="cs-CZ" dirty="0" err="1"/>
              <a:t>Pearsonův</a:t>
            </a:r>
            <a:r>
              <a:rPr lang="cs-CZ" dirty="0"/>
              <a:t> koeficient</a:t>
            </a:r>
          </a:p>
          <a:p>
            <a:r>
              <a:rPr lang="cs-CZ" dirty="0"/>
              <a:t>Jde o </a:t>
            </a:r>
            <a:r>
              <a:rPr lang="cs-CZ" b="1" dirty="0"/>
              <a:t>neparametrickou metodu </a:t>
            </a:r>
            <a:r>
              <a:rPr lang="cs-CZ" dirty="0"/>
              <a:t>(nespoléhá se na předpoklad konkrétní základní distribuce nebo na jakékoli jiné specifické předpoklady o parametrech populace), která využívá při výpočtu pořadí hodnot sledovaných veličin, nevyžaduje tedy normalitu dat</a:t>
            </a:r>
          </a:p>
          <a:p>
            <a:r>
              <a:rPr lang="cs-CZ" dirty="0"/>
              <a:t>Výhodou je, že lze tuto metodu použít pro popis jakékoliv závislosti - lineární i nelineární</a:t>
            </a:r>
          </a:p>
        </p:txBody>
      </p:sp>
    </p:spTree>
    <p:extLst>
      <p:ext uri="{BB962C8B-B14F-4D97-AF65-F5344CB8AC3E}">
        <p14:creationId xmlns:p14="http://schemas.microsoft.com/office/powerpoint/2010/main" val="1721586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1D10F-A9F0-572C-3D85-CA6EB3E2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Spearman</a:t>
            </a:r>
            <a:r>
              <a:rPr lang="cs-CZ" dirty="0"/>
              <a:t>: příklad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FCC1A6-1CCC-5DEF-4367-08121FF18B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40" y="1919695"/>
            <a:ext cx="9112804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Přímá spojovací šipka 12">
            <a:extLst>
              <a:ext uri="{FF2B5EF4-FFF2-40B4-BE49-F238E27FC236}">
                <a16:creationId xmlns:a16="http://schemas.microsoft.com/office/drawing/2014/main" id="{3DB150D1-DF88-B9DA-C979-624D2A309393}"/>
              </a:ext>
            </a:extLst>
          </p:cNvPr>
          <p:cNvCxnSpPr/>
          <p:nvPr/>
        </p:nvCxnSpPr>
        <p:spPr>
          <a:xfrm>
            <a:off x="3082833" y="2351314"/>
            <a:ext cx="7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Přímá spojovací šipka 13">
            <a:extLst>
              <a:ext uri="{FF2B5EF4-FFF2-40B4-BE49-F238E27FC236}">
                <a16:creationId xmlns:a16="http://schemas.microsoft.com/office/drawing/2014/main" id="{13AF8219-A94D-A83A-EE9B-3370C443DA18}"/>
              </a:ext>
            </a:extLst>
          </p:cNvPr>
          <p:cNvCxnSpPr/>
          <p:nvPr/>
        </p:nvCxnSpPr>
        <p:spPr>
          <a:xfrm>
            <a:off x="3082833" y="2621280"/>
            <a:ext cx="7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Přímá spojovací šipka 14">
            <a:extLst>
              <a:ext uri="{FF2B5EF4-FFF2-40B4-BE49-F238E27FC236}">
                <a16:creationId xmlns:a16="http://schemas.microsoft.com/office/drawing/2014/main" id="{142EE170-0046-3BD2-FF23-AEE14DBB3C99}"/>
              </a:ext>
            </a:extLst>
          </p:cNvPr>
          <p:cNvCxnSpPr/>
          <p:nvPr/>
        </p:nvCxnSpPr>
        <p:spPr>
          <a:xfrm>
            <a:off x="3082833" y="2869474"/>
            <a:ext cx="79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0A7A59B-2D41-B675-0C75-48C08D3ABCC4}"/>
              </a:ext>
            </a:extLst>
          </p:cNvPr>
          <p:cNvSpPr txBox="1"/>
          <p:nvPr/>
        </p:nvSpPr>
        <p:spPr>
          <a:xfrm>
            <a:off x="1129840" y="5843995"/>
            <a:ext cx="8667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(Zdroj: https://</a:t>
            </a:r>
            <a:r>
              <a:rPr lang="cs-CZ" sz="1200" dirty="0" err="1"/>
              <a:t>portal.matematickabiologie.cz</a:t>
            </a:r>
            <a:r>
              <a:rPr lang="cs-CZ" sz="1200" dirty="0"/>
              <a:t>/</a:t>
            </a:r>
            <a:r>
              <a:rPr lang="cs-CZ" sz="1200" dirty="0" err="1"/>
              <a:t>index.php?pg</a:t>
            </a:r>
            <a:r>
              <a:rPr lang="cs-CZ" sz="1200" dirty="0"/>
              <a:t>=</a:t>
            </a:r>
            <a:r>
              <a:rPr lang="cs-CZ" sz="1200" dirty="0" err="1"/>
              <a:t>aplikovana</a:t>
            </a:r>
            <a:r>
              <a:rPr lang="cs-CZ" sz="1200" dirty="0"/>
              <a:t>-</a:t>
            </a:r>
            <a:r>
              <a:rPr lang="cs-CZ" sz="1200" dirty="0" err="1"/>
              <a:t>analyza</a:t>
            </a:r>
            <a:r>
              <a:rPr lang="cs-CZ" sz="1200" dirty="0"/>
              <a:t>-</a:t>
            </a:r>
            <a:r>
              <a:rPr lang="cs-CZ" sz="1200" dirty="0" err="1"/>
              <a:t>klinickych</a:t>
            </a:r>
            <a:r>
              <a:rPr lang="cs-CZ" sz="1200" dirty="0"/>
              <a:t>-a-</a:t>
            </a:r>
            <a:r>
              <a:rPr lang="cs-CZ" sz="1200" dirty="0" err="1"/>
              <a:t>biologickych</a:t>
            </a:r>
            <a:r>
              <a:rPr lang="cs-CZ" sz="1200" dirty="0"/>
              <a:t>-dat--</a:t>
            </a:r>
            <a:r>
              <a:rPr lang="cs-CZ" sz="1200" dirty="0" err="1"/>
              <a:t>analyza</a:t>
            </a:r>
            <a:r>
              <a:rPr lang="cs-CZ" sz="1200" dirty="0"/>
              <a:t>-a-management-dat-pro-</a:t>
            </a:r>
            <a:r>
              <a:rPr lang="cs-CZ" sz="1200" dirty="0" err="1"/>
              <a:t>zdravotnicke</a:t>
            </a:r>
            <a:r>
              <a:rPr lang="cs-CZ" sz="1200" dirty="0"/>
              <a:t>-obory--</a:t>
            </a:r>
            <a:r>
              <a:rPr lang="cs-CZ" sz="1200" dirty="0" err="1"/>
              <a:t>zaklady</a:t>
            </a:r>
            <a:r>
              <a:rPr lang="cs-CZ" sz="1200" dirty="0"/>
              <a:t>-</a:t>
            </a:r>
            <a:r>
              <a:rPr lang="cs-CZ" sz="1200" dirty="0" err="1"/>
              <a:t>korelacni</a:t>
            </a:r>
            <a:r>
              <a:rPr lang="cs-CZ" sz="1200" dirty="0"/>
              <a:t>-</a:t>
            </a:r>
            <a:r>
              <a:rPr lang="cs-CZ" sz="1200" dirty="0" err="1"/>
              <a:t>analyzy</a:t>
            </a:r>
            <a:r>
              <a:rPr lang="cs-CZ" sz="1200" dirty="0"/>
              <a:t>--</a:t>
            </a:r>
            <a:r>
              <a:rPr lang="cs-CZ" sz="1200" dirty="0" err="1"/>
              <a:t>spearmanuv</a:t>
            </a:r>
            <a:r>
              <a:rPr lang="cs-CZ" sz="1200" dirty="0"/>
              <a:t>-</a:t>
            </a:r>
            <a:r>
              <a:rPr lang="cs-CZ" sz="1200" dirty="0" err="1"/>
              <a:t>korelacni</a:t>
            </a:r>
            <a:r>
              <a:rPr lang="cs-CZ" sz="1200" dirty="0"/>
              <a:t>-koeficient)</a:t>
            </a:r>
          </a:p>
        </p:txBody>
      </p:sp>
    </p:spTree>
    <p:extLst>
      <p:ext uri="{BB962C8B-B14F-4D97-AF65-F5344CB8AC3E}">
        <p14:creationId xmlns:p14="http://schemas.microsoft.com/office/powerpoint/2010/main" val="2324929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46A34-592E-307D-1808-3A4F358DD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err="1"/>
              <a:t>Spearmanův</a:t>
            </a:r>
            <a:r>
              <a:rPr lang="cs-CZ" sz="3200" b="1" dirty="0"/>
              <a:t> korelační koeficient</a:t>
            </a:r>
            <a:endParaRPr lang="cs-CZ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73FB00-9878-36FA-6AC8-D2C1709BE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9" y="1919933"/>
            <a:ext cx="38100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0B12D6A-04FA-A9C1-6092-02F69DCF5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919933"/>
            <a:ext cx="38100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AA255A73-50D0-1F4E-3A24-CF4AAD66F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271" y="1919933"/>
            <a:ext cx="3810000" cy="360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71412F3-5A14-3402-1D57-AC64F7E61BEB}"/>
              </a:ext>
            </a:extLst>
          </p:cNvPr>
          <p:cNvSpPr txBox="1"/>
          <p:nvPr/>
        </p:nvSpPr>
        <p:spPr>
          <a:xfrm>
            <a:off x="838200" y="5779477"/>
            <a:ext cx="10943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(zdroj: https://</a:t>
            </a:r>
            <a:r>
              <a:rPr lang="cs-CZ" dirty="0" err="1"/>
              <a:t>en.wikipedia.org</a:t>
            </a:r>
            <a:r>
              <a:rPr lang="cs-CZ" dirty="0"/>
              <a:t>/wiki/Spearman%27s_rank_correlation_coefficient)</a:t>
            </a:r>
          </a:p>
        </p:txBody>
      </p:sp>
    </p:spTree>
    <p:extLst>
      <p:ext uri="{BB962C8B-B14F-4D97-AF65-F5344CB8AC3E}">
        <p14:creationId xmlns:p14="http://schemas.microsoft.com/office/powerpoint/2010/main" val="2366795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230EF5-062E-D4C6-3F57-02A623C8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Korelace není kauzalita!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817029-BD03-722C-846C-F6BED38B2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0412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372E0-1FC6-4B03-2558-0014CCDF6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falešné korelace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FB24F6-E392-B141-4140-E745FD35E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Korelace počtu vražd a prodané zmrzliny</a:t>
            </a:r>
          </a:p>
          <a:p>
            <a:r>
              <a:rPr lang="cs-CZ" dirty="0"/>
              <a:t>Proč tomu tak bude?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5898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D372E0-1FC6-4B03-2558-0014CCDF6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falešné korelace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FB24F6-E392-B141-4140-E745FD35E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Korelace počtu vražd a prodané zmrzliny</a:t>
            </a:r>
          </a:p>
          <a:p>
            <a:r>
              <a:rPr lang="cs-CZ" dirty="0"/>
              <a:t>Proč tomu tak bude?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teploty a letní měsíce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4300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06ED868-8AC9-1C5D-BAD1-ACB7EE2DA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069" y="2056330"/>
            <a:ext cx="8445500" cy="30988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34CB83B-F908-AC82-CFBC-B47AF5219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169" y="176730"/>
            <a:ext cx="6591300" cy="18796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D519EC4-DD51-3982-B5DC-85AD5BBBCF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619" y="5155130"/>
            <a:ext cx="7772400" cy="132668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B966211-E878-4951-C9AC-5A98F93C6942}"/>
              </a:ext>
            </a:extLst>
          </p:cNvPr>
          <p:cNvSpPr txBox="1"/>
          <p:nvPr/>
        </p:nvSpPr>
        <p:spPr>
          <a:xfrm>
            <a:off x="9902012" y="6297153"/>
            <a:ext cx="229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 </a:t>
            </a:r>
            <a:r>
              <a:rPr lang="cs-CZ" dirty="0" err="1"/>
              <a:t>Vigen</a:t>
            </a:r>
            <a:r>
              <a:rPr lang="cs-CZ" dirty="0"/>
              <a:t> (2015)</a:t>
            </a:r>
          </a:p>
        </p:txBody>
      </p:sp>
    </p:spTree>
    <p:extLst>
      <p:ext uri="{BB962C8B-B14F-4D97-AF65-F5344CB8AC3E}">
        <p14:creationId xmlns:p14="http://schemas.microsoft.com/office/powerpoint/2010/main" val="3995891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B1370B2-3FAF-28F9-68BD-819746289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944" y="0"/>
            <a:ext cx="3962400" cy="17272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AB3E5DE-9AF7-D9F9-F5A4-862DEEDE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1727200"/>
            <a:ext cx="7277100" cy="32258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F8EF0BD-D9BB-453A-BAAB-2B814122E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872" y="4980173"/>
            <a:ext cx="5718544" cy="1805374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E83B0CE-2202-2A56-F8BF-2A01992B3921}"/>
              </a:ext>
            </a:extLst>
          </p:cNvPr>
          <p:cNvSpPr txBox="1"/>
          <p:nvPr/>
        </p:nvSpPr>
        <p:spPr>
          <a:xfrm>
            <a:off x="9902012" y="6297153"/>
            <a:ext cx="229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 </a:t>
            </a:r>
            <a:r>
              <a:rPr lang="cs-CZ" dirty="0" err="1"/>
              <a:t>Vigen</a:t>
            </a:r>
            <a:r>
              <a:rPr lang="cs-CZ" dirty="0"/>
              <a:t> (2015)</a:t>
            </a:r>
          </a:p>
        </p:txBody>
      </p:sp>
    </p:spTree>
    <p:extLst>
      <p:ext uri="{BB962C8B-B14F-4D97-AF65-F5344CB8AC3E}">
        <p14:creationId xmlns:p14="http://schemas.microsoft.com/office/powerpoint/2010/main" val="34977939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2D4B0-F589-22D5-E7C2-05A28B319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36712C-1453-9AD8-5AA0-4EA2D7988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47B861F-FD12-D893-EF2D-B42133888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279" y="0"/>
            <a:ext cx="6807200" cy="19939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7583731-11C9-4F39-1ABB-CD54D81FF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321" y="1820494"/>
            <a:ext cx="7772400" cy="321701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B91E2A9-CC31-FFC6-7C95-880358803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921" y="5037506"/>
            <a:ext cx="6045200" cy="12573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008B9AD-0D52-FCCF-5728-8973A4AD5737}"/>
              </a:ext>
            </a:extLst>
          </p:cNvPr>
          <p:cNvSpPr txBox="1"/>
          <p:nvPr/>
        </p:nvSpPr>
        <p:spPr>
          <a:xfrm>
            <a:off x="9902012" y="6297153"/>
            <a:ext cx="2296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 </a:t>
            </a:r>
            <a:r>
              <a:rPr lang="cs-CZ" dirty="0" err="1"/>
              <a:t>Vigen</a:t>
            </a:r>
            <a:r>
              <a:rPr lang="cs-CZ" dirty="0"/>
              <a:t> (2015)</a:t>
            </a:r>
          </a:p>
        </p:txBody>
      </p:sp>
    </p:spTree>
    <p:extLst>
      <p:ext uri="{BB962C8B-B14F-4D97-AF65-F5344CB8AC3E}">
        <p14:creationId xmlns:p14="http://schemas.microsoft.com/office/powerpoint/2010/main" val="2834734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06663-51A8-B337-62EF-B30087F3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4263"/>
            <a:ext cx="10515600" cy="1325563"/>
          </a:xfrm>
        </p:spPr>
        <p:txBody>
          <a:bodyPr/>
          <a:lstStyle/>
          <a:p>
            <a:r>
              <a:rPr lang="cs-CZ" dirty="0"/>
              <a:t>Jak si můžeme takový vztah kvantifikovat?</a:t>
            </a:r>
          </a:p>
        </p:txBody>
      </p:sp>
    </p:spTree>
    <p:extLst>
      <p:ext uri="{BB962C8B-B14F-4D97-AF65-F5344CB8AC3E}">
        <p14:creationId xmlns:p14="http://schemas.microsoft.com/office/powerpoint/2010/main" val="1298879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BB721-92E0-DC5A-75D8-88B2F26F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příklady falešných korelací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23199E-3D86-FD0B-9C7C-D0A164436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http://</a:t>
            </a:r>
            <a:r>
              <a:rPr lang="cs-CZ" dirty="0" err="1"/>
              <a:t>www.tylervigen.com</a:t>
            </a:r>
            <a:r>
              <a:rPr lang="cs-CZ" dirty="0"/>
              <a:t>/</a:t>
            </a:r>
            <a:r>
              <a:rPr lang="cs-CZ" dirty="0" err="1"/>
              <a:t>spurious-correlations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39051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854A03-9133-CBC4-EF4C-869B082AC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Příklad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CC6EB68-6309-888D-8B3E-AEDB37EBD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143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6FE6E-4C44-71A7-2565-4CE418133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byl použit korelační koeficient a proč myslíte, že byl použit?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697D546-4C42-3399-D7AE-29531823C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37165"/>
            <a:ext cx="10515600" cy="2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5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6FE6E-4C44-71A7-2565-4CE418133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bude vztah mezi testem CAGE a výší měsíční útraty za alkohol?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697D546-4C42-3399-D7AE-29531823CF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37165"/>
            <a:ext cx="10515600" cy="29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485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E6D27-4CA4-82DA-DA0B-E97650C76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4139F1-363B-A0D5-475A-9397A2A1C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Millar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T., &amp;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McAuley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A. (2017). EMCDDA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assessment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of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drug-induced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death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data and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contextual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information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in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selected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 </a:t>
            </a:r>
            <a:r>
              <a:rPr lang="cs-CZ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countries</a:t>
            </a:r>
            <a:r>
              <a:rPr lang="cs-CZ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.</a:t>
            </a:r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</a:t>
            </a:r>
            <a:r>
              <a:rPr lang="cs-CZ" dirty="0" err="1"/>
              <a:t>qtaqvPAeEJY</a:t>
            </a:r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qtaqvPAeEJY?si</a:t>
            </a:r>
            <a:r>
              <a:rPr lang="cs-CZ" dirty="0"/>
              <a:t>=CctI0_1hHJzzfv0H - </a:t>
            </a:r>
            <a:r>
              <a:rPr lang="cs-CZ" dirty="0" err="1"/>
              <a:t>starmer</a:t>
            </a:r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=mG__Wpp9dns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38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174755-9160-7A6A-85F6-05A87ECB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Chceme</a:t>
            </a:r>
            <a:r>
              <a:rPr lang="en-GB" dirty="0"/>
              <a:t> </a:t>
            </a:r>
            <a:r>
              <a:rPr lang="en-GB" dirty="0" err="1"/>
              <a:t>zjistit</a:t>
            </a:r>
            <a:r>
              <a:rPr lang="en-GB" dirty="0"/>
              <a:t> </a:t>
            </a:r>
            <a:r>
              <a:rPr lang="en-GB" dirty="0" err="1"/>
              <a:t>vztah</a:t>
            </a:r>
            <a:r>
              <a:rPr lang="en-GB" dirty="0"/>
              <a:t> </a:t>
            </a:r>
            <a:r>
              <a:rPr lang="en-GB" dirty="0" err="1"/>
              <a:t>mezi</a:t>
            </a:r>
            <a:r>
              <a:rPr lang="en-GB" dirty="0"/>
              <a:t> </a:t>
            </a:r>
            <a:r>
              <a:rPr lang="en-GB" dirty="0" err="1"/>
              <a:t>výsledky</a:t>
            </a:r>
            <a:r>
              <a:rPr lang="en-GB" dirty="0"/>
              <a:t> z </a:t>
            </a:r>
            <a:r>
              <a:rPr lang="en-GB" dirty="0" err="1"/>
              <a:t>testu</a:t>
            </a:r>
            <a:r>
              <a:rPr lang="en-GB" dirty="0"/>
              <a:t> z </a:t>
            </a:r>
            <a:r>
              <a:rPr lang="en-GB" dirty="0" err="1"/>
              <a:t>matematiky</a:t>
            </a:r>
            <a:r>
              <a:rPr lang="en-GB" dirty="0"/>
              <a:t> a </a:t>
            </a:r>
            <a:r>
              <a:rPr lang="en-GB" dirty="0" err="1"/>
              <a:t>historie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E29D05-043E-8CE8-CB2F-4B9DB5CAC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A6AED6A-BACE-7671-86B7-642EB54D9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830256"/>
              </p:ext>
            </p:extLst>
          </p:nvPr>
        </p:nvGraphicFramePr>
        <p:xfrm>
          <a:off x="3846933" y="2466543"/>
          <a:ext cx="3904684" cy="2671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1006">
                  <a:extLst>
                    <a:ext uri="{9D8B030D-6E8A-4147-A177-3AD203B41FA5}">
                      <a16:colId xmlns:a16="http://schemas.microsoft.com/office/drawing/2014/main" val="893364162"/>
                    </a:ext>
                  </a:extLst>
                </a:gridCol>
                <a:gridCol w="1523412">
                  <a:extLst>
                    <a:ext uri="{9D8B030D-6E8A-4147-A177-3AD203B41FA5}">
                      <a16:colId xmlns:a16="http://schemas.microsoft.com/office/drawing/2014/main" val="800044166"/>
                    </a:ext>
                  </a:extLst>
                </a:gridCol>
                <a:gridCol w="1360266">
                  <a:extLst>
                    <a:ext uri="{9D8B030D-6E8A-4147-A177-3AD203B41FA5}">
                      <a16:colId xmlns:a16="http://schemas.microsoft.com/office/drawing/2014/main" val="2771970605"/>
                    </a:ext>
                  </a:extLst>
                </a:gridCol>
              </a:tblGrid>
              <a:tr h="8771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Student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matematika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historie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1658154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7177736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0461993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6723073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86284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4918909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8864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3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řada/pruh, snímek obrazovky, diagram, Vykreslený graf&#10;&#10;Popis byl vytvořen automaticky">
            <a:extLst>
              <a:ext uri="{FF2B5EF4-FFF2-40B4-BE49-F238E27FC236}">
                <a16:creationId xmlns:a16="http://schemas.microsoft.com/office/drawing/2014/main" id="{57CD3DFF-8D45-2AC6-7083-872603E5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507663"/>
            <a:ext cx="9879767" cy="504753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57ECD2D-94FD-BC96-0B86-03E33D41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 z testu: jak zjistíme rozptyl? První krok?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385ED8D-BB12-6286-6C5A-B173B5611A7B}"/>
              </a:ext>
            </a:extLst>
          </p:cNvPr>
          <p:cNvGraphicFramePr>
            <a:graphicFrameLocks noGrp="1"/>
          </p:cNvGraphicFramePr>
          <p:nvPr/>
        </p:nvGraphicFramePr>
        <p:xfrm>
          <a:off x="7126440" y="1369009"/>
          <a:ext cx="3756420" cy="3798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9829">
                  <a:extLst>
                    <a:ext uri="{9D8B030D-6E8A-4147-A177-3AD203B41FA5}">
                      <a16:colId xmlns:a16="http://schemas.microsoft.com/office/drawing/2014/main" val="2060590967"/>
                    </a:ext>
                  </a:extLst>
                </a:gridCol>
                <a:gridCol w="2336591">
                  <a:extLst>
                    <a:ext uri="{9D8B030D-6E8A-4147-A177-3AD203B41FA5}">
                      <a16:colId xmlns:a16="http://schemas.microsoft.com/office/drawing/2014/main" val="3170535600"/>
                    </a:ext>
                  </a:extLst>
                </a:gridCol>
              </a:tblGrid>
              <a:tr h="1180833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Student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Výsledky testu: Matematika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6362518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1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10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8442313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2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12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6808507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3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20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1776145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4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30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4312262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5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35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5580302"/>
                  </a:ext>
                </a:extLst>
              </a:tr>
              <a:tr h="428861"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>
                          <a:effectLst/>
                        </a:rPr>
                        <a:t>6</a:t>
                      </a:r>
                      <a:endParaRPr lang="cs-CZ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800" u="none" strike="noStrike" dirty="0">
                          <a:effectLst/>
                        </a:rPr>
                        <a:t>45</a:t>
                      </a:r>
                      <a:endParaRPr lang="cs-CZ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2066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182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16E9A7-5537-8FFF-571A-56001CC82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Doplníme si průměr a vzdálenosti</a:t>
            </a:r>
          </a:p>
        </p:txBody>
      </p:sp>
      <p:pic>
        <p:nvPicPr>
          <p:cNvPr id="7" name="Zástupný obsah 6" descr="Obsah obrázku řada/pruh, Vykreslený graf, diagram, snímek obrazovky&#10;&#10;Popis byl vytvořen automaticky">
            <a:extLst>
              <a:ext uri="{FF2B5EF4-FFF2-40B4-BE49-F238E27FC236}">
                <a16:creationId xmlns:a16="http://schemas.microsoft.com/office/drawing/2014/main" id="{BF1979E9-A444-E99D-BF27-43E8076B8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4619" y="1367277"/>
            <a:ext cx="12421237" cy="5490723"/>
          </a:xfrm>
        </p:spPr>
      </p:pic>
    </p:spTree>
    <p:extLst>
      <p:ext uri="{BB962C8B-B14F-4D97-AF65-F5344CB8AC3E}">
        <p14:creationId xmlns:p14="http://schemas.microsoft.com/office/powerpoint/2010/main" val="364456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7A1B9E-DD89-B198-670C-3157972D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348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Nicméně nás zajímá vztah dvou proměnných: jak spolu souvisí výsledky z matematiky a historie?</a:t>
            </a:r>
          </a:p>
        </p:txBody>
      </p:sp>
      <p:pic>
        <p:nvPicPr>
          <p:cNvPr id="9" name="Zástupný obsah 8" descr="Obsah obrázku řada/pruh, Vykreslený graf, diagram, snímek obrazovky&#10;&#10;Popis byl vytvořen automaticky">
            <a:extLst>
              <a:ext uri="{FF2B5EF4-FFF2-40B4-BE49-F238E27FC236}">
                <a16:creationId xmlns:a16="http://schemas.microsoft.com/office/drawing/2014/main" id="{8A1C082A-BB99-EFF6-14B1-57928AAF0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5644" y="2073979"/>
            <a:ext cx="10320711" cy="4435173"/>
          </a:xfr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25A23649-B404-7B75-6A8E-D09F2F921F00}"/>
              </a:ext>
            </a:extLst>
          </p:cNvPr>
          <p:cNvGraphicFramePr>
            <a:graphicFrameLocks noGrp="1"/>
          </p:cNvGraphicFramePr>
          <p:nvPr/>
        </p:nvGraphicFramePr>
        <p:xfrm>
          <a:off x="7306871" y="1559837"/>
          <a:ext cx="1312474" cy="2535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2474">
                  <a:extLst>
                    <a:ext uri="{9D8B030D-6E8A-4147-A177-3AD203B41FA5}">
                      <a16:colId xmlns:a16="http://schemas.microsoft.com/office/drawing/2014/main" val="322865763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matematika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29063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584471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29175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73318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3975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47845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044866"/>
                  </a:ext>
                </a:extLst>
              </a:tr>
            </a:tbl>
          </a:graphicData>
        </a:graphic>
      </p:graphicFrame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3C017019-43C3-84B0-CA7B-6C5FD0F279A8}"/>
              </a:ext>
            </a:extLst>
          </p:cNvPr>
          <p:cNvGraphicFramePr>
            <a:graphicFrameLocks noGrp="1"/>
          </p:cNvGraphicFramePr>
          <p:nvPr/>
        </p:nvGraphicFramePr>
        <p:xfrm>
          <a:off x="9301390" y="1540787"/>
          <a:ext cx="1312474" cy="25355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2474">
                  <a:extLst>
                    <a:ext uri="{9D8B030D-6E8A-4147-A177-3AD203B41FA5}">
                      <a16:colId xmlns:a16="http://schemas.microsoft.com/office/drawing/2014/main" val="2870705693"/>
                    </a:ext>
                  </a:extLst>
                </a:gridCol>
              </a:tblGrid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Historie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4917132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1943570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2191748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8927182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7718227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0499716"/>
                  </a:ext>
                </a:extLst>
              </a:tr>
              <a:tr h="21186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05910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361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94835A-CB8E-2BA5-73EB-1F1696C9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Budeme hledat vzdálenosti od obou průměrů, protože byly nabírány v párech</a:t>
            </a:r>
          </a:p>
        </p:txBody>
      </p:sp>
      <p:pic>
        <p:nvPicPr>
          <p:cNvPr id="9" name="Zástupný obsah 8" descr="Obsah obrázku řada/pruh, Vykreslený graf, diagram, snímek obrazovky&#10;&#10;Popis byl vytvořen automaticky">
            <a:extLst>
              <a:ext uri="{FF2B5EF4-FFF2-40B4-BE49-F238E27FC236}">
                <a16:creationId xmlns:a16="http://schemas.microsoft.com/office/drawing/2014/main" id="{620696E0-91EB-30DA-EDAA-6944DAA1A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88130"/>
            <a:ext cx="9259159" cy="4769870"/>
          </a:xfr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F2C4D2F8-3C3C-47FD-D0C4-F817D95E8230}"/>
              </a:ext>
            </a:extLst>
          </p:cNvPr>
          <p:cNvGraphicFramePr>
            <a:graphicFrameLocks noGrp="1"/>
          </p:cNvGraphicFramePr>
          <p:nvPr/>
        </p:nvGraphicFramePr>
        <p:xfrm>
          <a:off x="7449115" y="1690688"/>
          <a:ext cx="3904684" cy="2671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1006">
                  <a:extLst>
                    <a:ext uri="{9D8B030D-6E8A-4147-A177-3AD203B41FA5}">
                      <a16:colId xmlns:a16="http://schemas.microsoft.com/office/drawing/2014/main" val="893364162"/>
                    </a:ext>
                  </a:extLst>
                </a:gridCol>
                <a:gridCol w="1523412">
                  <a:extLst>
                    <a:ext uri="{9D8B030D-6E8A-4147-A177-3AD203B41FA5}">
                      <a16:colId xmlns:a16="http://schemas.microsoft.com/office/drawing/2014/main" val="800044166"/>
                    </a:ext>
                  </a:extLst>
                </a:gridCol>
                <a:gridCol w="1360266">
                  <a:extLst>
                    <a:ext uri="{9D8B030D-6E8A-4147-A177-3AD203B41FA5}">
                      <a16:colId xmlns:a16="http://schemas.microsoft.com/office/drawing/2014/main" val="2771970605"/>
                    </a:ext>
                  </a:extLst>
                </a:gridCol>
              </a:tblGrid>
              <a:tr h="87710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Student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matematika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Výsledky testu: historie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1658154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7177736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12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0461993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7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6723073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86284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44918909"/>
                  </a:ext>
                </a:extLst>
              </a:tr>
              <a:tr h="29905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45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8864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860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1115</Words>
  <Application>Microsoft Macintosh PowerPoint</Application>
  <PresentationFormat>Širokoúhlá obrazovka</PresentationFormat>
  <Paragraphs>192</Paragraphs>
  <Slides>44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9" baseType="lpstr">
      <vt:lpstr>Arial</vt:lpstr>
      <vt:lpstr>Calibri</vt:lpstr>
      <vt:lpstr>Calibri Light</vt:lpstr>
      <vt:lpstr>Wingdings</vt:lpstr>
      <vt:lpstr>Motiv Office</vt:lpstr>
      <vt:lpstr>Popis vztahů mezi proměnnými</vt:lpstr>
      <vt:lpstr>Co nám ukazuje tento graf? Proč ho používáme? Jak můžeme vyjádřit tento vztah? </vt:lpstr>
      <vt:lpstr>Prezentace aplikace PowerPoint</vt:lpstr>
      <vt:lpstr>Jak si můžeme takový vztah kvantifikovat?</vt:lpstr>
      <vt:lpstr>Chceme zjistit vztah mezi výsledky z testu z matematiky a historie</vt:lpstr>
      <vt:lpstr>Výsledky z testu: jak zjistíme rozptyl? První krok?</vt:lpstr>
      <vt:lpstr>Doplníme si průměr a vzdálenosti</vt:lpstr>
      <vt:lpstr>Nicméně nás zajímá vztah dvou proměnných: jak spolu souvisí výsledky z matematiky a historie?</vt:lpstr>
      <vt:lpstr>Budeme hledat vzdálenosti od obou průměrů, protože byly nabírány v párech</vt:lpstr>
      <vt:lpstr>Jak to uděláme? Říkají nám ta párovaná data něco navíc? Použijeme kovarianci</vt:lpstr>
      <vt:lpstr>Můžeme proložit trendovou linii, rostou spolu, vidíme pozitivní trend</vt:lpstr>
      <vt:lpstr>Podíváme se na body co jsou pod průměrem a nalevo od průměru negativní hodnoty. Jakou budou mít hodnotu? </vt:lpstr>
      <vt:lpstr>Podíváme se na body co jsou pod průměrem a nalevo od průměru negativní hodnoty </vt:lpstr>
      <vt:lpstr>Prezentace aplikace PowerPoint</vt:lpstr>
      <vt:lpstr>Protože jsou všechny pozitivní, tak je vztah pozitivní</vt:lpstr>
      <vt:lpstr>Kovariance</vt:lpstr>
      <vt:lpstr>Korelace?</vt:lpstr>
      <vt:lpstr>Korelační koeficienty</vt:lpstr>
      <vt:lpstr>Jak standardizujeme? Pearsonův korelační koeficient</vt:lpstr>
      <vt:lpstr>Pearsonův korelační koeficient: předpokldy</vt:lpstr>
      <vt:lpstr>Pearsonův korelační koeficient: interpretace</vt:lpstr>
      <vt:lpstr>Korelace zachycuje lineární vztah</vt:lpstr>
      <vt:lpstr>Pearsonův korelační koeficient</vt:lpstr>
      <vt:lpstr>Jak silná je souvislost? Pearsonův koeficient</vt:lpstr>
      <vt:lpstr>Korelace měří pouze lineární souvislost</vt:lpstr>
      <vt:lpstr>Korelace měří pouze lineární souvislost</vt:lpstr>
      <vt:lpstr>Korelace měří pouze lineární souvislost</vt:lpstr>
      <vt:lpstr>Korelace měří pouze lineární souvislost</vt:lpstr>
      <vt:lpstr>Korelace měří pouze lineární souvislost</vt:lpstr>
      <vt:lpstr>Co budeme dělat, pokud není vhodné použít Pearsonův korelační koeficient?</vt:lpstr>
      <vt:lpstr>Spearmanův korelační koeficient</vt:lpstr>
      <vt:lpstr>Spearman: příklad</vt:lpstr>
      <vt:lpstr>Spearmanův korelační koeficient</vt:lpstr>
      <vt:lpstr>Korelace není kauzalita!</vt:lpstr>
      <vt:lpstr>Příklad falešné korelace</vt:lpstr>
      <vt:lpstr>Příklad falešné korelace</vt:lpstr>
      <vt:lpstr>Prezentace aplikace PowerPoint</vt:lpstr>
      <vt:lpstr>Prezentace aplikace PowerPoint</vt:lpstr>
      <vt:lpstr>Prezentace aplikace PowerPoint</vt:lpstr>
      <vt:lpstr>Další příklady falešných korelací</vt:lpstr>
      <vt:lpstr>Příklad</vt:lpstr>
      <vt:lpstr>Jaký byl použit korelační koeficient a proč myslíte, že byl použit?</vt:lpstr>
      <vt:lpstr>Jaký bude vztah mezi testem CAGE a výší měsíční útraty za alkohol?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pro adiktology - pokročilá</dc:title>
  <dc:creator>Petruželka, Benjamin</dc:creator>
  <cp:lastModifiedBy>Benjamin Petruželka</cp:lastModifiedBy>
  <cp:revision>91</cp:revision>
  <dcterms:created xsi:type="dcterms:W3CDTF">2020-01-03T11:42:41Z</dcterms:created>
  <dcterms:modified xsi:type="dcterms:W3CDTF">2025-01-10T11:22:20Z</dcterms:modified>
</cp:coreProperties>
</file>