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4" r:id="rId3"/>
    <p:sldId id="265" r:id="rId4"/>
    <p:sldId id="266" r:id="rId5"/>
    <p:sldId id="267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C011A5A-39F2-47B0-B83E-A2BC4288D09A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BF9446-494B-42EC-AF51-C0BB04120E6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1A5A-39F2-47B0-B83E-A2BC4288D09A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9446-494B-42EC-AF51-C0BB04120E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1A5A-39F2-47B0-B83E-A2BC4288D09A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9446-494B-42EC-AF51-C0BB04120E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C011A5A-39F2-47B0-B83E-A2BC4288D09A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BF9446-494B-42EC-AF51-C0BB04120E6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C011A5A-39F2-47B0-B83E-A2BC4288D09A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BF9446-494B-42EC-AF51-C0BB04120E6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1A5A-39F2-47B0-B83E-A2BC4288D09A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9446-494B-42EC-AF51-C0BB04120E6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1A5A-39F2-47B0-B83E-A2BC4288D09A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9446-494B-42EC-AF51-C0BB04120E6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C011A5A-39F2-47B0-B83E-A2BC4288D09A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BF9446-494B-42EC-AF51-C0BB04120E6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1A5A-39F2-47B0-B83E-A2BC4288D09A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9446-494B-42EC-AF51-C0BB04120E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C011A5A-39F2-47B0-B83E-A2BC4288D09A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BF9446-494B-42EC-AF51-C0BB04120E6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C011A5A-39F2-47B0-B83E-A2BC4288D09A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BF9446-494B-42EC-AF51-C0BB04120E6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C011A5A-39F2-47B0-B83E-A2BC4288D09A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BF9446-494B-42EC-AF51-C0BB04120E6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 fontScale="925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2600" b="1" dirty="0"/>
              <a:t>Efektivní komunikace a umění zpětné vazby 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lvl="0" indent="0" algn="just">
              <a:buNone/>
            </a:pPr>
            <a:r>
              <a:rPr lang="cs-CZ" sz="1600" dirty="0"/>
              <a:t>Zdroj: Kopřiva, P; Nováčková, J.; Nevolová, D.; Kopřivová, T. Respektovat a být respektován. Kroměříž: Spirála, 2007.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8093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6840760" cy="1143000"/>
          </a:xfrm>
        </p:spPr>
        <p:txBody>
          <a:bodyPr>
            <a:normAutofit fontScale="90000"/>
          </a:bodyPr>
          <a:lstStyle/>
          <a:p>
            <a:r>
              <a:rPr lang="cs-CZ" sz="3600" b="1" dirty="0"/>
              <a:t>Efektivní komunikační dovednosti a postupy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7467600" cy="4629128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Popis, konstatování – Vidím, slyším, že… - popisujeme CO (ne kdo)</a:t>
            </a:r>
          </a:p>
          <a:p>
            <a:pPr lvl="0"/>
            <a:r>
              <a:rPr lang="cs-CZ" dirty="0"/>
              <a:t>Informace, sdělení – Je…, </a:t>
            </a:r>
            <a:r>
              <a:rPr lang="cs-CZ" dirty="0" err="1"/>
              <a:t>Když..tak</a:t>
            </a:r>
            <a:r>
              <a:rPr lang="cs-CZ" dirty="0"/>
              <a:t>.., Je potřeba... - popis situace, důsledků, potřeb</a:t>
            </a:r>
          </a:p>
          <a:p>
            <a:pPr lvl="0"/>
            <a:r>
              <a:rPr lang="cs-CZ" dirty="0"/>
              <a:t>Vyjádření vlastních potřeb a očekávání</a:t>
            </a:r>
          </a:p>
          <a:p>
            <a:pPr lvl="0"/>
            <a:r>
              <a:rPr lang="cs-CZ" dirty="0"/>
              <a:t>Možnost volby</a:t>
            </a:r>
          </a:p>
          <a:p>
            <a:pPr lvl="0"/>
            <a:r>
              <a:rPr lang="cs-CZ" dirty="0"/>
              <a:t>Dvě slova</a:t>
            </a:r>
          </a:p>
          <a:p>
            <a:pPr lvl="0"/>
            <a:r>
              <a:rPr lang="cs-CZ" dirty="0"/>
              <a:t>Kombinace variant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887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Zpětná vazba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= věcné vyjádření, že jsme si něčeho všimli (nejčastěji pomocí </a:t>
            </a:r>
            <a:r>
              <a:rPr lang="cs-CZ" b="1" dirty="0"/>
              <a:t>popisu nebo informace</a:t>
            </a:r>
            <a:r>
              <a:rPr lang="cs-CZ" dirty="0"/>
              <a:t>)</a:t>
            </a:r>
          </a:p>
          <a:p>
            <a:r>
              <a:rPr lang="cs-CZ" dirty="0"/>
              <a:t>informace týkající se průběhu i výsledku, protože na nich záleží, zda a jak bude naše činnost nebo chování pokračovat</a:t>
            </a:r>
          </a:p>
          <a:p>
            <a:r>
              <a:rPr lang="cs-CZ" dirty="0"/>
              <a:t>!!</a:t>
            </a:r>
            <a:r>
              <a:rPr lang="cs-CZ" b="1" dirty="0"/>
              <a:t> Pro zpětnou vazbu je podstatné, že se zaměřuje na činnost nebo chování, nehodnotí však osob</a:t>
            </a:r>
            <a:r>
              <a:rPr lang="cs-CZ" dirty="0"/>
              <a:t>y – jejich kvality či zápory, jejich trvalé vlastnosti!!</a:t>
            </a:r>
          </a:p>
          <a:p>
            <a:r>
              <a:rPr lang="cs-CZ" dirty="0" err="1"/>
              <a:t>důlěžitá</a:t>
            </a:r>
            <a:r>
              <a:rPr lang="cs-CZ" dirty="0"/>
              <a:t> je věcnost, nevyjadřujeme pozitivní nebo negativní vztahy, které s osobou máme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896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84976" cy="1143000"/>
          </a:xfrm>
        </p:spPr>
        <p:txBody>
          <a:bodyPr>
            <a:noAutofit/>
          </a:bodyPr>
          <a:lstStyle/>
          <a:p>
            <a:r>
              <a:rPr lang="cs-CZ" sz="2800" dirty="0"/>
              <a:t>pozitivní zpětná vazba   X  pochvala (hodnocení)</a:t>
            </a:r>
            <a:br>
              <a:rPr lang="cs-CZ" sz="2800" dirty="0"/>
            </a:br>
            <a:r>
              <a:rPr lang="cs-CZ" sz="2800" b="1" dirty="0"/>
              <a:t>negativní zpětná vazba  </a:t>
            </a:r>
            <a:r>
              <a:rPr lang="cs-CZ" sz="2800" dirty="0"/>
              <a:t>X  kritika (hodnocení)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7467600" cy="4557120"/>
          </a:xfrm>
        </p:spPr>
        <p:txBody>
          <a:bodyPr/>
          <a:lstStyle/>
          <a:p>
            <a:r>
              <a:rPr lang="cs-CZ" dirty="0"/>
              <a:t>kritika neposkytuje žádné informace, co a jak zlepšit</a:t>
            </a:r>
          </a:p>
          <a:p>
            <a:r>
              <a:rPr lang="cs-CZ" dirty="0"/>
              <a:t>zpětná vazba slouží tomu, kdo něco dělá, nějak jedná, něco se učí</a:t>
            </a:r>
          </a:p>
          <a:p>
            <a:r>
              <a:rPr lang="cs-CZ" dirty="0"/>
              <a:t>hodnocení druhé osoby slouží tomu, kdo hodnotí (mocenský nástroj)</a:t>
            </a:r>
          </a:p>
          <a:p>
            <a:r>
              <a:rPr lang="cs-CZ" dirty="0"/>
              <a:t>efektivní učení potřebuje zpětnou vazbu, nikoliv pochvalu nebo kritiku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875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cs-CZ" sz="3600" b="1" dirty="0"/>
              <a:t>„JÁ - výrok“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7467600" cy="5040560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Potřebujeme, aby druzí chápali a přijímali, když se cítíme v nepohodě.</a:t>
            </a:r>
            <a:endParaRPr lang="cs-CZ" dirty="0"/>
          </a:p>
          <a:p>
            <a:pPr lvl="0"/>
            <a:r>
              <a:rPr lang="cs-CZ" dirty="0"/>
              <a:t>= výrok, kterým sdělujeme, jak se cítíme a proč, co jsme očekávali, s čím jsme počítali, a co potřebujeme a očekáváme nyní</a:t>
            </a:r>
          </a:p>
          <a:p>
            <a:pPr marL="0" lvl="0" indent="0">
              <a:buNone/>
            </a:pPr>
            <a:endParaRPr lang="cs-CZ" sz="600" dirty="0"/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hovoříme o tom, jak se cítíme – zásadně používáme tvary zájmena já – já, mně, mi, mne, mě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sdělujeme, co vyvolalo naše emoce – základní komunikační dovedností je při tom popis nebo informace (nenavážet se do osoby!)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vyjadřujeme svá přání a očekávání – jak situaci řešit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77663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</TotalTime>
  <Words>332</Words>
  <Application>Microsoft Office PowerPoint</Application>
  <PresentationFormat>Předvádění na obrazovce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Century Schoolbook</vt:lpstr>
      <vt:lpstr>Wingdings</vt:lpstr>
      <vt:lpstr>Wingdings 2</vt:lpstr>
      <vt:lpstr>Arkýř</vt:lpstr>
      <vt:lpstr>Prezentace aplikace PowerPoint</vt:lpstr>
      <vt:lpstr>Efektivní komunikační dovednosti a postupy</vt:lpstr>
      <vt:lpstr>Zpětná vazba</vt:lpstr>
      <vt:lpstr>pozitivní zpětná vazba   X  pochvala (hodnocení) negativní zpětná vazba  X  kritika (hodnocení)</vt:lpstr>
      <vt:lpstr>„JÁ - výrok“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Miška</dc:creator>
  <cp:lastModifiedBy>Mika</cp:lastModifiedBy>
  <cp:revision>14</cp:revision>
  <dcterms:created xsi:type="dcterms:W3CDTF">2018-12-05T09:09:15Z</dcterms:created>
  <dcterms:modified xsi:type="dcterms:W3CDTF">2019-12-07T10:49:21Z</dcterms:modified>
</cp:coreProperties>
</file>