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81" r:id="rId5"/>
    <p:sldId id="259" r:id="rId6"/>
    <p:sldId id="262" r:id="rId7"/>
    <p:sldId id="264" r:id="rId8"/>
    <p:sldId id="265" r:id="rId9"/>
    <p:sldId id="267" r:id="rId10"/>
    <p:sldId id="28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FDF35-2F5A-4934-896E-2C52D74F4862}" type="datetimeFigureOut">
              <a:rPr lang="cs-CZ" smtClean="0"/>
              <a:t>04.04.2020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BAE2C-D3F3-4259-B1FD-87C579A332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402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konyprolidi.cz/cs/2016-27" TargetMode="External"/><Relationship Id="rId2" Type="http://schemas.openxmlformats.org/officeDocument/2006/relationships/hyperlink" Target="https://www.zakonyprolidi.cz/cs/2005-75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zakonyprolidi.cz/cs/2004-561" TargetMode="External"/><Relationship Id="rId4" Type="http://schemas.openxmlformats.org/officeDocument/2006/relationships/hyperlink" Target="https://www.zakonyprolidi.cz/cs/2007-26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Metodika práce asistenta pedagoga I.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2000" dirty="0" smtClean="0"/>
              <a:t>Náplň práce, přímá a nepřímá pedagogická činnost</a:t>
            </a:r>
          </a:p>
          <a:p>
            <a:r>
              <a:rPr lang="cs-CZ" sz="2000" cap="none" dirty="0" smtClean="0"/>
              <a:t>PhDr. Zbyněk Němec, Ph.D. </a:t>
            </a:r>
            <a:endParaRPr lang="cs-CZ" sz="2000" cap="none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289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/>
          <p:cNvSpPr txBox="1">
            <a:spLocks/>
          </p:cNvSpPr>
          <p:nvPr/>
        </p:nvSpPr>
        <p:spPr>
          <a:xfrm>
            <a:off x="1451579" y="554182"/>
            <a:ext cx="9603275" cy="55141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/>
              <a:t>Zdroje</a:t>
            </a:r>
          </a:p>
          <a:p>
            <a:pPr algn="just"/>
            <a:r>
              <a:rPr lang="cs-CZ" sz="1900" dirty="0" smtClean="0"/>
              <a:t>NĚMEC, Zbyněk a kol. (2014) </a:t>
            </a:r>
            <a:r>
              <a:rPr lang="cs-CZ" sz="1900" i="1" dirty="0" smtClean="0"/>
              <a:t>Asistence ve vzdělávání žáků se sociálním znevýhodněním</a:t>
            </a:r>
            <a:r>
              <a:rPr lang="cs-CZ" sz="1900" dirty="0" smtClean="0"/>
              <a:t>. Praha: Nová škola o.p.s. ISBN 978-80-903631-9-9.</a:t>
            </a:r>
          </a:p>
          <a:p>
            <a:pPr algn="just"/>
            <a:r>
              <a:rPr lang="cs-CZ" sz="1900" dirty="0" smtClean="0"/>
              <a:t>Nařízení vlády č. 75/2005 Sb. </a:t>
            </a:r>
            <a:r>
              <a:rPr lang="cs-CZ" sz="1900" i="1" dirty="0" smtClean="0"/>
              <a:t>Nařízení vlády o stanovení rozsahu přímé vyučovací, přímé výchovné, přímé speciálně pedagogické a přímé pedagogicko-psychologické činnosti pedagogických pracovníků</a:t>
            </a:r>
            <a:r>
              <a:rPr lang="cs-CZ" sz="1900" dirty="0" smtClean="0"/>
              <a:t>; viz </a:t>
            </a:r>
            <a:r>
              <a:rPr lang="cs-CZ" sz="1900" dirty="0" smtClean="0">
                <a:hlinkClick r:id="rId2"/>
              </a:rPr>
              <a:t>https://www.zakonyprolidi.cz/cs/2005-75</a:t>
            </a:r>
            <a:endParaRPr lang="cs-CZ" sz="1900" dirty="0" smtClean="0"/>
          </a:p>
          <a:p>
            <a:pPr algn="just"/>
            <a:r>
              <a:rPr lang="cs-CZ" sz="1900" dirty="0" smtClean="0"/>
              <a:t>Vyhláška č. 27/2016 Sb. </a:t>
            </a:r>
            <a:r>
              <a:rPr lang="cs-CZ" sz="1900" i="1" dirty="0" smtClean="0"/>
              <a:t>Vyhláška o vzdělávání žáků se speciálními vzdělávacími potřebami a žáků nadaných</a:t>
            </a:r>
            <a:r>
              <a:rPr lang="cs-CZ" sz="1900" dirty="0" smtClean="0"/>
              <a:t>; viz </a:t>
            </a:r>
            <a:r>
              <a:rPr lang="cs-CZ" sz="1900" dirty="0" smtClean="0">
                <a:hlinkClick r:id="rId3"/>
              </a:rPr>
              <a:t>https://www.zakonyprolidi.cz/cs/2016-27</a:t>
            </a:r>
            <a:endParaRPr lang="cs-CZ" sz="1900" dirty="0" smtClean="0"/>
          </a:p>
          <a:p>
            <a:pPr algn="just"/>
            <a:r>
              <a:rPr lang="cs-CZ" sz="1900" dirty="0" smtClean="0"/>
              <a:t>Vyhláška č. 263/2007 Sb. </a:t>
            </a:r>
            <a:r>
              <a:rPr lang="cs-CZ" sz="1900" i="1" dirty="0" smtClean="0"/>
              <a:t>Vyhláška, kterou se stanoví pracovní řád pro zaměstnance škol a školských zařízení zřízených Ministerstvem školství, mládeže a tělovýchovy, krajem, obcí nebo dobrovolným svazkem obcí; </a:t>
            </a:r>
            <a:r>
              <a:rPr lang="cs-CZ" sz="1900" dirty="0" smtClean="0"/>
              <a:t>viz </a:t>
            </a:r>
            <a:r>
              <a:rPr lang="cs-CZ" sz="1900" dirty="0" smtClean="0">
                <a:hlinkClick r:id="rId4"/>
              </a:rPr>
              <a:t>https://www.zakonyprolidi.cz/cs/2007-263</a:t>
            </a:r>
            <a:endParaRPr lang="cs-CZ" sz="1900" dirty="0" smtClean="0"/>
          </a:p>
          <a:p>
            <a:pPr algn="just"/>
            <a:r>
              <a:rPr lang="cs-CZ" sz="1900" dirty="0" smtClean="0"/>
              <a:t>Zákon č. 561/2004 Sb. </a:t>
            </a:r>
            <a:r>
              <a:rPr lang="cs-CZ" sz="1900" i="1" dirty="0" smtClean="0"/>
              <a:t>Zákon o předškolním, základním, středním, vyšším odborném a jiném vzdělávání (školský zákon)</a:t>
            </a:r>
            <a:r>
              <a:rPr lang="cs-CZ" sz="1900" dirty="0" smtClean="0"/>
              <a:t>; viz </a:t>
            </a:r>
            <a:r>
              <a:rPr lang="cs-CZ" sz="1900" dirty="0" smtClean="0">
                <a:hlinkClick r:id="rId5"/>
              </a:rPr>
              <a:t>https://www.zakonyprolidi.cz/cs/2004-561</a:t>
            </a:r>
            <a:endParaRPr lang="cs-CZ" sz="1900" dirty="0" smtClean="0"/>
          </a:p>
          <a:p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7193192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Pozice AP ve školském zákoně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601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b="1" dirty="0" smtClean="0"/>
              <a:t>Školský zákon</a:t>
            </a:r>
            <a:r>
              <a:rPr lang="cs-CZ" dirty="0" smtClean="0"/>
              <a:t> (zákon č. 561/2004 Sb., ve znění pozdějších novelizací), §16</a:t>
            </a:r>
          </a:p>
          <a:p>
            <a:pPr algn="just"/>
            <a:r>
              <a:rPr lang="cs-CZ" dirty="0" smtClean="0"/>
              <a:t>Odstavec 1„….Děti</a:t>
            </a:r>
            <a:r>
              <a:rPr lang="cs-CZ" dirty="0"/>
              <a:t>, žáci a studenti se speciálními vzdělávacími potřebami mají právo na </a:t>
            </a:r>
            <a:r>
              <a:rPr lang="cs-CZ" dirty="0" smtClean="0"/>
              <a:t>bezplatné </a:t>
            </a:r>
            <a:r>
              <a:rPr lang="cs-CZ" dirty="0"/>
              <a:t>poskytování podpůrných opatření školou a školským zařízením</a:t>
            </a:r>
            <a:r>
              <a:rPr lang="cs-CZ" dirty="0" smtClean="0"/>
              <a:t>.“</a:t>
            </a:r>
          </a:p>
          <a:p>
            <a:pPr algn="just"/>
            <a:r>
              <a:rPr lang="cs-CZ" dirty="0" smtClean="0"/>
              <a:t>Odstavec 2 „Podpůrná </a:t>
            </a:r>
            <a:r>
              <a:rPr lang="cs-CZ" dirty="0"/>
              <a:t>opatření spočívají </a:t>
            </a:r>
            <a:r>
              <a:rPr lang="cs-CZ" dirty="0" smtClean="0"/>
              <a:t>v… </a:t>
            </a:r>
            <a:r>
              <a:rPr lang="cs-CZ" b="1" dirty="0"/>
              <a:t>g)</a:t>
            </a:r>
            <a:r>
              <a:rPr lang="cs-CZ" dirty="0"/>
              <a:t> využití asistenta </a:t>
            </a:r>
            <a:r>
              <a:rPr lang="cs-CZ" dirty="0" smtClean="0"/>
              <a:t>pedagoga…“</a:t>
            </a:r>
          </a:p>
          <a:p>
            <a:pPr algn="just"/>
            <a:r>
              <a:rPr lang="cs-CZ" dirty="0" smtClean="0"/>
              <a:t>Odstavec 4 „…Podpůrná </a:t>
            </a:r>
            <a:r>
              <a:rPr lang="cs-CZ" dirty="0"/>
              <a:t>opatření druhého až pátého stupně lze uplatnit pouze s doporučením školského poradenského </a:t>
            </a:r>
            <a:r>
              <a:rPr lang="cs-CZ" dirty="0" smtClean="0"/>
              <a:t>zařízení…“</a:t>
            </a:r>
          </a:p>
          <a:p>
            <a:pPr algn="just"/>
            <a:r>
              <a:rPr lang="cs-CZ" dirty="0" smtClean="0"/>
              <a:t>Odstavec 5 „</a:t>
            </a:r>
            <a:r>
              <a:rPr lang="cs-CZ" dirty="0"/>
              <a:t>Podmínkou poskytování podpůrného opatření druhého až pátého stupně školou nebo školským zařízením je vždy předchozí písemný informovaný souhlas zletilého žáka, studenta nebo zákonného zástupce dítěte nebo žáka</a:t>
            </a:r>
            <a:r>
              <a:rPr lang="cs-CZ" dirty="0" smtClean="0"/>
              <a:t>.“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651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pozice </a:t>
            </a:r>
            <a:r>
              <a:rPr lang="cs-CZ" dirty="0" err="1" smtClean="0"/>
              <a:t>aP</a:t>
            </a:r>
            <a:r>
              <a:rPr lang="cs-CZ" dirty="0" smtClean="0"/>
              <a:t> ve vyhlášce č. 27/2016 Sb.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863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dirty="0" smtClean="0"/>
              <a:t>Vyhláška o vzdělávání žáků se speciálními vzdělávacími potřebami a žáků nadaných (č. 27/2016 Sb., ve znění pozdějších předpisů), § 5</a:t>
            </a:r>
            <a:endParaRPr lang="cs-CZ" dirty="0"/>
          </a:p>
          <a:p>
            <a:pPr algn="just"/>
            <a:r>
              <a:rPr lang="cs-CZ" dirty="0" smtClean="0"/>
              <a:t>„(</a:t>
            </a:r>
            <a:r>
              <a:rPr lang="cs-CZ" dirty="0"/>
              <a:t>1) Asistent pedagoga </a:t>
            </a:r>
            <a:r>
              <a:rPr lang="cs-CZ" b="1" dirty="0"/>
              <a:t>poskytuje podporu jinému pedagogickému pracovníkovi </a:t>
            </a:r>
            <a:r>
              <a:rPr lang="cs-CZ" dirty="0"/>
              <a:t>při vzdělávání žáka či žáků se speciálními vzdělávacími potřebami v rozsahu podpůrného opatření. Asistent pedagoga pomáhá jinému pedagogickému pracovníkovi při organizaci a realizaci vzdělávání, podporuje samostatnost a aktivní zapojení žáka do všech činností uskutečňovaných ve škole v rámci vzdělávání, včetně poskytování školských služeb.</a:t>
            </a:r>
          </a:p>
          <a:p>
            <a:pPr algn="just"/>
            <a:r>
              <a:rPr lang="cs-CZ" dirty="0"/>
              <a:t>(2) Asistent pedagoga </a:t>
            </a:r>
            <a:r>
              <a:rPr lang="cs-CZ" b="1" dirty="0"/>
              <a:t>pracuje podle potřeby s žáky třídy</a:t>
            </a:r>
            <a:r>
              <a:rPr lang="cs-CZ" dirty="0"/>
              <a:t>, oddělení nebo studijní skupiny podle pokynů jiného pedagogického pracovníka a ve spolupráci s ním</a:t>
            </a:r>
            <a:r>
              <a:rPr lang="cs-CZ" dirty="0" smtClean="0"/>
              <a:t>.“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931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52945" y="637309"/>
            <a:ext cx="8562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Měl by asistent pedagoga pomáhat žákům při sebeobsluze? Např. při stravování nebo na toaletě? </a:t>
            </a:r>
            <a:endParaRPr lang="cs-CZ" sz="3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7860146" y="5251400"/>
            <a:ext cx="3509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Zdroj: Archiv autora</a:t>
            </a:r>
            <a:endParaRPr lang="cs-CZ" sz="1000" dirty="0"/>
          </a:p>
        </p:txBody>
      </p:sp>
      <p:pic>
        <p:nvPicPr>
          <p:cNvPr id="6" name="Picture 26" descr="1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83" y="2184256"/>
            <a:ext cx="3836779" cy="299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32773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94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pracovní činnosti  AP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3088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b="1" dirty="0" smtClean="0"/>
              <a:t>Vyhláška (č. 27/2016 Sb. , §5): „(3</a:t>
            </a:r>
            <a:r>
              <a:rPr lang="cs-CZ" b="1" dirty="0"/>
              <a:t>)</a:t>
            </a:r>
            <a:r>
              <a:rPr lang="cs-CZ" dirty="0"/>
              <a:t> Asistent pedagoga, k jehož činnosti jsou stanoveny předpoklady v § 20 odst. 1 zákona o pedagogických pracovnících, zajišťuje zejména</a:t>
            </a:r>
          </a:p>
          <a:p>
            <a:pPr algn="just"/>
            <a:r>
              <a:rPr lang="cs-CZ" b="1" dirty="0"/>
              <a:t>a)</a:t>
            </a:r>
            <a:r>
              <a:rPr lang="cs-CZ" dirty="0"/>
              <a:t> přímou pedagogickou činnost při vzdělávání a výchově podle přesně stanovených postupů a pokynů učitele nebo vychovatele zaměřenou na individuální podporu žáků a práce související s touto přímou pedagogickou činností,</a:t>
            </a:r>
          </a:p>
          <a:p>
            <a:pPr algn="just"/>
            <a:r>
              <a:rPr lang="cs-CZ" b="1" dirty="0"/>
              <a:t>b)</a:t>
            </a:r>
            <a:r>
              <a:rPr lang="cs-CZ" dirty="0"/>
              <a:t> podporu žáka v dosahování vzdělávacích cílů při výuce a při přípravě na výuku, žák je přitom veden k nejvyšší možné míře samostatnosti,</a:t>
            </a:r>
          </a:p>
          <a:p>
            <a:pPr algn="just"/>
            <a:r>
              <a:rPr lang="cs-CZ" b="1" dirty="0"/>
              <a:t>c)</a:t>
            </a:r>
            <a:r>
              <a:rPr lang="cs-CZ" dirty="0"/>
              <a:t> výchovné práce zaměřené na vytváření základních pracovních, hygienických a jiných návyků a další činnosti spojené s nácvikem sociálních kompetencí</a:t>
            </a:r>
            <a:r>
              <a:rPr lang="cs-CZ" dirty="0" smtClean="0"/>
              <a:t>.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968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79054" y="471055"/>
            <a:ext cx="1047403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cs-CZ" sz="2000" b="1" dirty="0" smtClean="0"/>
              <a:t>Vyhláška (č. 27/2016 Sb. , §5): „(4)</a:t>
            </a:r>
            <a:r>
              <a:rPr lang="cs-CZ" sz="2000" dirty="0" smtClean="0"/>
              <a:t> Asistent pedagoga, k jehož činnosti jsou stanoveny předpoklady v § 20 odst. 2 zákona o pedagogických pracovnících, zajišťuje zejména</a:t>
            </a:r>
          </a:p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cs-CZ" sz="2000" b="1" dirty="0" smtClean="0"/>
              <a:t>a)</a:t>
            </a:r>
            <a:r>
              <a:rPr lang="cs-CZ" sz="2000" dirty="0" smtClean="0"/>
              <a:t> pomocné výchovné práce zaměřené na podporu pedagoga zvláště při práci se skupinou žáků se speciálními vzdělávacími potřebami,</a:t>
            </a:r>
          </a:p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cs-CZ" sz="2000" b="1" dirty="0" smtClean="0"/>
              <a:t>b)</a:t>
            </a:r>
            <a:r>
              <a:rPr lang="cs-CZ" sz="2000" dirty="0" smtClean="0"/>
              <a:t> pomocné organizační činnosti při vzdělávání skupiny žáků se speciálními vzdělávacími potřebami,</a:t>
            </a:r>
          </a:p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cs-CZ" sz="2000" b="1" dirty="0" smtClean="0"/>
              <a:t>c)</a:t>
            </a:r>
            <a:r>
              <a:rPr lang="cs-CZ" sz="2000" dirty="0" smtClean="0"/>
              <a:t> pomoc při adaptaci žáků se speciálními vzdělávacími potřebami na školní prostředí,</a:t>
            </a:r>
          </a:p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cs-CZ" sz="2000" b="1" dirty="0" smtClean="0"/>
              <a:t>d)</a:t>
            </a:r>
            <a:r>
              <a:rPr lang="cs-CZ" sz="2000" dirty="0" smtClean="0"/>
              <a:t> pomoc při komunikaci se žáky, zákonnými zástupci žáků a komunitou, ze které žák pochází,</a:t>
            </a:r>
          </a:p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cs-CZ" sz="2000" b="1" dirty="0" smtClean="0"/>
              <a:t>e)</a:t>
            </a:r>
            <a:r>
              <a:rPr lang="cs-CZ" sz="2000" dirty="0" smtClean="0"/>
              <a:t> </a:t>
            </a:r>
            <a:r>
              <a:rPr lang="cs-CZ" sz="2000" b="1" dirty="0" smtClean="0"/>
              <a:t>nezbytnou pomoc žákům při sebeobsluze a pohybu během vyučování </a:t>
            </a:r>
            <a:r>
              <a:rPr lang="cs-CZ" sz="2000" dirty="0" smtClean="0"/>
              <a:t>a při akcích pořádaných školou mimo místo, kde škola v souladu se zápisem do školského rejstříku uskutečňuje vzdělávání nebo školské služby,</a:t>
            </a:r>
          </a:p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cs-CZ" sz="2000" b="1" dirty="0" smtClean="0"/>
              <a:t>f)</a:t>
            </a:r>
            <a:r>
              <a:rPr lang="cs-CZ" sz="2000" dirty="0" smtClean="0"/>
              <a:t> pomocné výchovné práce spojené s nácvikem sociálních kompetencí žáků se speciálními vzdělávacími potřebami.“</a:t>
            </a:r>
          </a:p>
          <a:p>
            <a:endParaRPr lang="cs-CZ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330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86691" y="2170546"/>
            <a:ext cx="5504873" cy="240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cs-CZ" sz="2000" b="1" dirty="0" smtClean="0"/>
              <a:t>Vyhláška </a:t>
            </a:r>
            <a:r>
              <a:rPr lang="cs-CZ" sz="2000" b="1" dirty="0"/>
              <a:t>(č. 27/2016 Sb. , §5):  </a:t>
            </a:r>
            <a:endParaRPr lang="cs-CZ" sz="2000" b="1" dirty="0" smtClean="0"/>
          </a:p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cs-CZ" sz="2000" b="1" dirty="0" smtClean="0"/>
              <a:t>„(</a:t>
            </a:r>
            <a:r>
              <a:rPr lang="cs-CZ" sz="2000" b="1" dirty="0"/>
              <a:t>5)</a:t>
            </a:r>
            <a:r>
              <a:rPr lang="cs-CZ" sz="2000" dirty="0"/>
              <a:t> Jednomu žákovi nelze doporučit současně více než jedno podpůrné opatření spočívající ve využití asistenta pedagoga. </a:t>
            </a:r>
            <a:r>
              <a:rPr lang="cs-CZ" sz="2000" b="1" dirty="0"/>
              <a:t>Asistent pedagoga uvedený v odstavci 3 může za tím účelem zajišťovat i činnosti uvedené v odstavci 4</a:t>
            </a:r>
            <a:r>
              <a:rPr lang="cs-CZ" sz="2000" dirty="0"/>
              <a:t>.“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046" y="1121758"/>
            <a:ext cx="4326635" cy="217562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435273" y="3454400"/>
            <a:ext cx="4032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00" dirty="0" smtClean="0"/>
              <a:t>Zdroj: Němec a kol., 2014</a:t>
            </a:r>
            <a:endParaRPr lang="cs-CZ" sz="1000" dirty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2728" y="21705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338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přímá a nepřímá </a:t>
            </a:r>
            <a:r>
              <a:rPr lang="cs-CZ" dirty="0" err="1" smtClean="0"/>
              <a:t>ped</a:t>
            </a:r>
            <a:r>
              <a:rPr lang="cs-CZ" dirty="0" smtClean="0"/>
              <a:t>. činnost </a:t>
            </a:r>
            <a:r>
              <a:rPr lang="cs-CZ" dirty="0" err="1" smtClean="0"/>
              <a:t>aP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2799" y="2015732"/>
            <a:ext cx="11000509" cy="34506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 smtClean="0"/>
              <a:t>Vyhláška č. 263/2007 Sb.  (pracovní řád pro zaměstnance škol), §3: </a:t>
            </a:r>
            <a:r>
              <a:rPr lang="cs-CZ" b="1" dirty="0" smtClean="0"/>
              <a:t>„(</a:t>
            </a:r>
            <a:r>
              <a:rPr lang="cs-CZ" b="1" dirty="0"/>
              <a:t>1)</a:t>
            </a:r>
            <a:r>
              <a:rPr lang="cs-CZ" dirty="0"/>
              <a:t> V pracovní době pedagogičtí pracovníci vykonávají</a:t>
            </a:r>
          </a:p>
          <a:p>
            <a:r>
              <a:rPr lang="cs-CZ" b="1" dirty="0"/>
              <a:t>a)</a:t>
            </a:r>
            <a:r>
              <a:rPr lang="cs-CZ" dirty="0"/>
              <a:t> přímou pedagogickou </a:t>
            </a:r>
            <a:r>
              <a:rPr lang="cs-CZ" dirty="0" smtClean="0"/>
              <a:t>činnost,</a:t>
            </a:r>
            <a:endParaRPr lang="cs-CZ" dirty="0"/>
          </a:p>
          <a:p>
            <a:r>
              <a:rPr lang="cs-CZ" b="1" dirty="0"/>
              <a:t>b)</a:t>
            </a:r>
            <a:r>
              <a:rPr lang="cs-CZ" dirty="0"/>
              <a:t> další práce související s přímou pedagogickou činností dohodnuté s pedagogickým pracovníkem, například příprava na přímou pedagogickou činnost, příprava učebních </a:t>
            </a:r>
            <a:r>
              <a:rPr lang="cs-CZ" dirty="0" smtClean="0"/>
              <a:t>pomůcek…, dohled </a:t>
            </a:r>
            <a:r>
              <a:rPr lang="cs-CZ" dirty="0"/>
              <a:t>nad dětmi a nezletilými žáky (dále jen „žáci“) ve škole a při akcích organizovaných školou, spolupráce s ostatními pedagogickými pracovníky, s výchovným poradcem, se školním metodikem prevence, </a:t>
            </a:r>
            <a:r>
              <a:rPr lang="cs-CZ" dirty="0" smtClean="0"/>
              <a:t>…spolupráce </a:t>
            </a:r>
            <a:r>
              <a:rPr lang="cs-CZ" dirty="0"/>
              <a:t>se zákonnými zástupci žáků, odborná péče o kabinety, knihovny a další zařízení sloužící potřebám vzdělávání, </a:t>
            </a:r>
            <a:r>
              <a:rPr lang="cs-CZ" dirty="0" smtClean="0"/>
              <a:t>…účast </a:t>
            </a:r>
            <a:r>
              <a:rPr lang="cs-CZ" dirty="0"/>
              <a:t>na poradách svolaných vedoucím zaměstnancem školy nebo školského zařízení, studium a účast na dalším vzdělávání pedagogických pracovníků</a:t>
            </a:r>
            <a:r>
              <a:rPr lang="cs-CZ" dirty="0" smtClean="0"/>
              <a:t>.“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6653" y="2717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044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přímá a nepřímá </a:t>
            </a:r>
            <a:r>
              <a:rPr lang="cs-CZ" dirty="0" err="1" smtClean="0"/>
              <a:t>ped</a:t>
            </a:r>
            <a:r>
              <a:rPr lang="cs-CZ" dirty="0" smtClean="0"/>
              <a:t>. činnost </a:t>
            </a:r>
            <a:r>
              <a:rPr lang="cs-CZ" dirty="0" err="1" smtClean="0"/>
              <a:t>aP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4506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 smtClean="0"/>
              <a:t>Nastavení poměru činností (podle Nařízení vlády č. 75/2005 Sb., ve znění pozdějších novelizací): </a:t>
            </a:r>
          </a:p>
          <a:p>
            <a:r>
              <a:rPr lang="cs-CZ" dirty="0" smtClean="0"/>
              <a:t>AP ve třídě/škole podle §16 odstavce 9 školského zákona: 36 hodin přímé/4 hodiny nepřímé </a:t>
            </a:r>
            <a:r>
              <a:rPr lang="cs-CZ" dirty="0" err="1" smtClean="0"/>
              <a:t>ped</a:t>
            </a:r>
            <a:r>
              <a:rPr lang="cs-CZ" dirty="0" smtClean="0"/>
              <a:t>. činnosti</a:t>
            </a:r>
          </a:p>
          <a:p>
            <a:r>
              <a:rPr lang="cs-CZ" dirty="0" smtClean="0"/>
              <a:t>AP jako podpůrné opatření ve vzdělávání žáka se SVP (v běžných školách a třídách): </a:t>
            </a:r>
          </a:p>
          <a:p>
            <a:pPr>
              <a:buFontTx/>
              <a:buChar char="-"/>
            </a:pPr>
            <a:r>
              <a:rPr lang="cs-CZ" dirty="0" smtClean="0"/>
              <a:t>V současnosti 20-40 hodin přímé + 0-20 hodin nepřímé </a:t>
            </a:r>
            <a:r>
              <a:rPr lang="cs-CZ" dirty="0" err="1" smtClean="0"/>
              <a:t>ped</a:t>
            </a:r>
            <a:r>
              <a:rPr lang="cs-CZ" dirty="0" smtClean="0"/>
              <a:t>. činnosti (dotaci ale škola dostane na 36 hodin přímé a 4 hodiny nepřímé);</a:t>
            </a:r>
          </a:p>
          <a:p>
            <a:pPr>
              <a:buFontTx/>
              <a:buChar char="-"/>
            </a:pPr>
            <a:r>
              <a:rPr lang="cs-CZ" dirty="0" smtClean="0"/>
              <a:t>Od září 2021 32-36 hodin přímé a k tomu 4-8 hodin nepřímé </a:t>
            </a:r>
            <a:r>
              <a:rPr lang="cs-CZ" dirty="0" err="1" smtClean="0"/>
              <a:t>ped</a:t>
            </a:r>
            <a:r>
              <a:rPr lang="cs-CZ" dirty="0" smtClean="0"/>
              <a:t>. činnosti  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722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402</TotalTime>
  <Words>427</Words>
  <Application>Microsoft Office PowerPoint</Application>
  <PresentationFormat>Širokoúhlá obrazovka</PresentationFormat>
  <Paragraphs>46</Paragraphs>
  <Slides>10</Slides>
  <Notes>0</Notes>
  <HiddenSlides>0</HiddenSlides>
  <MMClips>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Gill Sans MT</vt:lpstr>
      <vt:lpstr>Gallery</vt:lpstr>
      <vt:lpstr>Metodika práce asistenta pedagoga I. </vt:lpstr>
      <vt:lpstr> Pozice AP ve školském zákoně</vt:lpstr>
      <vt:lpstr> pozice aP ve vyhlášce č. 27/2016 Sb.</vt:lpstr>
      <vt:lpstr>Prezentace aplikace PowerPoint</vt:lpstr>
      <vt:lpstr> pracovní činnosti  AP</vt:lpstr>
      <vt:lpstr>Prezentace aplikace PowerPoint</vt:lpstr>
      <vt:lpstr>Prezentace aplikace PowerPoint</vt:lpstr>
      <vt:lpstr> přímá a nepřímá ped. činnost aP</vt:lpstr>
      <vt:lpstr> přímá a nepřímá ped. činnost aP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Metodika práce asistenta pedagoga I.</dc:title>
  <dc:creator>nemeczb@gmail.com</dc:creator>
  <cp:lastModifiedBy>nemeczb@gmail.com</cp:lastModifiedBy>
  <cp:revision>23</cp:revision>
  <dcterms:created xsi:type="dcterms:W3CDTF">2020-03-31T07:42:47Z</dcterms:created>
  <dcterms:modified xsi:type="dcterms:W3CDTF">2020-04-04T11:30:21Z</dcterms:modified>
</cp:coreProperties>
</file>