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1900" autoAdjust="0"/>
  </p:normalViewPr>
  <p:slideViewPr>
    <p:cSldViewPr>
      <p:cViewPr varScale="1">
        <p:scale>
          <a:sx n="59" d="100"/>
          <a:sy n="59" d="100"/>
        </p:scale>
        <p:origin x="-168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138B48-0AEF-4B97-9FA7-A03AA0D0A13F}" type="datetimeFigureOut">
              <a:rPr lang="cs-CZ" smtClean="0"/>
              <a:t>21. 3. 2021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38A7BC-FD59-4950-BC4F-92819AC43BB8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spojena s poruchami</a:t>
            </a:r>
            <a:r>
              <a:rPr lang="cs-CZ" baseline="0" dirty="0" smtClean="0"/>
              <a:t> attachmentu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38A7BC-FD59-4950-BC4F-92819AC43BB8}" type="slidenum">
              <a:rPr lang="cs-CZ" smtClean="0"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afektivní regulace</a:t>
            </a:r>
            <a:r>
              <a:rPr lang="cs-CZ" baseline="0" dirty="0" smtClean="0"/>
              <a:t> 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← attachment, temperament + neschopnost rodičů adekvátně reagovat na chování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nebo v základu ADHD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exekutivní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fce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jsou zodpovědné za inhibici, za oddálení reakce</a:t>
            </a:r>
          </a:p>
          <a:p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anální charakter 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fáze je od 1. roku (Freud)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nové prožitkové kategorie pustit, darovat, zadržet, zamlčet – mohu to aplikovat na spolupráci – mohu ji dát, nebo bojkotovat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taky začínají být požadavky na čas, pravidelnost – dítě si s pečovatelem vyjasňuje, kdo bude nastavovat pravidla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dysfázie – nepřímo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ovlivňuje afektivní regulaci – místo vyjednávání musí jednat</a:t>
            </a:r>
          </a:p>
          <a:p>
            <a:endParaRPr lang="cs-CZ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cs-CZ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cs-CZ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cs-CZ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38A7BC-FD59-4950-BC4F-92819AC43BB8}" type="slidenum">
              <a:rPr lang="cs-CZ" smtClean="0"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rtl="0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chybí vytrvalost při činnosti, která vyžaduje kognitivní úsilí</a:t>
            </a:r>
          </a:p>
          <a:p>
            <a:pPr rtl="0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přechází od jedná aktivity ke druhé dříve, než první dokončí</a:t>
            </a:r>
          </a:p>
          <a:p>
            <a:pPr rtl="0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činnosti špatně organizovaná, špatně regulovaná, nadměrná</a:t>
            </a:r>
          </a:p>
          <a:p>
            <a:pPr rtl="0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projevy trvají až do dospělosti</a:t>
            </a:r>
          </a:p>
          <a:p>
            <a:pPr rtl="0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přidružuje se impulzivita a zvýšený sklon k úrazům</a:t>
            </a:r>
          </a:p>
          <a:p>
            <a:pPr rtl="0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neúmyslné porušování pravidel</a:t>
            </a:r>
          </a:p>
          <a:p>
            <a:pPr rtl="0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vztah k dospělým postrádá společenské zábrany</a:t>
            </a:r>
          </a:p>
          <a:p>
            <a:pPr rtl="0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chybí ukázněnost</a:t>
            </a:r>
          </a:p>
          <a:p>
            <a:pPr rtl="0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malá obezřetnost – často činnost nedomyslí → úrazy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38A7BC-FD59-4950-BC4F-92819AC43BB8}" type="slidenum">
              <a:rPr lang="cs-CZ" smtClean="0"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dirty="0" smtClean="0"/>
              <a:t>exekutivní funkce pomáhají třídit, čemu věnovat pozornost, jak rychle reagovat, co ukládat do krátkodobé/dlouhodobé paměti, jak plánovat, provádění potřebných operací + monitorování efektu, vyhodnocení potřeby měnit plán, brzdění impulzivního chování, kontinuální zpětná vazba</a:t>
            </a:r>
          </a:p>
          <a:p>
            <a:endParaRPr lang="cs-CZ" dirty="0" smtClean="0"/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sociálním vývoje</a:t>
            </a:r>
          </a:p>
          <a:p>
            <a:pPr lvl="1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sociální vývoj předpokládá využití zpětné vazby</a:t>
            </a:r>
          </a:p>
          <a:p>
            <a:pPr lvl="1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často zažívají negativní reakce na jejich chování → dopad na sebepojetí</a:t>
            </a:r>
          </a:p>
          <a:p>
            <a:pPr lvl="1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zkušenosti zpracovávají </a:t>
            </a: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internalizačně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nebo </a:t>
            </a: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externalizačně</a:t>
            </a:r>
            <a:endParaRPr lang="cs-CZ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38A7BC-FD59-4950-BC4F-92819AC43BB8}" type="slidenum">
              <a:rPr lang="cs-CZ" smtClean="0"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sz="2400" dirty="0" smtClean="0"/>
              <a:t>chování dítěte s ADHD je rušivé a k tomu socializace stojí na zpětné vazbě od okolí, ta bývá často negativní → vliv na sebepojetí</a:t>
            </a:r>
          </a:p>
          <a:p>
            <a:pPr lvl="1"/>
            <a:r>
              <a:rPr lang="cs-CZ" sz="2400" dirty="0" smtClean="0"/>
              <a:t>exekutiva je narušená – dítě potřebuje dobré zacházení a dobrou sociální zpětnou vazbu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38A7BC-FD59-4950-BC4F-92819AC43BB8}" type="slidenum">
              <a:rPr lang="cs-CZ" smtClean="0"/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školáci – doma se řeší jen škola, není prostor na nic jiného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38A7BC-FD59-4950-BC4F-92819AC43BB8}" type="slidenum">
              <a:rPr lang="cs-CZ" smtClean="0"/>
              <a:t>13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B1431AC-C5A9-4C98-B1F5-2413EFDECF7A}" type="datetimeFigureOut">
              <a:rPr lang="cs-CZ" smtClean="0"/>
              <a:t>21. 3. 2021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C817482-7F8A-4A13-9E9A-D51CD9678231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431AC-C5A9-4C98-B1F5-2413EFDECF7A}" type="datetimeFigureOut">
              <a:rPr lang="cs-CZ" smtClean="0"/>
              <a:t>21. 3. 2021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17482-7F8A-4A13-9E9A-D51CD96782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431AC-C5A9-4C98-B1F5-2413EFDECF7A}" type="datetimeFigureOut">
              <a:rPr lang="cs-CZ" smtClean="0"/>
              <a:t>21. 3. 2021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17482-7F8A-4A13-9E9A-D51CD96782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B1431AC-C5A9-4C98-B1F5-2413EFDECF7A}" type="datetimeFigureOut">
              <a:rPr lang="cs-CZ" smtClean="0"/>
              <a:t>21. 3. 2021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C817482-7F8A-4A13-9E9A-D51CD9678231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B1431AC-C5A9-4C98-B1F5-2413EFDECF7A}" type="datetimeFigureOut">
              <a:rPr lang="cs-CZ" smtClean="0"/>
              <a:t>21. 3. 2021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C817482-7F8A-4A13-9E9A-D51CD9678231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431AC-C5A9-4C98-B1F5-2413EFDECF7A}" type="datetimeFigureOut">
              <a:rPr lang="cs-CZ" smtClean="0"/>
              <a:t>21. 3. 2021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17482-7F8A-4A13-9E9A-D51CD9678231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431AC-C5A9-4C98-B1F5-2413EFDECF7A}" type="datetimeFigureOut">
              <a:rPr lang="cs-CZ" smtClean="0"/>
              <a:t>21. 3. 2021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17482-7F8A-4A13-9E9A-D51CD9678231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B1431AC-C5A9-4C98-B1F5-2413EFDECF7A}" type="datetimeFigureOut">
              <a:rPr lang="cs-CZ" smtClean="0"/>
              <a:t>21. 3. 2021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C817482-7F8A-4A13-9E9A-D51CD9678231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431AC-C5A9-4C98-B1F5-2413EFDECF7A}" type="datetimeFigureOut">
              <a:rPr lang="cs-CZ" smtClean="0"/>
              <a:t>21. 3. 2021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17482-7F8A-4A13-9E9A-D51CD96782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B1431AC-C5A9-4C98-B1F5-2413EFDECF7A}" type="datetimeFigureOut">
              <a:rPr lang="cs-CZ" smtClean="0"/>
              <a:t>21. 3. 2021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C817482-7F8A-4A13-9E9A-D51CD9678231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B1431AC-C5A9-4C98-B1F5-2413EFDECF7A}" type="datetimeFigureOut">
              <a:rPr lang="cs-CZ" smtClean="0"/>
              <a:t>21. 3. 2021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C817482-7F8A-4A13-9E9A-D51CD9678231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B1431AC-C5A9-4C98-B1F5-2413EFDECF7A}" type="datetimeFigureOut">
              <a:rPr lang="cs-CZ" smtClean="0"/>
              <a:t>21. 3. 2021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C817482-7F8A-4A13-9E9A-D51CD9678231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Předškolní věk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Mgr. Jana Adámková</a:t>
            </a:r>
          </a:p>
          <a:p>
            <a:r>
              <a:rPr lang="cs-CZ" dirty="0" smtClean="0"/>
              <a:t>LS 2021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7467600" cy="6069288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exekutivní funkce</a:t>
            </a:r>
          </a:p>
          <a:p>
            <a:pPr lvl="1"/>
            <a:r>
              <a:rPr lang="cs-CZ" dirty="0" smtClean="0"/>
              <a:t>exekutivní pozornost</a:t>
            </a:r>
          </a:p>
          <a:p>
            <a:pPr lvl="2"/>
            <a:r>
              <a:rPr lang="cs-CZ" dirty="0" smtClean="0"/>
              <a:t>umožňuje filtrování informací na základě úsudku, strategie, relevance k cíli a volní přepínání pozornosti</a:t>
            </a:r>
          </a:p>
          <a:p>
            <a:pPr lvl="2"/>
            <a:r>
              <a:rPr lang="cs-CZ" dirty="0" smtClean="0"/>
              <a:t>volní filtr na přicházející informace a podržení jen určitých, vybraných s ohledem na cíl</a:t>
            </a:r>
          </a:p>
          <a:p>
            <a:pPr lvl="2"/>
            <a:r>
              <a:rPr lang="cs-CZ" dirty="0" smtClean="0"/>
              <a:t>schopnost potlačit v rámci pracovní paměti informace, které byly důležité, ale už nejsou</a:t>
            </a:r>
          </a:p>
          <a:p>
            <a:pPr lvl="1"/>
            <a:r>
              <a:rPr lang="cs-CZ" dirty="0" smtClean="0"/>
              <a:t>ovládání motorických odpovědí</a:t>
            </a:r>
          </a:p>
          <a:p>
            <a:pPr lvl="2"/>
            <a:r>
              <a:rPr lang="cs-CZ" dirty="0" smtClean="0"/>
              <a:t>potlačení, přerušení nebo zrušení připravené motorické </a:t>
            </a:r>
            <a:r>
              <a:rPr lang="cs-CZ" dirty="0" smtClean="0"/>
              <a:t>reakce</a:t>
            </a:r>
          </a:p>
          <a:p>
            <a:pPr lvl="2"/>
            <a:r>
              <a:rPr lang="cs-CZ" dirty="0" smtClean="0"/>
              <a:t>děti bez deficitu spustí alternativní reakci (</a:t>
            </a:r>
            <a:r>
              <a:rPr lang="cs-CZ" dirty="0" err="1" smtClean="0"/>
              <a:t>shifting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responce</a:t>
            </a:r>
            <a:r>
              <a:rPr lang="cs-CZ" dirty="0" smtClean="0"/>
              <a:t>) – u dětí s ADHD narušeno (hlavně u kombinovaných typů)</a:t>
            </a:r>
          </a:p>
          <a:p>
            <a:pPr lvl="1"/>
            <a:r>
              <a:rPr lang="cs-CZ" dirty="0" smtClean="0"/>
              <a:t>pracovní paměť</a:t>
            </a:r>
          </a:p>
          <a:p>
            <a:pPr lvl="2"/>
            <a:r>
              <a:rPr lang="cs-CZ" dirty="0" smtClean="0"/>
              <a:t>schopnost </a:t>
            </a:r>
            <a:r>
              <a:rPr lang="cs-CZ" dirty="0" smtClean="0"/>
              <a:t>udržet něco krátce v paměti, zatímco dělám něco </a:t>
            </a:r>
            <a:r>
              <a:rPr lang="cs-CZ" dirty="0" smtClean="0"/>
              <a:t>jiného</a:t>
            </a:r>
          </a:p>
          <a:p>
            <a:pPr lvl="2"/>
            <a:r>
              <a:rPr lang="cs-CZ" dirty="0" smtClean="0"/>
              <a:t>verbální, auditivní – sekvenční zpracování, u ADHD mírně narušená</a:t>
            </a:r>
          </a:p>
          <a:p>
            <a:pPr lvl="2"/>
            <a:r>
              <a:rPr lang="cs-CZ" dirty="0" smtClean="0"/>
              <a:t>vizuálně prostorová – simultánní </a:t>
            </a:r>
            <a:r>
              <a:rPr lang="cs-CZ" dirty="0" err="1" smtClean="0"/>
              <a:t>zpraování</a:t>
            </a:r>
            <a:r>
              <a:rPr lang="cs-CZ" dirty="0" smtClean="0"/>
              <a:t>, ADHD velký deficit</a:t>
            </a:r>
          </a:p>
          <a:p>
            <a:pPr lvl="2"/>
            <a:r>
              <a:rPr lang="cs-CZ" dirty="0" smtClean="0"/>
              <a:t>souvislost s plánováním - </a:t>
            </a:r>
            <a:r>
              <a:rPr lang="cs-CZ" dirty="0" smtClean="0"/>
              <a:t>mentální zorganizování po sobě následující série kroků potřebných k vyřešení </a:t>
            </a:r>
            <a:r>
              <a:rPr lang="cs-CZ" dirty="0" smtClean="0"/>
              <a:t>problému</a:t>
            </a:r>
          </a:p>
          <a:p>
            <a:pPr lvl="1"/>
            <a:r>
              <a:rPr lang="cs-CZ" dirty="0" smtClean="0"/>
              <a:t>exekutiva je zodpovědná za využitím inteligence</a:t>
            </a:r>
          </a:p>
          <a:p>
            <a:pPr lvl="1"/>
            <a:r>
              <a:rPr lang="cs-CZ" dirty="0" smtClean="0"/>
              <a:t>spojení se sociálním vývojem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467600" cy="6141296"/>
          </a:xfrm>
        </p:spPr>
        <p:txBody>
          <a:bodyPr/>
          <a:lstStyle/>
          <a:p>
            <a:r>
              <a:rPr lang="cs-CZ" dirty="0" smtClean="0"/>
              <a:t>motivace</a:t>
            </a:r>
          </a:p>
          <a:p>
            <a:pPr lvl="1"/>
            <a:r>
              <a:rPr lang="cs-CZ" dirty="0" smtClean="0"/>
              <a:t>systém odměn</a:t>
            </a:r>
          </a:p>
          <a:p>
            <a:pPr lvl="2"/>
            <a:r>
              <a:rPr lang="cs-CZ" dirty="0" smtClean="0"/>
              <a:t>u ADHD je pravděpodobně narušen</a:t>
            </a:r>
          </a:p>
          <a:p>
            <a:pPr lvl="2"/>
            <a:r>
              <a:rPr lang="cs-CZ" dirty="0" smtClean="0"/>
              <a:t>špatně reagují na oddálenou odměnu – potřebují bezprostřední stimulaci, odměňování</a:t>
            </a:r>
          </a:p>
          <a:p>
            <a:pPr lvl="2"/>
            <a:r>
              <a:rPr lang="cs-CZ" dirty="0" smtClean="0"/>
              <a:t>problém </a:t>
            </a:r>
            <a:r>
              <a:rPr lang="cs-CZ" dirty="0" smtClean="0"/>
              <a:t>je ve vnímání času, který děli chování a oddálenou odměnu – vnímají to jinak, než intaktní děti – potíž je </a:t>
            </a:r>
            <a:r>
              <a:rPr lang="cs-CZ" dirty="0" smtClean="0"/>
              <a:t>ve </a:t>
            </a:r>
            <a:r>
              <a:rPr lang="cs-CZ" dirty="0" smtClean="0"/>
              <a:t>vnitřních </a:t>
            </a:r>
            <a:r>
              <a:rPr lang="cs-CZ" dirty="0" smtClean="0"/>
              <a:t>hodinách</a:t>
            </a:r>
          </a:p>
          <a:p>
            <a:pPr lvl="2"/>
            <a:r>
              <a:rPr lang="cs-CZ" dirty="0" smtClean="0"/>
              <a:t>chování a odměnu často vnímají jako nesouvisející</a:t>
            </a:r>
          </a:p>
          <a:p>
            <a:pPr lvl="1"/>
            <a:r>
              <a:rPr lang="cs-CZ" dirty="0" smtClean="0"/>
              <a:t>na trest reagují jako intaktní děti – prožívají strach</a:t>
            </a:r>
          </a:p>
          <a:p>
            <a:r>
              <a:rPr lang="cs-CZ" dirty="0" smtClean="0"/>
              <a:t>ovládání motoriky, </a:t>
            </a:r>
            <a:r>
              <a:rPr lang="cs-CZ" dirty="0" err="1" smtClean="0"/>
              <a:t>timing</a:t>
            </a:r>
            <a:endParaRPr lang="cs-CZ" dirty="0" smtClean="0"/>
          </a:p>
          <a:p>
            <a:pPr lvl="1"/>
            <a:r>
              <a:rPr lang="cs-CZ" dirty="0" smtClean="0"/>
              <a:t>podstatou potíží je vedle drobných motorických dysfunkcí, je problém s plánováním a časováním pohybu</a:t>
            </a:r>
          </a:p>
          <a:p>
            <a:pPr lvl="1"/>
            <a:r>
              <a:rPr lang="cs-CZ" dirty="0" smtClean="0"/>
              <a:t>špatný odhad </a:t>
            </a:r>
            <a:r>
              <a:rPr lang="cs-CZ" dirty="0" smtClean="0"/>
              <a:t>toho, co se dá stihnout</a:t>
            </a:r>
            <a:endParaRPr lang="cs-CZ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467600" cy="6141296"/>
          </a:xfrm>
        </p:spPr>
        <p:txBody>
          <a:bodyPr/>
          <a:lstStyle/>
          <a:p>
            <a:r>
              <a:rPr lang="cs-CZ" dirty="0" smtClean="0"/>
              <a:t>rizikové faktory</a:t>
            </a:r>
          </a:p>
          <a:p>
            <a:pPr lvl="1"/>
            <a:r>
              <a:rPr lang="cs-CZ" dirty="0" smtClean="0"/>
              <a:t>prenatální noxy</a:t>
            </a:r>
          </a:p>
          <a:p>
            <a:pPr lvl="1"/>
            <a:r>
              <a:rPr lang="cs-CZ" dirty="0" smtClean="0"/>
              <a:t>perinatální komplikace</a:t>
            </a:r>
          </a:p>
          <a:p>
            <a:pPr lvl="1"/>
            <a:r>
              <a:rPr lang="cs-CZ" dirty="0" smtClean="0"/>
              <a:t>metabolické vady</a:t>
            </a:r>
          </a:p>
          <a:p>
            <a:pPr lvl="1"/>
            <a:r>
              <a:rPr lang="cs-CZ" dirty="0" smtClean="0"/>
              <a:t>genetika</a:t>
            </a:r>
          </a:p>
          <a:p>
            <a:r>
              <a:rPr lang="cs-CZ" dirty="0" smtClean="0"/>
              <a:t>protektivní faktory</a:t>
            </a:r>
          </a:p>
          <a:p>
            <a:pPr lvl="1"/>
            <a:r>
              <a:rPr lang="cs-CZ" dirty="0" smtClean="0"/>
              <a:t>vhodné zacházení s dítětem</a:t>
            </a:r>
          </a:p>
          <a:p>
            <a:pPr lvl="1"/>
            <a:r>
              <a:rPr lang="cs-CZ" dirty="0" smtClean="0"/>
              <a:t>péče </a:t>
            </a:r>
            <a:r>
              <a:rPr lang="cs-CZ" dirty="0" smtClean="0"/>
              <a:t>musí být vřelá, trpělivá, mluvit vstřícným </a:t>
            </a:r>
            <a:r>
              <a:rPr lang="cs-CZ" dirty="0" smtClean="0"/>
              <a:t>tónem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467600" cy="6141296"/>
          </a:xfrm>
        </p:spPr>
        <p:txBody>
          <a:bodyPr/>
          <a:lstStyle/>
          <a:p>
            <a:r>
              <a:rPr lang="cs-CZ" dirty="0" smtClean="0"/>
              <a:t>batolecí a předškolní období</a:t>
            </a:r>
          </a:p>
          <a:p>
            <a:pPr lvl="1"/>
            <a:r>
              <a:rPr lang="cs-CZ" dirty="0" smtClean="0"/>
              <a:t>dráždivé, neklidné</a:t>
            </a:r>
          </a:p>
          <a:p>
            <a:pPr lvl="1"/>
            <a:r>
              <a:rPr lang="cs-CZ" dirty="0" smtClean="0"/>
              <a:t>hodně malých úrazů</a:t>
            </a:r>
          </a:p>
          <a:p>
            <a:pPr lvl="1"/>
            <a:r>
              <a:rPr lang="cs-CZ" dirty="0" smtClean="0"/>
              <a:t>snížená schopnost kontrolovat chování</a:t>
            </a:r>
          </a:p>
          <a:p>
            <a:r>
              <a:rPr lang="cs-CZ" dirty="0" smtClean="0"/>
              <a:t>střední dětství</a:t>
            </a:r>
          </a:p>
          <a:p>
            <a:pPr lvl="1"/>
            <a:r>
              <a:rPr lang="cs-CZ" dirty="0" smtClean="0"/>
              <a:t>nároky školy – často přidružené SPU – i chytré dítě může ve škole selhávat</a:t>
            </a:r>
          </a:p>
          <a:p>
            <a:pPr lvl="1"/>
            <a:r>
              <a:rPr lang="cs-CZ" dirty="0" smtClean="0"/>
              <a:t>vliv na postavení ve třídě</a:t>
            </a:r>
          </a:p>
          <a:p>
            <a:pPr lvl="1"/>
            <a:r>
              <a:rPr lang="cs-CZ" dirty="0" smtClean="0"/>
              <a:t>dopad na sebepojetí</a:t>
            </a:r>
          </a:p>
          <a:p>
            <a:pPr lvl="1"/>
            <a:r>
              <a:rPr lang="cs-CZ" dirty="0" smtClean="0"/>
              <a:t>nepozornost s věkem ustupuje, hyperaktivita je stabilní (nepatřičně reaguje → negativní sociální zpětná vazba)</a:t>
            </a:r>
          </a:p>
          <a:p>
            <a:r>
              <a:rPr lang="cs-CZ" dirty="0" smtClean="0"/>
              <a:t>puberta, adolescence</a:t>
            </a:r>
          </a:p>
          <a:p>
            <a:pPr lvl="1"/>
            <a:r>
              <a:rPr lang="cs-CZ" dirty="0" smtClean="0"/>
              <a:t>80% má stále obtíže, ale mění se charakter symptomů</a:t>
            </a:r>
          </a:p>
          <a:p>
            <a:pPr lvl="1"/>
            <a:r>
              <a:rPr lang="cs-CZ" dirty="0" smtClean="0"/>
              <a:t>více afektivních poruch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467600" cy="6141296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dospělost</a:t>
            </a:r>
          </a:p>
          <a:p>
            <a:pPr lvl="1"/>
            <a:r>
              <a:rPr lang="cs-CZ" dirty="0" smtClean="0"/>
              <a:t>nižší akademická úroveň</a:t>
            </a:r>
          </a:p>
          <a:p>
            <a:pPr lvl="1"/>
            <a:r>
              <a:rPr lang="cs-CZ" dirty="0" smtClean="0"/>
              <a:t>horší fungování v zaměstnání</a:t>
            </a:r>
          </a:p>
          <a:p>
            <a:pPr lvl="1"/>
            <a:r>
              <a:rPr lang="cs-CZ" dirty="0" smtClean="0"/>
              <a:t>častější abúzus návykových látek (nikotin, </a:t>
            </a:r>
            <a:r>
              <a:rPr lang="cs-CZ" dirty="0" err="1" smtClean="0"/>
              <a:t>stimulancia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horší hospodaření s penězi</a:t>
            </a:r>
          </a:p>
          <a:p>
            <a:pPr lvl="1"/>
            <a:r>
              <a:rPr lang="cs-CZ" dirty="0" smtClean="0"/>
              <a:t>riziko kriminálního jednání</a:t>
            </a:r>
          </a:p>
          <a:p>
            <a:pPr lvl="1"/>
            <a:r>
              <a:rPr lang="cs-CZ" dirty="0" smtClean="0"/>
              <a:t>u dětí větší riziko, že budou mít také ADHD</a:t>
            </a:r>
          </a:p>
          <a:p>
            <a:r>
              <a:rPr lang="cs-CZ" dirty="0" smtClean="0"/>
              <a:t>intervence</a:t>
            </a:r>
          </a:p>
          <a:p>
            <a:pPr lvl="1"/>
            <a:r>
              <a:rPr lang="cs-CZ" dirty="0" smtClean="0"/>
              <a:t>psychofarmaka</a:t>
            </a:r>
          </a:p>
          <a:p>
            <a:pPr lvl="1"/>
            <a:r>
              <a:rPr lang="cs-CZ" dirty="0" smtClean="0"/>
              <a:t>behaviorální postupy – hranice, nácviky, odkládání impulzů</a:t>
            </a:r>
          </a:p>
          <a:p>
            <a:pPr lvl="1"/>
            <a:r>
              <a:rPr lang="cs-CZ" dirty="0" smtClean="0"/>
              <a:t>nácvik relaxace</a:t>
            </a:r>
          </a:p>
          <a:p>
            <a:pPr lvl="1"/>
            <a:r>
              <a:rPr lang="cs-CZ" dirty="0" smtClean="0"/>
              <a:t>posilování sebepojetí</a:t>
            </a:r>
          </a:p>
          <a:p>
            <a:pPr lvl="1"/>
            <a:r>
              <a:rPr lang="cs-CZ" dirty="0" smtClean="0"/>
              <a:t>rodinná psychoterapie</a:t>
            </a:r>
          </a:p>
          <a:p>
            <a:pPr lvl="1"/>
            <a:r>
              <a:rPr lang="cs-CZ" dirty="0" smtClean="0"/>
              <a:t>edukace – rodiny, školy</a:t>
            </a:r>
          </a:p>
          <a:p>
            <a:pPr lvl="1"/>
            <a:r>
              <a:rPr lang="cs-CZ" dirty="0" smtClean="0"/>
              <a:t>+ léčba </a:t>
            </a:r>
            <a:r>
              <a:rPr lang="cs-CZ" smtClean="0"/>
              <a:t>přidružených poruch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</a:t>
            </a:r>
            <a:r>
              <a:rPr lang="cs-CZ" dirty="0" smtClean="0"/>
              <a:t>harakteristika období</a:t>
            </a:r>
          </a:p>
          <a:p>
            <a:r>
              <a:rPr lang="cs-CZ" dirty="0" smtClean="0"/>
              <a:t>Porucha opozičního vzdoru</a:t>
            </a:r>
          </a:p>
          <a:p>
            <a:r>
              <a:rPr lang="cs-CZ" dirty="0" smtClean="0"/>
              <a:t>P</a:t>
            </a:r>
            <a:r>
              <a:rPr lang="cs-CZ" dirty="0" smtClean="0"/>
              <a:t>ozornost</a:t>
            </a:r>
          </a:p>
          <a:p>
            <a:r>
              <a:rPr lang="cs-CZ" dirty="0" smtClean="0"/>
              <a:t>Poruchy aktivity a pozornosti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Předškolní věk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na konci batolecího období dítě dosahuje autonomie, přechází do stádia </a:t>
            </a:r>
            <a:r>
              <a:rPr lang="cs-CZ" dirty="0" err="1" smtClean="0"/>
              <a:t>iniviativy</a:t>
            </a:r>
            <a:endParaRPr lang="cs-CZ" dirty="0" smtClean="0"/>
          </a:p>
          <a:p>
            <a:r>
              <a:rPr lang="cs-CZ" dirty="0" smtClean="0"/>
              <a:t>buduje se svědomí (kárání nejde už jen zvenčí, ale i zevnitř)</a:t>
            </a:r>
          </a:p>
          <a:p>
            <a:r>
              <a:rPr lang="cs-CZ" dirty="0" smtClean="0"/>
              <a:t>iniciativa X pocity viny</a:t>
            </a:r>
          </a:p>
          <a:p>
            <a:r>
              <a:rPr lang="cs-CZ" dirty="0" smtClean="0"/>
              <a:t>dítě se </a:t>
            </a:r>
            <a:r>
              <a:rPr lang="cs-CZ" dirty="0" err="1" smtClean="0"/>
              <a:t>popasovává</a:t>
            </a:r>
            <a:r>
              <a:rPr lang="cs-CZ" dirty="0" smtClean="0"/>
              <a:t> s limity dávanými zvenčí, zároveň se chce prosazovat</a:t>
            </a:r>
          </a:p>
          <a:p>
            <a:pPr lvl="1"/>
            <a:r>
              <a:rPr lang="cs-CZ" dirty="0" smtClean="0"/>
              <a:t>přímý odpor</a:t>
            </a:r>
          </a:p>
          <a:p>
            <a:pPr lvl="1"/>
            <a:r>
              <a:rPr lang="cs-CZ" dirty="0" smtClean="0"/>
              <a:t>pasivní agrese, nespolupráce</a:t>
            </a:r>
          </a:p>
          <a:p>
            <a:pPr lvl="1"/>
            <a:r>
              <a:rPr lang="cs-CZ" dirty="0" smtClean="0"/>
              <a:t>excesivní poslušnost</a:t>
            </a:r>
          </a:p>
          <a:p>
            <a:pPr lvl="1"/>
            <a:r>
              <a:rPr lang="cs-CZ" dirty="0" smtClean="0"/>
              <a:t>vyjednávání s cílem modifikovat rodičovské požadavky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Porucha opozičního vzdoru F91.3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do 10 let věku</a:t>
            </a:r>
          </a:p>
          <a:p>
            <a:r>
              <a:rPr lang="cs-CZ" dirty="0" smtClean="0"/>
              <a:t>je to závažná diagnóza</a:t>
            </a:r>
          </a:p>
          <a:p>
            <a:r>
              <a:rPr lang="cs-CZ" dirty="0" smtClean="0"/>
              <a:t>často spojena s hyperkinetickými projevy</a:t>
            </a:r>
          </a:p>
          <a:p>
            <a:pPr lvl="0"/>
            <a:r>
              <a:rPr lang="cs-CZ" dirty="0" smtClean="0"/>
              <a:t>vzdor, provokace, neposlušnost, principiální odmítání požadavků dospělých, centrace na odplatu, hostilita, dráždivost, </a:t>
            </a:r>
            <a:r>
              <a:rPr lang="cs-CZ" dirty="0" err="1" smtClean="0"/>
              <a:t>neovladatelenost</a:t>
            </a:r>
            <a:r>
              <a:rPr lang="cs-CZ" dirty="0" smtClean="0"/>
              <a:t>, přecitlivělost na kritiku</a:t>
            </a:r>
          </a:p>
          <a:p>
            <a:r>
              <a:rPr lang="cs-CZ" dirty="0" smtClean="0"/>
              <a:t>může kolem 8.-10. roku mizet nebo přechází do poruchy chování, nebo internalizace, když narazí na tyrana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467600" cy="6141296"/>
          </a:xfrm>
        </p:spPr>
        <p:txBody>
          <a:bodyPr/>
          <a:lstStyle/>
          <a:p>
            <a:pPr lvl="0"/>
            <a:r>
              <a:rPr lang="cs-CZ" dirty="0" smtClean="0"/>
              <a:t>DSM V</a:t>
            </a:r>
          </a:p>
          <a:p>
            <a:pPr lvl="1"/>
            <a:r>
              <a:rPr lang="cs-CZ" sz="2400" dirty="0" smtClean="0"/>
              <a:t>nazlobená, iritabilní nálada, urážlivost</a:t>
            </a:r>
          </a:p>
          <a:p>
            <a:pPr lvl="1"/>
            <a:r>
              <a:rPr lang="cs-CZ" sz="2400" dirty="0" smtClean="0"/>
              <a:t>hádavé a vzdorovité chování</a:t>
            </a:r>
          </a:p>
          <a:p>
            <a:pPr lvl="2"/>
            <a:r>
              <a:rPr lang="cs-CZ" dirty="0" smtClean="0"/>
              <a:t>s dospělými, s autoritami</a:t>
            </a:r>
          </a:p>
          <a:p>
            <a:pPr lvl="2"/>
            <a:r>
              <a:rPr lang="cs-CZ" dirty="0" smtClean="0"/>
              <a:t>odmítání pravidel</a:t>
            </a:r>
          </a:p>
          <a:p>
            <a:pPr lvl="2"/>
            <a:r>
              <a:rPr lang="cs-CZ" dirty="0" smtClean="0"/>
              <a:t>schválně provokují, rozčilují okolí</a:t>
            </a:r>
          </a:p>
          <a:p>
            <a:pPr lvl="2"/>
            <a:r>
              <a:rPr lang="cs-CZ" dirty="0" smtClean="0"/>
              <a:t>viní druhé za své přestupky v chování</a:t>
            </a:r>
          </a:p>
          <a:p>
            <a:pPr lvl="1"/>
            <a:r>
              <a:rPr lang="cs-CZ" sz="2400" dirty="0" smtClean="0"/>
              <a:t>pomstychtivost, škodolibost</a:t>
            </a:r>
          </a:p>
          <a:p>
            <a:r>
              <a:rPr lang="cs-CZ" dirty="0" smtClean="0"/>
              <a:t>rizikové faktory</a:t>
            </a:r>
          </a:p>
          <a:p>
            <a:pPr lvl="1"/>
            <a:r>
              <a:rPr lang="cs-CZ" dirty="0" smtClean="0"/>
              <a:t>potíže s regulací afektů</a:t>
            </a:r>
          </a:p>
          <a:p>
            <a:pPr lvl="1"/>
            <a:r>
              <a:rPr lang="cs-CZ" dirty="0" smtClean="0"/>
              <a:t>potíže s exekutivními funkcemi</a:t>
            </a:r>
          </a:p>
          <a:p>
            <a:pPr lvl="1"/>
            <a:r>
              <a:rPr lang="cs-CZ" dirty="0" smtClean="0"/>
              <a:t>rigidita, zatvrzelost („anální charakter“)</a:t>
            </a:r>
          </a:p>
          <a:p>
            <a:pPr lvl="1"/>
            <a:r>
              <a:rPr lang="cs-CZ" dirty="0" smtClean="0"/>
              <a:t>dysfázie</a:t>
            </a:r>
          </a:p>
          <a:p>
            <a:pPr lvl="1"/>
            <a:r>
              <a:rPr lang="cs-CZ" dirty="0" smtClean="0"/>
              <a:t>nesoulad dítěte a rodiče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Pozornost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vlastnosti pozornosti:</a:t>
            </a:r>
          </a:p>
          <a:p>
            <a:pPr lvl="1"/>
            <a:r>
              <a:rPr lang="cs-CZ" dirty="0" smtClean="0"/>
              <a:t>koncentrace = intenzita zaměření na vjemy</a:t>
            </a:r>
          </a:p>
          <a:p>
            <a:pPr lvl="1"/>
            <a:r>
              <a:rPr lang="cs-CZ" dirty="0" smtClean="0"/>
              <a:t>kapacita</a:t>
            </a:r>
          </a:p>
          <a:p>
            <a:pPr lvl="1"/>
            <a:r>
              <a:rPr lang="cs-CZ" dirty="0" err="1" smtClean="0"/>
              <a:t>tenacita</a:t>
            </a:r>
            <a:r>
              <a:rPr lang="cs-CZ" dirty="0" smtClean="0"/>
              <a:t> = vytrvalost, stálost pozornosti</a:t>
            </a:r>
          </a:p>
          <a:p>
            <a:pPr lvl="1"/>
            <a:r>
              <a:rPr lang="cs-CZ" dirty="0" smtClean="0"/>
              <a:t>iritabilita = práh intenzity podnětů schopných vyvolat pozornost</a:t>
            </a:r>
          </a:p>
          <a:p>
            <a:pPr lvl="1"/>
            <a:r>
              <a:rPr lang="cs-CZ" dirty="0" smtClean="0"/>
              <a:t>selektivita = schopnost distribuce, zaměření pozornosti</a:t>
            </a:r>
          </a:p>
          <a:p>
            <a:pPr lvl="1"/>
            <a:r>
              <a:rPr lang="cs-CZ" dirty="0" smtClean="0"/>
              <a:t>přepojování</a:t>
            </a:r>
          </a:p>
          <a:p>
            <a:pPr lvl="1"/>
            <a:r>
              <a:rPr lang="cs-CZ" dirty="0" smtClean="0"/>
              <a:t>intenzita</a:t>
            </a:r>
          </a:p>
          <a:p>
            <a:pPr lvl="1"/>
            <a:r>
              <a:rPr lang="cs-CZ" dirty="0" smtClean="0"/>
              <a:t>oscilace X </a:t>
            </a:r>
            <a:r>
              <a:rPr lang="cs-CZ" dirty="0" smtClean="0"/>
              <a:t>stabilita</a:t>
            </a:r>
            <a:endParaRPr lang="cs-CZ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Hyperkinetické poruchy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vývojová porucha, biologicky podmíněná</a:t>
            </a:r>
          </a:p>
          <a:p>
            <a:r>
              <a:rPr lang="cs-CZ" dirty="0" smtClean="0"/>
              <a:t>ve 40-60% přechází do dospělosti</a:t>
            </a:r>
          </a:p>
          <a:p>
            <a:r>
              <a:rPr lang="cs-CZ" dirty="0" smtClean="0"/>
              <a:t>projeví se do 5 let</a:t>
            </a:r>
          </a:p>
          <a:p>
            <a:r>
              <a:rPr lang="cs-CZ" dirty="0" smtClean="0"/>
              <a:t>hlavní projevy:</a:t>
            </a:r>
          </a:p>
          <a:p>
            <a:pPr lvl="1"/>
            <a:r>
              <a:rPr lang="cs-CZ" sz="2400" dirty="0" smtClean="0"/>
              <a:t>raný začátek</a:t>
            </a:r>
          </a:p>
          <a:p>
            <a:pPr lvl="1"/>
            <a:r>
              <a:rPr lang="cs-CZ" sz="2400" dirty="0" smtClean="0"/>
              <a:t>kombinace nadměrně aktivního, špatně ovládaného chování</a:t>
            </a:r>
          </a:p>
          <a:p>
            <a:pPr lvl="1"/>
            <a:r>
              <a:rPr lang="cs-CZ" sz="2400" dirty="0" smtClean="0"/>
              <a:t>výrazná nepozornost a neschopnost trvale se soustředit na daný úkol</a:t>
            </a:r>
          </a:p>
          <a:p>
            <a:pPr lvl="1"/>
            <a:r>
              <a:rPr lang="cs-CZ" sz="2400" dirty="0" smtClean="0"/>
              <a:t>tyto projevy se vyskytují ve všech situacích</a:t>
            </a:r>
          </a:p>
          <a:p>
            <a:pPr lvl="1"/>
            <a:r>
              <a:rPr lang="cs-CZ" sz="2400" dirty="0" smtClean="0"/>
              <a:t>tyto projevy jsou trvalé</a:t>
            </a:r>
          </a:p>
          <a:p>
            <a:r>
              <a:rPr lang="cs-CZ" dirty="0" smtClean="0"/>
              <a:t>často neoblíbené v kolektivu</a:t>
            </a:r>
          </a:p>
          <a:p>
            <a:r>
              <a:rPr lang="cs-CZ" dirty="0" smtClean="0"/>
              <a:t>→ nízké sebevědomí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7467600" cy="606928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MKN-10:</a:t>
            </a:r>
          </a:p>
          <a:p>
            <a:pPr lvl="1"/>
            <a:r>
              <a:rPr lang="cs-CZ" dirty="0" smtClean="0"/>
              <a:t>Porucha aktivity a pozornosti</a:t>
            </a:r>
          </a:p>
          <a:p>
            <a:pPr lvl="2"/>
            <a:r>
              <a:rPr lang="cs-CZ" dirty="0" smtClean="0"/>
              <a:t>narušeno musí být obojí</a:t>
            </a:r>
          </a:p>
          <a:p>
            <a:pPr lvl="2"/>
            <a:r>
              <a:rPr lang="cs-CZ" dirty="0" smtClean="0"/>
              <a:t>oboje je patrné ve více než jedné oblasti</a:t>
            </a:r>
          </a:p>
          <a:p>
            <a:pPr lvl="1"/>
            <a:r>
              <a:rPr lang="cs-CZ" dirty="0" smtClean="0"/>
              <a:t>Hyperkinetická porucha chování</a:t>
            </a:r>
          </a:p>
          <a:p>
            <a:pPr lvl="1"/>
            <a:r>
              <a:rPr lang="cs-CZ" dirty="0" smtClean="0"/>
              <a:t>Jiné hyperkinetické poruchy</a:t>
            </a:r>
          </a:p>
          <a:p>
            <a:pPr lvl="1"/>
            <a:r>
              <a:rPr lang="cs-CZ" dirty="0" smtClean="0"/>
              <a:t>Hyperkinetická porucha NS</a:t>
            </a:r>
          </a:p>
          <a:p>
            <a:r>
              <a:rPr lang="cs-CZ" dirty="0" smtClean="0"/>
              <a:t>DSM V:</a:t>
            </a:r>
          </a:p>
          <a:p>
            <a:pPr lvl="1"/>
            <a:r>
              <a:rPr lang="cs-CZ" dirty="0" smtClean="0"/>
              <a:t>nepozornost a/nebo hyperaktivita a impulzivita</a:t>
            </a:r>
          </a:p>
          <a:p>
            <a:pPr lvl="1"/>
            <a:r>
              <a:rPr lang="cs-CZ" dirty="0" smtClean="0"/>
              <a:t>odlišuje i stupeň aktuální závažnosti</a:t>
            </a:r>
          </a:p>
          <a:p>
            <a:pPr lvl="0"/>
            <a:r>
              <a:rPr lang="cs-CZ" dirty="0" smtClean="0"/>
              <a:t>ADHD </a:t>
            </a:r>
            <a:r>
              <a:rPr lang="cs-CZ" dirty="0" smtClean="0"/>
              <a:t>zahrnuje především:</a:t>
            </a:r>
          </a:p>
          <a:p>
            <a:pPr lvl="1"/>
            <a:r>
              <a:rPr lang="cs-CZ" sz="2400" dirty="0" smtClean="0"/>
              <a:t>pozornost</a:t>
            </a:r>
          </a:p>
          <a:p>
            <a:pPr lvl="1"/>
            <a:r>
              <a:rPr lang="cs-CZ" sz="2400" dirty="0" smtClean="0"/>
              <a:t>exekutivní funkce</a:t>
            </a:r>
          </a:p>
          <a:p>
            <a:pPr lvl="1"/>
            <a:r>
              <a:rPr lang="cs-CZ" sz="2400" dirty="0" smtClean="0"/>
              <a:t>oblast motivace</a:t>
            </a:r>
          </a:p>
          <a:p>
            <a:pPr lvl="1"/>
            <a:r>
              <a:rPr lang="cs-CZ" sz="2400" dirty="0" smtClean="0"/>
              <a:t>ovládání motoriky, zacházení s časem, vnímání času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7467600" cy="6069288"/>
          </a:xfrm>
        </p:spPr>
        <p:txBody>
          <a:bodyPr>
            <a:normAutofit/>
          </a:bodyPr>
          <a:lstStyle/>
          <a:p>
            <a:r>
              <a:rPr lang="cs-CZ" dirty="0" smtClean="0"/>
              <a:t>pozornost</a:t>
            </a:r>
          </a:p>
          <a:p>
            <a:pPr lvl="1"/>
            <a:r>
              <a:rPr lang="cs-CZ" dirty="0" smtClean="0"/>
              <a:t>narušena je hlavně </a:t>
            </a:r>
            <a:r>
              <a:rPr lang="cs-CZ" dirty="0" err="1" smtClean="0"/>
              <a:t>nonexekutivní</a:t>
            </a:r>
            <a:r>
              <a:rPr lang="cs-CZ" dirty="0" smtClean="0"/>
              <a:t> pozornost (nezávislá na vůli)</a:t>
            </a:r>
          </a:p>
          <a:p>
            <a:pPr lvl="1"/>
            <a:r>
              <a:rPr lang="cs-CZ" dirty="0" smtClean="0"/>
              <a:t>systém bdělosti</a:t>
            </a:r>
          </a:p>
          <a:p>
            <a:pPr lvl="2"/>
            <a:r>
              <a:rPr lang="cs-CZ" dirty="0" smtClean="0"/>
              <a:t>udržování pozornosti – když má na něco dávat pozor</a:t>
            </a:r>
          </a:p>
          <a:p>
            <a:pPr lvl="2"/>
            <a:r>
              <a:rPr lang="cs-CZ" dirty="0" smtClean="0"/>
              <a:t>udržování pohotovosti a bdělosti – připravenost reagovat → fungují stimulující léky</a:t>
            </a:r>
          </a:p>
          <a:p>
            <a:pPr lvl="1"/>
            <a:r>
              <a:rPr lang="cs-CZ" dirty="0" smtClean="0"/>
              <a:t>→ problém rychle a efektivně mobilizovat mentální zdroje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146</TotalTime>
  <Words>743</Words>
  <Application>Microsoft Office PowerPoint</Application>
  <PresentationFormat>Předvádění na obrazovce (4:3)</PresentationFormat>
  <Paragraphs>177</Paragraphs>
  <Slides>14</Slides>
  <Notes>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Arkýř</vt:lpstr>
      <vt:lpstr>Předškolní věk</vt:lpstr>
      <vt:lpstr>Obsah</vt:lpstr>
      <vt:lpstr>Předškolní věk</vt:lpstr>
      <vt:lpstr>Porucha opozičního vzdoru F91.3</vt:lpstr>
      <vt:lpstr>Snímek 5</vt:lpstr>
      <vt:lpstr>Pozornost</vt:lpstr>
      <vt:lpstr>Hyperkinetické poruchy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Předškolní věk</dc:title>
  <dc:creator>Jana Adámková</dc:creator>
  <cp:lastModifiedBy>Jana Adámková</cp:lastModifiedBy>
  <cp:revision>15</cp:revision>
  <dcterms:created xsi:type="dcterms:W3CDTF">2021-03-21T13:41:34Z</dcterms:created>
  <dcterms:modified xsi:type="dcterms:W3CDTF">2021-03-21T16:07:42Z</dcterms:modified>
</cp:coreProperties>
</file>