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9" r:id="rId3"/>
    <p:sldId id="261" r:id="rId4"/>
    <p:sldId id="2194" r:id="rId5"/>
    <p:sldId id="2185" r:id="rId6"/>
    <p:sldId id="2187" r:id="rId7"/>
    <p:sldId id="2190" r:id="rId8"/>
    <p:sldId id="2195" r:id="rId9"/>
    <p:sldId id="315" r:id="rId10"/>
    <p:sldId id="2200" r:id="rId11"/>
    <p:sldId id="2196" r:id="rId12"/>
    <p:sldId id="2213" r:id="rId13"/>
    <p:sldId id="2197" r:id="rId14"/>
    <p:sldId id="2202" r:id="rId15"/>
    <p:sldId id="2210" r:id="rId16"/>
    <p:sldId id="404" r:id="rId17"/>
    <p:sldId id="365" r:id="rId18"/>
    <p:sldId id="368" r:id="rId19"/>
    <p:sldId id="369" r:id="rId20"/>
    <p:sldId id="370" r:id="rId21"/>
    <p:sldId id="371" r:id="rId22"/>
    <p:sldId id="372" r:id="rId23"/>
    <p:sldId id="414" r:id="rId24"/>
    <p:sldId id="415" r:id="rId25"/>
    <p:sldId id="2214" r:id="rId26"/>
    <p:sldId id="2215" r:id="rId27"/>
    <p:sldId id="2203" r:id="rId28"/>
    <p:sldId id="783" r:id="rId29"/>
    <p:sldId id="784" r:id="rId30"/>
    <p:sldId id="429" r:id="rId31"/>
    <p:sldId id="999" r:id="rId32"/>
    <p:sldId id="491" r:id="rId33"/>
    <p:sldId id="500" r:id="rId34"/>
    <p:sldId id="2206" r:id="rId35"/>
    <p:sldId id="2207" r:id="rId36"/>
    <p:sldId id="2211" r:id="rId37"/>
    <p:sldId id="2205" r:id="rId38"/>
    <p:sldId id="549" r:id="rId39"/>
    <p:sldId id="550" r:id="rId40"/>
    <p:sldId id="551" r:id="rId41"/>
    <p:sldId id="552" r:id="rId42"/>
    <p:sldId id="2212" r:id="rId43"/>
    <p:sldId id="2208" r:id="rId44"/>
    <p:sldId id="606" r:id="rId45"/>
    <p:sldId id="2209" r:id="rId46"/>
    <p:sldId id="2191" r:id="rId47"/>
    <p:sldId id="2216" r:id="rId48"/>
    <p:sldId id="488" r:id="rId49"/>
    <p:sldId id="2193" r:id="rId50"/>
    <p:sldId id="497" r:id="rId51"/>
    <p:sldId id="498" r:id="rId52"/>
    <p:sldId id="2217" r:id="rId53"/>
    <p:sldId id="267" r:id="rId54"/>
    <p:sldId id="2218" r:id="rId55"/>
    <p:sldId id="490" r:id="rId56"/>
    <p:sldId id="2219" r:id="rId57"/>
    <p:sldId id="472" r:id="rId58"/>
    <p:sldId id="475" r:id="rId59"/>
    <p:sldId id="476" r:id="rId60"/>
    <p:sldId id="2199" r:id="rId61"/>
    <p:sldId id="998" r:id="rId6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AF6CF-A6DE-4B6A-8B1D-DC517A5CF7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86686EA8-FF80-4F0B-9F4D-4AD553A45665}">
      <dgm:prSet phldrT="[Text]"/>
      <dgm:spPr/>
      <dgm:t>
        <a:bodyPr/>
        <a:lstStyle/>
        <a:p>
          <a:r>
            <a:rPr lang="en-GB" dirty="0"/>
            <a:t>Paradigm shifts 1: The Environment, The People we Serve, The Way of Management</a:t>
          </a:r>
          <a:endParaRPr lang="cs-CZ" dirty="0"/>
        </a:p>
      </dgm:t>
    </dgm:pt>
    <dgm:pt modelId="{9AB0D8BB-BC96-4E25-8F9E-C27B2998DA4C}" type="parTrans" cxnId="{170CA2F8-D9D8-4122-AA5F-DA23B5AFB482}">
      <dgm:prSet/>
      <dgm:spPr/>
      <dgm:t>
        <a:bodyPr/>
        <a:lstStyle/>
        <a:p>
          <a:endParaRPr lang="cs-CZ"/>
        </a:p>
      </dgm:t>
    </dgm:pt>
    <dgm:pt modelId="{B4CA6249-658D-47B8-B077-4A0B07DDBA46}" type="sibTrans" cxnId="{170CA2F8-D9D8-4122-AA5F-DA23B5AFB482}">
      <dgm:prSet/>
      <dgm:spPr/>
      <dgm:t>
        <a:bodyPr/>
        <a:lstStyle/>
        <a:p>
          <a:endParaRPr lang="cs-CZ"/>
        </a:p>
      </dgm:t>
    </dgm:pt>
    <dgm:pt modelId="{D57C2746-D4BF-42DF-BBEB-3EF0E2DFBD32}">
      <dgm:prSet phldrT="[Text]"/>
      <dgm:spPr>
        <a:solidFill>
          <a:schemeClr val="accent2">
            <a:lumMod val="75000"/>
          </a:schemeClr>
        </a:solidFill>
      </dgm:spPr>
      <dgm:t>
        <a:bodyPr/>
        <a:lstStyle/>
        <a:p>
          <a:r>
            <a:rPr lang="en-GB" dirty="0"/>
            <a:t>Paradigm shifts 2: The Nature of Public Organisations, Motivation of Staff, Accountability</a:t>
          </a:r>
          <a:endParaRPr lang="cs-CZ" dirty="0"/>
        </a:p>
      </dgm:t>
    </dgm:pt>
    <dgm:pt modelId="{D9C06995-EE02-4C77-BD6C-4A505EE76B7C}" type="parTrans" cxnId="{AE943E2F-683D-49E8-AAB2-B29F53FC22EB}">
      <dgm:prSet/>
      <dgm:spPr/>
      <dgm:t>
        <a:bodyPr/>
        <a:lstStyle/>
        <a:p>
          <a:endParaRPr lang="cs-CZ"/>
        </a:p>
      </dgm:t>
    </dgm:pt>
    <dgm:pt modelId="{D1CD80AA-DFF8-4D12-B3F6-71F1388588B3}" type="sibTrans" cxnId="{AE943E2F-683D-49E8-AAB2-B29F53FC22EB}">
      <dgm:prSet/>
      <dgm:spPr/>
      <dgm:t>
        <a:bodyPr/>
        <a:lstStyle/>
        <a:p>
          <a:endParaRPr lang="cs-CZ"/>
        </a:p>
      </dgm:t>
    </dgm:pt>
    <dgm:pt modelId="{D034E831-0FA8-4C79-97F9-4B7EB0BCA2B3}">
      <dgm:prSet phldrT="[Text]"/>
      <dgm:spPr>
        <a:solidFill>
          <a:schemeClr val="accent5">
            <a:lumMod val="50000"/>
          </a:schemeClr>
        </a:solidFill>
      </dgm:spPr>
      <dgm:t>
        <a:bodyPr/>
        <a:lstStyle/>
        <a:p>
          <a:r>
            <a:rPr lang="en-GB" dirty="0"/>
            <a:t>Human Learning Systems</a:t>
          </a:r>
          <a:r>
            <a:rPr lang="cs-CZ" dirty="0"/>
            <a:t> 1</a:t>
          </a:r>
          <a:r>
            <a:rPr lang="en-GB" dirty="0"/>
            <a:t>: Introduction and Human element</a:t>
          </a:r>
          <a:endParaRPr lang="cs-CZ" dirty="0"/>
        </a:p>
      </dgm:t>
    </dgm:pt>
    <dgm:pt modelId="{C3C52624-D761-42C4-A47A-72AEA6F0B4F5}" type="parTrans" cxnId="{BF3BBB14-A6F9-43FB-BCED-DB73A9595589}">
      <dgm:prSet/>
      <dgm:spPr/>
      <dgm:t>
        <a:bodyPr/>
        <a:lstStyle/>
        <a:p>
          <a:endParaRPr lang="cs-CZ"/>
        </a:p>
      </dgm:t>
    </dgm:pt>
    <dgm:pt modelId="{CC55EEB8-3FD6-42E2-99D0-6E139204FBA3}" type="sibTrans" cxnId="{BF3BBB14-A6F9-43FB-BCED-DB73A9595589}">
      <dgm:prSet/>
      <dgm:spPr/>
      <dgm:t>
        <a:bodyPr/>
        <a:lstStyle/>
        <a:p>
          <a:endParaRPr lang="cs-CZ"/>
        </a:p>
      </dgm:t>
    </dgm:pt>
    <dgm:pt modelId="{ED588DDD-BFD3-4EF0-B733-2809F38CA301}">
      <dgm:prSet phldrT="[Text]"/>
      <dgm:spPr>
        <a:solidFill>
          <a:schemeClr val="accent5">
            <a:lumMod val="75000"/>
          </a:schemeClr>
        </a:solidFill>
      </dgm:spPr>
      <dgm:t>
        <a:bodyPr/>
        <a:lstStyle/>
        <a:p>
          <a:r>
            <a:rPr lang="en-GB" dirty="0"/>
            <a:t>Human Learning Systems</a:t>
          </a:r>
          <a:r>
            <a:rPr lang="cs-CZ" dirty="0"/>
            <a:t> 2</a:t>
          </a:r>
          <a:r>
            <a:rPr lang="en-GB" dirty="0"/>
            <a:t>: Learning element</a:t>
          </a:r>
          <a:endParaRPr lang="cs-CZ" dirty="0"/>
        </a:p>
      </dgm:t>
    </dgm:pt>
    <dgm:pt modelId="{70A98ABF-4583-484B-A14B-8DB5BA60CC84}" type="parTrans" cxnId="{7245A84C-A8AB-4978-A314-9B3179AB4409}">
      <dgm:prSet/>
      <dgm:spPr/>
      <dgm:t>
        <a:bodyPr/>
        <a:lstStyle/>
        <a:p>
          <a:endParaRPr lang="cs-CZ"/>
        </a:p>
      </dgm:t>
    </dgm:pt>
    <dgm:pt modelId="{DCA37B11-01B4-4E3D-A653-DF50DEC54A60}" type="sibTrans" cxnId="{7245A84C-A8AB-4978-A314-9B3179AB4409}">
      <dgm:prSet/>
      <dgm:spPr/>
      <dgm:t>
        <a:bodyPr/>
        <a:lstStyle/>
        <a:p>
          <a:endParaRPr lang="cs-CZ"/>
        </a:p>
      </dgm:t>
    </dgm:pt>
    <dgm:pt modelId="{8C95CFA7-EF77-4416-8847-B1937AA122B3}">
      <dgm:prSet phldrT="[Text]"/>
      <dgm:spPr>
        <a:solidFill>
          <a:schemeClr val="accent5">
            <a:lumMod val="60000"/>
            <a:lumOff val="40000"/>
          </a:schemeClr>
        </a:solidFill>
      </dgm:spPr>
      <dgm:t>
        <a:bodyPr/>
        <a:lstStyle/>
        <a:p>
          <a:r>
            <a:rPr lang="en-GB" dirty="0"/>
            <a:t>Human Learning Systems</a:t>
          </a:r>
          <a:r>
            <a:rPr lang="cs-CZ" dirty="0"/>
            <a:t> 3</a:t>
          </a:r>
          <a:r>
            <a:rPr lang="en-GB" dirty="0"/>
            <a:t>: Systems element</a:t>
          </a:r>
          <a:endParaRPr lang="cs-CZ" dirty="0"/>
        </a:p>
      </dgm:t>
    </dgm:pt>
    <dgm:pt modelId="{A527E14C-B16D-41BA-8B53-373AA135DF1E}" type="parTrans" cxnId="{5359D42A-5D1C-4D61-AE2C-08DA26A56873}">
      <dgm:prSet/>
      <dgm:spPr/>
      <dgm:t>
        <a:bodyPr/>
        <a:lstStyle/>
        <a:p>
          <a:endParaRPr lang="cs-CZ"/>
        </a:p>
      </dgm:t>
    </dgm:pt>
    <dgm:pt modelId="{40FD5CAA-D5F3-4E9D-B08D-9AEEB502AB28}" type="sibTrans" cxnId="{5359D42A-5D1C-4D61-AE2C-08DA26A56873}">
      <dgm:prSet/>
      <dgm:spPr/>
      <dgm:t>
        <a:bodyPr/>
        <a:lstStyle/>
        <a:p>
          <a:endParaRPr lang="cs-CZ"/>
        </a:p>
      </dgm:t>
    </dgm:pt>
    <dgm:pt modelId="{609062AE-4387-4DB3-BD80-FD4BAEA4C888}">
      <dgm:prSet phldrT="[Text]"/>
      <dgm:spPr>
        <a:solidFill>
          <a:schemeClr val="accent6">
            <a:lumMod val="75000"/>
          </a:schemeClr>
        </a:solidFill>
      </dgm:spPr>
      <dgm:t>
        <a:bodyPr/>
        <a:lstStyle/>
        <a:p>
          <a:r>
            <a:rPr lang="en-GB"/>
            <a:t>New Synthesis, Metagovernance and conclusions </a:t>
          </a:r>
          <a:endParaRPr lang="cs-CZ" dirty="0"/>
        </a:p>
      </dgm:t>
    </dgm:pt>
    <dgm:pt modelId="{B81EC996-4FDB-41D5-AA95-9FFF3274C357}" type="parTrans" cxnId="{D5072A50-2774-4AD4-AA13-6928CFAA061B}">
      <dgm:prSet/>
      <dgm:spPr/>
      <dgm:t>
        <a:bodyPr/>
        <a:lstStyle/>
        <a:p>
          <a:endParaRPr lang="cs-CZ"/>
        </a:p>
      </dgm:t>
    </dgm:pt>
    <dgm:pt modelId="{1A5860F9-42BB-4678-AF6A-EDAB9C52A6F3}" type="sibTrans" cxnId="{D5072A50-2774-4AD4-AA13-6928CFAA061B}">
      <dgm:prSet/>
      <dgm:spPr/>
      <dgm:t>
        <a:bodyPr/>
        <a:lstStyle/>
        <a:p>
          <a:endParaRPr lang="cs-CZ"/>
        </a:p>
      </dgm:t>
    </dgm:pt>
    <dgm:pt modelId="{0EE7DF35-4772-4767-8949-06C36B506AD4}" type="pres">
      <dgm:prSet presAssocID="{FC7AF6CF-A6DE-4B6A-8B1D-DC517A5CF791}" presName="diagram" presStyleCnt="0">
        <dgm:presLayoutVars>
          <dgm:dir/>
          <dgm:resizeHandles val="exact"/>
        </dgm:presLayoutVars>
      </dgm:prSet>
      <dgm:spPr/>
    </dgm:pt>
    <dgm:pt modelId="{91A93E93-E5DE-48E1-AD68-9C174AF2A360}" type="pres">
      <dgm:prSet presAssocID="{86686EA8-FF80-4F0B-9F4D-4AD553A45665}" presName="node" presStyleLbl="node1" presStyleIdx="0" presStyleCnt="6">
        <dgm:presLayoutVars>
          <dgm:bulletEnabled val="1"/>
        </dgm:presLayoutVars>
      </dgm:prSet>
      <dgm:spPr/>
    </dgm:pt>
    <dgm:pt modelId="{8C6746A3-48B5-4D76-A37F-C7A5B96F6DE1}" type="pres">
      <dgm:prSet presAssocID="{B4CA6249-658D-47B8-B077-4A0B07DDBA46}" presName="sibTrans" presStyleCnt="0"/>
      <dgm:spPr/>
    </dgm:pt>
    <dgm:pt modelId="{E13AF3FF-D436-403F-88A4-8EFD26B2D96C}" type="pres">
      <dgm:prSet presAssocID="{D57C2746-D4BF-42DF-BBEB-3EF0E2DFBD32}" presName="node" presStyleLbl="node1" presStyleIdx="1" presStyleCnt="6">
        <dgm:presLayoutVars>
          <dgm:bulletEnabled val="1"/>
        </dgm:presLayoutVars>
      </dgm:prSet>
      <dgm:spPr/>
    </dgm:pt>
    <dgm:pt modelId="{0FFD1061-7540-4351-B949-75E9B43E89E8}" type="pres">
      <dgm:prSet presAssocID="{D1CD80AA-DFF8-4D12-B3F6-71F1388588B3}" presName="sibTrans" presStyleCnt="0"/>
      <dgm:spPr/>
    </dgm:pt>
    <dgm:pt modelId="{CA230537-D046-4B55-9D8C-A528233D0F89}" type="pres">
      <dgm:prSet presAssocID="{D034E831-0FA8-4C79-97F9-4B7EB0BCA2B3}" presName="node" presStyleLbl="node1" presStyleIdx="2" presStyleCnt="6">
        <dgm:presLayoutVars>
          <dgm:bulletEnabled val="1"/>
        </dgm:presLayoutVars>
      </dgm:prSet>
      <dgm:spPr/>
    </dgm:pt>
    <dgm:pt modelId="{A07DB43D-228D-443A-A3FE-5AD78EF0EE70}" type="pres">
      <dgm:prSet presAssocID="{CC55EEB8-3FD6-42E2-99D0-6E139204FBA3}" presName="sibTrans" presStyleCnt="0"/>
      <dgm:spPr/>
    </dgm:pt>
    <dgm:pt modelId="{A56CD2FC-DF6E-485B-801B-D67B63F399B2}" type="pres">
      <dgm:prSet presAssocID="{ED588DDD-BFD3-4EF0-B733-2809F38CA301}" presName="node" presStyleLbl="node1" presStyleIdx="3" presStyleCnt="6">
        <dgm:presLayoutVars>
          <dgm:bulletEnabled val="1"/>
        </dgm:presLayoutVars>
      </dgm:prSet>
      <dgm:spPr/>
    </dgm:pt>
    <dgm:pt modelId="{2D32D869-3D82-4A89-9816-2B4579B51928}" type="pres">
      <dgm:prSet presAssocID="{DCA37B11-01B4-4E3D-A653-DF50DEC54A60}" presName="sibTrans" presStyleCnt="0"/>
      <dgm:spPr/>
    </dgm:pt>
    <dgm:pt modelId="{25AA4D10-BDEF-4F93-B2D1-F5C8C237BD3B}" type="pres">
      <dgm:prSet presAssocID="{8C95CFA7-EF77-4416-8847-B1937AA122B3}" presName="node" presStyleLbl="node1" presStyleIdx="4" presStyleCnt="6">
        <dgm:presLayoutVars>
          <dgm:bulletEnabled val="1"/>
        </dgm:presLayoutVars>
      </dgm:prSet>
      <dgm:spPr/>
    </dgm:pt>
    <dgm:pt modelId="{7FA6C95F-D0E9-4710-A635-744B786808A3}" type="pres">
      <dgm:prSet presAssocID="{40FD5CAA-D5F3-4E9D-B08D-9AEEB502AB28}" presName="sibTrans" presStyleCnt="0"/>
      <dgm:spPr/>
    </dgm:pt>
    <dgm:pt modelId="{9869AEB3-5A87-4C8B-B824-B60597F6B80B}" type="pres">
      <dgm:prSet presAssocID="{609062AE-4387-4DB3-BD80-FD4BAEA4C888}" presName="node" presStyleLbl="node1" presStyleIdx="5" presStyleCnt="6">
        <dgm:presLayoutVars>
          <dgm:bulletEnabled val="1"/>
        </dgm:presLayoutVars>
      </dgm:prSet>
      <dgm:spPr/>
    </dgm:pt>
  </dgm:ptLst>
  <dgm:cxnLst>
    <dgm:cxn modelId="{D3F31706-2621-429B-8C7A-03651052CB76}" type="presOf" srcId="{86686EA8-FF80-4F0B-9F4D-4AD553A45665}" destId="{91A93E93-E5DE-48E1-AD68-9C174AF2A360}" srcOrd="0" destOrd="0" presId="urn:microsoft.com/office/officeart/2005/8/layout/default"/>
    <dgm:cxn modelId="{BF3BBB14-A6F9-43FB-BCED-DB73A9595589}" srcId="{FC7AF6CF-A6DE-4B6A-8B1D-DC517A5CF791}" destId="{D034E831-0FA8-4C79-97F9-4B7EB0BCA2B3}" srcOrd="2" destOrd="0" parTransId="{C3C52624-D761-42C4-A47A-72AEA6F0B4F5}" sibTransId="{CC55EEB8-3FD6-42E2-99D0-6E139204FBA3}"/>
    <dgm:cxn modelId="{5359D42A-5D1C-4D61-AE2C-08DA26A56873}" srcId="{FC7AF6CF-A6DE-4B6A-8B1D-DC517A5CF791}" destId="{8C95CFA7-EF77-4416-8847-B1937AA122B3}" srcOrd="4" destOrd="0" parTransId="{A527E14C-B16D-41BA-8B53-373AA135DF1E}" sibTransId="{40FD5CAA-D5F3-4E9D-B08D-9AEEB502AB28}"/>
    <dgm:cxn modelId="{B396012F-22FB-4CE3-B64F-ECFFE5263AA4}" type="presOf" srcId="{FC7AF6CF-A6DE-4B6A-8B1D-DC517A5CF791}" destId="{0EE7DF35-4772-4767-8949-06C36B506AD4}" srcOrd="0" destOrd="0" presId="urn:microsoft.com/office/officeart/2005/8/layout/default"/>
    <dgm:cxn modelId="{AE943E2F-683D-49E8-AAB2-B29F53FC22EB}" srcId="{FC7AF6CF-A6DE-4B6A-8B1D-DC517A5CF791}" destId="{D57C2746-D4BF-42DF-BBEB-3EF0E2DFBD32}" srcOrd="1" destOrd="0" parTransId="{D9C06995-EE02-4C77-BD6C-4A505EE76B7C}" sibTransId="{D1CD80AA-DFF8-4D12-B3F6-71F1388588B3}"/>
    <dgm:cxn modelId="{68281D5B-B6D8-4025-B61D-68D4C63378FB}" type="presOf" srcId="{D57C2746-D4BF-42DF-BBEB-3EF0E2DFBD32}" destId="{E13AF3FF-D436-403F-88A4-8EFD26B2D96C}" srcOrd="0" destOrd="0" presId="urn:microsoft.com/office/officeart/2005/8/layout/default"/>
    <dgm:cxn modelId="{56FD815D-6EE0-44BA-89EA-0C02D0DBBC3F}" type="presOf" srcId="{609062AE-4387-4DB3-BD80-FD4BAEA4C888}" destId="{9869AEB3-5A87-4C8B-B824-B60597F6B80B}" srcOrd="0" destOrd="0" presId="urn:microsoft.com/office/officeart/2005/8/layout/default"/>
    <dgm:cxn modelId="{7245A84C-A8AB-4978-A314-9B3179AB4409}" srcId="{FC7AF6CF-A6DE-4B6A-8B1D-DC517A5CF791}" destId="{ED588DDD-BFD3-4EF0-B733-2809F38CA301}" srcOrd="3" destOrd="0" parTransId="{70A98ABF-4583-484B-A14B-8DB5BA60CC84}" sibTransId="{DCA37B11-01B4-4E3D-A653-DF50DEC54A60}"/>
    <dgm:cxn modelId="{46A1394E-DA00-47BC-9957-BBE47E5CA5A5}" type="presOf" srcId="{ED588DDD-BFD3-4EF0-B733-2809F38CA301}" destId="{A56CD2FC-DF6E-485B-801B-D67B63F399B2}" srcOrd="0" destOrd="0" presId="urn:microsoft.com/office/officeart/2005/8/layout/default"/>
    <dgm:cxn modelId="{D5072A50-2774-4AD4-AA13-6928CFAA061B}" srcId="{FC7AF6CF-A6DE-4B6A-8B1D-DC517A5CF791}" destId="{609062AE-4387-4DB3-BD80-FD4BAEA4C888}" srcOrd="5" destOrd="0" parTransId="{B81EC996-4FDB-41D5-AA95-9FFF3274C357}" sibTransId="{1A5860F9-42BB-4678-AF6A-EDAB9C52A6F3}"/>
    <dgm:cxn modelId="{01E37272-9CC0-49B2-ABA3-A622C09A7F5C}" type="presOf" srcId="{D034E831-0FA8-4C79-97F9-4B7EB0BCA2B3}" destId="{CA230537-D046-4B55-9D8C-A528233D0F89}" srcOrd="0" destOrd="0" presId="urn:microsoft.com/office/officeart/2005/8/layout/default"/>
    <dgm:cxn modelId="{B181FA7D-FD06-407C-B861-CBDE8BF1153A}" type="presOf" srcId="{8C95CFA7-EF77-4416-8847-B1937AA122B3}" destId="{25AA4D10-BDEF-4F93-B2D1-F5C8C237BD3B}" srcOrd="0" destOrd="0" presId="urn:microsoft.com/office/officeart/2005/8/layout/default"/>
    <dgm:cxn modelId="{170CA2F8-D9D8-4122-AA5F-DA23B5AFB482}" srcId="{FC7AF6CF-A6DE-4B6A-8B1D-DC517A5CF791}" destId="{86686EA8-FF80-4F0B-9F4D-4AD553A45665}" srcOrd="0" destOrd="0" parTransId="{9AB0D8BB-BC96-4E25-8F9E-C27B2998DA4C}" sibTransId="{B4CA6249-658D-47B8-B077-4A0B07DDBA46}"/>
    <dgm:cxn modelId="{0650ED30-4ADB-4CB0-8335-24D4AB407CFF}" type="presParOf" srcId="{0EE7DF35-4772-4767-8949-06C36B506AD4}" destId="{91A93E93-E5DE-48E1-AD68-9C174AF2A360}" srcOrd="0" destOrd="0" presId="urn:microsoft.com/office/officeart/2005/8/layout/default"/>
    <dgm:cxn modelId="{4163071F-C27D-4DC2-AB98-8B5F4165F117}" type="presParOf" srcId="{0EE7DF35-4772-4767-8949-06C36B506AD4}" destId="{8C6746A3-48B5-4D76-A37F-C7A5B96F6DE1}" srcOrd="1" destOrd="0" presId="urn:microsoft.com/office/officeart/2005/8/layout/default"/>
    <dgm:cxn modelId="{6949A6AE-802D-46B1-980B-142424C7EB3A}" type="presParOf" srcId="{0EE7DF35-4772-4767-8949-06C36B506AD4}" destId="{E13AF3FF-D436-403F-88A4-8EFD26B2D96C}" srcOrd="2" destOrd="0" presId="urn:microsoft.com/office/officeart/2005/8/layout/default"/>
    <dgm:cxn modelId="{D74D801A-5991-4AB5-A5AA-2E27101CC5CC}" type="presParOf" srcId="{0EE7DF35-4772-4767-8949-06C36B506AD4}" destId="{0FFD1061-7540-4351-B949-75E9B43E89E8}" srcOrd="3" destOrd="0" presId="urn:microsoft.com/office/officeart/2005/8/layout/default"/>
    <dgm:cxn modelId="{4BDFA760-0C06-4915-AFC6-3B65C97CA5CF}" type="presParOf" srcId="{0EE7DF35-4772-4767-8949-06C36B506AD4}" destId="{CA230537-D046-4B55-9D8C-A528233D0F89}" srcOrd="4" destOrd="0" presId="urn:microsoft.com/office/officeart/2005/8/layout/default"/>
    <dgm:cxn modelId="{B53FABA5-078D-4B05-B757-060CED1BB714}" type="presParOf" srcId="{0EE7DF35-4772-4767-8949-06C36B506AD4}" destId="{A07DB43D-228D-443A-A3FE-5AD78EF0EE70}" srcOrd="5" destOrd="0" presId="urn:microsoft.com/office/officeart/2005/8/layout/default"/>
    <dgm:cxn modelId="{4AA948E9-DA0D-434C-A4A0-13A1D8D6F000}" type="presParOf" srcId="{0EE7DF35-4772-4767-8949-06C36B506AD4}" destId="{A56CD2FC-DF6E-485B-801B-D67B63F399B2}" srcOrd="6" destOrd="0" presId="urn:microsoft.com/office/officeart/2005/8/layout/default"/>
    <dgm:cxn modelId="{DF259F81-04B7-4E90-B41B-2228C2221EF0}" type="presParOf" srcId="{0EE7DF35-4772-4767-8949-06C36B506AD4}" destId="{2D32D869-3D82-4A89-9816-2B4579B51928}" srcOrd="7" destOrd="0" presId="urn:microsoft.com/office/officeart/2005/8/layout/default"/>
    <dgm:cxn modelId="{39D52F75-49FB-439F-853F-42EEE77B0849}" type="presParOf" srcId="{0EE7DF35-4772-4767-8949-06C36B506AD4}" destId="{25AA4D10-BDEF-4F93-B2D1-F5C8C237BD3B}" srcOrd="8" destOrd="0" presId="urn:microsoft.com/office/officeart/2005/8/layout/default"/>
    <dgm:cxn modelId="{E4921BF3-2944-4E18-A1E7-E647B325CAC5}" type="presParOf" srcId="{0EE7DF35-4772-4767-8949-06C36B506AD4}" destId="{7FA6C95F-D0E9-4710-A635-744B786808A3}" srcOrd="9" destOrd="0" presId="urn:microsoft.com/office/officeart/2005/8/layout/default"/>
    <dgm:cxn modelId="{F201351F-11F4-460C-96EB-F3903E3EED38}" type="presParOf" srcId="{0EE7DF35-4772-4767-8949-06C36B506AD4}" destId="{9869AEB3-5A87-4C8B-B824-B60597F6B8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3E93-E5DE-48E1-AD68-9C174AF2A360}">
      <dsp:nvSpPr>
        <dsp:cNvPr id="0" name=""/>
        <dsp:cNvSpPr/>
      </dsp:nvSpPr>
      <dsp:spPr>
        <a:xfrm>
          <a:off x="360858" y="1337"/>
          <a:ext cx="2420842" cy="1452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1: The Environment, The People we Serve, The Way of Management</a:t>
          </a:r>
          <a:endParaRPr lang="cs-CZ" sz="1800" kern="1200" dirty="0"/>
        </a:p>
      </dsp:txBody>
      <dsp:txXfrm>
        <a:off x="360858" y="1337"/>
        <a:ext cx="2420842" cy="1452505"/>
      </dsp:txXfrm>
    </dsp:sp>
    <dsp:sp modelId="{E13AF3FF-D436-403F-88A4-8EFD26B2D96C}">
      <dsp:nvSpPr>
        <dsp:cNvPr id="0" name=""/>
        <dsp:cNvSpPr/>
      </dsp:nvSpPr>
      <dsp:spPr>
        <a:xfrm>
          <a:off x="3023785" y="1337"/>
          <a:ext cx="2420842" cy="145250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2: The Nature of Public Organisations, Motivation of Staff, Accountability</a:t>
          </a:r>
          <a:endParaRPr lang="cs-CZ" sz="1800" kern="1200" dirty="0"/>
        </a:p>
      </dsp:txBody>
      <dsp:txXfrm>
        <a:off x="3023785" y="1337"/>
        <a:ext cx="2420842" cy="1452505"/>
      </dsp:txXfrm>
    </dsp:sp>
    <dsp:sp modelId="{CA230537-D046-4B55-9D8C-A528233D0F89}">
      <dsp:nvSpPr>
        <dsp:cNvPr id="0" name=""/>
        <dsp:cNvSpPr/>
      </dsp:nvSpPr>
      <dsp:spPr>
        <a:xfrm>
          <a:off x="360858" y="1695927"/>
          <a:ext cx="2420842" cy="145250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1</a:t>
          </a:r>
          <a:r>
            <a:rPr lang="en-GB" sz="1800" kern="1200" dirty="0"/>
            <a:t>: Introduction and Human element</a:t>
          </a:r>
          <a:endParaRPr lang="cs-CZ" sz="1800" kern="1200" dirty="0"/>
        </a:p>
      </dsp:txBody>
      <dsp:txXfrm>
        <a:off x="360858" y="1695927"/>
        <a:ext cx="2420842" cy="1452505"/>
      </dsp:txXfrm>
    </dsp:sp>
    <dsp:sp modelId="{A56CD2FC-DF6E-485B-801B-D67B63F399B2}">
      <dsp:nvSpPr>
        <dsp:cNvPr id="0" name=""/>
        <dsp:cNvSpPr/>
      </dsp:nvSpPr>
      <dsp:spPr>
        <a:xfrm>
          <a:off x="3023785" y="1695927"/>
          <a:ext cx="2420842" cy="145250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2</a:t>
          </a:r>
          <a:r>
            <a:rPr lang="en-GB" sz="1800" kern="1200" dirty="0"/>
            <a:t>: Learning element</a:t>
          </a:r>
          <a:endParaRPr lang="cs-CZ" sz="1800" kern="1200" dirty="0"/>
        </a:p>
      </dsp:txBody>
      <dsp:txXfrm>
        <a:off x="3023785" y="1695927"/>
        <a:ext cx="2420842" cy="1452505"/>
      </dsp:txXfrm>
    </dsp:sp>
    <dsp:sp modelId="{25AA4D10-BDEF-4F93-B2D1-F5C8C237BD3B}">
      <dsp:nvSpPr>
        <dsp:cNvPr id="0" name=""/>
        <dsp:cNvSpPr/>
      </dsp:nvSpPr>
      <dsp:spPr>
        <a:xfrm>
          <a:off x="360858" y="3390517"/>
          <a:ext cx="2420842" cy="145250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3</a:t>
          </a:r>
          <a:r>
            <a:rPr lang="en-GB" sz="1800" kern="1200" dirty="0"/>
            <a:t>: Systems element</a:t>
          </a:r>
          <a:endParaRPr lang="cs-CZ" sz="1800" kern="1200" dirty="0"/>
        </a:p>
      </dsp:txBody>
      <dsp:txXfrm>
        <a:off x="360858" y="3390517"/>
        <a:ext cx="2420842" cy="1452505"/>
      </dsp:txXfrm>
    </dsp:sp>
    <dsp:sp modelId="{9869AEB3-5A87-4C8B-B824-B60597F6B80B}">
      <dsp:nvSpPr>
        <dsp:cNvPr id="0" name=""/>
        <dsp:cNvSpPr/>
      </dsp:nvSpPr>
      <dsp:spPr>
        <a:xfrm>
          <a:off x="3023785" y="3390517"/>
          <a:ext cx="2420842" cy="14525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New Synthesis, Metagovernance and conclusions </a:t>
          </a:r>
          <a:endParaRPr lang="cs-CZ" sz="1800" kern="1200" dirty="0"/>
        </a:p>
      </dsp:txBody>
      <dsp:txXfrm>
        <a:off x="3023785" y="3390517"/>
        <a:ext cx="2420842" cy="1452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4CBA-70B6-4C37-ABB1-702BE15E5B50}" type="datetimeFigureOut">
              <a:rPr lang="cs-CZ" smtClean="0"/>
              <a:t>19.10.2022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D56AF-7AE1-4194-8E54-660B083519AF}" type="slidenum">
              <a:rPr lang="cs-CZ" smtClean="0"/>
              <a:t>‹#›</a:t>
            </a:fld>
            <a:endParaRPr lang="cs-CZ"/>
          </a:p>
        </p:txBody>
      </p:sp>
    </p:spTree>
    <p:extLst>
      <p:ext uri="{BB962C8B-B14F-4D97-AF65-F5344CB8AC3E}">
        <p14:creationId xmlns:p14="http://schemas.microsoft.com/office/powerpoint/2010/main" val="41059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1ECDD9A4-A671-4A9B-9DA1-4541F73639A9}" type="slidenum">
              <a:rPr lang="nl-BE" smtClean="0"/>
              <a:t>11</a:t>
            </a:fld>
            <a:endParaRPr lang="nl-BE"/>
          </a:p>
        </p:txBody>
      </p:sp>
    </p:spTree>
    <p:extLst>
      <p:ext uri="{BB962C8B-B14F-4D97-AF65-F5344CB8AC3E}">
        <p14:creationId xmlns:p14="http://schemas.microsoft.com/office/powerpoint/2010/main" val="3137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58</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59</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1ECDD9A4-A671-4A9B-9DA1-4541F73639A9}" type="slidenum">
              <a:rPr lang="nl-BE" smtClean="0"/>
              <a:t>12</a:t>
            </a:fld>
            <a:endParaRPr lang="nl-BE"/>
          </a:p>
        </p:txBody>
      </p:sp>
    </p:spTree>
    <p:extLst>
      <p:ext uri="{BB962C8B-B14F-4D97-AF65-F5344CB8AC3E}">
        <p14:creationId xmlns:p14="http://schemas.microsoft.com/office/powerpoint/2010/main" val="397290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1ECDD9A4-A671-4A9B-9DA1-4541F73639A9}" type="slidenum">
              <a:rPr lang="nl-BE" smtClean="0"/>
              <a:t>13</a:t>
            </a:fld>
            <a:endParaRPr lang="nl-BE"/>
          </a:p>
        </p:txBody>
      </p:sp>
    </p:spTree>
    <p:extLst>
      <p:ext uri="{BB962C8B-B14F-4D97-AF65-F5344CB8AC3E}">
        <p14:creationId xmlns:p14="http://schemas.microsoft.com/office/powerpoint/2010/main" val="251073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1ECDD9A4-A671-4A9B-9DA1-4541F73639A9}" type="slidenum">
              <a:rPr lang="nl-BE" smtClean="0"/>
              <a:t>14</a:t>
            </a:fld>
            <a:endParaRPr lang="nl-BE"/>
          </a:p>
        </p:txBody>
      </p:sp>
    </p:spTree>
    <p:extLst>
      <p:ext uri="{BB962C8B-B14F-4D97-AF65-F5344CB8AC3E}">
        <p14:creationId xmlns:p14="http://schemas.microsoft.com/office/powerpoint/2010/main" val="114273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0BD182F-3A69-4EC5-97C1-1D14A8050DAA}"/>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1253FB88-5A92-4C34-ADA0-5D2F9B6F5E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cs-CZ">
                <a:latin typeface="Arial" panose="020B0604020202020204" pitchFamily="34" charset="0"/>
                <a:ea typeface="ＭＳ Ｐゴシック" panose="020B0600070205080204" pitchFamily="34" charset="-128"/>
              </a:rPr>
              <a:t>Grabber</a:t>
            </a:r>
          </a:p>
          <a:p>
            <a:r>
              <a:rPr lang="en-US" altLang="cs-CZ">
                <a:latin typeface="Arial" panose="020B0604020202020204" pitchFamily="34" charset="0"/>
                <a:ea typeface="ＭＳ Ｐゴシック" panose="020B0600070205080204" pitchFamily="34" charset="-128"/>
              </a:rPr>
              <a:t>It</a:t>
            </a:r>
            <a:r>
              <a:rPr lang="en-US" altLang="en-US">
                <a:latin typeface="Arial" panose="020B0604020202020204" pitchFamily="34" charset="0"/>
                <a:ea typeface="ＭＳ Ｐゴシック" panose="020B0600070205080204" pitchFamily="34" charset="-128"/>
              </a:rPr>
              <a:t>’</a:t>
            </a:r>
            <a:r>
              <a:rPr lang="en-US" altLang="cs-CZ">
                <a:latin typeface="Arial" panose="020B0604020202020204" pitchFamily="34" charset="0"/>
                <a:ea typeface="ＭＳ Ｐゴシック" panose="020B0600070205080204" pitchFamily="34" charset="-128"/>
              </a:rPr>
              <a:t>s a thinking thing!</a:t>
            </a:r>
          </a:p>
          <a:p>
            <a:r>
              <a:rPr lang="en-US" altLang="cs-CZ" b="1">
                <a:solidFill>
                  <a:srgbClr val="FF0000"/>
                </a:solidFill>
                <a:latin typeface="Arial" panose="020B0604020202020204" pitchFamily="34" charset="0"/>
                <a:ea typeface="ＭＳ Ｐゴシック" panose="020B0600070205080204" pitchFamily="34" charset="-128"/>
              </a:rPr>
              <a:t>Counter-Intuitive Ideas Introduced</a:t>
            </a:r>
          </a:p>
          <a:p>
            <a:r>
              <a:rPr lang="en-US" altLang="cs-CZ">
                <a:latin typeface="Arial" panose="020B0604020202020204" pitchFamily="34" charset="0"/>
                <a:ea typeface="ＭＳ Ｐゴシック" panose="020B0600070205080204" pitchFamily="34" charset="-128"/>
              </a:rPr>
              <a:t>Thinking Governs Performance</a:t>
            </a:r>
          </a:p>
          <a:p>
            <a:r>
              <a:rPr lang="en-US" altLang="cs-CZ">
                <a:latin typeface="Arial" panose="020B0604020202020204" pitchFamily="34" charset="0"/>
                <a:ea typeface="ＭＳ Ｐゴシック" panose="020B0600070205080204" pitchFamily="34" charset="-128"/>
              </a:rPr>
              <a:t>Workshop agenda</a:t>
            </a:r>
          </a:p>
          <a:p>
            <a:endParaRPr lang="en-US" altLang="cs-CZ">
              <a:latin typeface="Arial" panose="020B0604020202020204" pitchFamily="34" charset="0"/>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B5ACAE2F-9664-480C-A84D-EF63A265BE7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586B068-DB46-4644-AB47-7608DC93274A}" type="slidenum">
              <a:rPr lang="en-US" altLang="cs-CZ"/>
              <a:pPr eaLnBrk="1" hangingPunct="1"/>
              <a:t>28</a:t>
            </a:fld>
            <a:endParaRPr lang="en-US"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448E9B4-DC30-4151-843C-5C7BDFE773A8}"/>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AC623817-D6F7-460E-B2D0-CA7300D6048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cs-CZ">
                <a:latin typeface="Arial" panose="020B0604020202020204" pitchFamily="34" charset="0"/>
                <a:ea typeface="ＭＳ Ｐゴシック" panose="020B0600070205080204" pitchFamily="34" charset="-128"/>
              </a:rPr>
              <a:t>Grabber</a:t>
            </a:r>
          </a:p>
          <a:p>
            <a:r>
              <a:rPr lang="en-US" altLang="cs-CZ">
                <a:latin typeface="Arial" panose="020B0604020202020204" pitchFamily="34" charset="0"/>
                <a:ea typeface="ＭＳ Ｐゴシック" panose="020B0600070205080204" pitchFamily="34" charset="-128"/>
              </a:rPr>
              <a:t>It</a:t>
            </a:r>
            <a:r>
              <a:rPr lang="en-US" altLang="en-US">
                <a:latin typeface="Arial" panose="020B0604020202020204" pitchFamily="34" charset="0"/>
                <a:ea typeface="ＭＳ Ｐゴシック" panose="020B0600070205080204" pitchFamily="34" charset="-128"/>
              </a:rPr>
              <a:t>’</a:t>
            </a:r>
            <a:r>
              <a:rPr lang="en-US" altLang="cs-CZ">
                <a:latin typeface="Arial" panose="020B0604020202020204" pitchFamily="34" charset="0"/>
                <a:ea typeface="ＭＳ Ｐゴシック" panose="020B0600070205080204" pitchFamily="34" charset="-128"/>
              </a:rPr>
              <a:t>s a thinking thing!</a:t>
            </a:r>
          </a:p>
          <a:p>
            <a:r>
              <a:rPr lang="en-US" altLang="cs-CZ" b="1">
                <a:solidFill>
                  <a:srgbClr val="FF0000"/>
                </a:solidFill>
                <a:latin typeface="Arial" panose="020B0604020202020204" pitchFamily="34" charset="0"/>
                <a:ea typeface="ＭＳ Ｐゴシック" panose="020B0600070205080204" pitchFamily="34" charset="-128"/>
              </a:rPr>
              <a:t>Counter-Intuitive Ideas Introduced</a:t>
            </a:r>
          </a:p>
          <a:p>
            <a:r>
              <a:rPr lang="en-US" altLang="cs-CZ">
                <a:latin typeface="Arial" panose="020B0604020202020204" pitchFamily="34" charset="0"/>
                <a:ea typeface="ＭＳ Ｐゴシック" panose="020B0600070205080204" pitchFamily="34" charset="-128"/>
              </a:rPr>
              <a:t>Thinking Governs Performance</a:t>
            </a:r>
          </a:p>
          <a:p>
            <a:r>
              <a:rPr lang="en-US" altLang="cs-CZ">
                <a:latin typeface="Arial" panose="020B0604020202020204" pitchFamily="34" charset="0"/>
                <a:ea typeface="ＭＳ Ｐゴシック" panose="020B0600070205080204" pitchFamily="34" charset="-128"/>
              </a:rPr>
              <a:t>Workshop agenda</a:t>
            </a:r>
          </a:p>
          <a:p>
            <a:endParaRPr lang="en-US" altLang="cs-CZ">
              <a:latin typeface="Arial" panose="020B0604020202020204" pitchFamily="34" charset="0"/>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8692EED4-8398-41B8-A373-9FB2353C23A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C0942C-3418-4E47-B35A-250FA11A6AD0}" type="slidenum">
              <a:rPr lang="en-US" altLang="cs-CZ"/>
              <a:pPr eaLnBrk="1" hangingPunct="1"/>
              <a:t>29</a:t>
            </a:fld>
            <a:endParaRPr lang="en-US"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Close</a:t>
            </a:r>
            <a:r>
              <a:rPr lang="cs-CZ" dirty="0"/>
              <a:t> </a:t>
            </a:r>
            <a:r>
              <a:rPr lang="cs-CZ" dirty="0" err="1"/>
              <a:t>your</a:t>
            </a:r>
            <a:r>
              <a:rPr lang="cs-CZ" dirty="0"/>
              <a:t> </a:t>
            </a:r>
            <a:r>
              <a:rPr lang="cs-CZ" dirty="0" err="1"/>
              <a:t>eyes</a:t>
            </a:r>
            <a:r>
              <a:rPr lang="cs-CZ" dirty="0"/>
              <a:t> </a:t>
            </a:r>
            <a:r>
              <a:rPr lang="cs-CZ" dirty="0" err="1"/>
              <a:t>and</a:t>
            </a:r>
            <a:r>
              <a:rPr lang="cs-CZ" dirty="0"/>
              <a:t> </a:t>
            </a:r>
            <a:r>
              <a:rPr lang="cs-CZ" dirty="0" err="1"/>
              <a:t>think</a:t>
            </a:r>
            <a:r>
              <a:rPr lang="cs-CZ" dirty="0"/>
              <a:t> </a:t>
            </a:r>
            <a:r>
              <a:rPr lang="cs-CZ" dirty="0" err="1"/>
              <a:t>about</a:t>
            </a:r>
            <a:r>
              <a:rPr lang="cs-CZ" baseline="0" dirty="0"/>
              <a:t> </a:t>
            </a:r>
            <a:r>
              <a:rPr lang="cs-CZ" baseline="0" dirty="0" err="1"/>
              <a:t>the</a:t>
            </a:r>
            <a:r>
              <a:rPr lang="cs-CZ" baseline="0" dirty="0"/>
              <a:t> </a:t>
            </a:r>
            <a:r>
              <a:rPr lang="cs-CZ" baseline="0" dirty="0" err="1"/>
              <a:t>event</a:t>
            </a:r>
            <a:r>
              <a:rPr lang="cs-CZ" baseline="0" dirty="0"/>
              <a:t> (1 min)</a:t>
            </a:r>
          </a:p>
          <a:p>
            <a:r>
              <a:rPr lang="cs-CZ" baseline="0" dirty="0" err="1"/>
              <a:t>Share</a:t>
            </a:r>
            <a:r>
              <a:rPr lang="cs-CZ" baseline="0" dirty="0"/>
              <a:t> in </a:t>
            </a:r>
            <a:r>
              <a:rPr lang="cs-CZ" baseline="0" dirty="0" err="1"/>
              <a:t>the</a:t>
            </a:r>
            <a:r>
              <a:rPr lang="cs-CZ" baseline="0" dirty="0"/>
              <a:t> </a:t>
            </a:r>
            <a:r>
              <a:rPr lang="cs-CZ" baseline="0" dirty="0" err="1"/>
              <a:t>groups</a:t>
            </a:r>
            <a:r>
              <a:rPr lang="cs-CZ" baseline="0" dirty="0"/>
              <a:t> </a:t>
            </a:r>
            <a:r>
              <a:rPr lang="cs-CZ" baseline="0" dirty="0" err="1"/>
              <a:t>the</a:t>
            </a:r>
            <a:r>
              <a:rPr lang="cs-CZ" baseline="0" dirty="0"/>
              <a:t> </a:t>
            </a:r>
            <a:r>
              <a:rPr lang="cs-CZ" baseline="0" dirty="0" err="1"/>
              <a:t>cases</a:t>
            </a:r>
            <a:r>
              <a:rPr lang="cs-CZ" baseline="0" dirty="0"/>
              <a:t> </a:t>
            </a:r>
            <a:r>
              <a:rPr lang="cs-CZ" baseline="0" dirty="0" err="1"/>
              <a:t>of</a:t>
            </a:r>
            <a:r>
              <a:rPr lang="cs-CZ" baseline="0" dirty="0"/>
              <a:t> </a:t>
            </a:r>
            <a:r>
              <a:rPr lang="cs-CZ" baseline="0" dirty="0" err="1"/>
              <a:t>your</a:t>
            </a:r>
            <a:r>
              <a:rPr lang="cs-CZ" baseline="0" dirty="0"/>
              <a:t> </a:t>
            </a:r>
            <a:r>
              <a:rPr lang="cs-CZ" baseline="0" dirty="0" err="1"/>
              <a:t>flow</a:t>
            </a:r>
            <a:r>
              <a:rPr lang="cs-CZ" baseline="0" dirty="0"/>
              <a:t> (5-9 min)</a:t>
            </a:r>
          </a:p>
          <a:p>
            <a:r>
              <a:rPr lang="cs-CZ" baseline="0" dirty="0" err="1"/>
              <a:t>Try</a:t>
            </a:r>
            <a:r>
              <a:rPr lang="cs-CZ" baseline="0" dirty="0"/>
              <a:t> to </a:t>
            </a:r>
            <a:r>
              <a:rPr lang="cs-CZ" baseline="0" dirty="0" err="1"/>
              <a:t>find</a:t>
            </a:r>
            <a:r>
              <a:rPr lang="cs-CZ" baseline="0" dirty="0"/>
              <a:t> </a:t>
            </a:r>
            <a:r>
              <a:rPr lang="cs-CZ" baseline="0" dirty="0" err="1"/>
              <a:t>some</a:t>
            </a:r>
            <a:r>
              <a:rPr lang="cs-CZ" baseline="0" dirty="0"/>
              <a:t> </a:t>
            </a:r>
            <a:r>
              <a:rPr lang="cs-CZ" baseline="0" dirty="0" err="1"/>
              <a:t>commonalities</a:t>
            </a:r>
            <a:r>
              <a:rPr lang="cs-CZ" baseline="0" dirty="0"/>
              <a:t> (10 min)</a:t>
            </a:r>
          </a:p>
          <a:p>
            <a:r>
              <a:rPr lang="cs-CZ" baseline="0" dirty="0" err="1"/>
              <a:t>Sharing</a:t>
            </a:r>
            <a:r>
              <a:rPr lang="cs-CZ" baseline="0" dirty="0"/>
              <a:t> </a:t>
            </a:r>
            <a:r>
              <a:rPr lang="cs-CZ" baseline="0" dirty="0" err="1"/>
              <a:t>with</a:t>
            </a:r>
            <a:r>
              <a:rPr lang="cs-CZ" baseline="0" dirty="0"/>
              <a:t> </a:t>
            </a:r>
            <a:r>
              <a:rPr lang="cs-CZ" baseline="0" dirty="0" err="1"/>
              <a:t>other</a:t>
            </a:r>
            <a:r>
              <a:rPr lang="cs-CZ" baseline="0" dirty="0"/>
              <a:t> </a:t>
            </a:r>
            <a:r>
              <a:rPr lang="cs-CZ" baseline="0" dirty="0" err="1"/>
              <a:t>groups</a:t>
            </a:r>
            <a:r>
              <a:rPr lang="cs-CZ" baseline="0" dirty="0"/>
              <a:t> (10 min)</a:t>
            </a:r>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40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Close</a:t>
            </a:r>
            <a:r>
              <a:rPr lang="cs-CZ" dirty="0"/>
              <a:t> </a:t>
            </a:r>
            <a:r>
              <a:rPr lang="cs-CZ" dirty="0" err="1"/>
              <a:t>your</a:t>
            </a:r>
            <a:r>
              <a:rPr lang="cs-CZ" dirty="0"/>
              <a:t> </a:t>
            </a:r>
            <a:r>
              <a:rPr lang="cs-CZ" dirty="0" err="1"/>
              <a:t>eyes</a:t>
            </a:r>
            <a:r>
              <a:rPr lang="cs-CZ" dirty="0"/>
              <a:t> </a:t>
            </a:r>
            <a:r>
              <a:rPr lang="cs-CZ" dirty="0" err="1"/>
              <a:t>and</a:t>
            </a:r>
            <a:r>
              <a:rPr lang="cs-CZ" dirty="0"/>
              <a:t> </a:t>
            </a:r>
            <a:r>
              <a:rPr lang="cs-CZ" dirty="0" err="1"/>
              <a:t>think</a:t>
            </a:r>
            <a:r>
              <a:rPr lang="cs-CZ" dirty="0"/>
              <a:t> </a:t>
            </a:r>
            <a:r>
              <a:rPr lang="cs-CZ" dirty="0" err="1"/>
              <a:t>about</a:t>
            </a:r>
            <a:r>
              <a:rPr lang="cs-CZ" baseline="0" dirty="0"/>
              <a:t> </a:t>
            </a:r>
            <a:r>
              <a:rPr lang="cs-CZ" baseline="0" dirty="0" err="1"/>
              <a:t>the</a:t>
            </a:r>
            <a:r>
              <a:rPr lang="cs-CZ" baseline="0" dirty="0"/>
              <a:t> </a:t>
            </a:r>
            <a:r>
              <a:rPr lang="cs-CZ" baseline="0" dirty="0" err="1"/>
              <a:t>event</a:t>
            </a:r>
            <a:r>
              <a:rPr lang="cs-CZ" baseline="0" dirty="0"/>
              <a:t> (1 min)</a:t>
            </a:r>
          </a:p>
          <a:p>
            <a:r>
              <a:rPr lang="cs-CZ" baseline="0" dirty="0" err="1"/>
              <a:t>Share</a:t>
            </a:r>
            <a:r>
              <a:rPr lang="cs-CZ" baseline="0" dirty="0"/>
              <a:t> in </a:t>
            </a:r>
            <a:r>
              <a:rPr lang="cs-CZ" baseline="0" dirty="0" err="1"/>
              <a:t>the</a:t>
            </a:r>
            <a:r>
              <a:rPr lang="cs-CZ" baseline="0" dirty="0"/>
              <a:t> </a:t>
            </a:r>
            <a:r>
              <a:rPr lang="cs-CZ" baseline="0" dirty="0" err="1"/>
              <a:t>groups</a:t>
            </a:r>
            <a:r>
              <a:rPr lang="cs-CZ" baseline="0" dirty="0"/>
              <a:t> </a:t>
            </a:r>
            <a:r>
              <a:rPr lang="cs-CZ" baseline="0" dirty="0" err="1"/>
              <a:t>the</a:t>
            </a:r>
            <a:r>
              <a:rPr lang="cs-CZ" baseline="0" dirty="0"/>
              <a:t> </a:t>
            </a:r>
            <a:r>
              <a:rPr lang="cs-CZ" baseline="0" dirty="0" err="1"/>
              <a:t>cases</a:t>
            </a:r>
            <a:r>
              <a:rPr lang="cs-CZ" baseline="0" dirty="0"/>
              <a:t> </a:t>
            </a:r>
            <a:r>
              <a:rPr lang="cs-CZ" baseline="0" dirty="0" err="1"/>
              <a:t>of</a:t>
            </a:r>
            <a:r>
              <a:rPr lang="cs-CZ" baseline="0" dirty="0"/>
              <a:t> </a:t>
            </a:r>
            <a:r>
              <a:rPr lang="cs-CZ" baseline="0" dirty="0" err="1"/>
              <a:t>your</a:t>
            </a:r>
            <a:r>
              <a:rPr lang="cs-CZ" baseline="0" dirty="0"/>
              <a:t> </a:t>
            </a:r>
            <a:r>
              <a:rPr lang="cs-CZ" baseline="0" dirty="0" err="1"/>
              <a:t>flow</a:t>
            </a:r>
            <a:r>
              <a:rPr lang="cs-CZ" baseline="0" dirty="0"/>
              <a:t> (5-9 min)</a:t>
            </a:r>
          </a:p>
          <a:p>
            <a:r>
              <a:rPr lang="cs-CZ" baseline="0" dirty="0" err="1"/>
              <a:t>Try</a:t>
            </a:r>
            <a:r>
              <a:rPr lang="cs-CZ" baseline="0" dirty="0"/>
              <a:t> to </a:t>
            </a:r>
            <a:r>
              <a:rPr lang="cs-CZ" baseline="0" dirty="0" err="1"/>
              <a:t>find</a:t>
            </a:r>
            <a:r>
              <a:rPr lang="cs-CZ" baseline="0" dirty="0"/>
              <a:t> </a:t>
            </a:r>
            <a:r>
              <a:rPr lang="cs-CZ" baseline="0" dirty="0" err="1"/>
              <a:t>some</a:t>
            </a:r>
            <a:r>
              <a:rPr lang="cs-CZ" baseline="0" dirty="0"/>
              <a:t> </a:t>
            </a:r>
            <a:r>
              <a:rPr lang="cs-CZ" baseline="0" dirty="0" err="1"/>
              <a:t>commonalities</a:t>
            </a:r>
            <a:r>
              <a:rPr lang="cs-CZ" baseline="0" dirty="0"/>
              <a:t> (10 min)</a:t>
            </a:r>
          </a:p>
          <a:p>
            <a:r>
              <a:rPr lang="cs-CZ" baseline="0" dirty="0" err="1"/>
              <a:t>Sharing</a:t>
            </a:r>
            <a:r>
              <a:rPr lang="cs-CZ" baseline="0" dirty="0"/>
              <a:t> </a:t>
            </a:r>
            <a:r>
              <a:rPr lang="cs-CZ" baseline="0" dirty="0" err="1"/>
              <a:t>with</a:t>
            </a:r>
            <a:r>
              <a:rPr lang="cs-CZ" baseline="0" dirty="0"/>
              <a:t> </a:t>
            </a:r>
            <a:r>
              <a:rPr lang="cs-CZ" baseline="0" dirty="0" err="1"/>
              <a:t>other</a:t>
            </a:r>
            <a:r>
              <a:rPr lang="cs-CZ" baseline="0" dirty="0"/>
              <a:t> </a:t>
            </a:r>
            <a:r>
              <a:rPr lang="cs-CZ" baseline="0" dirty="0" err="1"/>
              <a:t>groups</a:t>
            </a:r>
            <a:r>
              <a:rPr lang="cs-CZ" baseline="0" dirty="0"/>
              <a:t> (10 min)</a:t>
            </a:r>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41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57</a:t>
            </a:fld>
            <a:endParaRPr lang="nl-NL"/>
          </a:p>
        </p:txBody>
      </p:sp>
    </p:spTree>
    <p:extLst>
      <p:ext uri="{BB962C8B-B14F-4D97-AF65-F5344CB8AC3E}">
        <p14:creationId xmlns:p14="http://schemas.microsoft.com/office/powerpoint/2010/main" val="3942248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77EA22B3-5442-49A7-9AD2-23BCFF3D5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
            <a:ext cx="12192000" cy="6857786"/>
          </a:xfrm>
          <a:prstGeom prst="rect">
            <a:avLst/>
          </a:prstGeom>
        </p:spPr>
      </p:pic>
      <p:sp>
        <p:nvSpPr>
          <p:cNvPr id="2" name="Nadpis 1">
            <a:extLst>
              <a:ext uri="{FF2B5EF4-FFF2-40B4-BE49-F238E27FC236}">
                <a16:creationId xmlns:a16="http://schemas.microsoft.com/office/drawing/2014/main" id="{A520F3C8-C69A-46CA-B497-1339C8B7914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DCE2A6B-14A5-4DD4-9883-02D0F09B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5B644B-2659-45F1-B1D5-79E6167401C7}"/>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F8C523DA-57DB-4D8A-B464-DCFA8CDBB1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29B854-609C-4898-8347-D264EE4C768D}"/>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79409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E56EE-D110-4761-A849-0FEE67FF92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47B96CE-E6EB-4D61-9269-3FD9CED661E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6CB737-FF26-4E0F-B763-B8B1AF90A3F3}"/>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03900D13-1D2C-40E3-B4ED-3D3911A4D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216856-ACAD-425F-AB62-3BAB681755E2}"/>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7215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DA0ADBD-8C40-438D-AB3F-17EC205516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C32813E-B62A-4878-81D5-65DB1686FB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E2D19-5987-4DD8-9629-3FBFBD2C3812}"/>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232EA81F-0352-4698-B272-572D6DE1B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68BB2C-67D4-4D38-A3D3-F2988DAB9BE3}"/>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65451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50"/>
            <a:ext cx="10972800" cy="3888431"/>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425362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1C942-B9CE-411E-A6D5-D625ED44F65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4BAC47C-F41D-4CE8-ACB4-CBA3E55CA27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ECC708-24B6-4F68-8978-D188B46E4525}"/>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BF7FE6D0-A5B1-43E4-A48B-5FEEDAE100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D134B-8497-42C0-8C01-524805BFFB7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93850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3DF10-BD97-47F1-92C4-D536CB6B70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9027BDD-4C62-4170-A1EA-33969C15B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92B0D1C-3226-4B4D-A908-D20E6F955157}"/>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8B67F899-5C33-4076-AA8F-73FAA595D21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3E9C3C-C71A-46F6-925C-034F02496740}"/>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396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19DF6-A347-4C07-A404-D40A129543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970126E-91FF-4336-AA80-57CFA57E46C5}"/>
              </a:ext>
            </a:extLst>
          </p:cNvPr>
          <p:cNvSpPr>
            <a:spLocks noGrp="1"/>
          </p:cNvSpPr>
          <p:nvPr>
            <p:ph sz="half" idx="1"/>
          </p:nvPr>
        </p:nvSpPr>
        <p:spPr>
          <a:xfrm>
            <a:off x="1051844" y="1982623"/>
            <a:ext cx="4967955" cy="432844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903D40A-6F5D-4B88-B00E-8C2EC8DF24A2}"/>
              </a:ext>
            </a:extLst>
          </p:cNvPr>
          <p:cNvSpPr>
            <a:spLocks noGrp="1"/>
          </p:cNvSpPr>
          <p:nvPr>
            <p:ph sz="half" idx="2"/>
          </p:nvPr>
        </p:nvSpPr>
        <p:spPr>
          <a:xfrm>
            <a:off x="6172200" y="1982622"/>
            <a:ext cx="4967955" cy="4328445"/>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1D2D32D6-3FB4-464E-8557-E179937F9B2D}"/>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6" name="Zástupný symbol pro zápatí 5">
            <a:extLst>
              <a:ext uri="{FF2B5EF4-FFF2-40B4-BE49-F238E27FC236}">
                <a16:creationId xmlns:a16="http://schemas.microsoft.com/office/drawing/2014/main" id="{F9F4AF49-F94E-4FC7-BEB9-E5779CFAE9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59E458-650E-4925-A2BA-21F22AB35251}"/>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005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00B2-89EA-4A02-8C7B-4F21559EC3D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6C32814-31C2-4597-9E51-9C9482CFD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CEC0EE4-0C61-443E-938F-FC1ECC8C4ED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688327E-D7D4-494A-AD2D-416AAF3CA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8F83E62-6636-43F0-B0B7-670D1228078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ACEDA1-54EE-4718-812F-58F33EABE24F}"/>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8" name="Zástupný symbol pro zápatí 7">
            <a:extLst>
              <a:ext uri="{FF2B5EF4-FFF2-40B4-BE49-F238E27FC236}">
                <a16:creationId xmlns:a16="http://schemas.microsoft.com/office/drawing/2014/main" id="{64373085-1EF5-40B2-9A87-5B752965457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2A5F74-0DE3-415F-90EF-D06C104E470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4352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E34D8-CA64-435F-93C5-C217E74753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9AF2EF-FF84-4530-BF9D-FA6EB631C520}"/>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4" name="Zástupný symbol pro zápatí 3">
            <a:extLst>
              <a:ext uri="{FF2B5EF4-FFF2-40B4-BE49-F238E27FC236}">
                <a16:creationId xmlns:a16="http://schemas.microsoft.com/office/drawing/2014/main" id="{3F37056D-59C4-45ED-87A1-0D7CB219DB7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8E87E59-E059-443C-B1DD-F260908136F5}"/>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96001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7F632-6EA9-4CB8-B9DE-E724250FD38F}"/>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3" name="Zástupný symbol pro zápatí 2">
            <a:extLst>
              <a:ext uri="{FF2B5EF4-FFF2-40B4-BE49-F238E27FC236}">
                <a16:creationId xmlns:a16="http://schemas.microsoft.com/office/drawing/2014/main" id="{779E7CEA-BD28-4F49-B3E2-72FDBD48577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267E794-1AE8-4673-BB82-27F1EC900BA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9278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F79A3-052B-4473-9AF5-371F6905EE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5E9889E-2E1E-4BBB-BCDC-6DB778BB4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F13AAB6-A4C8-4BDD-B4C8-99F823227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E06280B-45CB-489A-A940-D2EB4B5308CC}"/>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6" name="Zástupný symbol pro zápatí 5">
            <a:extLst>
              <a:ext uri="{FF2B5EF4-FFF2-40B4-BE49-F238E27FC236}">
                <a16:creationId xmlns:a16="http://schemas.microsoft.com/office/drawing/2014/main" id="{3B455712-A04A-4D65-B02C-EDBBC9715E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722F4B-A9CE-4D4B-A6AD-8B4EB56B700F}"/>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5095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8507D-8EC2-45EE-94EB-41B087E2F4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53D4F2-4FD1-47F6-BB4C-DDA41A787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0B9D466-028D-49C3-AB4C-79CA1EAF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536700-F195-480C-A784-D39CF1331282}"/>
              </a:ext>
            </a:extLst>
          </p:cNvPr>
          <p:cNvSpPr>
            <a:spLocks noGrp="1"/>
          </p:cNvSpPr>
          <p:nvPr>
            <p:ph type="dt" sz="half" idx="10"/>
          </p:nvPr>
        </p:nvSpPr>
        <p:spPr/>
        <p:txBody>
          <a:bodyPr/>
          <a:lstStyle/>
          <a:p>
            <a:fld id="{17435C6E-D354-4DCB-8A45-2179AB5609B6}" type="datetimeFigureOut">
              <a:rPr lang="cs-CZ" smtClean="0"/>
              <a:t>19.10.2022</a:t>
            </a:fld>
            <a:endParaRPr lang="cs-CZ"/>
          </a:p>
        </p:txBody>
      </p:sp>
      <p:sp>
        <p:nvSpPr>
          <p:cNvPr id="6" name="Zástupný symbol pro zápatí 5">
            <a:extLst>
              <a:ext uri="{FF2B5EF4-FFF2-40B4-BE49-F238E27FC236}">
                <a16:creationId xmlns:a16="http://schemas.microsoft.com/office/drawing/2014/main" id="{AE28212F-69BC-416F-86DB-9B2962682B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143834-4314-45D5-8D70-78E5B3FE952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997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E0A633-AAAE-4E54-A534-E20C4B437BF6}"/>
              </a:ext>
            </a:extLst>
          </p:cNvPr>
          <p:cNvSpPr>
            <a:spLocks noGrp="1"/>
          </p:cNvSpPr>
          <p:nvPr>
            <p:ph type="title"/>
          </p:nvPr>
        </p:nvSpPr>
        <p:spPr>
          <a:xfrm>
            <a:off x="1051845" y="546931"/>
            <a:ext cx="10091871" cy="717848"/>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0C6CAF7-1D91-499A-9DB5-7E543D6D4955}"/>
              </a:ext>
            </a:extLst>
          </p:cNvPr>
          <p:cNvSpPr>
            <a:spLocks noGrp="1"/>
          </p:cNvSpPr>
          <p:nvPr>
            <p:ph type="body" idx="1"/>
          </p:nvPr>
        </p:nvSpPr>
        <p:spPr>
          <a:xfrm>
            <a:off x="1051845" y="2005012"/>
            <a:ext cx="10091871" cy="430605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E1FB46-A19E-4507-9C6F-D73B7953D61D}"/>
              </a:ext>
            </a:extLst>
          </p:cNvPr>
          <p:cNvSpPr>
            <a:spLocks noGrp="1"/>
          </p:cNvSpPr>
          <p:nvPr>
            <p:ph type="dt" sz="half" idx="2"/>
          </p:nvPr>
        </p:nvSpPr>
        <p:spPr>
          <a:xfrm>
            <a:off x="105184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35C6E-D354-4DCB-8A45-2179AB5609B6}" type="datetimeFigureOut">
              <a:rPr lang="cs-CZ" smtClean="0"/>
              <a:t>19.10.2022</a:t>
            </a:fld>
            <a:endParaRPr lang="cs-CZ"/>
          </a:p>
        </p:txBody>
      </p:sp>
      <p:sp>
        <p:nvSpPr>
          <p:cNvPr id="5" name="Zástupný symbol pro zápatí 4">
            <a:extLst>
              <a:ext uri="{FF2B5EF4-FFF2-40B4-BE49-F238E27FC236}">
                <a16:creationId xmlns:a16="http://schemas.microsoft.com/office/drawing/2014/main" id="{268C7C50-B3BD-4469-8F67-4D7E05B0F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E5980AE-EF1C-4C59-9AF6-7769953A2D12}"/>
              </a:ext>
            </a:extLst>
          </p:cNvPr>
          <p:cNvSpPr>
            <a:spLocks noGrp="1"/>
          </p:cNvSpPr>
          <p:nvPr>
            <p:ph type="sldNum" sz="quarter" idx="4"/>
          </p:nvPr>
        </p:nvSpPr>
        <p:spPr>
          <a:xfrm>
            <a:off x="839695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F3B7-179D-4B78-92FD-7C48BEA88E47}" type="slidenum">
              <a:rPr lang="cs-CZ" smtClean="0"/>
              <a:t>‹#›</a:t>
            </a:fld>
            <a:endParaRPr lang="cs-CZ"/>
          </a:p>
        </p:txBody>
      </p:sp>
    </p:spTree>
    <p:extLst>
      <p:ext uri="{BB962C8B-B14F-4D97-AF65-F5344CB8AC3E}">
        <p14:creationId xmlns:p14="http://schemas.microsoft.com/office/powerpoint/2010/main" val="35890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en.wikipedia.org/wiki/Help:IPA/Englis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be/url?sa=i&amp;rct=j&amp;q=&amp;esrc=s&amp;frm=1&amp;source=images&amp;cd=&amp;cad=rja&amp;docid=-Is_T6OEfMUZhM&amp;tbnid=exncjzdC3DRN4M:&amp;ved=0CAUQjRw&amp;url=http://search.dilbert.com/comic/Target&amp;ei=mws7UtTJF4Km0QXO3IGwDA&amp;bvm=bv.52288139,d.bGE&amp;psig=AFQjCNEzGFsoKFbx8Hy6SiMLJiX3PGc5Pg&amp;ust=1379686971812241" TargetMode="Externa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hyperlink" Target="http://www.google.be/url?sa=i&amp;rct=j&amp;q=&amp;esrc=s&amp;frm=1&amp;source=images&amp;cd=&amp;cad=rja&amp;docid=Ee-9qpCZ6BLVzM&amp;tbnid=DHDFavNN1__sqM:&amp;ved=0CAUQjRw&amp;url=http://search.dilbert.com/comic/Sales%20Targets&amp;ei=3gs7UuHmFPOp0AWNjIGwAw&amp;bvm=bv.52288139,d.bGE&amp;psig=AFQjCNEzGFsoKFbx8Hy6SiMLJiX3PGc5Pg&amp;ust=137968697181224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Social_indicato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l1.cuni.cz/course/view.php?id=1383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0.svg"/><Relationship Id="rId4" Type="http://schemas.openxmlformats.org/officeDocument/2006/relationships/diagramQuickStyle" Target="../diagrams/quickStyle1.xml"/><Relationship Id="rId9"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unsplash.com/@lleung1?utm_source=unsplash&amp;utm_medium=referral&amp;utm_content=creditCopyText"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hyperlink" Target="https://unsplash.com/s/photos/reflection?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p:txBody>
          <a:bodyPr>
            <a:normAutofit lnSpcReduction="10000"/>
          </a:bodyPr>
          <a:lstStyle/>
          <a:p>
            <a:r>
              <a:rPr lang="cs-CZ" dirty="0"/>
              <a:t>Vladimír </a:t>
            </a:r>
            <a:r>
              <a:rPr lang="cs-CZ" dirty="0" err="1"/>
              <a:t>Kváča</a:t>
            </a:r>
            <a:r>
              <a:rPr lang="cs-CZ" dirty="0"/>
              <a:t>, Ph.D.</a:t>
            </a:r>
            <a:br>
              <a:rPr lang="cs-CZ" dirty="0"/>
            </a:br>
            <a:r>
              <a:rPr lang="cs-CZ" dirty="0" err="1"/>
              <a:t>October</a:t>
            </a:r>
            <a:r>
              <a:rPr lang="cs-CZ" dirty="0"/>
              <a:t> 2021 – </a:t>
            </a:r>
            <a:r>
              <a:rPr lang="cs-CZ" dirty="0" err="1"/>
              <a:t>January</a:t>
            </a:r>
            <a:r>
              <a:rPr lang="cs-CZ" dirty="0"/>
              <a:t> 2022</a:t>
            </a:r>
          </a:p>
          <a:p>
            <a:endParaRPr lang="cs-CZ" dirty="0"/>
          </a:p>
          <a:p>
            <a:r>
              <a:rPr lang="cs-CZ" dirty="0"/>
              <a:t>#2 </a:t>
            </a:r>
            <a:r>
              <a:rPr lang="cs-CZ" dirty="0" err="1"/>
              <a:t>October</a:t>
            </a:r>
            <a:r>
              <a:rPr lang="cs-CZ" dirty="0"/>
              <a:t> 19, 2021</a:t>
            </a:r>
          </a:p>
        </p:txBody>
      </p:sp>
    </p:spTree>
    <p:extLst>
      <p:ext uri="{BB962C8B-B14F-4D97-AF65-F5344CB8AC3E}">
        <p14:creationId xmlns:p14="http://schemas.microsoft.com/office/powerpoint/2010/main" val="295874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Reflections</a:t>
            </a:r>
            <a:r>
              <a:rPr lang="cs-CZ" dirty="0"/>
              <a:t> and </a:t>
            </a:r>
            <a:r>
              <a:rPr lang="cs-CZ" dirty="0" err="1"/>
              <a:t>clarifications</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pPr marL="0" indent="0">
              <a:buNone/>
            </a:pPr>
            <a:r>
              <a:rPr lang="cs-CZ" sz="2400" dirty="0" err="1">
                <a:solidFill>
                  <a:srgbClr val="CC0066"/>
                </a:solidFill>
              </a:rPr>
              <a:t>Complexity</a:t>
            </a:r>
            <a:r>
              <a:rPr lang="cs-CZ" sz="2400" dirty="0">
                <a:solidFill>
                  <a:srgbClr val="CC0066"/>
                </a:solidFill>
              </a:rPr>
              <a:t> </a:t>
            </a:r>
            <a:r>
              <a:rPr lang="cs-CZ" sz="2400" dirty="0" err="1">
                <a:solidFill>
                  <a:srgbClr val="CC0066"/>
                </a:solidFill>
              </a:rPr>
              <a:t>explained</a:t>
            </a:r>
            <a:endParaRPr lang="cs-CZ" sz="24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40485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E742A4F-5471-4FBD-A5F0-AAB2DCA477D2}"/>
              </a:ext>
            </a:extLst>
          </p:cNvPr>
          <p:cNvPicPr>
            <a:picLocks noChangeAspect="1"/>
          </p:cNvPicPr>
          <p:nvPr/>
        </p:nvPicPr>
        <p:blipFill>
          <a:blip r:embed="rId3">
            <a:clrChange>
              <a:clrFrom>
                <a:srgbClr val="EEE4E0"/>
              </a:clrFrom>
              <a:clrTo>
                <a:srgbClr val="EEE4E0">
                  <a:alpha val="0"/>
                </a:srgbClr>
              </a:clrTo>
            </a:clrChange>
          </a:blip>
          <a:stretch>
            <a:fillRect/>
          </a:stretch>
        </p:blipFill>
        <p:spPr>
          <a:xfrm>
            <a:off x="-1" y="-1"/>
            <a:ext cx="12828105" cy="7215809"/>
          </a:xfrm>
          <a:prstGeom prst="rect">
            <a:avLst/>
          </a:prstGeom>
        </p:spPr>
      </p:pic>
      <p:sp>
        <p:nvSpPr>
          <p:cNvPr id="3" name="Obdélník 2">
            <a:extLst>
              <a:ext uri="{FF2B5EF4-FFF2-40B4-BE49-F238E27FC236}">
                <a16:creationId xmlns:a16="http://schemas.microsoft.com/office/drawing/2014/main" id="{169597CF-7760-441A-9B29-96C584A83E7E}"/>
              </a:ext>
            </a:extLst>
          </p:cNvPr>
          <p:cNvSpPr/>
          <p:nvPr/>
        </p:nvSpPr>
        <p:spPr>
          <a:xfrm>
            <a:off x="8229599" y="4035288"/>
            <a:ext cx="2544418" cy="268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délník 3">
            <a:extLst>
              <a:ext uri="{FF2B5EF4-FFF2-40B4-BE49-F238E27FC236}">
                <a16:creationId xmlns:a16="http://schemas.microsoft.com/office/drawing/2014/main" id="{39F51FC4-F951-4FAF-9CB9-AD8F94F946F2}"/>
              </a:ext>
            </a:extLst>
          </p:cNvPr>
          <p:cNvSpPr/>
          <p:nvPr/>
        </p:nvSpPr>
        <p:spPr>
          <a:xfrm>
            <a:off x="8229599" y="208722"/>
            <a:ext cx="3051314" cy="275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délník 4">
            <a:extLst>
              <a:ext uri="{FF2B5EF4-FFF2-40B4-BE49-F238E27FC236}">
                <a16:creationId xmlns:a16="http://schemas.microsoft.com/office/drawing/2014/main" id="{1F375A4A-FCC4-4DDD-8C2A-2A5E0B5FEC33}"/>
              </a:ext>
            </a:extLst>
          </p:cNvPr>
          <p:cNvSpPr/>
          <p:nvPr/>
        </p:nvSpPr>
        <p:spPr>
          <a:xfrm>
            <a:off x="1726095" y="109331"/>
            <a:ext cx="2630557" cy="29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a:extLst>
              <a:ext uri="{FF2B5EF4-FFF2-40B4-BE49-F238E27FC236}">
                <a16:creationId xmlns:a16="http://schemas.microsoft.com/office/drawing/2014/main" id="{8FF3ED60-38B4-44C0-A50E-0C9E12070EC9}"/>
              </a:ext>
            </a:extLst>
          </p:cNvPr>
          <p:cNvSpPr/>
          <p:nvPr/>
        </p:nvSpPr>
        <p:spPr>
          <a:xfrm>
            <a:off x="2073965" y="4134678"/>
            <a:ext cx="2630557" cy="2613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Nadpis 6">
            <a:extLst>
              <a:ext uri="{FF2B5EF4-FFF2-40B4-BE49-F238E27FC236}">
                <a16:creationId xmlns:a16="http://schemas.microsoft.com/office/drawing/2014/main" id="{777D765D-AC68-467A-943D-05C8DAFBAB34}"/>
              </a:ext>
            </a:extLst>
          </p:cNvPr>
          <p:cNvSpPr>
            <a:spLocks noGrp="1"/>
          </p:cNvSpPr>
          <p:nvPr>
            <p:ph type="title"/>
          </p:nvPr>
        </p:nvSpPr>
        <p:spPr/>
        <p:txBody>
          <a:bodyPr/>
          <a:lstStyle/>
          <a:p>
            <a:r>
              <a:rPr lang="en-US"/>
              <a:t>The Cynefin framework (</a:t>
            </a:r>
            <a:r>
              <a:rPr lang="en-US">
                <a:hlinkClick r:id="rId4" tooltip="Help:IPA/English"/>
              </a:rPr>
              <a:t>/kəˈnɛvɪn/</a:t>
            </a:r>
            <a:r>
              <a:rPr lang="cs-CZ"/>
              <a:t>)</a:t>
            </a:r>
          </a:p>
        </p:txBody>
      </p:sp>
    </p:spTree>
    <p:extLst>
      <p:ext uri="{BB962C8B-B14F-4D97-AF65-F5344CB8AC3E}">
        <p14:creationId xmlns:p14="http://schemas.microsoft.com/office/powerpoint/2010/main" val="343905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E742A4F-5471-4FBD-A5F0-AAB2DCA477D2}"/>
              </a:ext>
            </a:extLst>
          </p:cNvPr>
          <p:cNvPicPr>
            <a:picLocks noChangeAspect="1"/>
          </p:cNvPicPr>
          <p:nvPr/>
        </p:nvPicPr>
        <p:blipFill>
          <a:blip r:embed="rId3">
            <a:clrChange>
              <a:clrFrom>
                <a:srgbClr val="EEE4E0"/>
              </a:clrFrom>
              <a:clrTo>
                <a:srgbClr val="EEE4E0">
                  <a:alpha val="0"/>
                </a:srgbClr>
              </a:clrTo>
            </a:clrChange>
          </a:blip>
          <a:stretch>
            <a:fillRect/>
          </a:stretch>
        </p:blipFill>
        <p:spPr>
          <a:xfrm>
            <a:off x="-1" y="-1"/>
            <a:ext cx="12828105" cy="7215809"/>
          </a:xfrm>
          <a:prstGeom prst="rect">
            <a:avLst/>
          </a:prstGeom>
        </p:spPr>
      </p:pic>
      <p:sp>
        <p:nvSpPr>
          <p:cNvPr id="3" name="Obdélník 2">
            <a:extLst>
              <a:ext uri="{FF2B5EF4-FFF2-40B4-BE49-F238E27FC236}">
                <a16:creationId xmlns:a16="http://schemas.microsoft.com/office/drawing/2014/main" id="{169597CF-7760-441A-9B29-96C584A83E7E}"/>
              </a:ext>
            </a:extLst>
          </p:cNvPr>
          <p:cNvSpPr/>
          <p:nvPr/>
        </p:nvSpPr>
        <p:spPr>
          <a:xfrm>
            <a:off x="8229599" y="4035288"/>
            <a:ext cx="2544418" cy="268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délník 3">
            <a:extLst>
              <a:ext uri="{FF2B5EF4-FFF2-40B4-BE49-F238E27FC236}">
                <a16:creationId xmlns:a16="http://schemas.microsoft.com/office/drawing/2014/main" id="{39F51FC4-F951-4FAF-9CB9-AD8F94F946F2}"/>
              </a:ext>
            </a:extLst>
          </p:cNvPr>
          <p:cNvSpPr/>
          <p:nvPr/>
        </p:nvSpPr>
        <p:spPr>
          <a:xfrm>
            <a:off x="8229599" y="208722"/>
            <a:ext cx="3051314" cy="275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délník 4">
            <a:extLst>
              <a:ext uri="{FF2B5EF4-FFF2-40B4-BE49-F238E27FC236}">
                <a16:creationId xmlns:a16="http://schemas.microsoft.com/office/drawing/2014/main" id="{1F375A4A-FCC4-4DDD-8C2A-2A5E0B5FEC33}"/>
              </a:ext>
            </a:extLst>
          </p:cNvPr>
          <p:cNvSpPr/>
          <p:nvPr/>
        </p:nvSpPr>
        <p:spPr>
          <a:xfrm>
            <a:off x="1726095" y="109331"/>
            <a:ext cx="2630557" cy="29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a:extLst>
              <a:ext uri="{FF2B5EF4-FFF2-40B4-BE49-F238E27FC236}">
                <a16:creationId xmlns:a16="http://schemas.microsoft.com/office/drawing/2014/main" id="{8FF3ED60-38B4-44C0-A50E-0C9E12070EC9}"/>
              </a:ext>
            </a:extLst>
          </p:cNvPr>
          <p:cNvSpPr/>
          <p:nvPr/>
        </p:nvSpPr>
        <p:spPr>
          <a:xfrm>
            <a:off x="2073965" y="4134678"/>
            <a:ext cx="2630557" cy="2613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adpis 8">
            <a:extLst>
              <a:ext uri="{FF2B5EF4-FFF2-40B4-BE49-F238E27FC236}">
                <a16:creationId xmlns:a16="http://schemas.microsoft.com/office/drawing/2014/main" id="{D38B9548-649F-4A48-B856-631EF1427E2C}"/>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4404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E742A4F-5471-4FBD-A5F0-AAB2DCA477D2}"/>
              </a:ext>
            </a:extLst>
          </p:cNvPr>
          <p:cNvPicPr>
            <a:picLocks noChangeAspect="1"/>
          </p:cNvPicPr>
          <p:nvPr/>
        </p:nvPicPr>
        <p:blipFill>
          <a:blip r:embed="rId3">
            <a:clrChange>
              <a:clrFrom>
                <a:srgbClr val="EEE4E0"/>
              </a:clrFrom>
              <a:clrTo>
                <a:srgbClr val="EEE4E0">
                  <a:alpha val="0"/>
                </a:srgbClr>
              </a:clrTo>
            </a:clrChange>
          </a:blip>
          <a:stretch>
            <a:fillRect/>
          </a:stretch>
        </p:blipFill>
        <p:spPr>
          <a:xfrm>
            <a:off x="-1" y="-1"/>
            <a:ext cx="12828105" cy="7215809"/>
          </a:xfrm>
          <a:prstGeom prst="rect">
            <a:avLst/>
          </a:prstGeom>
        </p:spPr>
      </p:pic>
    </p:spTree>
    <p:extLst>
      <p:ext uri="{BB962C8B-B14F-4D97-AF65-F5344CB8AC3E}">
        <p14:creationId xmlns:p14="http://schemas.microsoft.com/office/powerpoint/2010/main" val="83307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E742A4F-5471-4FBD-A5F0-AAB2DCA477D2}"/>
              </a:ext>
            </a:extLst>
          </p:cNvPr>
          <p:cNvPicPr>
            <a:picLocks noChangeAspect="1"/>
          </p:cNvPicPr>
          <p:nvPr/>
        </p:nvPicPr>
        <p:blipFill>
          <a:blip r:embed="rId3">
            <a:clrChange>
              <a:clrFrom>
                <a:srgbClr val="EEE4E0"/>
              </a:clrFrom>
              <a:clrTo>
                <a:srgbClr val="EEE4E0">
                  <a:alpha val="0"/>
                </a:srgbClr>
              </a:clrTo>
            </a:clrChange>
          </a:blip>
          <a:stretch>
            <a:fillRect/>
          </a:stretch>
        </p:blipFill>
        <p:spPr>
          <a:xfrm>
            <a:off x="-1" y="-1"/>
            <a:ext cx="12828105" cy="7215809"/>
          </a:xfrm>
          <a:prstGeom prst="rect">
            <a:avLst/>
          </a:prstGeom>
        </p:spPr>
      </p:pic>
      <p:sp>
        <p:nvSpPr>
          <p:cNvPr id="3" name="Obdélník 2">
            <a:extLst>
              <a:ext uri="{FF2B5EF4-FFF2-40B4-BE49-F238E27FC236}">
                <a16:creationId xmlns:a16="http://schemas.microsoft.com/office/drawing/2014/main" id="{169597CF-7760-441A-9B29-96C584A83E7E}"/>
              </a:ext>
            </a:extLst>
          </p:cNvPr>
          <p:cNvSpPr/>
          <p:nvPr/>
        </p:nvSpPr>
        <p:spPr>
          <a:xfrm>
            <a:off x="8312064" y="4065104"/>
            <a:ext cx="2544418" cy="268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délník 3">
            <a:extLst>
              <a:ext uri="{FF2B5EF4-FFF2-40B4-BE49-F238E27FC236}">
                <a16:creationId xmlns:a16="http://schemas.microsoft.com/office/drawing/2014/main" id="{39F51FC4-F951-4FAF-9CB9-AD8F94F946F2}"/>
              </a:ext>
            </a:extLst>
          </p:cNvPr>
          <p:cNvSpPr/>
          <p:nvPr/>
        </p:nvSpPr>
        <p:spPr>
          <a:xfrm>
            <a:off x="8229599" y="208722"/>
            <a:ext cx="3051314" cy="275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délník 4">
            <a:extLst>
              <a:ext uri="{FF2B5EF4-FFF2-40B4-BE49-F238E27FC236}">
                <a16:creationId xmlns:a16="http://schemas.microsoft.com/office/drawing/2014/main" id="{1F375A4A-FCC4-4DDD-8C2A-2A5E0B5FEC33}"/>
              </a:ext>
            </a:extLst>
          </p:cNvPr>
          <p:cNvSpPr/>
          <p:nvPr/>
        </p:nvSpPr>
        <p:spPr>
          <a:xfrm>
            <a:off x="1726095" y="109331"/>
            <a:ext cx="2630557" cy="294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a:extLst>
              <a:ext uri="{FF2B5EF4-FFF2-40B4-BE49-F238E27FC236}">
                <a16:creationId xmlns:a16="http://schemas.microsoft.com/office/drawing/2014/main" id="{8FF3ED60-38B4-44C0-A50E-0C9E12070EC9}"/>
              </a:ext>
            </a:extLst>
          </p:cNvPr>
          <p:cNvSpPr/>
          <p:nvPr/>
        </p:nvSpPr>
        <p:spPr>
          <a:xfrm>
            <a:off x="2073965" y="4134678"/>
            <a:ext cx="2630557" cy="2613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6">
            <a:extLst>
              <a:ext uri="{FF2B5EF4-FFF2-40B4-BE49-F238E27FC236}">
                <a16:creationId xmlns:a16="http://schemas.microsoft.com/office/drawing/2014/main" id="{DDDC0D33-8906-49FC-A1EB-3C5E932C6A81}"/>
              </a:ext>
            </a:extLst>
          </p:cNvPr>
          <p:cNvSpPr txBox="1"/>
          <p:nvPr/>
        </p:nvSpPr>
        <p:spPr>
          <a:xfrm>
            <a:off x="9023229" y="5458203"/>
            <a:ext cx="1764059" cy="369332"/>
          </a:xfrm>
          <a:prstGeom prst="rect">
            <a:avLst/>
          </a:prstGeom>
          <a:noFill/>
        </p:spPr>
        <p:txBody>
          <a:bodyPr wrap="square" rtlCol="0">
            <a:spAutoFit/>
          </a:bodyPr>
          <a:lstStyle/>
          <a:p>
            <a:r>
              <a:rPr lang="cs-CZ" dirty="0" err="1"/>
              <a:t>Vaccination</a:t>
            </a:r>
            <a:endParaRPr lang="cs-CZ" dirty="0"/>
          </a:p>
        </p:txBody>
      </p:sp>
      <p:sp>
        <p:nvSpPr>
          <p:cNvPr id="11" name="TextovéPole 10">
            <a:extLst>
              <a:ext uri="{FF2B5EF4-FFF2-40B4-BE49-F238E27FC236}">
                <a16:creationId xmlns:a16="http://schemas.microsoft.com/office/drawing/2014/main" id="{F05373ED-0C21-4AB6-974E-BE5F04855356}"/>
              </a:ext>
            </a:extLst>
          </p:cNvPr>
          <p:cNvSpPr txBox="1"/>
          <p:nvPr/>
        </p:nvSpPr>
        <p:spPr>
          <a:xfrm>
            <a:off x="8312064" y="2175103"/>
            <a:ext cx="2872872" cy="369332"/>
          </a:xfrm>
          <a:prstGeom prst="rect">
            <a:avLst/>
          </a:prstGeom>
          <a:noFill/>
        </p:spPr>
        <p:txBody>
          <a:bodyPr wrap="square" rtlCol="0">
            <a:spAutoFit/>
          </a:bodyPr>
          <a:lstStyle/>
          <a:p>
            <a:r>
              <a:rPr lang="cs-CZ" dirty="0" err="1"/>
              <a:t>Building</a:t>
            </a:r>
            <a:r>
              <a:rPr lang="cs-CZ" dirty="0"/>
              <a:t> a </a:t>
            </a:r>
            <a:r>
              <a:rPr lang="cs-CZ" dirty="0" err="1"/>
              <a:t>bridge</a:t>
            </a:r>
            <a:r>
              <a:rPr lang="cs-CZ" dirty="0"/>
              <a:t>…</a:t>
            </a:r>
          </a:p>
        </p:txBody>
      </p:sp>
      <p:pic>
        <p:nvPicPr>
          <p:cNvPr id="1032" name="Picture 8" descr="Free Teenager Images, Download Free Teenager Images png images, Free  ClipArts on Clipart Library">
            <a:extLst>
              <a:ext uri="{FF2B5EF4-FFF2-40B4-BE49-F238E27FC236}">
                <a16:creationId xmlns:a16="http://schemas.microsoft.com/office/drawing/2014/main" id="{8A333E75-9FA6-4037-B714-D68108E7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865" y="482238"/>
            <a:ext cx="1064517" cy="23391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04792872-A9F4-4D41-BF44-19351C5DBE91}"/>
              </a:ext>
            </a:extLst>
          </p:cNvPr>
          <p:cNvSpPr txBox="1"/>
          <p:nvPr/>
        </p:nvSpPr>
        <p:spPr>
          <a:xfrm>
            <a:off x="2507692" y="2754369"/>
            <a:ext cx="1664862" cy="369332"/>
          </a:xfrm>
          <a:prstGeom prst="rect">
            <a:avLst/>
          </a:prstGeom>
          <a:noFill/>
        </p:spPr>
        <p:txBody>
          <a:bodyPr wrap="square" rtlCol="0">
            <a:spAutoFit/>
          </a:bodyPr>
          <a:lstStyle/>
          <a:p>
            <a:r>
              <a:rPr lang="cs-CZ" dirty="0" err="1"/>
              <a:t>Raising</a:t>
            </a:r>
            <a:r>
              <a:rPr lang="cs-CZ" dirty="0"/>
              <a:t> a </a:t>
            </a:r>
            <a:r>
              <a:rPr lang="cs-CZ" dirty="0" err="1"/>
              <a:t>child</a:t>
            </a:r>
            <a:r>
              <a:rPr lang="cs-CZ" dirty="0"/>
              <a:t>…</a:t>
            </a:r>
          </a:p>
        </p:txBody>
      </p:sp>
      <p:sp>
        <p:nvSpPr>
          <p:cNvPr id="14" name="TextovéPole 13">
            <a:extLst>
              <a:ext uri="{FF2B5EF4-FFF2-40B4-BE49-F238E27FC236}">
                <a16:creationId xmlns:a16="http://schemas.microsoft.com/office/drawing/2014/main" id="{1DCE3753-D672-4FEB-B0BF-B2C43641BFEF}"/>
              </a:ext>
            </a:extLst>
          </p:cNvPr>
          <p:cNvSpPr txBox="1"/>
          <p:nvPr/>
        </p:nvSpPr>
        <p:spPr>
          <a:xfrm>
            <a:off x="847379" y="382024"/>
            <a:ext cx="1664862" cy="1754326"/>
          </a:xfrm>
          <a:prstGeom prst="rect">
            <a:avLst/>
          </a:prstGeom>
          <a:noFill/>
        </p:spPr>
        <p:txBody>
          <a:bodyPr wrap="square" rtlCol="0">
            <a:spAutoFit/>
          </a:bodyPr>
          <a:lstStyle/>
          <a:p>
            <a:r>
              <a:rPr lang="cs-CZ" dirty="0">
                <a:solidFill>
                  <a:srgbClr val="CC0066"/>
                </a:solidFill>
              </a:rPr>
              <a:t>In </a:t>
            </a:r>
            <a:r>
              <a:rPr lang="cs-CZ" dirty="0" err="1">
                <a:solidFill>
                  <a:srgbClr val="CC0066"/>
                </a:solidFill>
              </a:rPr>
              <a:t>the</a:t>
            </a:r>
            <a:r>
              <a:rPr lang="cs-CZ" dirty="0">
                <a:solidFill>
                  <a:srgbClr val="CC0066"/>
                </a:solidFill>
              </a:rPr>
              <a:t> long run </a:t>
            </a:r>
            <a:r>
              <a:rPr lang="cs-CZ" dirty="0" err="1">
                <a:solidFill>
                  <a:srgbClr val="CC0066"/>
                </a:solidFill>
              </a:rPr>
              <a:t>all</a:t>
            </a:r>
            <a:r>
              <a:rPr lang="cs-CZ" dirty="0">
                <a:solidFill>
                  <a:srgbClr val="CC0066"/>
                </a:solidFill>
              </a:rPr>
              <a:t> </a:t>
            </a:r>
            <a:r>
              <a:rPr lang="cs-CZ" dirty="0" err="1">
                <a:solidFill>
                  <a:srgbClr val="CC0066"/>
                </a:solidFill>
              </a:rPr>
              <a:t>problems</a:t>
            </a:r>
            <a:r>
              <a:rPr lang="cs-CZ" dirty="0">
                <a:solidFill>
                  <a:srgbClr val="CC0066"/>
                </a:solidFill>
              </a:rPr>
              <a:t> </a:t>
            </a:r>
            <a:r>
              <a:rPr lang="cs-CZ" dirty="0" err="1">
                <a:solidFill>
                  <a:srgbClr val="CC0066"/>
                </a:solidFill>
              </a:rPr>
              <a:t>involving</a:t>
            </a:r>
            <a:r>
              <a:rPr lang="cs-CZ" dirty="0">
                <a:solidFill>
                  <a:srgbClr val="CC0066"/>
                </a:solidFill>
              </a:rPr>
              <a:t> live </a:t>
            </a:r>
            <a:r>
              <a:rPr lang="cs-CZ" dirty="0" err="1">
                <a:solidFill>
                  <a:srgbClr val="CC0066"/>
                </a:solidFill>
              </a:rPr>
              <a:t>creatures</a:t>
            </a:r>
            <a:r>
              <a:rPr lang="cs-CZ" dirty="0">
                <a:solidFill>
                  <a:srgbClr val="CC0066"/>
                </a:solidFill>
              </a:rPr>
              <a:t> (</a:t>
            </a:r>
            <a:r>
              <a:rPr lang="cs-CZ" dirty="0" err="1">
                <a:solidFill>
                  <a:srgbClr val="CC0066"/>
                </a:solidFill>
              </a:rPr>
              <a:t>like</a:t>
            </a:r>
            <a:r>
              <a:rPr lang="cs-CZ" dirty="0">
                <a:solidFill>
                  <a:srgbClr val="CC0066"/>
                </a:solidFill>
              </a:rPr>
              <a:t> </a:t>
            </a:r>
            <a:r>
              <a:rPr lang="cs-CZ" dirty="0" err="1">
                <a:solidFill>
                  <a:srgbClr val="CC0066"/>
                </a:solidFill>
              </a:rPr>
              <a:t>humans</a:t>
            </a:r>
            <a:r>
              <a:rPr lang="cs-CZ" dirty="0">
                <a:solidFill>
                  <a:srgbClr val="CC0066"/>
                </a:solidFill>
              </a:rPr>
              <a:t>) are </a:t>
            </a:r>
            <a:r>
              <a:rPr lang="cs-CZ" dirty="0" err="1">
                <a:solidFill>
                  <a:srgbClr val="CC0066"/>
                </a:solidFill>
              </a:rPr>
              <a:t>complex</a:t>
            </a:r>
            <a:r>
              <a:rPr lang="cs-CZ" dirty="0">
                <a:solidFill>
                  <a:srgbClr val="CC0066"/>
                </a:solidFill>
              </a:rPr>
              <a:t>…</a:t>
            </a:r>
          </a:p>
        </p:txBody>
      </p:sp>
      <p:pic>
        <p:nvPicPr>
          <p:cNvPr id="1034" name="Picture 10" descr="Scary Tornado Png Clipart - Tornado Png, Transparent Png , Transparent Png  Image - PNGitem">
            <a:extLst>
              <a:ext uri="{FF2B5EF4-FFF2-40B4-BE49-F238E27FC236}">
                <a16:creationId xmlns:a16="http://schemas.microsoft.com/office/drawing/2014/main" id="{40656B3E-2177-4722-92AA-9816790CF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4848" y="3324006"/>
            <a:ext cx="1437534" cy="18849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77E8B933-F55D-4635-8132-508BAB885497}"/>
              </a:ext>
            </a:extLst>
          </p:cNvPr>
          <p:cNvSpPr txBox="1"/>
          <p:nvPr/>
        </p:nvSpPr>
        <p:spPr>
          <a:xfrm>
            <a:off x="1726095" y="5381614"/>
            <a:ext cx="2259951" cy="646331"/>
          </a:xfrm>
          <a:prstGeom prst="rect">
            <a:avLst/>
          </a:prstGeom>
          <a:noFill/>
        </p:spPr>
        <p:txBody>
          <a:bodyPr wrap="square" rtlCol="0">
            <a:spAutoFit/>
          </a:bodyPr>
          <a:lstStyle/>
          <a:p>
            <a:r>
              <a:rPr lang="cs-CZ" dirty="0" err="1"/>
              <a:t>Being</a:t>
            </a:r>
            <a:r>
              <a:rPr lang="cs-CZ" dirty="0"/>
              <a:t> in </a:t>
            </a:r>
            <a:r>
              <a:rPr lang="cs-CZ" dirty="0" err="1"/>
              <a:t>the</a:t>
            </a:r>
            <a:r>
              <a:rPr lang="cs-CZ" dirty="0"/>
              <a:t> </a:t>
            </a:r>
            <a:r>
              <a:rPr lang="cs-CZ" dirty="0" err="1"/>
              <a:t>middle</a:t>
            </a:r>
            <a:r>
              <a:rPr lang="cs-CZ" dirty="0"/>
              <a:t> </a:t>
            </a:r>
            <a:r>
              <a:rPr lang="cs-CZ" dirty="0" err="1"/>
              <a:t>of</a:t>
            </a:r>
            <a:r>
              <a:rPr lang="cs-CZ" dirty="0"/>
              <a:t> a natural </a:t>
            </a:r>
            <a:r>
              <a:rPr lang="cs-CZ" dirty="0" err="1"/>
              <a:t>disaster</a:t>
            </a:r>
            <a:endParaRPr lang="cs-CZ" dirty="0"/>
          </a:p>
        </p:txBody>
      </p:sp>
      <p:pic>
        <p:nvPicPr>
          <p:cNvPr id="2050" name="Picture 2" descr="Premium Vector | Red bridge on the river flat cartoon ...">
            <a:extLst>
              <a:ext uri="{FF2B5EF4-FFF2-40B4-BE49-F238E27FC236}">
                <a16:creationId xmlns:a16="http://schemas.microsoft.com/office/drawing/2014/main" id="{1705E19F-578B-40D4-BB96-E346B322B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1136" y="47506"/>
            <a:ext cx="2528240" cy="22514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toon illustration of nurse giving an injection to a man. 4903185 Vector  Art at Vecteezy">
            <a:extLst>
              <a:ext uri="{FF2B5EF4-FFF2-40B4-BE49-F238E27FC236}">
                <a16:creationId xmlns:a16="http://schemas.microsoft.com/office/drawing/2014/main" id="{2DE958DB-CF47-4F55-98B9-650A6169B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2330" y="3572124"/>
            <a:ext cx="1972339" cy="19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F260C-8E85-4C39-A9C5-C207179A0FBE}"/>
              </a:ext>
            </a:extLst>
          </p:cNvPr>
          <p:cNvSpPr>
            <a:spLocks noGrp="1"/>
          </p:cNvSpPr>
          <p:nvPr>
            <p:ph type="title"/>
          </p:nvPr>
        </p:nvSpPr>
        <p:spPr/>
        <p:txBody>
          <a:bodyPr/>
          <a:lstStyle/>
          <a:p>
            <a:r>
              <a:rPr lang="en-US"/>
              <a:t>The Cynefin framework</a:t>
            </a:r>
            <a:endParaRPr lang="cs-CZ"/>
          </a:p>
        </p:txBody>
      </p:sp>
      <p:pic>
        <p:nvPicPr>
          <p:cNvPr id="10242" name="Picture 2" descr="https://upload.wikimedia.org/wikipedia/commons/f/f7/Cynefin_framework_by_Edwin_Stoop.jpg">
            <a:extLst>
              <a:ext uri="{FF2B5EF4-FFF2-40B4-BE49-F238E27FC236}">
                <a16:creationId xmlns:a16="http://schemas.microsoft.com/office/drawing/2014/main" id="{F4E4CF53-74CE-43B7-8C97-79E7759EB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9682"/>
            <a:ext cx="12192000" cy="475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332656"/>
            <a:ext cx="8229600" cy="1143000"/>
          </a:xfrm>
        </p:spPr>
        <p:txBody>
          <a:bodyPr>
            <a:normAutofit/>
          </a:bodyPr>
          <a:lstStyle/>
          <a:p>
            <a:r>
              <a:rPr lang="en-GB" dirty="0"/>
              <a:t>What’s Measured Is What Matters</a:t>
            </a:r>
          </a:p>
        </p:txBody>
      </p:sp>
      <p:sp>
        <p:nvSpPr>
          <p:cNvPr id="3" name="Zástupný symbol pro obsah 2"/>
          <p:cNvSpPr>
            <a:spLocks noGrp="1"/>
          </p:cNvSpPr>
          <p:nvPr>
            <p:ph idx="1"/>
          </p:nvPr>
        </p:nvSpPr>
        <p:spPr/>
        <p:txBody>
          <a:bodyPr/>
          <a:lstStyle/>
          <a:p>
            <a:r>
              <a:rPr lang="cs-CZ" dirty="0"/>
              <a:t>In </a:t>
            </a:r>
            <a:r>
              <a:rPr lang="cs-CZ" dirty="0" err="1"/>
              <a:t>order</a:t>
            </a:r>
            <a:r>
              <a:rPr lang="cs-CZ" dirty="0"/>
              <a:t> to </a:t>
            </a:r>
            <a:r>
              <a:rPr lang="cs-CZ" dirty="0" err="1"/>
              <a:t>reflect</a:t>
            </a:r>
            <a:r>
              <a:rPr lang="cs-CZ" dirty="0"/>
              <a:t> </a:t>
            </a:r>
            <a:r>
              <a:rPr lang="cs-CZ" dirty="0" err="1"/>
              <a:t>and</a:t>
            </a:r>
            <a:r>
              <a:rPr lang="cs-CZ" dirty="0"/>
              <a:t> </a:t>
            </a:r>
            <a:r>
              <a:rPr lang="cs-CZ" dirty="0" err="1"/>
              <a:t>improve</a:t>
            </a:r>
            <a:r>
              <a:rPr lang="cs-CZ" dirty="0"/>
              <a:t> </a:t>
            </a:r>
            <a:r>
              <a:rPr lang="cs-CZ" dirty="0" err="1"/>
              <a:t>our</a:t>
            </a:r>
            <a:r>
              <a:rPr lang="cs-CZ" dirty="0"/>
              <a:t> </a:t>
            </a:r>
            <a:r>
              <a:rPr lang="cs-CZ" dirty="0" err="1"/>
              <a:t>work</a:t>
            </a:r>
            <a:r>
              <a:rPr lang="cs-CZ" dirty="0"/>
              <a:t>, </a:t>
            </a:r>
            <a:r>
              <a:rPr lang="cs-CZ" dirty="0" err="1"/>
              <a:t>we</a:t>
            </a:r>
            <a:r>
              <a:rPr lang="cs-CZ" dirty="0"/>
              <a:t> </a:t>
            </a:r>
            <a:r>
              <a:rPr lang="cs-CZ" dirty="0" err="1"/>
              <a:t>need</a:t>
            </a:r>
            <a:r>
              <a:rPr lang="cs-CZ" dirty="0"/>
              <a:t> a feedback, </a:t>
            </a:r>
            <a:r>
              <a:rPr lang="cs-CZ" dirty="0" err="1"/>
              <a:t>some</a:t>
            </a:r>
            <a:r>
              <a:rPr lang="cs-CZ" dirty="0"/>
              <a:t> </a:t>
            </a:r>
            <a:r>
              <a:rPr lang="cs-CZ" dirty="0" err="1"/>
              <a:t>kind</a:t>
            </a:r>
            <a:r>
              <a:rPr lang="cs-CZ" dirty="0"/>
              <a:t> </a:t>
            </a:r>
            <a:r>
              <a:rPr lang="cs-CZ" dirty="0" err="1"/>
              <a:t>of</a:t>
            </a:r>
            <a:r>
              <a:rPr lang="cs-CZ" dirty="0"/>
              <a:t> </a:t>
            </a:r>
            <a:r>
              <a:rPr lang="cs-CZ" dirty="0" err="1"/>
              <a:t>measurement</a:t>
            </a:r>
            <a:r>
              <a:rPr lang="cs-CZ" dirty="0"/>
              <a:t>.</a:t>
            </a:r>
          </a:p>
          <a:p>
            <a:r>
              <a:rPr lang="cs-CZ" dirty="0" err="1"/>
              <a:t>Unfortunately</a:t>
            </a:r>
            <a:r>
              <a:rPr lang="cs-CZ" dirty="0"/>
              <a:t>, </a:t>
            </a:r>
            <a:r>
              <a:rPr lang="cs-CZ" dirty="0" err="1"/>
              <a:t>wrong</a:t>
            </a:r>
            <a:r>
              <a:rPr lang="cs-CZ" dirty="0"/>
              <a:t> </a:t>
            </a:r>
            <a:r>
              <a:rPr lang="cs-CZ" dirty="0" err="1"/>
              <a:t>measures</a:t>
            </a:r>
            <a:r>
              <a:rPr lang="cs-CZ" dirty="0"/>
              <a:t> </a:t>
            </a:r>
            <a:r>
              <a:rPr lang="cs-CZ" dirty="0" err="1"/>
              <a:t>can</a:t>
            </a:r>
            <a:r>
              <a:rPr lang="cs-CZ" dirty="0"/>
              <a:t> </a:t>
            </a:r>
            <a:r>
              <a:rPr lang="cs-CZ" dirty="0" err="1"/>
              <a:t>create</a:t>
            </a:r>
            <a:r>
              <a:rPr lang="cs-CZ" dirty="0"/>
              <a:t> </a:t>
            </a:r>
            <a:r>
              <a:rPr lang="cs-CZ" dirty="0" err="1"/>
              <a:t>serious</a:t>
            </a:r>
            <a:r>
              <a:rPr lang="cs-CZ" dirty="0"/>
              <a:t> </a:t>
            </a:r>
            <a:r>
              <a:rPr lang="cs-CZ" dirty="0" err="1"/>
              <a:t>problems</a:t>
            </a:r>
            <a:r>
              <a:rPr lang="cs-CZ" dirty="0"/>
              <a:t>.</a:t>
            </a:r>
          </a:p>
          <a:p>
            <a:r>
              <a:rPr lang="cs-CZ" dirty="0" err="1"/>
              <a:t>What</a:t>
            </a:r>
            <a:r>
              <a:rPr lang="cs-CZ" dirty="0"/>
              <a:t> to </a:t>
            </a:r>
            <a:r>
              <a:rPr lang="cs-CZ" dirty="0" err="1"/>
              <a:t>measure</a:t>
            </a:r>
            <a:r>
              <a:rPr lang="cs-CZ" dirty="0"/>
              <a:t>?</a:t>
            </a:r>
          </a:p>
          <a:p>
            <a:r>
              <a:rPr lang="cs-CZ" dirty="0"/>
              <a:t>(</a:t>
            </a:r>
            <a:r>
              <a:rPr lang="cs-CZ" dirty="0" err="1"/>
              <a:t>takeaways</a:t>
            </a:r>
            <a:r>
              <a:rPr lang="cs-CZ" dirty="0"/>
              <a:t> </a:t>
            </a:r>
            <a:r>
              <a:rPr lang="cs-CZ" dirty="0" err="1"/>
              <a:t>from</a:t>
            </a:r>
            <a:r>
              <a:rPr lang="cs-CZ" dirty="0"/>
              <a:t> </a:t>
            </a:r>
            <a:r>
              <a:rPr lang="cs-CZ" dirty="0" err="1"/>
              <a:t>reading</a:t>
            </a:r>
            <a:r>
              <a:rPr lang="cs-CZ" dirty="0"/>
              <a: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17</a:t>
            </a:fld>
            <a:endParaRPr lang="en-US" dirty="0"/>
          </a:p>
        </p:txBody>
      </p:sp>
      <p:pic>
        <p:nvPicPr>
          <p:cNvPr id="21506" name="Picture 2" descr="http://dilbert.com/dyn/str_strip/000000000/00000000/0000000/000000/00000/0000/700/785/785.strip.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1029452"/>
            <a:ext cx="7594601" cy="236144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dilbert.com/dyn/str_strip/000000000/00000000/0000000/000000/20000/3000/800/23812/23812.strip.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7900" y="3738563"/>
            <a:ext cx="7683501" cy="2329063"/>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a:spLocks noGrp="1"/>
          </p:cNvSpPr>
          <p:nvPr>
            <p:ph type="title"/>
          </p:nvPr>
        </p:nvSpPr>
        <p:spPr>
          <a:xfrm>
            <a:off x="1919536" y="0"/>
            <a:ext cx="8229600" cy="1143000"/>
          </a:xfrm>
        </p:spPr>
        <p:txBody>
          <a:bodyPr>
            <a:normAutofit/>
          </a:bodyPr>
          <a:lstStyle/>
          <a:p>
            <a:r>
              <a:rPr lang="cs-CZ" noProof="0" dirty="0" err="1"/>
              <a:t>Dilbert</a:t>
            </a:r>
            <a:r>
              <a:rPr lang="cs-CZ" noProof="0" dirty="0"/>
              <a:t>‘s</a:t>
            </a:r>
            <a:r>
              <a:rPr lang="en-GB" noProof="0" dirty="0"/>
              <a:t> take </a:t>
            </a:r>
            <a:r>
              <a:rPr lang="en-GB" noProof="0" dirty="0" err="1"/>
              <a:t>aways</a:t>
            </a:r>
            <a:r>
              <a:rPr lang="en-GB" noProof="0" dirty="0"/>
              <a:t> from readings</a:t>
            </a:r>
          </a:p>
        </p:txBody>
      </p:sp>
    </p:spTree>
    <p:extLst>
      <p:ext uri="{BB962C8B-B14F-4D97-AF65-F5344CB8AC3E}">
        <p14:creationId xmlns:p14="http://schemas.microsoft.com/office/powerpoint/2010/main" val="270117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noProof="0" dirty="0"/>
              <a:t>What gets measured, gets done</a:t>
            </a:r>
            <a:r>
              <a:rPr lang="cs-CZ" noProof="0" dirty="0"/>
              <a:t>…</a:t>
            </a:r>
            <a:endParaRPr lang="en-GB" noProof="0" dirty="0"/>
          </a:p>
        </p:txBody>
      </p:sp>
      <p:sp>
        <p:nvSpPr>
          <p:cNvPr id="3" name="Tijdelijke aanduiding voor inhoud 2"/>
          <p:cNvSpPr>
            <a:spLocks noGrp="1"/>
          </p:cNvSpPr>
          <p:nvPr>
            <p:ph idx="1"/>
          </p:nvPr>
        </p:nvSpPr>
        <p:spPr>
          <a:xfrm>
            <a:off x="1954696" y="1556793"/>
            <a:ext cx="8229600" cy="4730605"/>
          </a:xfrm>
        </p:spPr>
        <p:txBody>
          <a:bodyPr/>
          <a:lstStyle/>
          <a:p>
            <a:r>
              <a:rPr lang="en-GB" dirty="0"/>
              <a:t>Measurement problems are to blame …</a:t>
            </a:r>
          </a:p>
          <a:p>
            <a:pPr lvl="1"/>
            <a:r>
              <a:rPr lang="en-GB" dirty="0"/>
              <a:t>Impossible to measure all important dimensions of performance with numbers (but possible to quantify many things that do not really matter) </a:t>
            </a:r>
          </a:p>
          <a:p>
            <a:pPr lvl="1"/>
            <a:r>
              <a:rPr lang="en-GB" dirty="0"/>
              <a:t>The same indicators can have many different interpretations (</a:t>
            </a:r>
            <a:r>
              <a:rPr lang="en-GB" dirty="0" err="1"/>
              <a:t>eg</a:t>
            </a:r>
            <a:r>
              <a:rPr lang="en-GB" dirty="0"/>
              <a:t>. “a job”, any job?) and hide crucial difference for sub-groups </a:t>
            </a:r>
          </a:p>
          <a:p>
            <a:pPr lvl="1"/>
            <a:r>
              <a:rPr lang="en-GB" dirty="0"/>
              <a:t>Descriptive indicators say nothing about the “why” of the number </a:t>
            </a:r>
          </a:p>
          <a:p>
            <a:pPr lvl="1"/>
            <a:r>
              <a:rPr lang="en-GB" dirty="0"/>
              <a:t>Data on performance sometimes has to come from the same organisations/person that is being judged</a:t>
            </a:r>
          </a:p>
          <a:p>
            <a:pPr lvl="1"/>
            <a:endParaRPr lang="en-GB" dirty="0"/>
          </a:p>
          <a:p>
            <a:pPr lvl="1"/>
            <a:endParaRPr lang="en-GB" dirty="0"/>
          </a:p>
          <a:p>
            <a:pPr lvl="1"/>
            <a:endParaRPr lang="en-GB"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18</a:t>
            </a:fld>
            <a:endParaRPr lang="en-US" dirty="0"/>
          </a:p>
        </p:txBody>
      </p:sp>
    </p:spTree>
    <p:extLst>
      <p:ext uri="{BB962C8B-B14F-4D97-AF65-F5344CB8AC3E}">
        <p14:creationId xmlns:p14="http://schemas.microsoft.com/office/powerpoint/2010/main" val="28816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74825" y="1242266"/>
            <a:ext cx="8496300" cy="4176713"/>
            <a:chOff x="839" y="1207"/>
            <a:chExt cx="3855" cy="1951"/>
          </a:xfrm>
        </p:grpSpPr>
        <p:sp>
          <p:nvSpPr>
            <p:cNvPr id="138246" name="AutoShape 3"/>
            <p:cNvSpPr>
              <a:spLocks noChangeArrowheads="1"/>
            </p:cNvSpPr>
            <p:nvPr/>
          </p:nvSpPr>
          <p:spPr bwMode="auto">
            <a:xfrm>
              <a:off x="1928" y="1253"/>
              <a:ext cx="1724" cy="1859"/>
            </a:xfrm>
            <a:prstGeom prst="cube">
              <a:avLst>
                <a:gd name="adj" fmla="val 25000"/>
              </a:avLst>
            </a:prstGeom>
            <a:solidFill>
              <a:schemeClr val="bg1"/>
            </a:solidFill>
            <a:ln w="9525">
              <a:solidFill>
                <a:schemeClr val="tx1"/>
              </a:solidFill>
              <a:miter lim="800000"/>
              <a:headEnd/>
              <a:tailEnd/>
            </a:ln>
            <a:effectLst>
              <a:outerShdw dist="35921" dir="2700000" algn="ctr" rotWithShape="0">
                <a:schemeClr val="bg1"/>
              </a:outerShdw>
            </a:effectLst>
          </p:spPr>
          <p:txBody>
            <a:bodyPr wrap="none" anchor="ctr"/>
            <a:lstStyle/>
            <a:p>
              <a:endParaRPr lang="en-US"/>
            </a:p>
          </p:txBody>
        </p:sp>
        <p:sp>
          <p:nvSpPr>
            <p:cNvPr id="138247" name="Rectangle 4"/>
            <p:cNvSpPr>
              <a:spLocks noChangeArrowheads="1"/>
            </p:cNvSpPr>
            <p:nvPr/>
          </p:nvSpPr>
          <p:spPr bwMode="auto">
            <a:xfrm>
              <a:off x="2789" y="2069"/>
              <a:ext cx="409" cy="68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8248" name="AutoShape 5"/>
            <p:cNvSpPr>
              <a:spLocks noChangeArrowheads="1"/>
            </p:cNvSpPr>
            <p:nvPr/>
          </p:nvSpPr>
          <p:spPr bwMode="auto">
            <a:xfrm rot="-2843796">
              <a:off x="3315" y="1544"/>
              <a:ext cx="447" cy="227"/>
            </a:xfrm>
            <a:prstGeom prst="parallelogram">
              <a:avLst>
                <a:gd name="adj" fmla="val 113546"/>
              </a:avLst>
            </a:prstGeom>
            <a:solidFill>
              <a:schemeClr val="folHlink"/>
            </a:solidFill>
            <a:ln w="9525">
              <a:solidFill>
                <a:schemeClr val="tx1"/>
              </a:solidFill>
              <a:miter lim="800000"/>
              <a:headEnd/>
              <a:tailEnd/>
            </a:ln>
          </p:spPr>
          <p:txBody>
            <a:bodyPr wrap="none" anchor="ctr"/>
            <a:lstStyle/>
            <a:p>
              <a:endParaRPr lang="en-US"/>
            </a:p>
          </p:txBody>
        </p:sp>
        <p:sp>
          <p:nvSpPr>
            <p:cNvPr id="138249" name="AutoShape 6"/>
            <p:cNvSpPr>
              <a:spLocks/>
            </p:cNvSpPr>
            <p:nvPr/>
          </p:nvSpPr>
          <p:spPr bwMode="auto">
            <a:xfrm>
              <a:off x="1610" y="1207"/>
              <a:ext cx="318" cy="1951"/>
            </a:xfrm>
            <a:prstGeom prst="leftBrace">
              <a:avLst>
                <a:gd name="adj1" fmla="val 5112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50" name="AutoShape 7"/>
            <p:cNvSpPr>
              <a:spLocks/>
            </p:cNvSpPr>
            <p:nvPr/>
          </p:nvSpPr>
          <p:spPr bwMode="auto">
            <a:xfrm flipH="1">
              <a:off x="2652" y="2069"/>
              <a:ext cx="137" cy="681"/>
            </a:xfrm>
            <a:prstGeom prst="rightBrace">
              <a:avLst>
                <a:gd name="adj1" fmla="val 48741"/>
                <a:gd name="adj2" fmla="val 4950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51" name="Text Box 8"/>
            <p:cNvSpPr txBox="1">
              <a:spLocks noChangeArrowheads="1"/>
            </p:cNvSpPr>
            <p:nvPr/>
          </p:nvSpPr>
          <p:spPr bwMode="auto">
            <a:xfrm>
              <a:off x="839" y="1888"/>
              <a:ext cx="77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want</a:t>
              </a:r>
              <a:r>
                <a:rPr lang="en-GB"/>
                <a:t> to ‘measure’</a:t>
              </a:r>
              <a:endParaRPr lang="en-US"/>
            </a:p>
          </p:txBody>
        </p:sp>
        <p:sp>
          <p:nvSpPr>
            <p:cNvPr id="138252" name="Text Box 9"/>
            <p:cNvSpPr txBox="1">
              <a:spLocks noChangeArrowheads="1"/>
            </p:cNvSpPr>
            <p:nvPr/>
          </p:nvSpPr>
          <p:spPr bwMode="auto">
            <a:xfrm>
              <a:off x="1973" y="2432"/>
              <a:ext cx="72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A</a:t>
              </a:r>
              <a:endParaRPr lang="en-US"/>
            </a:p>
          </p:txBody>
        </p:sp>
        <p:sp>
          <p:nvSpPr>
            <p:cNvPr id="138253" name="AutoShape 10"/>
            <p:cNvSpPr>
              <a:spLocks/>
            </p:cNvSpPr>
            <p:nvPr/>
          </p:nvSpPr>
          <p:spPr bwMode="auto">
            <a:xfrm>
              <a:off x="3606" y="1434"/>
              <a:ext cx="136" cy="317"/>
            </a:xfrm>
            <a:prstGeom prst="rightBrace">
              <a:avLst>
                <a:gd name="adj1" fmla="val 194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54" name="Text Box 11"/>
            <p:cNvSpPr txBox="1">
              <a:spLocks noChangeArrowheads="1"/>
            </p:cNvSpPr>
            <p:nvPr/>
          </p:nvSpPr>
          <p:spPr bwMode="auto">
            <a:xfrm>
              <a:off x="3651" y="1479"/>
              <a:ext cx="81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B</a:t>
              </a:r>
              <a:endParaRPr lang="en-US"/>
            </a:p>
          </p:txBody>
        </p:sp>
        <p:sp>
          <p:nvSpPr>
            <p:cNvPr id="138255" name="Text Box 12"/>
            <p:cNvSpPr txBox="1">
              <a:spLocks noChangeArrowheads="1"/>
            </p:cNvSpPr>
            <p:nvPr/>
          </p:nvSpPr>
          <p:spPr bwMode="auto">
            <a:xfrm>
              <a:off x="3923" y="2432"/>
              <a:ext cx="77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can</a:t>
              </a:r>
              <a:r>
                <a:rPr lang="en-GB"/>
                <a:t> ‘measure’</a:t>
              </a:r>
              <a:endParaRPr lang="en-US"/>
            </a:p>
          </p:txBody>
        </p:sp>
        <p:sp>
          <p:nvSpPr>
            <p:cNvPr id="138256" name="Line 13"/>
            <p:cNvSpPr>
              <a:spLocks noChangeShapeType="1"/>
            </p:cNvSpPr>
            <p:nvPr/>
          </p:nvSpPr>
          <p:spPr bwMode="auto">
            <a:xfrm>
              <a:off x="3016" y="2523"/>
              <a:ext cx="907"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8257" name="Line 14"/>
            <p:cNvSpPr>
              <a:spLocks noChangeShapeType="1"/>
            </p:cNvSpPr>
            <p:nvPr/>
          </p:nvSpPr>
          <p:spPr bwMode="auto">
            <a:xfrm>
              <a:off x="3515" y="1706"/>
              <a:ext cx="408"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38244" name="Footer Placeholder 3"/>
          <p:cNvSpPr>
            <a:spLocks noGrp="1"/>
          </p:cNvSpPr>
          <p:nvPr>
            <p:ph type="ftr" sz="quarter" idx="4294967295"/>
          </p:nvPr>
        </p:nvSpPr>
        <p:spPr>
          <a:xfrm>
            <a:off x="1774826" y="6553200"/>
            <a:ext cx="8107363"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rgbClr val="3E3E3E"/>
                </a:solidFill>
              </a:rPr>
              <a:t>www.ap-institute.com      </a:t>
            </a:r>
            <a:endParaRPr lang="en-GB" b="1" dirty="0">
              <a:solidFill>
                <a:srgbClr val="3E3E3E"/>
              </a:solidFill>
            </a:endParaRPr>
          </a:p>
        </p:txBody>
      </p:sp>
      <p:sp>
        <p:nvSpPr>
          <p:cNvPr id="138245" name="Slide Number Placeholder 4"/>
          <p:cNvSpPr>
            <a:spLocks noGrp="1"/>
          </p:cNvSpPr>
          <p:nvPr>
            <p:ph type="sldNum" sz="quarter" idx="4294967295"/>
          </p:nvPr>
        </p:nvSpPr>
        <p:spPr>
          <a:xfrm>
            <a:off x="8872706" y="6492876"/>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CD8BF8-D4ED-40C5-9878-6E0A6C5423E4}" type="slidenum">
              <a:rPr lang="en-GB" smtClean="0">
                <a:solidFill>
                  <a:srgbClr val="3E3E3E"/>
                </a:solidFill>
              </a:rPr>
              <a:pPr eaLnBrk="1" hangingPunct="1"/>
              <a:t>19</a:t>
            </a:fld>
            <a:endParaRPr lang="en-GB">
              <a:solidFill>
                <a:srgbClr val="3E3E3E"/>
              </a:solidFill>
            </a:endParaRPr>
          </a:p>
        </p:txBody>
      </p:sp>
    </p:spTree>
    <p:extLst>
      <p:ext uri="{BB962C8B-B14F-4D97-AF65-F5344CB8AC3E}">
        <p14:creationId xmlns:p14="http://schemas.microsoft.com/office/powerpoint/2010/main" val="1383201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Outline</a:t>
            </a:r>
            <a:r>
              <a:rPr lang="cs-CZ" dirty="0"/>
              <a:t> </a:t>
            </a:r>
            <a:r>
              <a:rPr lang="cs-CZ" dirty="0" err="1"/>
              <a:t>for</a:t>
            </a:r>
            <a:r>
              <a:rPr lang="cs-CZ" dirty="0"/>
              <a:t> </a:t>
            </a:r>
            <a:r>
              <a:rPr lang="cs-CZ" dirty="0" err="1"/>
              <a:t>today</a:t>
            </a:r>
            <a:r>
              <a:rPr lang="cs-CZ" dirty="0"/>
              <a: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fontScale="92500" lnSpcReduction="10000"/>
          </a:bodyPr>
          <a:lstStyle/>
          <a:p>
            <a:r>
              <a:rPr lang="cs-CZ" dirty="0" err="1"/>
              <a:t>Conclusion</a:t>
            </a:r>
            <a:r>
              <a:rPr lang="cs-CZ" dirty="0"/>
              <a:t> </a:t>
            </a:r>
            <a:r>
              <a:rPr lang="cs-CZ" dirty="0" err="1"/>
              <a:t>of</a:t>
            </a:r>
            <a:r>
              <a:rPr lang="cs-CZ" dirty="0"/>
              <a:t> </a:t>
            </a:r>
            <a:r>
              <a:rPr lang="cs-CZ" dirty="0" err="1"/>
              <a:t>Topic</a:t>
            </a:r>
            <a:r>
              <a:rPr lang="cs-CZ" dirty="0"/>
              <a:t> 1: </a:t>
            </a:r>
            <a:r>
              <a:rPr lang="en-GB" dirty="0"/>
              <a:t>Paradigm shifts</a:t>
            </a:r>
            <a:r>
              <a:rPr lang="cs-CZ" dirty="0"/>
              <a:t> in </a:t>
            </a:r>
            <a:r>
              <a:rPr lang="cs-CZ" dirty="0" err="1"/>
              <a:t>the</a:t>
            </a:r>
            <a:r>
              <a:rPr lang="cs-CZ" dirty="0"/>
              <a:t> public </a:t>
            </a:r>
            <a:r>
              <a:rPr lang="cs-CZ" dirty="0" err="1"/>
              <a:t>sector</a:t>
            </a:r>
            <a:r>
              <a:rPr lang="en-GB" dirty="0"/>
              <a:t> 1 </a:t>
            </a:r>
            <a:r>
              <a:rPr lang="cs-CZ" dirty="0"/>
              <a:t>– </a:t>
            </a:r>
            <a:r>
              <a:rPr lang="cs-CZ" dirty="0" err="1"/>
              <a:t>clarifications</a:t>
            </a:r>
            <a:r>
              <a:rPr lang="cs-CZ" dirty="0"/>
              <a:t> and </a:t>
            </a:r>
            <a:r>
              <a:rPr lang="cs-CZ" dirty="0" err="1"/>
              <a:t>reflection</a:t>
            </a:r>
            <a:endParaRPr lang="cs-CZ" dirty="0"/>
          </a:p>
          <a:p>
            <a:pPr lvl="1"/>
            <a:r>
              <a:rPr lang="en-GB" dirty="0"/>
              <a:t>The Environment, </a:t>
            </a:r>
            <a:endParaRPr lang="cs-CZ" dirty="0"/>
          </a:p>
          <a:p>
            <a:pPr lvl="1"/>
            <a:r>
              <a:rPr lang="en-GB" dirty="0"/>
              <a:t>The People we Serve, </a:t>
            </a:r>
            <a:endParaRPr lang="cs-CZ" dirty="0"/>
          </a:p>
          <a:p>
            <a:pPr lvl="1"/>
            <a:r>
              <a:rPr lang="en-GB" dirty="0"/>
              <a:t>The Way of </a:t>
            </a:r>
            <a:r>
              <a:rPr lang="en-GB" dirty="0" err="1"/>
              <a:t>Manageme</a:t>
            </a:r>
            <a:r>
              <a:rPr lang="cs-CZ" dirty="0" err="1"/>
              <a:t>nt</a:t>
            </a:r>
            <a:endParaRPr lang="cs-CZ" dirty="0"/>
          </a:p>
          <a:p>
            <a:r>
              <a:rPr lang="cs-CZ" dirty="0" err="1"/>
              <a:t>Short</a:t>
            </a:r>
            <a:r>
              <a:rPr lang="cs-CZ" dirty="0"/>
              <a:t> </a:t>
            </a:r>
            <a:r>
              <a:rPr lang="cs-CZ" dirty="0" err="1"/>
              <a:t>break</a:t>
            </a:r>
            <a:endParaRPr lang="cs-CZ" dirty="0"/>
          </a:p>
          <a:p>
            <a:r>
              <a:rPr lang="cs-CZ" dirty="0"/>
              <a:t>Intro to </a:t>
            </a:r>
            <a:r>
              <a:rPr lang="cs-CZ" dirty="0" err="1"/>
              <a:t>Topic</a:t>
            </a:r>
            <a:r>
              <a:rPr lang="cs-CZ" dirty="0"/>
              <a:t> 2: </a:t>
            </a:r>
            <a:r>
              <a:rPr lang="en-GB" dirty="0"/>
              <a:t>Paradigm shifts </a:t>
            </a:r>
            <a:r>
              <a:rPr lang="cs-CZ" dirty="0"/>
              <a:t>in </a:t>
            </a:r>
            <a:r>
              <a:rPr lang="cs-CZ" dirty="0" err="1"/>
              <a:t>the</a:t>
            </a:r>
            <a:r>
              <a:rPr lang="cs-CZ" dirty="0"/>
              <a:t> public </a:t>
            </a:r>
            <a:r>
              <a:rPr lang="cs-CZ" dirty="0" err="1"/>
              <a:t>sector</a:t>
            </a:r>
            <a:r>
              <a:rPr lang="en-GB" dirty="0"/>
              <a:t> 2</a:t>
            </a:r>
            <a:r>
              <a:rPr lang="cs-CZ" dirty="0"/>
              <a:t> </a:t>
            </a:r>
          </a:p>
          <a:p>
            <a:pPr lvl="1"/>
            <a:r>
              <a:rPr lang="en-GB" dirty="0"/>
              <a:t>The Nature of Public Organisations, </a:t>
            </a:r>
            <a:endParaRPr lang="cs-CZ" dirty="0"/>
          </a:p>
          <a:p>
            <a:pPr lvl="1"/>
            <a:r>
              <a:rPr lang="en-GB" dirty="0"/>
              <a:t>Motivation of Staff, </a:t>
            </a:r>
            <a:endParaRPr lang="cs-CZ" dirty="0"/>
          </a:p>
          <a:p>
            <a:pPr lvl="1"/>
            <a:r>
              <a:rPr lang="en-GB" dirty="0"/>
              <a:t>Accountability</a:t>
            </a:r>
            <a:endParaRPr lang="cs-CZ" dirty="0"/>
          </a:p>
          <a:p>
            <a:r>
              <a:rPr lang="cs-CZ" dirty="0"/>
              <a:t>Q&amp;A</a:t>
            </a:r>
          </a:p>
        </p:txBody>
      </p:sp>
    </p:spTree>
    <p:extLst>
      <p:ext uri="{BB962C8B-B14F-4D97-AF65-F5344CB8AC3E}">
        <p14:creationId xmlns:p14="http://schemas.microsoft.com/office/powerpoint/2010/main" val="21300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GB" sz="2400" i="1" dirty="0"/>
              <a:t>“The first step is to measure whatever can easily be measured. This is OK as far as it goes.</a:t>
            </a:r>
          </a:p>
          <a:p>
            <a:r>
              <a:rPr lang="en-GB" sz="2400" i="1" dirty="0"/>
              <a:t>The second step is to disregard what can’t be measured or to give it an arbitrary quantitative value. This is artificial and misleading.</a:t>
            </a:r>
          </a:p>
          <a:p>
            <a:r>
              <a:rPr lang="en-GB" sz="2400" i="1" dirty="0"/>
              <a:t>The third step is to presume that what can’t be measured easily isn’t very important. That is blindness.</a:t>
            </a:r>
          </a:p>
          <a:p>
            <a:r>
              <a:rPr lang="en-GB" sz="2400" i="1" dirty="0"/>
              <a:t>The fourth step is to say that what can’t be easily measured doesn’t really exist. This is suicide.” </a:t>
            </a:r>
          </a:p>
          <a:p>
            <a:endParaRPr lang="en-GB" sz="2400" i="1" dirty="0"/>
          </a:p>
          <a:p>
            <a:pPr marL="0" indent="0">
              <a:buNone/>
            </a:pPr>
            <a:r>
              <a:rPr lang="en-GB" sz="2400" dirty="0"/>
              <a:t>Daniel </a:t>
            </a:r>
            <a:r>
              <a:rPr lang="en-GB" sz="2400" dirty="0" err="1"/>
              <a:t>Yankelovich</a:t>
            </a:r>
            <a:r>
              <a:rPr lang="en-GB" sz="2400" dirty="0"/>
              <a:t>, US social theorist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1767756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60338"/>
            <a:ext cx="8229600" cy="647700"/>
          </a:xfrm>
          <a:no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noProof="0" dirty="0"/>
              <a:t> What gets measured, gets done…</a:t>
            </a:r>
          </a:p>
        </p:txBody>
      </p:sp>
      <p:sp>
        <p:nvSpPr>
          <p:cNvPr id="3" name="Tijdelijke aanduiding voor inhoud 2"/>
          <p:cNvSpPr>
            <a:spLocks noGrp="1"/>
          </p:cNvSpPr>
          <p:nvPr>
            <p:ph idx="1"/>
          </p:nvPr>
        </p:nvSpPr>
        <p:spPr>
          <a:xfrm>
            <a:off x="1676400" y="808039"/>
            <a:ext cx="8674100" cy="5076825"/>
          </a:xfrm>
        </p:spPr>
        <p:txBody>
          <a:bodyPr/>
          <a:lstStyle/>
          <a:p>
            <a:r>
              <a:rPr lang="en-GB"/>
              <a:t>…and lead to behavioral issues:</a:t>
            </a:r>
          </a:p>
          <a:p>
            <a:pPr lvl="1"/>
            <a:r>
              <a:rPr lang="en-GB"/>
              <a:t>unconscious:</a:t>
            </a:r>
          </a:p>
          <a:p>
            <a:pPr lvl="2"/>
            <a:r>
              <a:rPr lang="en-GB"/>
              <a:t>blind for unintended consequences and what is not explicitly measured</a:t>
            </a:r>
          </a:p>
          <a:p>
            <a:pPr lvl="2"/>
            <a:r>
              <a:rPr lang="en-GB"/>
              <a:t>We tend to ignore qualitative info and focus on quantitative </a:t>
            </a:r>
          </a:p>
          <a:p>
            <a:pPr lvl="2"/>
            <a:r>
              <a:rPr lang="en-GB"/>
              <a:t>Risk that goals or strategies (that were succesful in the past)  become ‘sacred’ </a:t>
            </a:r>
          </a:p>
          <a:p>
            <a:pPr lvl="1"/>
            <a:r>
              <a:rPr lang="en-GB"/>
              <a:t>conscious</a:t>
            </a:r>
          </a:p>
          <a:p>
            <a:pPr lvl="2"/>
            <a:r>
              <a:rPr lang="en-GB"/>
              <a:t>cheating: tampering with data or reporting</a:t>
            </a:r>
          </a:p>
          <a:p>
            <a:pPr lvl="2"/>
            <a:r>
              <a:rPr lang="en-GB"/>
              <a:t>gaming:</a:t>
            </a:r>
          </a:p>
          <a:p>
            <a:pPr lvl="3"/>
            <a:r>
              <a:rPr lang="en-GB"/>
              <a:t>Ratchet effects: not wanting to surpass a target because the next on will be based on it </a:t>
            </a:r>
          </a:p>
          <a:p>
            <a:pPr lvl="3"/>
            <a:r>
              <a:rPr lang="en-GB"/>
              <a:t>Threshold effects: mediocrity institutialised ot  organisational level</a:t>
            </a:r>
          </a:p>
          <a:p>
            <a:pPr lvl="3"/>
            <a:r>
              <a:rPr lang="en-GB"/>
              <a:t>Output distortion / goal displacement: creaming, parking, selective interpretation of indicator, shifting the burden</a:t>
            </a:r>
          </a:p>
          <a:p>
            <a:pPr lvl="1"/>
            <a:endParaRPr lang="en-GB"/>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21</a:t>
            </a:fld>
            <a:endParaRPr lang="en-US" dirty="0"/>
          </a:p>
        </p:txBody>
      </p:sp>
    </p:spTree>
    <p:extLst>
      <p:ext uri="{BB962C8B-B14F-4D97-AF65-F5344CB8AC3E}">
        <p14:creationId xmlns:p14="http://schemas.microsoft.com/office/powerpoint/2010/main" val="72151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116632"/>
            <a:ext cx="8229600" cy="79208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noProof="0" dirty="0"/>
              <a:t>What gets measured, gets done…</a:t>
            </a:r>
          </a:p>
        </p:txBody>
      </p:sp>
      <p:sp>
        <p:nvSpPr>
          <p:cNvPr id="3" name="Tijdelijke aanduiding voor inhoud 2"/>
          <p:cNvSpPr>
            <a:spLocks noGrp="1"/>
          </p:cNvSpPr>
          <p:nvPr>
            <p:ph idx="1"/>
          </p:nvPr>
        </p:nvSpPr>
        <p:spPr>
          <a:xfrm>
            <a:off x="1981200" y="1049339"/>
            <a:ext cx="8521700" cy="5076825"/>
          </a:xfrm>
        </p:spPr>
        <p:txBody>
          <a:bodyPr/>
          <a:lstStyle/>
          <a:p>
            <a:r>
              <a:rPr lang="en-GB" noProof="0" dirty="0"/>
              <a:t>… the latter especially if there is salience…</a:t>
            </a:r>
          </a:p>
          <a:p>
            <a:pPr lvl="1"/>
            <a:r>
              <a:rPr lang="en-GB" noProof="0" dirty="0"/>
              <a:t>due to reputational risk, job security, earned autonomy, budgets…</a:t>
            </a:r>
          </a:p>
          <a:p>
            <a:pPr lvl="1"/>
            <a:r>
              <a:rPr lang="en-GB" noProof="0" dirty="0"/>
              <a:t>…and reward (incl. money)</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22</a:t>
            </a:fld>
            <a:endParaRPr lang="en-US" dirty="0"/>
          </a:p>
        </p:txBody>
      </p:sp>
      <p:sp>
        <p:nvSpPr>
          <p:cNvPr id="5" name="Rechthoek 4"/>
          <p:cNvSpPr/>
          <p:nvPr/>
        </p:nvSpPr>
        <p:spPr>
          <a:xfrm>
            <a:off x="1892300" y="3130540"/>
            <a:ext cx="8636000" cy="3046988"/>
          </a:xfrm>
          <a:prstGeom prst="rect">
            <a:avLst/>
          </a:prstGeom>
        </p:spPr>
        <p:txBody>
          <a:bodyPr wrap="square">
            <a:spAutoFit/>
          </a:bodyPr>
          <a:lstStyle/>
          <a:p>
            <a:r>
              <a:rPr lang="en-US" sz="2400" i="1" dirty="0"/>
              <a:t>“…never answered the question what has to happen if output targets are not achieved… In practice we see very few sanctions, but in theory sanctions are advocated and the threat of sanctions is always in the air. This perverse incentive leads to manipulation of data…and gaming… No campaign to promote civil service values can compensate for that…. Everything we knew about planning in socialist states but now limited to the public sector of a market economy”. OECD, 2011</a:t>
            </a:r>
            <a:endParaRPr lang="nl-BE" sz="2400" i="1" dirty="0"/>
          </a:p>
        </p:txBody>
      </p:sp>
    </p:spTree>
    <p:extLst>
      <p:ext uri="{BB962C8B-B14F-4D97-AF65-F5344CB8AC3E}">
        <p14:creationId xmlns:p14="http://schemas.microsoft.com/office/powerpoint/2010/main" val="413548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altLang="cs-CZ" dirty="0"/>
              <a:t>Problem of targets</a:t>
            </a:r>
          </a:p>
        </p:txBody>
      </p:sp>
      <p:sp>
        <p:nvSpPr>
          <p:cNvPr id="4100" name="Rectangle 3"/>
          <p:cNvSpPr>
            <a:spLocks noGrp="1" noChangeArrowheads="1"/>
          </p:cNvSpPr>
          <p:nvPr>
            <p:ph type="body" idx="1"/>
          </p:nvPr>
        </p:nvSpPr>
        <p:spPr/>
        <p:txBody>
          <a:bodyPr>
            <a:noAutofit/>
          </a:bodyPr>
          <a:lstStyle/>
          <a:p>
            <a:pPr>
              <a:defRPr/>
            </a:pPr>
            <a:r>
              <a:rPr lang="en-GB" sz="2400" dirty="0"/>
              <a:t>"The more any quantitative </a:t>
            </a:r>
            <a:r>
              <a:rPr lang="en-GB" sz="2400" dirty="0">
                <a:hlinkClick r:id="rId2" tooltip="Social indicator"/>
              </a:rPr>
              <a:t>social indicator</a:t>
            </a:r>
            <a:r>
              <a:rPr lang="en-GB" sz="2400" dirty="0"/>
              <a:t> (or even some qualitative indicator) is used for social decision-making, the more subject it will be to corruption pressures and the more apt it will be to distort and corrupt the social processes it is intended to monitor.“ </a:t>
            </a:r>
            <a:r>
              <a:rPr lang="en-GB" sz="2400" i="1" dirty="0"/>
              <a:t>Campbell‘s law</a:t>
            </a:r>
          </a:p>
          <a:p>
            <a:pPr>
              <a:defRPr/>
            </a:pPr>
            <a:r>
              <a:rPr lang="en-GB" sz="2400" dirty="0"/>
              <a:t>"When a measure becomes a target, it ceases to be a good measure.“ | „Any observed statistical regularity will tend to collapse once pressure is placed upon it for control purposes.“ </a:t>
            </a:r>
            <a:br>
              <a:rPr lang="en-GB" sz="2400" dirty="0"/>
            </a:br>
            <a:r>
              <a:rPr lang="en-GB" sz="2400" i="1" dirty="0" err="1"/>
              <a:t>Goodhart‘s</a:t>
            </a:r>
            <a:r>
              <a:rPr lang="en-GB" sz="2400" i="1" dirty="0"/>
              <a:t> law</a:t>
            </a:r>
            <a:endParaRPr lang="en-GB" sz="2400" dirty="0"/>
          </a:p>
          <a:p>
            <a:pPr>
              <a:defRPr/>
            </a:pPr>
            <a:endParaRPr lang="en-GB" sz="2400" dirty="0"/>
          </a:p>
          <a:p>
            <a:pPr marL="0" indent="0">
              <a:buNone/>
              <a:defRPr/>
            </a:pPr>
            <a:r>
              <a:rPr lang="en-GB" sz="2400" dirty="0"/>
              <a:t>By using targets as a tool for evidence-based policy-making we just create an environment of policy-based evidence-making.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57527" y="547843"/>
            <a:ext cx="6324600" cy="838200"/>
          </a:xfrm>
        </p:spPr>
        <p:txBody>
          <a:bodyPr/>
          <a:lstStyle/>
          <a:p>
            <a:pPr eaLnBrk="1" hangingPunct="1"/>
            <a:r>
              <a:rPr lang="en-GB" altLang="cs-CZ"/>
              <a:t>Goodhart‘s Law</a:t>
            </a:r>
          </a:p>
        </p:txBody>
      </p:sp>
      <p:cxnSp>
        <p:nvCxnSpPr>
          <p:cNvPr id="3" name="Přímá spojnice 2"/>
          <p:cNvCxnSpPr>
            <a:cxnSpLocks noChangeShapeType="1"/>
          </p:cNvCxnSpPr>
          <p:nvPr/>
        </p:nvCxnSpPr>
        <p:spPr bwMode="auto">
          <a:xfrm>
            <a:off x="2063750" y="2740025"/>
            <a:ext cx="3816350" cy="0"/>
          </a:xfrm>
          <a:prstGeom prst="line">
            <a:avLst/>
          </a:prstGeom>
          <a:noFill/>
          <a:ln w="25400" algn="ctr">
            <a:solidFill>
              <a:schemeClr val="tx1"/>
            </a:solidFill>
            <a:round/>
            <a:headEnd/>
            <a:tailEnd/>
          </a:ln>
        </p:spPr>
      </p:cxnSp>
      <p:sp>
        <p:nvSpPr>
          <p:cNvPr id="5" name="Volný tvar 4"/>
          <p:cNvSpPr>
            <a:spLocks/>
          </p:cNvSpPr>
          <p:nvPr/>
        </p:nvSpPr>
        <p:spPr bwMode="auto">
          <a:xfrm>
            <a:off x="2438401" y="1628775"/>
            <a:ext cx="2822575" cy="1104900"/>
          </a:xfrm>
          <a:custGeom>
            <a:avLst/>
            <a:gdLst>
              <a:gd name="T0" fmla="*/ 0 w 2822027"/>
              <a:gd name="T1" fmla="*/ 1088911 h 1104946"/>
              <a:gd name="T2" fmla="*/ 1483686 w 2822027"/>
              <a:gd name="T3" fmla="*/ 1360 h 1104946"/>
              <a:gd name="T4" fmla="*/ 2257097 w 2822027"/>
              <a:gd name="T5" fmla="*/ 868248 h 1104946"/>
              <a:gd name="T6" fmla="*/ 2825316 w 2822027"/>
              <a:gd name="T7" fmla="*/ 1104670 h 11049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2027" h="1104946">
                <a:moveTo>
                  <a:pt x="0" y="1089181"/>
                </a:moveTo>
                <a:cubicBezTo>
                  <a:pt x="836886" y="1016922"/>
                  <a:pt x="1106213" y="38146"/>
                  <a:pt x="1481958" y="1360"/>
                </a:cubicBezTo>
                <a:cubicBezTo>
                  <a:pt x="1857703" y="-35426"/>
                  <a:pt x="2031124" y="684533"/>
                  <a:pt x="2254469" y="868464"/>
                </a:cubicBezTo>
                <a:cubicBezTo>
                  <a:pt x="2477814" y="1052395"/>
                  <a:pt x="2714296" y="991960"/>
                  <a:pt x="2822027" y="1104946"/>
                </a:cubicBezTo>
              </a:path>
            </a:pathLst>
          </a:custGeom>
          <a:solidFill>
            <a:srgbClr val="92D050"/>
          </a:solidFill>
          <a:ln w="25400" cap="flat" cmpd="sng" algn="ctr">
            <a:solidFill>
              <a:srgbClr val="00B050"/>
            </a:solidFill>
            <a:prstDash val="solid"/>
            <a:round/>
            <a:headEnd type="none" w="med" len="med"/>
            <a:tailEnd type="none" w="med" len="med"/>
          </a:ln>
        </p:spPr>
        <p:txBody>
          <a:bodyPr/>
          <a:lstStyle/>
          <a:p>
            <a:endParaRPr lang="en-GB"/>
          </a:p>
        </p:txBody>
      </p:sp>
      <p:cxnSp>
        <p:nvCxnSpPr>
          <p:cNvPr id="7" name="Přímá spojnice 6"/>
          <p:cNvCxnSpPr>
            <a:cxnSpLocks noChangeShapeType="1"/>
          </p:cNvCxnSpPr>
          <p:nvPr/>
        </p:nvCxnSpPr>
        <p:spPr bwMode="auto">
          <a:xfrm>
            <a:off x="3719513" y="1731963"/>
            <a:ext cx="0" cy="1001712"/>
          </a:xfrm>
          <a:prstGeom prst="line">
            <a:avLst/>
          </a:prstGeom>
          <a:noFill/>
          <a:ln w="50800" algn="ctr">
            <a:solidFill>
              <a:srgbClr val="FF0000"/>
            </a:solidFill>
            <a:round/>
            <a:headEnd/>
            <a:tailEnd/>
          </a:ln>
        </p:spPr>
      </p:cxnSp>
      <p:grpSp>
        <p:nvGrpSpPr>
          <p:cNvPr id="2" name="Skupina 9"/>
          <p:cNvGrpSpPr>
            <a:grpSpLocks/>
          </p:cNvGrpSpPr>
          <p:nvPr/>
        </p:nvGrpSpPr>
        <p:grpSpPr bwMode="auto">
          <a:xfrm>
            <a:off x="2063750" y="4035426"/>
            <a:ext cx="3816350" cy="1914525"/>
            <a:chOff x="1074098" y="3747391"/>
            <a:chExt cx="3816424" cy="1913857"/>
          </a:xfrm>
        </p:grpSpPr>
        <p:cxnSp>
          <p:nvCxnSpPr>
            <p:cNvPr id="16400" name="Přímá spojnice 10"/>
            <p:cNvCxnSpPr>
              <a:cxnSpLocks noChangeShapeType="1"/>
            </p:cNvCxnSpPr>
            <p:nvPr/>
          </p:nvCxnSpPr>
          <p:spPr bwMode="auto">
            <a:xfrm>
              <a:off x="1074098" y="5661248"/>
              <a:ext cx="3816424" cy="0"/>
            </a:xfrm>
            <a:prstGeom prst="line">
              <a:avLst/>
            </a:prstGeom>
            <a:noFill/>
            <a:ln w="25400" algn="ctr">
              <a:solidFill>
                <a:schemeClr val="tx1"/>
              </a:solidFill>
              <a:round/>
              <a:headEnd/>
              <a:tailEnd/>
            </a:ln>
          </p:spPr>
        </p:cxnSp>
        <p:sp>
          <p:nvSpPr>
            <p:cNvPr id="16401" name="Volný tvar 11"/>
            <p:cNvSpPr>
              <a:spLocks/>
            </p:cNvSpPr>
            <p:nvPr/>
          </p:nvSpPr>
          <p:spPr bwMode="auto">
            <a:xfrm>
              <a:off x="1449387" y="3747391"/>
              <a:ext cx="2822027" cy="1911000"/>
            </a:xfrm>
            <a:custGeom>
              <a:avLst/>
              <a:gdLst>
                <a:gd name="T0" fmla="*/ 0 w 2822027"/>
                <a:gd name="T1" fmla="*/ 1891895 h 1911000"/>
                <a:gd name="T2" fmla="*/ 1104627 w 2822027"/>
                <a:gd name="T3" fmla="*/ 1754775 h 1911000"/>
                <a:gd name="T4" fmla="*/ 1277006 w 2822027"/>
                <a:gd name="T5" fmla="*/ 33 h 1911000"/>
                <a:gd name="T6" fmla="*/ 1498765 w 2822027"/>
                <a:gd name="T7" fmla="*/ 1802072 h 1911000"/>
                <a:gd name="T8" fmla="*/ 2096814 w 2822027"/>
                <a:gd name="T9" fmla="*/ 1828833 h 1911000"/>
                <a:gd name="T10" fmla="*/ 2822027 w 2822027"/>
                <a:gd name="T11" fmla="*/ 1907660 h 191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2027" h="1911000">
                  <a:moveTo>
                    <a:pt x="0" y="1891895"/>
                  </a:moveTo>
                  <a:cubicBezTo>
                    <a:pt x="144691" y="1695621"/>
                    <a:pt x="891793" y="2070085"/>
                    <a:pt x="1104627" y="1754775"/>
                  </a:cubicBezTo>
                  <a:cubicBezTo>
                    <a:pt x="1317461" y="1439465"/>
                    <a:pt x="1211316" y="-7850"/>
                    <a:pt x="1277006" y="33"/>
                  </a:cubicBezTo>
                  <a:cubicBezTo>
                    <a:pt x="1342696" y="7916"/>
                    <a:pt x="1335855" y="1523548"/>
                    <a:pt x="1498765" y="1802072"/>
                  </a:cubicBezTo>
                  <a:cubicBezTo>
                    <a:pt x="1661676" y="2080596"/>
                    <a:pt x="1965608" y="1724525"/>
                    <a:pt x="2096814" y="1828833"/>
                  </a:cubicBezTo>
                  <a:cubicBezTo>
                    <a:pt x="2320159" y="2012764"/>
                    <a:pt x="2714296" y="1794674"/>
                    <a:pt x="2822027" y="1907660"/>
                  </a:cubicBezTo>
                </a:path>
              </a:pathLst>
            </a:custGeom>
            <a:solidFill>
              <a:srgbClr val="92D050"/>
            </a:solidFill>
            <a:ln w="25400" cap="flat" cmpd="sng" algn="ctr">
              <a:solidFill>
                <a:srgbClr val="00B050"/>
              </a:solidFill>
              <a:prstDash val="solid"/>
              <a:round/>
              <a:headEnd type="none" w="med" len="med"/>
              <a:tailEnd type="none" w="med" len="med"/>
            </a:ln>
          </p:spPr>
          <p:txBody>
            <a:bodyPr/>
            <a:lstStyle/>
            <a:p>
              <a:endParaRPr lang="en-GB"/>
            </a:p>
          </p:txBody>
        </p:sp>
        <p:cxnSp>
          <p:nvCxnSpPr>
            <p:cNvPr id="16402" name="Přímá spojnice 12"/>
            <p:cNvCxnSpPr>
              <a:cxnSpLocks noChangeShapeType="1"/>
            </p:cNvCxnSpPr>
            <p:nvPr/>
          </p:nvCxnSpPr>
          <p:spPr bwMode="auto">
            <a:xfrm>
              <a:off x="2730282" y="3789040"/>
              <a:ext cx="0" cy="1866010"/>
            </a:xfrm>
            <a:prstGeom prst="line">
              <a:avLst/>
            </a:prstGeom>
            <a:noFill/>
            <a:ln w="50800" algn="ctr">
              <a:solidFill>
                <a:srgbClr val="FF0000"/>
              </a:solidFill>
              <a:round/>
              <a:headEnd/>
              <a:tailEnd/>
            </a:ln>
          </p:spPr>
        </p:cxnSp>
      </p:grpSp>
      <p:cxnSp>
        <p:nvCxnSpPr>
          <p:cNvPr id="16" name="Přímá spojnice se šipkou 15"/>
          <p:cNvCxnSpPr>
            <a:cxnSpLocks noChangeShapeType="1"/>
          </p:cNvCxnSpPr>
          <p:nvPr/>
        </p:nvCxnSpPr>
        <p:spPr bwMode="auto">
          <a:xfrm>
            <a:off x="3971926" y="1754188"/>
            <a:ext cx="2016125" cy="215900"/>
          </a:xfrm>
          <a:prstGeom prst="straightConnector1">
            <a:avLst/>
          </a:prstGeom>
          <a:noFill/>
          <a:ln w="25400" algn="ctr">
            <a:solidFill>
              <a:srgbClr val="00B050"/>
            </a:solidFill>
            <a:round/>
            <a:headEnd/>
            <a:tailEnd type="arrow" w="med" len="med"/>
          </a:ln>
        </p:spPr>
      </p:cxnSp>
      <p:sp>
        <p:nvSpPr>
          <p:cNvPr id="17" name="TextovéPole 16"/>
          <p:cNvSpPr txBox="1"/>
          <p:nvPr/>
        </p:nvSpPr>
        <p:spPr>
          <a:xfrm>
            <a:off x="6600826" y="1628776"/>
            <a:ext cx="3167063" cy="708025"/>
          </a:xfrm>
          <a:prstGeom prst="rect">
            <a:avLst/>
          </a:prstGeom>
          <a:noFill/>
        </p:spPr>
        <p:txBody>
          <a:bodyPr>
            <a:spAutoFit/>
          </a:bodyPr>
          <a:lstStyle/>
          <a:p>
            <a:pPr>
              <a:defRPr/>
            </a:pPr>
            <a:r>
              <a:rPr lang="en-GB" sz="2000" dirty="0"/>
              <a:t>Field of interest of our policy, (</a:t>
            </a:r>
            <a:r>
              <a:rPr lang="en-GB" sz="2000" dirty="0" err="1"/>
              <a:t>eg</a:t>
            </a:r>
            <a:r>
              <a:rPr lang="en-GB" sz="2000" dirty="0"/>
              <a:t>. education)</a:t>
            </a:r>
          </a:p>
        </p:txBody>
      </p:sp>
      <p:cxnSp>
        <p:nvCxnSpPr>
          <p:cNvPr id="21" name="Přímá spojnice se šipkou 20"/>
          <p:cNvCxnSpPr>
            <a:cxnSpLocks noChangeShapeType="1"/>
          </p:cNvCxnSpPr>
          <p:nvPr/>
        </p:nvCxnSpPr>
        <p:spPr bwMode="auto">
          <a:xfrm>
            <a:off x="3719514" y="2281239"/>
            <a:ext cx="2592387" cy="604837"/>
          </a:xfrm>
          <a:prstGeom prst="straightConnector1">
            <a:avLst/>
          </a:prstGeom>
          <a:noFill/>
          <a:ln w="12700" algn="ctr">
            <a:solidFill>
              <a:srgbClr val="FF0000"/>
            </a:solidFill>
            <a:round/>
            <a:headEnd/>
            <a:tailEnd type="arrow" w="med" len="med"/>
          </a:ln>
        </p:spPr>
      </p:cxnSp>
      <p:sp>
        <p:nvSpPr>
          <p:cNvPr id="24" name="TextovéPole 23"/>
          <p:cNvSpPr txBox="1"/>
          <p:nvPr/>
        </p:nvSpPr>
        <p:spPr>
          <a:xfrm>
            <a:off x="6600825" y="2740025"/>
            <a:ext cx="3327400" cy="400050"/>
          </a:xfrm>
          <a:prstGeom prst="rect">
            <a:avLst/>
          </a:prstGeom>
          <a:noFill/>
        </p:spPr>
        <p:txBody>
          <a:bodyPr>
            <a:spAutoFit/>
          </a:bodyPr>
          <a:lstStyle/>
          <a:p>
            <a:pPr>
              <a:defRPr/>
            </a:pPr>
            <a:r>
              <a:rPr lang="en-GB" sz="2000" dirty="0"/>
              <a:t>Indicator (</a:t>
            </a:r>
            <a:r>
              <a:rPr lang="en-GB" sz="2000" dirty="0" err="1"/>
              <a:t>eg</a:t>
            </a:r>
            <a:r>
              <a:rPr lang="en-GB" sz="2000" dirty="0"/>
              <a:t>. test results)</a:t>
            </a:r>
          </a:p>
        </p:txBody>
      </p:sp>
      <p:sp>
        <p:nvSpPr>
          <p:cNvPr id="25" name="TextovéPole 24"/>
          <p:cNvSpPr txBox="1"/>
          <p:nvPr/>
        </p:nvSpPr>
        <p:spPr>
          <a:xfrm>
            <a:off x="2030413" y="3321050"/>
            <a:ext cx="8242300" cy="400050"/>
          </a:xfrm>
          <a:prstGeom prst="rect">
            <a:avLst/>
          </a:prstGeom>
          <a:noFill/>
        </p:spPr>
        <p:txBody>
          <a:bodyPr>
            <a:spAutoFit/>
          </a:bodyPr>
          <a:lstStyle/>
          <a:p>
            <a:pPr>
              <a:defRPr/>
            </a:pPr>
            <a:r>
              <a:rPr lang="en-GB" sz="2000" dirty="0"/>
              <a:t>When not incentivised, test results could be a good proxy of education.</a:t>
            </a:r>
          </a:p>
        </p:txBody>
      </p:sp>
      <p:sp>
        <p:nvSpPr>
          <p:cNvPr id="26" name="TextovéPole 25"/>
          <p:cNvSpPr txBox="1"/>
          <p:nvPr/>
        </p:nvSpPr>
        <p:spPr>
          <a:xfrm>
            <a:off x="5459414" y="3716339"/>
            <a:ext cx="4841875" cy="2246769"/>
          </a:xfrm>
          <a:prstGeom prst="rect">
            <a:avLst/>
          </a:prstGeom>
          <a:noFill/>
        </p:spPr>
        <p:txBody>
          <a:bodyPr>
            <a:spAutoFit/>
          </a:bodyPr>
          <a:lstStyle/>
          <a:p>
            <a:pPr>
              <a:defRPr/>
            </a:pPr>
            <a:r>
              <a:rPr lang="en-GB" sz="2000" dirty="0"/>
              <a:t>When incentivised, teachers start to teach only what is in the tests, help students with the tests or even cheat the results. </a:t>
            </a:r>
          </a:p>
          <a:p>
            <a:pPr>
              <a:defRPr/>
            </a:pPr>
            <a:endParaRPr lang="en-GB" sz="2000" dirty="0"/>
          </a:p>
          <a:p>
            <a:pPr>
              <a:defRPr/>
            </a:pPr>
            <a:r>
              <a:rPr lang="en-GB" sz="2000" dirty="0"/>
              <a:t>Test results are not a good proxy of education anymore. Here test results grow, when the total amount of education shrinks.</a:t>
            </a:r>
          </a:p>
        </p:txBody>
      </p:sp>
      <p:cxnSp>
        <p:nvCxnSpPr>
          <p:cNvPr id="27" name="Přímá spojnice se šipkou 26"/>
          <p:cNvCxnSpPr>
            <a:cxnSpLocks noChangeShapeType="1"/>
          </p:cNvCxnSpPr>
          <p:nvPr/>
        </p:nvCxnSpPr>
        <p:spPr bwMode="auto">
          <a:xfrm>
            <a:off x="4035425" y="4941888"/>
            <a:ext cx="1225550" cy="107950"/>
          </a:xfrm>
          <a:prstGeom prst="straightConnector1">
            <a:avLst/>
          </a:prstGeom>
          <a:noFill/>
          <a:ln w="25400" algn="ctr">
            <a:solidFill>
              <a:schemeClr val="tx1"/>
            </a:solidFill>
            <a:round/>
            <a:headEnd/>
            <a:tailEnd type="arrow" w="med" len="med"/>
          </a:ln>
        </p:spPr>
      </p:cxnSp>
      <p:cxnSp>
        <p:nvCxnSpPr>
          <p:cNvPr id="29" name="Přímá spojnice se šipkou 28"/>
          <p:cNvCxnSpPr>
            <a:cxnSpLocks noChangeShapeType="1"/>
          </p:cNvCxnSpPr>
          <p:nvPr/>
        </p:nvCxnSpPr>
        <p:spPr bwMode="auto">
          <a:xfrm>
            <a:off x="3719514" y="2947988"/>
            <a:ext cx="130175" cy="373062"/>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F5BC5-0637-4194-86AF-6797140CAB04}"/>
              </a:ext>
            </a:extLst>
          </p:cNvPr>
          <p:cNvSpPr>
            <a:spLocks noGrp="1"/>
          </p:cNvSpPr>
          <p:nvPr>
            <p:ph type="title"/>
          </p:nvPr>
        </p:nvSpPr>
        <p:spPr/>
        <p:txBody>
          <a:bodyPr/>
          <a:lstStyle/>
          <a:p>
            <a:r>
              <a:rPr lang="cs-CZ" dirty="0" err="1"/>
              <a:t>How</a:t>
            </a:r>
            <a:r>
              <a:rPr lang="cs-CZ" dirty="0"/>
              <a:t> </a:t>
            </a:r>
            <a:r>
              <a:rPr lang="cs-CZ" dirty="0" err="1"/>
              <a:t>thinking</a:t>
            </a:r>
            <a:r>
              <a:rPr lang="cs-CZ" dirty="0"/>
              <a:t> </a:t>
            </a:r>
            <a:r>
              <a:rPr lang="cs-CZ" dirty="0" err="1"/>
              <a:t>rules</a:t>
            </a:r>
            <a:r>
              <a:rPr lang="cs-CZ" dirty="0"/>
              <a:t> </a:t>
            </a:r>
            <a:r>
              <a:rPr lang="cs-CZ" dirty="0" err="1"/>
              <a:t>the</a:t>
            </a:r>
            <a:r>
              <a:rPr lang="cs-CZ" dirty="0"/>
              <a:t> </a:t>
            </a:r>
            <a:r>
              <a:rPr lang="cs-CZ" dirty="0" err="1"/>
              <a:t>systems</a:t>
            </a:r>
            <a:endParaRPr lang="en-GB" dirty="0"/>
          </a:p>
        </p:txBody>
      </p:sp>
      <p:sp>
        <p:nvSpPr>
          <p:cNvPr id="3" name="Zástupný symbol pro obsah 2">
            <a:extLst>
              <a:ext uri="{FF2B5EF4-FFF2-40B4-BE49-F238E27FC236}">
                <a16:creationId xmlns:a16="http://schemas.microsoft.com/office/drawing/2014/main" id="{67782DBB-8DB6-46E0-A440-CBD7B8353CA5}"/>
              </a:ext>
            </a:extLst>
          </p:cNvPr>
          <p:cNvSpPr>
            <a:spLocks noGrp="1"/>
          </p:cNvSpPr>
          <p:nvPr>
            <p:ph idx="1"/>
          </p:nvPr>
        </p:nvSpPr>
        <p:spPr/>
        <p:txBody>
          <a:bodyPr/>
          <a:lstStyle/>
          <a:p>
            <a:endParaRPr lang="en-GB" dirty="0"/>
          </a:p>
        </p:txBody>
      </p:sp>
      <p:sp>
        <p:nvSpPr>
          <p:cNvPr id="4" name="Obdélník: se zakulacenými rohy 3">
            <a:extLst>
              <a:ext uri="{FF2B5EF4-FFF2-40B4-BE49-F238E27FC236}">
                <a16:creationId xmlns:a16="http://schemas.microsoft.com/office/drawing/2014/main" id="{D6B8167B-557D-4F06-B932-D804EE0AA06C}"/>
              </a:ext>
            </a:extLst>
          </p:cNvPr>
          <p:cNvSpPr/>
          <p:nvPr/>
        </p:nvSpPr>
        <p:spPr>
          <a:xfrm>
            <a:off x="1673525" y="1552755"/>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Thinking</a:t>
            </a:r>
            <a:endParaRPr lang="en-GB" dirty="0"/>
          </a:p>
        </p:txBody>
      </p:sp>
      <p:sp>
        <p:nvSpPr>
          <p:cNvPr id="5" name="Obdélník: se zakulacenými rohy 4">
            <a:extLst>
              <a:ext uri="{FF2B5EF4-FFF2-40B4-BE49-F238E27FC236}">
                <a16:creationId xmlns:a16="http://schemas.microsoft.com/office/drawing/2014/main" id="{3AC2E902-2A58-4E81-9B22-31C86E6EF022}"/>
              </a:ext>
            </a:extLst>
          </p:cNvPr>
          <p:cNvSpPr/>
          <p:nvPr/>
        </p:nvSpPr>
        <p:spPr>
          <a:xfrm>
            <a:off x="1673524" y="3181832"/>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System</a:t>
            </a:r>
            <a:r>
              <a:rPr lang="cs-CZ" dirty="0"/>
              <a:t> </a:t>
            </a:r>
            <a:r>
              <a:rPr lang="cs-CZ" dirty="0" err="1"/>
              <a:t>conditions</a:t>
            </a:r>
            <a:endParaRPr lang="en-GB" dirty="0"/>
          </a:p>
        </p:txBody>
      </p:sp>
      <p:sp>
        <p:nvSpPr>
          <p:cNvPr id="6" name="Obdélník: se zakulacenými rohy 5">
            <a:extLst>
              <a:ext uri="{FF2B5EF4-FFF2-40B4-BE49-F238E27FC236}">
                <a16:creationId xmlns:a16="http://schemas.microsoft.com/office/drawing/2014/main" id="{ED0202EA-605C-4D05-A5B4-AC6EF4D3FDBC}"/>
              </a:ext>
            </a:extLst>
          </p:cNvPr>
          <p:cNvSpPr/>
          <p:nvPr/>
        </p:nvSpPr>
        <p:spPr>
          <a:xfrm>
            <a:off x="1673523" y="4746450"/>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Performance</a:t>
            </a:r>
            <a:endParaRPr lang="en-GB" dirty="0"/>
          </a:p>
        </p:txBody>
      </p:sp>
      <p:sp>
        <p:nvSpPr>
          <p:cNvPr id="7" name="Šipka: dolů 6">
            <a:extLst>
              <a:ext uri="{FF2B5EF4-FFF2-40B4-BE49-F238E27FC236}">
                <a16:creationId xmlns:a16="http://schemas.microsoft.com/office/drawing/2014/main" id="{2589D468-9AC3-43F7-A80D-6E1B89D2A325}"/>
              </a:ext>
            </a:extLst>
          </p:cNvPr>
          <p:cNvSpPr/>
          <p:nvPr/>
        </p:nvSpPr>
        <p:spPr>
          <a:xfrm>
            <a:off x="2303253" y="2501660"/>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Šipka: dolů 7">
            <a:extLst>
              <a:ext uri="{FF2B5EF4-FFF2-40B4-BE49-F238E27FC236}">
                <a16:creationId xmlns:a16="http://schemas.microsoft.com/office/drawing/2014/main" id="{D94D4BFF-17B0-4F0E-BF84-BB03BBBB5006}"/>
              </a:ext>
            </a:extLst>
          </p:cNvPr>
          <p:cNvSpPr/>
          <p:nvPr/>
        </p:nvSpPr>
        <p:spPr>
          <a:xfrm>
            <a:off x="2303253" y="4130107"/>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délník: se zakulacenými rohy 8">
            <a:extLst>
              <a:ext uri="{FF2B5EF4-FFF2-40B4-BE49-F238E27FC236}">
                <a16:creationId xmlns:a16="http://schemas.microsoft.com/office/drawing/2014/main" id="{DC5DBA24-7B94-4BBE-8D1B-EC9ED279B5A7}"/>
              </a:ext>
            </a:extLst>
          </p:cNvPr>
          <p:cNvSpPr/>
          <p:nvPr/>
        </p:nvSpPr>
        <p:spPr>
          <a:xfrm>
            <a:off x="5138468" y="1552755"/>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Purpose</a:t>
            </a:r>
            <a:endParaRPr lang="en-GB" dirty="0"/>
          </a:p>
        </p:txBody>
      </p:sp>
      <p:sp>
        <p:nvSpPr>
          <p:cNvPr id="10" name="Obdélník: se zakulacenými rohy 9">
            <a:extLst>
              <a:ext uri="{FF2B5EF4-FFF2-40B4-BE49-F238E27FC236}">
                <a16:creationId xmlns:a16="http://schemas.microsoft.com/office/drawing/2014/main" id="{89BF4C0F-1FA7-4221-A1BC-2A63AE4A21CB}"/>
              </a:ext>
            </a:extLst>
          </p:cNvPr>
          <p:cNvSpPr/>
          <p:nvPr/>
        </p:nvSpPr>
        <p:spPr>
          <a:xfrm>
            <a:off x="5138467" y="3181832"/>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Measures</a:t>
            </a:r>
            <a:endParaRPr lang="en-GB" dirty="0"/>
          </a:p>
        </p:txBody>
      </p:sp>
      <p:sp>
        <p:nvSpPr>
          <p:cNvPr id="11" name="Obdélník: se zakulacenými rohy 10">
            <a:extLst>
              <a:ext uri="{FF2B5EF4-FFF2-40B4-BE49-F238E27FC236}">
                <a16:creationId xmlns:a16="http://schemas.microsoft.com/office/drawing/2014/main" id="{6077B775-BC71-4C99-80C2-07AF24E0FBF1}"/>
              </a:ext>
            </a:extLst>
          </p:cNvPr>
          <p:cNvSpPr/>
          <p:nvPr/>
        </p:nvSpPr>
        <p:spPr>
          <a:xfrm>
            <a:off x="5138466" y="4746450"/>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Methods</a:t>
            </a:r>
            <a:endParaRPr lang="en-GB" dirty="0"/>
          </a:p>
        </p:txBody>
      </p:sp>
      <p:sp>
        <p:nvSpPr>
          <p:cNvPr id="12" name="Šipka: dolů 11">
            <a:extLst>
              <a:ext uri="{FF2B5EF4-FFF2-40B4-BE49-F238E27FC236}">
                <a16:creationId xmlns:a16="http://schemas.microsoft.com/office/drawing/2014/main" id="{EDB00378-5FA6-4C50-8890-00E7731D6898}"/>
              </a:ext>
            </a:extLst>
          </p:cNvPr>
          <p:cNvSpPr/>
          <p:nvPr/>
        </p:nvSpPr>
        <p:spPr>
          <a:xfrm>
            <a:off x="5768196" y="2501660"/>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Šipka: dolů 12">
            <a:extLst>
              <a:ext uri="{FF2B5EF4-FFF2-40B4-BE49-F238E27FC236}">
                <a16:creationId xmlns:a16="http://schemas.microsoft.com/office/drawing/2014/main" id="{61E8257E-845C-4203-A616-D423784CA623}"/>
              </a:ext>
            </a:extLst>
          </p:cNvPr>
          <p:cNvSpPr/>
          <p:nvPr/>
        </p:nvSpPr>
        <p:spPr>
          <a:xfrm>
            <a:off x="5768196" y="4130107"/>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5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F5BC5-0637-4194-86AF-6797140CAB04}"/>
              </a:ext>
            </a:extLst>
          </p:cNvPr>
          <p:cNvSpPr>
            <a:spLocks noGrp="1"/>
          </p:cNvSpPr>
          <p:nvPr>
            <p:ph type="title"/>
          </p:nvPr>
        </p:nvSpPr>
        <p:spPr/>
        <p:txBody>
          <a:bodyPr/>
          <a:lstStyle/>
          <a:p>
            <a:r>
              <a:rPr lang="cs-CZ" dirty="0" err="1"/>
              <a:t>Proclaimed</a:t>
            </a:r>
            <a:r>
              <a:rPr lang="cs-CZ" dirty="0"/>
              <a:t> vs. de-facto </a:t>
            </a:r>
            <a:r>
              <a:rPr lang="cs-CZ" dirty="0" err="1"/>
              <a:t>purpose</a:t>
            </a:r>
            <a:r>
              <a:rPr lang="cs-CZ" dirty="0"/>
              <a:t> – EU </a:t>
            </a:r>
            <a:r>
              <a:rPr lang="cs-CZ" dirty="0" err="1"/>
              <a:t>funds</a:t>
            </a:r>
            <a:endParaRPr lang="en-GB" dirty="0"/>
          </a:p>
        </p:txBody>
      </p:sp>
      <p:sp>
        <p:nvSpPr>
          <p:cNvPr id="3" name="Zástupný symbol pro obsah 2">
            <a:extLst>
              <a:ext uri="{FF2B5EF4-FFF2-40B4-BE49-F238E27FC236}">
                <a16:creationId xmlns:a16="http://schemas.microsoft.com/office/drawing/2014/main" id="{67782DBB-8DB6-46E0-A440-CBD7B8353CA5}"/>
              </a:ext>
            </a:extLst>
          </p:cNvPr>
          <p:cNvSpPr>
            <a:spLocks noGrp="1"/>
          </p:cNvSpPr>
          <p:nvPr>
            <p:ph idx="1"/>
          </p:nvPr>
        </p:nvSpPr>
        <p:spPr/>
        <p:txBody>
          <a:bodyPr/>
          <a:lstStyle/>
          <a:p>
            <a:endParaRPr lang="en-GB" dirty="0"/>
          </a:p>
        </p:txBody>
      </p:sp>
      <p:sp>
        <p:nvSpPr>
          <p:cNvPr id="9" name="Obdélník: se zakulacenými rohy 8">
            <a:extLst>
              <a:ext uri="{FF2B5EF4-FFF2-40B4-BE49-F238E27FC236}">
                <a16:creationId xmlns:a16="http://schemas.microsoft.com/office/drawing/2014/main" id="{DC5DBA24-7B94-4BBE-8D1B-EC9ED279B5A7}"/>
              </a:ext>
            </a:extLst>
          </p:cNvPr>
          <p:cNvSpPr/>
          <p:nvPr/>
        </p:nvSpPr>
        <p:spPr>
          <a:xfrm>
            <a:off x="1048286" y="1264779"/>
            <a:ext cx="2609314"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Proclaimned</a:t>
            </a:r>
            <a:r>
              <a:rPr lang="cs-CZ" dirty="0"/>
              <a:t> </a:t>
            </a:r>
            <a:r>
              <a:rPr lang="cs-CZ" dirty="0" err="1"/>
              <a:t>purpose</a:t>
            </a:r>
            <a:r>
              <a:rPr lang="cs-CZ" dirty="0"/>
              <a:t> = to </a:t>
            </a:r>
            <a:r>
              <a:rPr lang="cs-CZ" dirty="0" err="1"/>
              <a:t>improve</a:t>
            </a:r>
            <a:r>
              <a:rPr lang="cs-CZ" dirty="0"/>
              <a:t> </a:t>
            </a:r>
            <a:r>
              <a:rPr lang="cs-CZ" dirty="0" err="1"/>
              <a:t>well-being</a:t>
            </a:r>
            <a:r>
              <a:rPr lang="cs-CZ" dirty="0"/>
              <a:t> </a:t>
            </a:r>
            <a:r>
              <a:rPr lang="cs-CZ" dirty="0" err="1"/>
              <a:t>of</a:t>
            </a:r>
            <a:r>
              <a:rPr lang="cs-CZ" dirty="0"/>
              <a:t> </a:t>
            </a:r>
            <a:r>
              <a:rPr lang="cs-CZ" dirty="0" err="1"/>
              <a:t>the</a:t>
            </a:r>
            <a:r>
              <a:rPr lang="cs-CZ" dirty="0"/>
              <a:t> </a:t>
            </a:r>
            <a:r>
              <a:rPr lang="cs-CZ" dirty="0" err="1"/>
              <a:t>citizens</a:t>
            </a:r>
            <a:endParaRPr lang="en-GB" dirty="0"/>
          </a:p>
        </p:txBody>
      </p:sp>
      <p:sp>
        <p:nvSpPr>
          <p:cNvPr id="10" name="Obdélník: se zakulacenými rohy 9">
            <a:extLst>
              <a:ext uri="{FF2B5EF4-FFF2-40B4-BE49-F238E27FC236}">
                <a16:creationId xmlns:a16="http://schemas.microsoft.com/office/drawing/2014/main" id="{89BF4C0F-1FA7-4221-A1BC-2A63AE4A21CB}"/>
              </a:ext>
            </a:extLst>
          </p:cNvPr>
          <p:cNvSpPr/>
          <p:nvPr/>
        </p:nvSpPr>
        <p:spPr>
          <a:xfrm>
            <a:off x="2618293" y="3035116"/>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Measures</a:t>
            </a:r>
            <a:r>
              <a:rPr lang="cs-CZ" dirty="0"/>
              <a:t> = </a:t>
            </a:r>
            <a:r>
              <a:rPr lang="cs-CZ" dirty="0" err="1"/>
              <a:t>absorption</a:t>
            </a:r>
            <a:r>
              <a:rPr lang="cs-CZ" dirty="0"/>
              <a:t> </a:t>
            </a:r>
            <a:r>
              <a:rPr lang="cs-CZ" dirty="0" err="1"/>
              <a:t>rate</a:t>
            </a:r>
            <a:r>
              <a:rPr lang="cs-CZ" dirty="0"/>
              <a:t> and </a:t>
            </a:r>
            <a:r>
              <a:rPr lang="cs-CZ" dirty="0" err="1"/>
              <a:t>error</a:t>
            </a:r>
            <a:r>
              <a:rPr lang="cs-CZ" dirty="0"/>
              <a:t> </a:t>
            </a:r>
            <a:r>
              <a:rPr lang="cs-CZ" dirty="0" err="1"/>
              <a:t>rate</a:t>
            </a:r>
            <a:endParaRPr lang="en-GB" dirty="0"/>
          </a:p>
        </p:txBody>
      </p:sp>
      <p:sp>
        <p:nvSpPr>
          <p:cNvPr id="11" name="Obdélník: se zakulacenými rohy 10">
            <a:extLst>
              <a:ext uri="{FF2B5EF4-FFF2-40B4-BE49-F238E27FC236}">
                <a16:creationId xmlns:a16="http://schemas.microsoft.com/office/drawing/2014/main" id="{6077B775-BC71-4C99-80C2-07AF24E0FBF1}"/>
              </a:ext>
            </a:extLst>
          </p:cNvPr>
          <p:cNvSpPr/>
          <p:nvPr/>
        </p:nvSpPr>
        <p:spPr>
          <a:xfrm>
            <a:off x="2603683" y="4976059"/>
            <a:ext cx="1725283"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Methods</a:t>
            </a:r>
            <a:endParaRPr lang="en-GB" dirty="0"/>
          </a:p>
        </p:txBody>
      </p:sp>
      <p:sp>
        <p:nvSpPr>
          <p:cNvPr id="12" name="Šipka: dolů 11">
            <a:extLst>
              <a:ext uri="{FF2B5EF4-FFF2-40B4-BE49-F238E27FC236}">
                <a16:creationId xmlns:a16="http://schemas.microsoft.com/office/drawing/2014/main" id="{EDB00378-5FA6-4C50-8890-00E7731D6898}"/>
              </a:ext>
            </a:extLst>
          </p:cNvPr>
          <p:cNvSpPr/>
          <p:nvPr/>
        </p:nvSpPr>
        <p:spPr>
          <a:xfrm rot="19371485">
            <a:off x="2411261" y="2373772"/>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Šipka: dolů 12">
            <a:extLst>
              <a:ext uri="{FF2B5EF4-FFF2-40B4-BE49-F238E27FC236}">
                <a16:creationId xmlns:a16="http://schemas.microsoft.com/office/drawing/2014/main" id="{61E8257E-845C-4203-A616-D423784CA623}"/>
              </a:ext>
            </a:extLst>
          </p:cNvPr>
          <p:cNvSpPr/>
          <p:nvPr/>
        </p:nvSpPr>
        <p:spPr>
          <a:xfrm>
            <a:off x="3209202" y="4221247"/>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Řečová bublina: obdélníkový bublinový popisek se zakulacenými rohy 13">
            <a:extLst>
              <a:ext uri="{FF2B5EF4-FFF2-40B4-BE49-F238E27FC236}">
                <a16:creationId xmlns:a16="http://schemas.microsoft.com/office/drawing/2014/main" id="{8150556D-7987-4960-9372-DB1443C4ECBE}"/>
              </a:ext>
            </a:extLst>
          </p:cNvPr>
          <p:cNvSpPr/>
          <p:nvPr/>
        </p:nvSpPr>
        <p:spPr>
          <a:xfrm>
            <a:off x="625215" y="3545564"/>
            <a:ext cx="1828800" cy="1742428"/>
          </a:xfrm>
          <a:prstGeom prst="wedgeRoundRectCallout">
            <a:avLst>
              <a:gd name="adj1" fmla="val 58457"/>
              <a:gd name="adj2" fmla="val -974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err="1"/>
              <a:t>If</a:t>
            </a:r>
            <a:r>
              <a:rPr lang="cs-CZ" dirty="0"/>
              <a:t> </a:t>
            </a:r>
            <a:r>
              <a:rPr lang="cs-CZ" dirty="0" err="1"/>
              <a:t>measures</a:t>
            </a:r>
            <a:r>
              <a:rPr lang="cs-CZ" dirty="0"/>
              <a:t> do not </a:t>
            </a:r>
            <a:r>
              <a:rPr lang="cs-CZ" dirty="0" err="1"/>
              <a:t>correspond</a:t>
            </a:r>
            <a:r>
              <a:rPr lang="cs-CZ" dirty="0"/>
              <a:t> </a:t>
            </a:r>
            <a:r>
              <a:rPr lang="cs-CZ" dirty="0" err="1"/>
              <a:t>the</a:t>
            </a:r>
            <a:r>
              <a:rPr lang="cs-CZ" dirty="0"/>
              <a:t> </a:t>
            </a:r>
            <a:r>
              <a:rPr lang="cs-CZ" dirty="0" err="1"/>
              <a:t>proclaimed</a:t>
            </a:r>
            <a:r>
              <a:rPr lang="cs-CZ" dirty="0"/>
              <a:t> </a:t>
            </a:r>
            <a:r>
              <a:rPr lang="cs-CZ" dirty="0" err="1"/>
              <a:t>purpose</a:t>
            </a:r>
            <a:r>
              <a:rPr lang="cs-CZ" dirty="0"/>
              <a:t>, </a:t>
            </a:r>
            <a:r>
              <a:rPr lang="cs-CZ" dirty="0" err="1"/>
              <a:t>they</a:t>
            </a:r>
            <a:r>
              <a:rPr lang="cs-CZ" dirty="0"/>
              <a:t> </a:t>
            </a:r>
            <a:r>
              <a:rPr lang="cs-CZ" dirty="0" err="1"/>
              <a:t>generate</a:t>
            </a:r>
            <a:r>
              <a:rPr lang="cs-CZ" dirty="0"/>
              <a:t> de-facto </a:t>
            </a:r>
            <a:r>
              <a:rPr lang="cs-CZ" dirty="0" err="1"/>
              <a:t>purpose</a:t>
            </a:r>
            <a:r>
              <a:rPr lang="cs-CZ" dirty="0"/>
              <a:t>  </a:t>
            </a:r>
            <a:endParaRPr lang="en-GB" dirty="0"/>
          </a:p>
        </p:txBody>
      </p:sp>
      <p:sp>
        <p:nvSpPr>
          <p:cNvPr id="15" name="Šipka: dolů 14">
            <a:extLst>
              <a:ext uri="{FF2B5EF4-FFF2-40B4-BE49-F238E27FC236}">
                <a16:creationId xmlns:a16="http://schemas.microsoft.com/office/drawing/2014/main" id="{6CE69ED9-C099-4B1C-AAF6-96CB69966209}"/>
              </a:ext>
            </a:extLst>
          </p:cNvPr>
          <p:cNvSpPr/>
          <p:nvPr/>
        </p:nvSpPr>
        <p:spPr>
          <a:xfrm rot="13335366">
            <a:off x="4613220" y="2368638"/>
            <a:ext cx="543464" cy="47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bdélník: se zakulacenými rohy 15">
            <a:extLst>
              <a:ext uri="{FF2B5EF4-FFF2-40B4-BE49-F238E27FC236}">
                <a16:creationId xmlns:a16="http://schemas.microsoft.com/office/drawing/2014/main" id="{33374D2D-0F87-4860-A6EE-0343BE172A8B}"/>
              </a:ext>
            </a:extLst>
          </p:cNvPr>
          <p:cNvSpPr/>
          <p:nvPr/>
        </p:nvSpPr>
        <p:spPr>
          <a:xfrm>
            <a:off x="4677130" y="1274933"/>
            <a:ext cx="3379941" cy="733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De-facto </a:t>
            </a:r>
            <a:r>
              <a:rPr lang="cs-CZ" dirty="0" err="1"/>
              <a:t>purpose</a:t>
            </a:r>
            <a:r>
              <a:rPr lang="cs-CZ" dirty="0"/>
              <a:t>: </a:t>
            </a:r>
            <a:r>
              <a:rPr lang="cs-CZ" dirty="0" err="1"/>
              <a:t>Get</a:t>
            </a:r>
            <a:r>
              <a:rPr lang="cs-CZ" dirty="0"/>
              <a:t> </a:t>
            </a:r>
            <a:r>
              <a:rPr lang="cs-CZ" dirty="0" err="1"/>
              <a:t>rid</a:t>
            </a:r>
            <a:r>
              <a:rPr lang="cs-CZ" dirty="0"/>
              <a:t> </a:t>
            </a:r>
            <a:r>
              <a:rPr lang="cs-CZ" dirty="0" err="1"/>
              <a:t>of</a:t>
            </a:r>
            <a:r>
              <a:rPr lang="cs-CZ" dirty="0"/>
              <a:t> </a:t>
            </a:r>
            <a:r>
              <a:rPr lang="cs-CZ" dirty="0" err="1"/>
              <a:t>money</a:t>
            </a:r>
            <a:r>
              <a:rPr lang="cs-CZ" dirty="0"/>
              <a:t> </a:t>
            </a:r>
            <a:r>
              <a:rPr lang="cs-CZ" dirty="0" err="1"/>
              <a:t>quickly</a:t>
            </a:r>
            <a:r>
              <a:rPr lang="cs-CZ" dirty="0"/>
              <a:t> </a:t>
            </a:r>
            <a:r>
              <a:rPr lang="cs-CZ" dirty="0" err="1"/>
              <a:t>without</a:t>
            </a:r>
            <a:r>
              <a:rPr lang="cs-CZ" dirty="0"/>
              <a:t> </a:t>
            </a:r>
            <a:r>
              <a:rPr lang="cs-CZ" dirty="0" err="1"/>
              <a:t>problems</a:t>
            </a:r>
            <a:r>
              <a:rPr lang="cs-CZ" dirty="0"/>
              <a:t> </a:t>
            </a:r>
            <a:r>
              <a:rPr lang="cs-CZ" dirty="0" err="1"/>
              <a:t>with</a:t>
            </a:r>
            <a:r>
              <a:rPr lang="cs-CZ" dirty="0"/>
              <a:t> </a:t>
            </a:r>
            <a:r>
              <a:rPr lang="cs-CZ" dirty="0" err="1"/>
              <a:t>auditors</a:t>
            </a:r>
            <a:endParaRPr lang="en-GB" dirty="0"/>
          </a:p>
        </p:txBody>
      </p:sp>
    </p:spTree>
    <p:extLst>
      <p:ext uri="{BB962C8B-B14F-4D97-AF65-F5344CB8AC3E}">
        <p14:creationId xmlns:p14="http://schemas.microsoft.com/office/powerpoint/2010/main" val="4881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Measures</a:t>
            </a:r>
            <a:r>
              <a:rPr lang="cs-CZ" dirty="0"/>
              <a:t> and </a:t>
            </a:r>
            <a:r>
              <a:rPr lang="cs-CZ" dirty="0" err="1"/>
              <a:t>targets</a:t>
            </a:r>
            <a:r>
              <a:rPr lang="cs-CZ" dirty="0"/>
              <a:t> – </a:t>
            </a:r>
            <a:r>
              <a:rPr lang="cs-CZ" dirty="0" err="1"/>
              <a:t>main</a:t>
            </a:r>
            <a:r>
              <a:rPr lang="cs-CZ" dirty="0"/>
              <a:t> </a:t>
            </a:r>
            <a:r>
              <a:rPr lang="cs-CZ" dirty="0" err="1"/>
              <a:t>message</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lnSpcReduction="10000"/>
          </a:bodyPr>
          <a:lstStyle/>
          <a:p>
            <a:r>
              <a:rPr lang="cs-CZ" dirty="0" err="1"/>
              <a:t>It</a:t>
            </a:r>
            <a:r>
              <a:rPr lang="cs-CZ" dirty="0"/>
              <a:t> </a:t>
            </a:r>
            <a:r>
              <a:rPr lang="cs-CZ" dirty="0" err="1"/>
              <a:t>is</a:t>
            </a:r>
            <a:r>
              <a:rPr lang="cs-CZ" dirty="0"/>
              <a:t> </a:t>
            </a:r>
            <a:r>
              <a:rPr lang="cs-CZ" dirty="0" err="1"/>
              <a:t>important</a:t>
            </a:r>
            <a:r>
              <a:rPr lang="cs-CZ" dirty="0"/>
              <a:t> to </a:t>
            </a:r>
            <a:r>
              <a:rPr lang="cs-CZ" dirty="0" err="1"/>
              <a:t>measure</a:t>
            </a:r>
            <a:r>
              <a:rPr lang="cs-CZ" dirty="0"/>
              <a:t>, </a:t>
            </a:r>
            <a:r>
              <a:rPr lang="cs-CZ" dirty="0" err="1"/>
              <a:t>without</a:t>
            </a:r>
            <a:r>
              <a:rPr lang="cs-CZ" dirty="0"/>
              <a:t> </a:t>
            </a:r>
            <a:r>
              <a:rPr lang="cs-CZ" dirty="0" err="1"/>
              <a:t>measurement</a:t>
            </a:r>
            <a:r>
              <a:rPr lang="cs-CZ" dirty="0"/>
              <a:t> </a:t>
            </a:r>
            <a:r>
              <a:rPr lang="cs-CZ" dirty="0" err="1"/>
              <a:t>we</a:t>
            </a:r>
            <a:r>
              <a:rPr lang="cs-CZ" dirty="0"/>
              <a:t> </a:t>
            </a:r>
            <a:r>
              <a:rPr lang="cs-CZ" dirty="0" err="1"/>
              <a:t>cannot</a:t>
            </a:r>
            <a:r>
              <a:rPr lang="cs-CZ" dirty="0"/>
              <a:t> </a:t>
            </a:r>
            <a:r>
              <a:rPr lang="cs-CZ" dirty="0" err="1"/>
              <a:t>see</a:t>
            </a:r>
            <a:r>
              <a:rPr lang="cs-CZ" dirty="0"/>
              <a:t> </a:t>
            </a:r>
            <a:r>
              <a:rPr lang="cs-CZ" dirty="0" err="1"/>
              <a:t>progress</a:t>
            </a:r>
            <a:endParaRPr lang="cs-CZ" dirty="0"/>
          </a:p>
          <a:p>
            <a:r>
              <a:rPr lang="cs-CZ" dirty="0"/>
              <a:t>Target </a:t>
            </a:r>
            <a:r>
              <a:rPr lang="cs-CZ" dirty="0" err="1"/>
              <a:t>setting</a:t>
            </a:r>
            <a:r>
              <a:rPr lang="cs-CZ" dirty="0"/>
              <a:t> </a:t>
            </a:r>
            <a:r>
              <a:rPr lang="cs-CZ" dirty="0" err="1"/>
              <a:t>is</a:t>
            </a:r>
            <a:r>
              <a:rPr lang="cs-CZ" dirty="0"/>
              <a:t> very </a:t>
            </a:r>
            <a:r>
              <a:rPr lang="cs-CZ" dirty="0" err="1"/>
              <a:t>problematic</a:t>
            </a:r>
            <a:r>
              <a:rPr lang="cs-CZ" dirty="0"/>
              <a:t> – </a:t>
            </a:r>
            <a:r>
              <a:rPr lang="cs-CZ" dirty="0" err="1"/>
              <a:t>creates</a:t>
            </a:r>
            <a:r>
              <a:rPr lang="cs-CZ" dirty="0"/>
              <a:t> „perverse </a:t>
            </a:r>
            <a:r>
              <a:rPr lang="cs-CZ" dirty="0" err="1"/>
              <a:t>incentives</a:t>
            </a:r>
            <a:r>
              <a:rPr lang="cs-CZ" dirty="0"/>
              <a:t>“.</a:t>
            </a:r>
          </a:p>
          <a:p>
            <a:r>
              <a:rPr lang="cs-CZ" dirty="0" err="1"/>
              <a:t>Important</a:t>
            </a:r>
            <a:r>
              <a:rPr lang="cs-CZ" dirty="0"/>
              <a:t> </a:t>
            </a:r>
            <a:r>
              <a:rPr lang="cs-CZ" dirty="0" err="1"/>
              <a:t>is</a:t>
            </a:r>
            <a:r>
              <a:rPr lang="cs-CZ" dirty="0"/>
              <a:t> </a:t>
            </a:r>
            <a:r>
              <a:rPr lang="cs-CZ" dirty="0" err="1"/>
              <a:t>reflection</a:t>
            </a:r>
            <a:r>
              <a:rPr lang="cs-CZ" dirty="0"/>
              <a:t> </a:t>
            </a:r>
            <a:r>
              <a:rPr lang="cs-CZ" dirty="0" err="1"/>
              <a:t>based</a:t>
            </a:r>
            <a:r>
              <a:rPr lang="cs-CZ" dirty="0"/>
              <a:t> on </a:t>
            </a:r>
            <a:r>
              <a:rPr lang="cs-CZ" dirty="0" err="1"/>
              <a:t>measurement</a:t>
            </a:r>
            <a:r>
              <a:rPr lang="cs-CZ" dirty="0"/>
              <a:t>: Are </a:t>
            </a:r>
            <a:r>
              <a:rPr lang="cs-CZ" dirty="0" err="1"/>
              <a:t>we</a:t>
            </a:r>
            <a:r>
              <a:rPr lang="cs-CZ" dirty="0"/>
              <a:t> </a:t>
            </a:r>
            <a:r>
              <a:rPr lang="cs-CZ" dirty="0" err="1"/>
              <a:t>improving</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next</a:t>
            </a:r>
            <a:r>
              <a:rPr lang="cs-CZ" dirty="0"/>
              <a:t> </a:t>
            </a:r>
            <a:r>
              <a:rPr lang="cs-CZ" dirty="0" err="1"/>
              <a:t>obstacle</a:t>
            </a:r>
            <a:r>
              <a:rPr lang="cs-CZ" dirty="0"/>
              <a:t>? </a:t>
            </a:r>
          </a:p>
          <a:p>
            <a:endParaRPr lang="cs-CZ" dirty="0"/>
          </a:p>
          <a:p>
            <a:r>
              <a:rPr lang="cs-CZ" dirty="0" err="1"/>
              <a:t>Reduction</a:t>
            </a:r>
            <a:r>
              <a:rPr lang="cs-CZ" dirty="0"/>
              <a:t> </a:t>
            </a:r>
            <a:r>
              <a:rPr lang="cs-CZ" dirty="0" err="1"/>
              <a:t>of</a:t>
            </a:r>
            <a:r>
              <a:rPr lang="cs-CZ" dirty="0"/>
              <a:t> </a:t>
            </a:r>
            <a:r>
              <a:rPr lang="cs-CZ" dirty="0" err="1"/>
              <a:t>road</a:t>
            </a:r>
            <a:r>
              <a:rPr lang="cs-CZ" dirty="0"/>
              <a:t> </a:t>
            </a:r>
            <a:r>
              <a:rPr lang="cs-CZ" dirty="0" err="1"/>
              <a:t>accident</a:t>
            </a:r>
            <a:r>
              <a:rPr lang="cs-CZ" dirty="0"/>
              <a:t> </a:t>
            </a:r>
            <a:r>
              <a:rPr lang="cs-CZ" dirty="0" err="1"/>
              <a:t>casualities</a:t>
            </a:r>
            <a:r>
              <a:rPr lang="cs-CZ" dirty="0"/>
              <a:t> by 20 % </a:t>
            </a:r>
          </a:p>
          <a:p>
            <a:r>
              <a:rPr lang="cs-CZ" dirty="0" err="1"/>
              <a:t>vs</a:t>
            </a:r>
            <a:endParaRPr lang="cs-CZ" dirty="0"/>
          </a:p>
          <a:p>
            <a:r>
              <a:rPr lang="cs-CZ" dirty="0"/>
              <a:t>No </a:t>
            </a:r>
            <a:r>
              <a:rPr lang="cs-CZ" dirty="0" err="1"/>
              <a:t>road</a:t>
            </a:r>
            <a:r>
              <a:rPr lang="cs-CZ" dirty="0"/>
              <a:t> </a:t>
            </a:r>
            <a:r>
              <a:rPr lang="cs-CZ" dirty="0" err="1"/>
              <a:t>casualities</a:t>
            </a:r>
            <a:r>
              <a:rPr lang="cs-CZ" dirty="0"/>
              <a:t> </a:t>
            </a:r>
            <a:r>
              <a:rPr lang="cs-CZ" dirty="0" err="1"/>
              <a:t>at</a:t>
            </a:r>
            <a:r>
              <a:rPr lang="cs-CZ" dirty="0"/>
              <a:t> </a:t>
            </a:r>
            <a:r>
              <a:rPr lang="cs-CZ" dirty="0" err="1"/>
              <a:t>all</a:t>
            </a:r>
            <a:r>
              <a:rPr lang="cs-CZ" dirty="0"/>
              <a:t>.</a:t>
            </a:r>
          </a:p>
          <a:p>
            <a:endParaRPr lang="cs-CZ" dirty="0"/>
          </a:p>
        </p:txBody>
      </p:sp>
    </p:spTree>
    <p:extLst>
      <p:ext uri="{BB962C8B-B14F-4D97-AF65-F5344CB8AC3E}">
        <p14:creationId xmlns:p14="http://schemas.microsoft.com/office/powerpoint/2010/main" val="23624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B0881AE-A8E5-42C4-8A9B-0FFD9A0985C6}"/>
              </a:ext>
            </a:extLst>
          </p:cNvPr>
          <p:cNvSpPr>
            <a:spLocks noGrp="1"/>
          </p:cNvSpPr>
          <p:nvPr>
            <p:ph type="title"/>
          </p:nvPr>
        </p:nvSpPr>
        <p:spPr>
          <a:xfrm>
            <a:off x="1053860" y="545741"/>
            <a:ext cx="7772400" cy="990600"/>
          </a:xfrm>
        </p:spPr>
        <p:txBody>
          <a:bodyPr>
            <a:normAutofit fontScale="90000"/>
          </a:bodyPr>
          <a:lstStyle/>
          <a:p>
            <a:r>
              <a:rPr lang="cs-CZ" altLang="cs-CZ" sz="3600" dirty="0" err="1"/>
              <a:t>Failure</a:t>
            </a:r>
            <a:r>
              <a:rPr lang="cs-CZ" altLang="cs-CZ" sz="3600" dirty="0"/>
              <a:t> d</a:t>
            </a:r>
            <a:r>
              <a:rPr lang="en-US" altLang="cs-CZ" sz="3600" dirty="0" err="1"/>
              <a:t>emand</a:t>
            </a:r>
            <a:r>
              <a:rPr lang="en-US" altLang="cs-CZ" sz="3600" dirty="0"/>
              <a:t> </a:t>
            </a:r>
            <a:r>
              <a:rPr lang="cs-CZ" altLang="cs-CZ" sz="3600" dirty="0"/>
              <a:t> &amp; </a:t>
            </a:r>
            <a:r>
              <a:rPr lang="cs-CZ" altLang="cs-CZ" sz="3600" dirty="0" err="1"/>
              <a:t>Value</a:t>
            </a:r>
            <a:r>
              <a:rPr lang="cs-CZ" altLang="cs-CZ" sz="3600" dirty="0"/>
              <a:t> </a:t>
            </a:r>
            <a:r>
              <a:rPr lang="cs-CZ" altLang="cs-CZ" sz="3600" dirty="0" err="1"/>
              <a:t>demand</a:t>
            </a:r>
            <a:br>
              <a:rPr lang="cs-CZ" altLang="cs-CZ" sz="3600" dirty="0"/>
            </a:br>
            <a:r>
              <a:rPr lang="en-US" altLang="cs-CZ" sz="3600" dirty="0"/>
              <a:t>Exercise: UK Police Force</a:t>
            </a:r>
          </a:p>
        </p:txBody>
      </p:sp>
      <p:sp>
        <p:nvSpPr>
          <p:cNvPr id="4" name="Rectangle 3">
            <a:extLst>
              <a:ext uri="{FF2B5EF4-FFF2-40B4-BE49-F238E27FC236}">
                <a16:creationId xmlns:a16="http://schemas.microsoft.com/office/drawing/2014/main" id="{0BAB0CFC-A43D-496F-81D8-5B842C6B2599}"/>
              </a:ext>
            </a:extLst>
          </p:cNvPr>
          <p:cNvSpPr>
            <a:spLocks noGrp="1" noChangeArrowheads="1"/>
          </p:cNvSpPr>
          <p:nvPr>
            <p:ph idx="1"/>
          </p:nvPr>
        </p:nvSpPr>
        <p:spPr>
          <a:xfrm>
            <a:off x="2209801" y="1978025"/>
            <a:ext cx="8207375" cy="4114800"/>
          </a:xfrm>
        </p:spPr>
        <p:txBody>
          <a:bodyPr>
            <a:normAutofit fontScale="92500" lnSpcReduction="10000"/>
          </a:bodyPr>
          <a:lstStyle/>
          <a:p>
            <a:pPr marL="609600" indent="-609600">
              <a:buFont typeface="Wingdings" charset="0"/>
              <a:buAutoNum type="arabicPeriod"/>
              <a:defRPr/>
            </a:pPr>
            <a:r>
              <a:rPr lang="en-US" sz="2000" dirty="0"/>
              <a:t>I want to report kids causing a nuisance</a:t>
            </a:r>
          </a:p>
          <a:p>
            <a:pPr marL="609600" indent="-609600">
              <a:buFont typeface="Wingdings" charset="0"/>
              <a:buAutoNum type="arabicPeriod"/>
              <a:defRPr/>
            </a:pPr>
            <a:r>
              <a:rPr lang="en-US" sz="2000" dirty="0"/>
              <a:t>I have had an accident questionnaire, what do I do?</a:t>
            </a:r>
          </a:p>
          <a:p>
            <a:pPr marL="609600" indent="-609600">
              <a:buFont typeface="Wingdings" charset="0"/>
              <a:buAutoNum type="arabicPeriod"/>
              <a:defRPr/>
            </a:pPr>
            <a:r>
              <a:rPr lang="en-US" sz="2000" dirty="0"/>
              <a:t>I have some information for you about an accident in Bolton</a:t>
            </a:r>
          </a:p>
          <a:p>
            <a:pPr marL="609600" indent="-609600">
              <a:buFont typeface="Wingdings" charset="0"/>
              <a:buAutoNum type="arabicPeriod"/>
              <a:defRPr/>
            </a:pPr>
            <a:r>
              <a:rPr lang="en-US" sz="2000" dirty="0"/>
              <a:t>We have detained an intruder</a:t>
            </a:r>
          </a:p>
          <a:p>
            <a:pPr marL="609600" indent="-609600">
              <a:buFont typeface="Wingdings" charset="0"/>
              <a:buAutoNum type="arabicPeriod"/>
              <a:defRPr/>
            </a:pPr>
            <a:r>
              <a:rPr lang="en-US" sz="2000" dirty="0"/>
              <a:t>I'm thinking of organising an event, what do I need to do?</a:t>
            </a:r>
          </a:p>
          <a:p>
            <a:pPr marL="609600" indent="-609600">
              <a:buFont typeface="Wingdings" charset="0"/>
              <a:buAutoNum type="arabicPeriod"/>
              <a:defRPr/>
            </a:pPr>
            <a:r>
              <a:rPr lang="en-US" sz="2000" dirty="0"/>
              <a:t>I've reported an incident - why haven't you turned up?</a:t>
            </a:r>
          </a:p>
          <a:p>
            <a:pPr marL="609600" indent="-609600">
              <a:buFont typeface="Wingdings" charset="0"/>
              <a:buAutoNum type="arabicPeriod"/>
              <a:defRPr/>
            </a:pPr>
            <a:r>
              <a:rPr lang="en-US" sz="2000" dirty="0"/>
              <a:t>Police kicked the door down thinking uncle was ill. He was in hospital, who is going to pay for the door? </a:t>
            </a:r>
          </a:p>
          <a:p>
            <a:pPr marL="609600" indent="-609600">
              <a:buFont typeface="Wingdings" charset="0"/>
              <a:buAutoNum type="arabicPeriod"/>
              <a:defRPr/>
            </a:pPr>
            <a:endParaRPr lang="en-US" sz="2000" dirty="0"/>
          </a:p>
          <a:p>
            <a:pPr eaLnBrk="1" hangingPunct="1">
              <a:buFont typeface="Wingdings" charset="0"/>
              <a:buChar char="§"/>
              <a:defRPr/>
            </a:pPr>
            <a:r>
              <a:rPr lang="en-GB" sz="2000" b="1" dirty="0">
                <a:solidFill>
                  <a:srgbClr val="00B050"/>
                </a:solidFill>
              </a:rPr>
              <a:t>Value demand </a:t>
            </a:r>
            <a:r>
              <a:rPr lang="en-GB" sz="2000" dirty="0">
                <a:solidFill>
                  <a:srgbClr val="00B050"/>
                </a:solidFill>
              </a:rPr>
              <a:t>= the demand we want; it relates to purpose in customer terms</a:t>
            </a:r>
          </a:p>
          <a:p>
            <a:pPr eaLnBrk="1" hangingPunct="1">
              <a:buFont typeface="Wingdings" charset="0"/>
              <a:buChar char="§"/>
              <a:defRPr/>
            </a:pPr>
            <a:r>
              <a:rPr lang="en-GB" sz="2000" dirty="0">
                <a:solidFill>
                  <a:srgbClr val="FF0000"/>
                </a:solidFill>
              </a:rPr>
              <a:t>Failure demand is CAUSED BY a failure to do something or do something right for the </a:t>
            </a:r>
            <a:r>
              <a:rPr lang="en-GB" sz="2000" dirty="0" err="1">
                <a:solidFill>
                  <a:srgbClr val="FF0000"/>
                </a:solidFill>
              </a:rPr>
              <a:t>custome</a:t>
            </a:r>
            <a:r>
              <a:rPr lang="cs-CZ" sz="2000" dirty="0">
                <a:solidFill>
                  <a:srgbClr val="FF0000"/>
                </a:solidFill>
              </a:rPr>
              <a:t>r. (</a:t>
            </a:r>
            <a:r>
              <a:rPr lang="cs-CZ" sz="2000" dirty="0" err="1">
                <a:solidFill>
                  <a:srgbClr val="FF0000"/>
                </a:solidFill>
              </a:rPr>
              <a:t>Could</a:t>
            </a:r>
            <a:r>
              <a:rPr lang="cs-CZ" sz="2000" dirty="0">
                <a:solidFill>
                  <a:srgbClr val="FF0000"/>
                </a:solidFill>
              </a:rPr>
              <a:t> </a:t>
            </a:r>
            <a:r>
              <a:rPr lang="cs-CZ" sz="2000" dirty="0" err="1">
                <a:solidFill>
                  <a:srgbClr val="FF0000"/>
                </a:solidFill>
              </a:rPr>
              <a:t>be</a:t>
            </a:r>
            <a:r>
              <a:rPr lang="cs-CZ" sz="2000" dirty="0">
                <a:solidFill>
                  <a:srgbClr val="FF0000"/>
                </a:solidFill>
              </a:rPr>
              <a:t> </a:t>
            </a:r>
            <a:r>
              <a:rPr lang="cs-CZ" sz="2000" dirty="0" err="1">
                <a:solidFill>
                  <a:srgbClr val="FF0000"/>
                </a:solidFill>
              </a:rPr>
              <a:t>avoided</a:t>
            </a:r>
            <a:r>
              <a:rPr lang="cs-CZ" sz="2000" dirty="0">
                <a:solidFill>
                  <a:srgbClr val="FF0000"/>
                </a:solidFill>
              </a:rPr>
              <a:t> by </a:t>
            </a:r>
            <a:r>
              <a:rPr lang="cs-CZ" sz="2000" dirty="0" err="1">
                <a:solidFill>
                  <a:srgbClr val="FF0000"/>
                </a:solidFill>
              </a:rPr>
              <a:t>better</a:t>
            </a:r>
            <a:r>
              <a:rPr lang="cs-CZ" sz="2000" dirty="0">
                <a:solidFill>
                  <a:srgbClr val="FF0000"/>
                </a:solidFill>
              </a:rPr>
              <a:t> </a:t>
            </a:r>
            <a:r>
              <a:rPr lang="cs-CZ" sz="2000" dirty="0" err="1">
                <a:solidFill>
                  <a:srgbClr val="FF0000"/>
                </a:solidFill>
              </a:rPr>
              <a:t>service</a:t>
            </a:r>
            <a:r>
              <a:rPr lang="cs-CZ" sz="2000" dirty="0">
                <a:solidFill>
                  <a:srgbClr val="FF0000"/>
                </a:solidFill>
              </a:rPr>
              <a:t> in </a:t>
            </a:r>
            <a:r>
              <a:rPr lang="cs-CZ" sz="2000" dirty="0" err="1">
                <a:solidFill>
                  <a:srgbClr val="FF0000"/>
                </a:solidFill>
              </a:rPr>
              <a:t>previous</a:t>
            </a:r>
            <a:r>
              <a:rPr lang="cs-CZ" sz="2000" dirty="0">
                <a:solidFill>
                  <a:srgbClr val="FF0000"/>
                </a:solidFill>
              </a:rPr>
              <a:t> </a:t>
            </a:r>
            <a:r>
              <a:rPr lang="cs-CZ" sz="2000" dirty="0" err="1">
                <a:solidFill>
                  <a:srgbClr val="FF0000"/>
                </a:solidFill>
              </a:rPr>
              <a:t>steps</a:t>
            </a:r>
            <a:r>
              <a:rPr lang="cs-CZ" sz="2000" dirty="0">
                <a:solidFill>
                  <a:srgbClr val="FF0000"/>
                </a:solidFill>
              </a:rPr>
              <a:t>…)</a:t>
            </a:r>
            <a:endParaRPr lang="en-US" sz="2000" dirty="0"/>
          </a:p>
          <a:p>
            <a:pPr marL="609600" indent="-609600">
              <a:buFont typeface="Wingdings" charset="0"/>
              <a:buAutoNum type="arabicPeriod"/>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1A64856-C228-4A5A-84AE-2C7D75919C1F}"/>
              </a:ext>
            </a:extLst>
          </p:cNvPr>
          <p:cNvSpPr>
            <a:spLocks noGrp="1"/>
          </p:cNvSpPr>
          <p:nvPr>
            <p:ph type="title"/>
          </p:nvPr>
        </p:nvSpPr>
        <p:spPr>
          <a:xfrm>
            <a:off x="1981200" y="701675"/>
            <a:ext cx="8229600" cy="1143000"/>
          </a:xfrm>
        </p:spPr>
        <p:txBody>
          <a:bodyPr/>
          <a:lstStyle/>
          <a:p>
            <a:r>
              <a:rPr lang="en-US" altLang="cs-CZ"/>
              <a:t>Demand Exercise</a:t>
            </a:r>
          </a:p>
        </p:txBody>
      </p:sp>
      <p:sp>
        <p:nvSpPr>
          <p:cNvPr id="5" name="Text Placeholder 4">
            <a:extLst>
              <a:ext uri="{FF2B5EF4-FFF2-40B4-BE49-F238E27FC236}">
                <a16:creationId xmlns:a16="http://schemas.microsoft.com/office/drawing/2014/main" id="{B7548FE7-DF17-4A23-A818-289B8583DB1C}"/>
              </a:ext>
            </a:extLst>
          </p:cNvPr>
          <p:cNvSpPr>
            <a:spLocks noGrp="1"/>
          </p:cNvSpPr>
          <p:nvPr>
            <p:ph type="body" idx="1"/>
          </p:nvPr>
        </p:nvSpPr>
        <p:spPr/>
        <p:txBody>
          <a:bodyPr/>
          <a:lstStyle/>
          <a:p>
            <a:pPr eaLnBrk="1" hangingPunct="1"/>
            <a:r>
              <a:rPr lang="en-GB" altLang="cs-CZ">
                <a:solidFill>
                  <a:srgbClr val="00B050"/>
                </a:solidFill>
              </a:rPr>
              <a:t>Value demand </a:t>
            </a:r>
          </a:p>
        </p:txBody>
      </p:sp>
      <p:sp>
        <p:nvSpPr>
          <p:cNvPr id="4" name="Rectangle 3">
            <a:extLst>
              <a:ext uri="{FF2B5EF4-FFF2-40B4-BE49-F238E27FC236}">
                <a16:creationId xmlns:a16="http://schemas.microsoft.com/office/drawing/2014/main" id="{83DCD81D-87BC-43BA-A694-259E4CFCAAF2}"/>
              </a:ext>
            </a:extLst>
          </p:cNvPr>
          <p:cNvSpPr>
            <a:spLocks noGrp="1" noChangeArrowheads="1"/>
          </p:cNvSpPr>
          <p:nvPr>
            <p:ph sz="half" idx="2"/>
          </p:nvPr>
        </p:nvSpPr>
        <p:spPr/>
        <p:txBody>
          <a:bodyPr/>
          <a:lstStyle/>
          <a:p>
            <a:pPr eaLnBrk="1" hangingPunct="1">
              <a:buFont typeface="Wingdings" charset="0"/>
              <a:buChar char="§"/>
              <a:defRPr/>
            </a:pPr>
            <a:r>
              <a:rPr lang="en-US" sz="2000" dirty="0"/>
              <a:t>I want to report kids causing a nuisance</a:t>
            </a:r>
          </a:p>
          <a:p>
            <a:pPr eaLnBrk="1" hangingPunct="1">
              <a:buFont typeface="Wingdings" charset="0"/>
              <a:buChar char="§"/>
              <a:defRPr/>
            </a:pPr>
            <a:r>
              <a:rPr lang="en-US" sz="2000" dirty="0"/>
              <a:t>I have some information for you about an accident in Bolton</a:t>
            </a:r>
          </a:p>
          <a:p>
            <a:pPr eaLnBrk="1" hangingPunct="1">
              <a:buFont typeface="Wingdings" charset="0"/>
              <a:buChar char="§"/>
              <a:defRPr/>
            </a:pPr>
            <a:r>
              <a:rPr lang="en-US" sz="2000" dirty="0"/>
              <a:t>We have detained an intruder</a:t>
            </a:r>
          </a:p>
          <a:p>
            <a:pPr eaLnBrk="1" hangingPunct="1">
              <a:buFont typeface="Wingdings" charset="0"/>
              <a:buChar char="§"/>
              <a:defRPr/>
            </a:pPr>
            <a:r>
              <a:rPr lang="en-US" sz="2000" dirty="0"/>
              <a:t>I'm thinking of organising an event, what do I need to do?</a:t>
            </a:r>
          </a:p>
        </p:txBody>
      </p:sp>
      <p:sp>
        <p:nvSpPr>
          <p:cNvPr id="6" name="Text Placeholder 5">
            <a:extLst>
              <a:ext uri="{FF2B5EF4-FFF2-40B4-BE49-F238E27FC236}">
                <a16:creationId xmlns:a16="http://schemas.microsoft.com/office/drawing/2014/main" id="{2C4AC381-2610-4FC7-9C46-CD8501AB882A}"/>
              </a:ext>
            </a:extLst>
          </p:cNvPr>
          <p:cNvSpPr>
            <a:spLocks noGrp="1"/>
          </p:cNvSpPr>
          <p:nvPr>
            <p:ph type="body" sz="quarter" idx="3"/>
          </p:nvPr>
        </p:nvSpPr>
        <p:spPr/>
        <p:txBody>
          <a:bodyPr/>
          <a:lstStyle/>
          <a:p>
            <a:r>
              <a:rPr lang="en-US" altLang="cs-CZ">
                <a:solidFill>
                  <a:srgbClr val="FF0000"/>
                </a:solidFill>
              </a:rPr>
              <a:t>Failure Demand</a:t>
            </a:r>
          </a:p>
        </p:txBody>
      </p:sp>
      <p:sp>
        <p:nvSpPr>
          <p:cNvPr id="7" name="Content Placeholder 6">
            <a:extLst>
              <a:ext uri="{FF2B5EF4-FFF2-40B4-BE49-F238E27FC236}">
                <a16:creationId xmlns:a16="http://schemas.microsoft.com/office/drawing/2014/main" id="{791078F5-BAB7-4C18-9008-93F242D248B6}"/>
              </a:ext>
            </a:extLst>
          </p:cNvPr>
          <p:cNvSpPr>
            <a:spLocks noGrp="1"/>
          </p:cNvSpPr>
          <p:nvPr>
            <p:ph sz="quarter" idx="4"/>
          </p:nvPr>
        </p:nvSpPr>
        <p:spPr/>
        <p:txBody>
          <a:bodyPr/>
          <a:lstStyle/>
          <a:p>
            <a:r>
              <a:rPr lang="en-US" altLang="cs-CZ" sz="2000"/>
              <a:t>I've had an accident questionnaire, what do I do?</a:t>
            </a:r>
          </a:p>
          <a:p>
            <a:r>
              <a:rPr lang="en-US" altLang="cs-CZ" sz="2000"/>
              <a:t>I've reported an incident - why haven't you turned up?</a:t>
            </a:r>
          </a:p>
          <a:p>
            <a:r>
              <a:rPr lang="en-US" altLang="cs-CZ" sz="2000"/>
              <a:t>Police kicked the door down thinking uncle was ill - he was in hospital, who is going to pay for the door? </a:t>
            </a:r>
          </a:p>
        </p:txBody>
      </p:sp>
      <p:sp>
        <p:nvSpPr>
          <p:cNvPr id="8" name="TextBox 7">
            <a:extLst>
              <a:ext uri="{FF2B5EF4-FFF2-40B4-BE49-F238E27FC236}">
                <a16:creationId xmlns:a16="http://schemas.microsoft.com/office/drawing/2014/main" id="{1FAC6D5F-345A-4799-BC4D-0E5E958F6173}"/>
              </a:ext>
            </a:extLst>
          </p:cNvPr>
          <p:cNvSpPr txBox="1"/>
          <p:nvPr/>
        </p:nvSpPr>
        <p:spPr>
          <a:xfrm>
            <a:off x="2063750" y="5373688"/>
            <a:ext cx="8064500" cy="830262"/>
          </a:xfrm>
          <a:prstGeom prst="rect">
            <a:avLst/>
          </a:prstGeom>
          <a:noFill/>
        </p:spPr>
        <p:txBody>
          <a:bodyPr>
            <a:spAutoFit/>
          </a:bodyPr>
          <a:lstStyle/>
          <a:p>
            <a:pPr>
              <a:defRPr/>
            </a:pPr>
            <a:r>
              <a:rPr lang="en-US" sz="2400" dirty="0">
                <a:solidFill>
                  <a:srgbClr val="000090"/>
                </a:solidFill>
                <a:latin typeface="Arial" charset="0"/>
                <a:ea typeface="ＭＳ Ｐゴシック" charset="0"/>
                <a:cs typeface="ＭＳ Ｐゴシック" charset="0"/>
              </a:rPr>
              <a:t>We typically expect to see between </a:t>
            </a:r>
            <a:r>
              <a:rPr lang="en-US" sz="2400" dirty="0">
                <a:solidFill>
                  <a:srgbClr val="FF0000"/>
                </a:solidFill>
                <a:latin typeface="Arial" charset="0"/>
                <a:ea typeface="ＭＳ Ｐゴシック" charset="0"/>
                <a:cs typeface="ＭＳ Ｐゴシック" charset="0"/>
              </a:rPr>
              <a:t>40% and 60% failure demand</a:t>
            </a:r>
            <a:r>
              <a:rPr lang="en-US" sz="2400" dirty="0">
                <a:solidFill>
                  <a:schemeClr val="accent6"/>
                </a:solidFill>
                <a:latin typeface="Arial" charset="0"/>
                <a:ea typeface="ＭＳ Ｐゴシック" charset="0"/>
                <a:cs typeface="ＭＳ Ｐゴシック" charset="0"/>
              </a:rPr>
              <a:t> </a:t>
            </a:r>
            <a:r>
              <a:rPr lang="en-US" sz="2400" dirty="0">
                <a:solidFill>
                  <a:srgbClr val="000090"/>
                </a:solidFill>
                <a:latin typeface="Arial" charset="0"/>
                <a:ea typeface="ＭＳ Ｐゴシック" charset="0"/>
                <a:cs typeface="ＭＳ Ｐゴシック" charset="0"/>
              </a:rPr>
              <a:t>in service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ssolve">
                                      <p:cBhvr>
                                        <p:cTn id="19" dur="500"/>
                                        <p:tgtEl>
                                          <p:spTgt spid="4">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ssolve">
                                      <p:cBhvr>
                                        <p:cTn id="23" dur="500"/>
                                        <p:tgtEl>
                                          <p:spTgt spid="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ssolve">
                                      <p:cBhvr>
                                        <p:cTn id="28" dur="500"/>
                                        <p:tgtEl>
                                          <p:spTgt spid="6">
                                            <p:txEl>
                                              <p:pRg st="0" end="0"/>
                                            </p:txEl>
                                          </p:spTgt>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dissolve">
                                      <p:cBhvr>
                                        <p:cTn id="32" dur="500"/>
                                        <p:tgtEl>
                                          <p:spTgt spid="7">
                                            <p:txEl>
                                              <p:pRg st="0" end="0"/>
                                            </p:txEl>
                                          </p:spTgt>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dissolve">
                                      <p:cBhvr>
                                        <p:cTn id="36" dur="500"/>
                                        <p:tgtEl>
                                          <p:spTgt spid="7">
                                            <p:txEl>
                                              <p:pRg st="1" end="1"/>
                                            </p:txEl>
                                          </p:spTgt>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dissolve">
                                      <p:cBhvr>
                                        <p:cTn id="40" dur="500"/>
                                        <p:tgtEl>
                                          <p:spTgt spid="7">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6" grpId="0" build="p"/>
      <p:bldP spid="7"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But </a:t>
            </a:r>
            <a:r>
              <a:rPr lang="cs-CZ" dirty="0" err="1"/>
              <a:t>first</a:t>
            </a:r>
            <a:r>
              <a:rPr lang="cs-CZ" dirty="0"/>
              <a:t> </a:t>
            </a:r>
            <a:r>
              <a:rPr lang="cs-CZ" dirty="0" err="1"/>
              <a:t>some</a:t>
            </a:r>
            <a:r>
              <a:rPr lang="cs-CZ" dirty="0"/>
              <a:t> more </a:t>
            </a:r>
            <a:r>
              <a:rPr lang="cs-CZ" dirty="0" err="1"/>
              <a:t>introductions</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lstStyle/>
          <a:p>
            <a:pPr marL="0" indent="0">
              <a:buNone/>
            </a:pPr>
            <a:r>
              <a:rPr lang="cs-CZ" dirty="0" err="1"/>
              <a:t>Those</a:t>
            </a:r>
            <a:r>
              <a:rPr lang="cs-CZ" dirty="0"/>
              <a:t> </a:t>
            </a:r>
            <a:r>
              <a:rPr lang="cs-CZ" dirty="0" err="1"/>
              <a:t>who</a:t>
            </a:r>
            <a:r>
              <a:rPr lang="cs-CZ" dirty="0"/>
              <a:t> are </a:t>
            </a:r>
            <a:r>
              <a:rPr lang="cs-CZ" dirty="0" err="1"/>
              <a:t>here</a:t>
            </a:r>
            <a:r>
              <a:rPr lang="cs-CZ" dirty="0"/>
              <a:t> </a:t>
            </a:r>
            <a:r>
              <a:rPr lang="cs-CZ" dirty="0" err="1"/>
              <a:t>for</a:t>
            </a:r>
            <a:r>
              <a:rPr lang="cs-CZ" dirty="0"/>
              <a:t> </a:t>
            </a:r>
            <a:r>
              <a:rPr lang="cs-CZ" dirty="0" err="1"/>
              <a:t>the</a:t>
            </a:r>
            <a:r>
              <a:rPr lang="cs-CZ" dirty="0"/>
              <a:t> </a:t>
            </a:r>
            <a:r>
              <a:rPr lang="cs-CZ" dirty="0" err="1"/>
              <a:t>first</a:t>
            </a:r>
            <a:r>
              <a:rPr lang="cs-CZ" dirty="0"/>
              <a:t> </a:t>
            </a:r>
            <a:r>
              <a:rPr lang="cs-CZ" dirty="0" err="1"/>
              <a:t>time</a:t>
            </a:r>
            <a:r>
              <a:rPr lang="cs-CZ" dirty="0"/>
              <a:t>:</a:t>
            </a:r>
          </a:p>
          <a:p>
            <a:pPr marL="0" indent="0">
              <a:buNone/>
            </a:pPr>
            <a:r>
              <a:rPr lang="cs-CZ" dirty="0" err="1"/>
              <a:t>Please</a:t>
            </a:r>
            <a:r>
              <a:rPr lang="cs-CZ" dirty="0"/>
              <a:t> </a:t>
            </a:r>
            <a:r>
              <a:rPr lang="cs-CZ" dirty="0" err="1"/>
              <a:t>introduce</a:t>
            </a:r>
            <a:r>
              <a:rPr lang="cs-CZ" dirty="0"/>
              <a:t> </a:t>
            </a:r>
            <a:r>
              <a:rPr lang="cs-CZ" dirty="0" err="1"/>
              <a:t>yourself</a:t>
            </a:r>
            <a:r>
              <a:rPr lang="cs-CZ" dirty="0"/>
              <a:t>:</a:t>
            </a:r>
            <a:br>
              <a:rPr lang="cs-CZ" dirty="0"/>
            </a:br>
            <a:endParaRPr lang="cs-CZ" dirty="0"/>
          </a:p>
          <a:p>
            <a:pPr marL="0" indent="0">
              <a:buNone/>
            </a:pPr>
            <a:r>
              <a:rPr lang="cs-CZ" dirty="0"/>
              <a:t>I </a:t>
            </a:r>
            <a:r>
              <a:rPr lang="cs-CZ" dirty="0" err="1"/>
              <a:t>am</a:t>
            </a:r>
            <a:r>
              <a:rPr lang="cs-CZ" dirty="0"/>
              <a:t> ………. </a:t>
            </a:r>
            <a:r>
              <a:rPr lang="cs-CZ" dirty="0" err="1"/>
              <a:t>from</a:t>
            </a:r>
            <a:r>
              <a:rPr lang="cs-CZ" dirty="0"/>
              <a:t> ……….. </a:t>
            </a:r>
            <a:r>
              <a:rPr lang="cs-CZ" dirty="0" err="1"/>
              <a:t>studying</a:t>
            </a:r>
            <a:r>
              <a:rPr lang="cs-CZ" dirty="0"/>
              <a:t> ………</a:t>
            </a:r>
          </a:p>
          <a:p>
            <a:pPr marL="0" indent="0">
              <a:buNone/>
            </a:pPr>
            <a:r>
              <a:rPr lang="cs-CZ" dirty="0"/>
              <a:t>I </a:t>
            </a:r>
            <a:r>
              <a:rPr lang="cs-CZ" dirty="0" err="1"/>
              <a:t>am</a:t>
            </a:r>
            <a:r>
              <a:rPr lang="cs-CZ" dirty="0"/>
              <a:t> </a:t>
            </a:r>
            <a:r>
              <a:rPr lang="cs-CZ" dirty="0" err="1"/>
              <a:t>interested</a:t>
            </a:r>
            <a:r>
              <a:rPr lang="cs-CZ" dirty="0"/>
              <a:t> in public management </a:t>
            </a:r>
            <a:r>
              <a:rPr lang="cs-CZ" dirty="0" err="1"/>
              <a:t>because</a:t>
            </a:r>
            <a:r>
              <a:rPr lang="cs-CZ" dirty="0"/>
              <a:t>…</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7887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2191" y="584684"/>
            <a:ext cx="8291264" cy="504056"/>
          </a:xfrm>
        </p:spPr>
        <p:txBody>
          <a:bodyPr/>
          <a:lstStyle/>
          <a:p>
            <a:r>
              <a:rPr lang="en-GB" sz="4400" b="0" dirty="0">
                <a:solidFill>
                  <a:srgbClr val="CC0066"/>
                </a:solidFill>
                <a:latin typeface="+mj-lt"/>
                <a:cs typeface="+mj-cs"/>
              </a:rPr>
              <a:t>Value and failure demand</a:t>
            </a:r>
          </a:p>
        </p:txBody>
      </p:sp>
      <p:sp>
        <p:nvSpPr>
          <p:cNvPr id="3" name="Zástupný symbol pro obsah 2"/>
          <p:cNvSpPr>
            <a:spLocks noGrp="1"/>
          </p:cNvSpPr>
          <p:nvPr>
            <p:ph idx="10"/>
          </p:nvPr>
        </p:nvSpPr>
        <p:spPr>
          <a:xfrm>
            <a:off x="1991544" y="1880829"/>
            <a:ext cx="8229600" cy="3888431"/>
          </a:xfrm>
        </p:spPr>
        <p:txBody>
          <a:bodyPr>
            <a:normAutofit/>
          </a:bodyPr>
          <a:lstStyle/>
          <a:p>
            <a:r>
              <a:rPr lang="en-GB" sz="2600" b="1" dirty="0">
                <a:latin typeface="Calibri" pitchFamily="34" charset="0"/>
                <a:cs typeface="Calibri" pitchFamily="34" charset="0"/>
              </a:rPr>
              <a:t>Failure demand </a:t>
            </a:r>
            <a:endParaRPr lang="cs-CZ" sz="2600" b="1">
              <a:latin typeface="Calibri" pitchFamily="34" charset="0"/>
              <a:cs typeface="Calibri" pitchFamily="34" charset="0"/>
            </a:endParaRPr>
          </a:p>
          <a:p>
            <a:pPr marL="0" indent="0">
              <a:buNone/>
            </a:pPr>
            <a:r>
              <a:rPr lang="en-GB" sz="2600">
                <a:latin typeface="Calibri" pitchFamily="34" charset="0"/>
                <a:cs typeface="Calibri" pitchFamily="34" charset="0"/>
              </a:rPr>
              <a:t>= </a:t>
            </a:r>
            <a:r>
              <a:rPr lang="en-GB" sz="2600" dirty="0">
                <a:latin typeface="Calibri" pitchFamily="34" charset="0"/>
                <a:cs typeface="Calibri" pitchFamily="34" charset="0"/>
              </a:rPr>
              <a:t>caused by a failure of an organisation to do something for the customer or to do </a:t>
            </a:r>
            <a:r>
              <a:rPr lang="en-GB" sz="2600">
                <a:latin typeface="Calibri" pitchFamily="34" charset="0"/>
                <a:cs typeface="Calibri" pitchFamily="34" charset="0"/>
              </a:rPr>
              <a:t>it properly</a:t>
            </a:r>
            <a:endParaRPr lang="cs-CZ" sz="2600">
              <a:latin typeface="Calibri" pitchFamily="34" charset="0"/>
              <a:cs typeface="Calibri" pitchFamily="34" charset="0"/>
            </a:endParaRPr>
          </a:p>
          <a:p>
            <a:pPr marL="0" indent="0">
              <a:buNone/>
            </a:pPr>
            <a:r>
              <a:rPr lang="cs-CZ" sz="2600" dirty="0">
                <a:latin typeface="Calibri" pitchFamily="34" charset="0"/>
                <a:cs typeface="Calibri" pitchFamily="34" charset="0"/>
              </a:rPr>
              <a:t>= </a:t>
            </a:r>
            <a:r>
              <a:rPr lang="cs-CZ" sz="2600" dirty="0" err="1">
                <a:latin typeface="Calibri" pitchFamily="34" charset="0"/>
                <a:cs typeface="Calibri" pitchFamily="34" charset="0"/>
              </a:rPr>
              <a:t>something</a:t>
            </a:r>
            <a:r>
              <a:rPr lang="cs-CZ" sz="2600" dirty="0">
                <a:latin typeface="Calibri" pitchFamily="34" charset="0"/>
                <a:cs typeface="Calibri" pitchFamily="34" charset="0"/>
              </a:rPr>
              <a:t> </a:t>
            </a:r>
            <a:r>
              <a:rPr lang="cs-CZ" sz="2600" dirty="0" err="1">
                <a:latin typeface="Calibri" pitchFamily="34" charset="0"/>
                <a:cs typeface="Calibri" pitchFamily="34" charset="0"/>
              </a:rPr>
              <a:t>that</a:t>
            </a:r>
            <a:r>
              <a:rPr lang="cs-CZ" sz="2600" dirty="0">
                <a:latin typeface="Calibri" pitchFamily="34" charset="0"/>
                <a:cs typeface="Calibri" pitchFamily="34" charset="0"/>
              </a:rPr>
              <a:t> </a:t>
            </a:r>
            <a:r>
              <a:rPr lang="cs-CZ" sz="2600" dirty="0" err="1">
                <a:latin typeface="Calibri" pitchFamily="34" charset="0"/>
                <a:cs typeface="Calibri" pitchFamily="34" charset="0"/>
              </a:rPr>
              <a:t>could</a:t>
            </a:r>
            <a:r>
              <a:rPr lang="cs-CZ" sz="2600" dirty="0">
                <a:latin typeface="Calibri" pitchFamily="34" charset="0"/>
                <a:cs typeface="Calibri" pitchFamily="34" charset="0"/>
              </a:rPr>
              <a:t> </a:t>
            </a:r>
            <a:r>
              <a:rPr lang="cs-CZ" sz="2600" dirty="0" err="1">
                <a:latin typeface="Calibri" pitchFamily="34" charset="0"/>
                <a:cs typeface="Calibri" pitchFamily="34" charset="0"/>
              </a:rPr>
              <a:t>be</a:t>
            </a:r>
            <a:r>
              <a:rPr lang="cs-CZ" sz="2600" dirty="0">
                <a:latin typeface="Calibri" pitchFamily="34" charset="0"/>
                <a:cs typeface="Calibri" pitchFamily="34" charset="0"/>
              </a:rPr>
              <a:t> </a:t>
            </a:r>
            <a:r>
              <a:rPr lang="cs-CZ" sz="2600" dirty="0" err="1">
                <a:latin typeface="Calibri" pitchFamily="34" charset="0"/>
                <a:cs typeface="Calibri" pitchFamily="34" charset="0"/>
              </a:rPr>
              <a:t>prevented</a:t>
            </a:r>
            <a:r>
              <a:rPr lang="cs-CZ" sz="2600" dirty="0">
                <a:latin typeface="Calibri" pitchFamily="34" charset="0"/>
                <a:cs typeface="Calibri" pitchFamily="34" charset="0"/>
              </a:rPr>
              <a:t> by </a:t>
            </a:r>
            <a:r>
              <a:rPr lang="cs-CZ" sz="2600" dirty="0" err="1">
                <a:latin typeface="Calibri" pitchFamily="34" charset="0"/>
                <a:cs typeface="Calibri" pitchFamily="34" charset="0"/>
              </a:rPr>
              <a:t>the</a:t>
            </a:r>
            <a:r>
              <a:rPr lang="cs-CZ" sz="2600" dirty="0">
                <a:latin typeface="Calibri" pitchFamily="34" charset="0"/>
                <a:cs typeface="Calibri" pitchFamily="34" charset="0"/>
              </a:rPr>
              <a:t> </a:t>
            </a:r>
            <a:r>
              <a:rPr lang="cs-CZ" sz="2600" dirty="0" err="1">
                <a:latin typeface="Calibri" pitchFamily="34" charset="0"/>
                <a:cs typeface="Calibri" pitchFamily="34" charset="0"/>
              </a:rPr>
              <a:t>organisation</a:t>
            </a:r>
            <a:endParaRPr lang="cs-CZ" sz="2600" dirty="0">
              <a:latin typeface="Calibri" pitchFamily="34" charset="0"/>
              <a:cs typeface="Calibri" pitchFamily="34" charset="0"/>
            </a:endParaRPr>
          </a:p>
          <a:p>
            <a:endParaRPr lang="en-GB" sz="2600">
              <a:latin typeface="Calibri" pitchFamily="34" charset="0"/>
              <a:cs typeface="Calibri" pitchFamily="34" charset="0"/>
            </a:endParaRPr>
          </a:p>
          <a:p>
            <a:r>
              <a:rPr lang="en-GB" sz="2600" b="1" dirty="0">
                <a:latin typeface="Calibri" pitchFamily="34" charset="0"/>
                <a:cs typeface="Calibri" pitchFamily="34" charset="0"/>
              </a:rPr>
              <a:t>Value demand </a:t>
            </a:r>
            <a:r>
              <a:rPr lang="en-GB" sz="2600" dirty="0">
                <a:latin typeface="Calibri" pitchFamily="34" charset="0"/>
                <a:cs typeface="Calibri" pitchFamily="34" charset="0"/>
              </a:rPr>
              <a:t>= not failure demand, demand that is present in perfect system</a:t>
            </a:r>
          </a:p>
          <a:p>
            <a:pPr>
              <a:spcBef>
                <a:spcPts val="1200"/>
              </a:spcBef>
            </a:pPr>
            <a:endParaRPr lang="en-GB" sz="2600" dirty="0">
              <a:latin typeface="Calibri" pitchFamily="34" charset="0"/>
              <a:cs typeface="Calibri" pitchFamily="34" charset="0"/>
            </a:endParaRPr>
          </a:p>
        </p:txBody>
      </p:sp>
    </p:spTree>
    <p:extLst>
      <p:ext uri="{BB962C8B-B14F-4D97-AF65-F5344CB8AC3E}">
        <p14:creationId xmlns:p14="http://schemas.microsoft.com/office/powerpoint/2010/main" val="2534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AE4A317-4CBB-46CA-9AA6-96AAA7A3C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404"/>
            <a:ext cx="12192000" cy="8138808"/>
          </a:xfrm>
          <a:prstGeom prst="rect">
            <a:avLst/>
          </a:prstGeom>
        </p:spPr>
      </p:pic>
      <p:sp>
        <p:nvSpPr>
          <p:cNvPr id="4" name="TextovéPole 3">
            <a:extLst>
              <a:ext uri="{FF2B5EF4-FFF2-40B4-BE49-F238E27FC236}">
                <a16:creationId xmlns:a16="http://schemas.microsoft.com/office/drawing/2014/main" id="{A94C4603-4227-490C-8FE9-21B875787A14}"/>
              </a:ext>
            </a:extLst>
          </p:cNvPr>
          <p:cNvSpPr txBox="1"/>
          <p:nvPr/>
        </p:nvSpPr>
        <p:spPr>
          <a:xfrm>
            <a:off x="262687" y="3781075"/>
            <a:ext cx="4683526" cy="646331"/>
          </a:xfrm>
          <a:prstGeom prst="rect">
            <a:avLst/>
          </a:prstGeom>
          <a:noFill/>
        </p:spPr>
        <p:txBody>
          <a:bodyPr wrap="none" rtlCol="0">
            <a:spAutoFit/>
          </a:bodyPr>
          <a:lstStyle/>
          <a:p>
            <a:r>
              <a:rPr lang="cs-CZ" sz="3600" dirty="0" err="1">
                <a:latin typeface="Calibri" panose="020F0502020204030204" pitchFamily="34" charset="0"/>
                <a:cs typeface="Calibri" panose="020F0502020204030204" pitchFamily="34" charset="0"/>
              </a:rPr>
              <a:t>Break</a:t>
            </a:r>
            <a:r>
              <a:rPr lang="cs-CZ" sz="3600" dirty="0">
                <a:latin typeface="Calibri" panose="020F0502020204030204" pitchFamily="34" charset="0"/>
                <a:cs typeface="Calibri" panose="020F0502020204030204" pitchFamily="34" charset="0"/>
              </a:rPr>
              <a:t> - </a:t>
            </a:r>
            <a:r>
              <a:rPr lang="cs-CZ" sz="3600" dirty="0" err="1">
                <a:latin typeface="Calibri" panose="020F0502020204030204" pitchFamily="34" charset="0"/>
                <a:cs typeface="Calibri" panose="020F0502020204030204" pitchFamily="34" charset="0"/>
              </a:rPr>
              <a:t>be</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back</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at</a:t>
            </a:r>
            <a:r>
              <a:rPr lang="cs-CZ" sz="3600" dirty="0">
                <a:latin typeface="Calibri" panose="020F0502020204030204" pitchFamily="34" charset="0"/>
                <a:cs typeface="Calibri" panose="020F0502020204030204" pitchFamily="34" charset="0"/>
              </a:rPr>
              <a:t> 15:45</a:t>
            </a:r>
          </a:p>
        </p:txBody>
      </p:sp>
    </p:spTree>
    <p:extLst>
      <p:ext uri="{BB962C8B-B14F-4D97-AF65-F5344CB8AC3E}">
        <p14:creationId xmlns:p14="http://schemas.microsoft.com/office/powerpoint/2010/main" val="145120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a:bodyPr>
          <a:lstStyle/>
          <a:p>
            <a:pPr lvl="1"/>
            <a:r>
              <a:rPr lang="en-GB" sz="4800" b="1" dirty="0"/>
              <a:t>Paradigm shifts </a:t>
            </a:r>
            <a:r>
              <a:rPr lang="cs-CZ" sz="4800" b="1" dirty="0"/>
              <a:t>2</a:t>
            </a:r>
            <a:r>
              <a:rPr lang="en-GB" sz="4800" b="1" dirty="0"/>
              <a:t>: </a:t>
            </a:r>
            <a:br>
              <a:rPr lang="cs-CZ" sz="4800" dirty="0"/>
            </a:br>
            <a:r>
              <a:rPr lang="en-GB" sz="3200" dirty="0"/>
              <a:t>The Nature of Public Organisations, </a:t>
            </a:r>
            <a:endParaRPr lang="cs-CZ" sz="3200" dirty="0"/>
          </a:p>
          <a:p>
            <a:pPr lvl="1"/>
            <a:r>
              <a:rPr lang="en-GB" sz="3200" dirty="0"/>
              <a:t>Motivation of Staff, </a:t>
            </a:r>
            <a:endParaRPr lang="cs-CZ" sz="3200" dirty="0"/>
          </a:p>
          <a:p>
            <a:pPr lvl="1"/>
            <a:r>
              <a:rPr lang="en-GB" sz="3200" dirty="0"/>
              <a:t>Accountability</a:t>
            </a:r>
            <a:endParaRPr lang="cs-CZ" sz="3200" dirty="0"/>
          </a:p>
        </p:txBody>
      </p:sp>
    </p:spTree>
    <p:extLst>
      <p:ext uri="{BB962C8B-B14F-4D97-AF65-F5344CB8AC3E}">
        <p14:creationId xmlns:p14="http://schemas.microsoft.com/office/powerpoint/2010/main" val="203679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#4: </a:t>
            </a:r>
            <a:r>
              <a:rPr lang="en-GB" dirty="0"/>
              <a:t>The Nature of Public Organisations</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simple tasks in complex organisations with top down hierarchies </a:t>
            </a:r>
            <a:r>
              <a:rPr lang="cs-CZ"/>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1" cy="4328446"/>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endParaRPr lang="cs-CZ" dirty="0"/>
          </a:p>
          <a:p>
            <a:pPr marL="0" indent="0">
              <a:buNone/>
            </a:pPr>
            <a:r>
              <a:rPr lang="cs-CZ" dirty="0"/>
              <a:t>…</a:t>
            </a:r>
            <a:r>
              <a:rPr lang="en-GB" dirty="0"/>
              <a:t>to complex tasks in simple organisations w</a:t>
            </a:r>
            <a:r>
              <a:rPr lang="cs-CZ" dirty="0"/>
              <a:t>i</a:t>
            </a:r>
            <a:r>
              <a:rPr lang="en-GB" dirty="0" err="1"/>
              <a:t>th</a:t>
            </a:r>
            <a:r>
              <a:rPr lang="en-GB" dirty="0"/>
              <a:t> self-steering</a:t>
            </a:r>
            <a:endParaRPr lang="cs-CZ" dirty="0"/>
          </a:p>
        </p:txBody>
      </p:sp>
      <p:pic>
        <p:nvPicPr>
          <p:cNvPr id="7170" name="Picture 2" descr="mg_75208_workplace_hierarchies_280x210.jpg">
            <a:extLst>
              <a:ext uri="{FF2B5EF4-FFF2-40B4-BE49-F238E27FC236}">
                <a16:creationId xmlns:a16="http://schemas.microsoft.com/office/drawing/2014/main" id="{6F887E44-1EAB-4F0F-BBE3-998960957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00" y="3190822"/>
            <a:ext cx="3227841" cy="31202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lf organizing teams – Utopia – Mindstorm">
            <a:extLst>
              <a:ext uri="{FF2B5EF4-FFF2-40B4-BE49-F238E27FC236}">
                <a16:creationId xmlns:a16="http://schemas.microsoft.com/office/drawing/2014/main" id="{3789CC7C-2FD7-40AC-9B2D-6EFA91D83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087" y="408370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1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Group </a:t>
            </a:r>
            <a:r>
              <a:rPr lang="cs-CZ" dirty="0" err="1"/>
              <a:t>discussion</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r>
              <a:rPr lang="cs-CZ" dirty="0" err="1"/>
              <a:t>Remember</a:t>
            </a:r>
            <a:r>
              <a:rPr lang="cs-CZ" dirty="0"/>
              <a:t> Adam Smith and </a:t>
            </a:r>
            <a:r>
              <a:rPr lang="cs-CZ" dirty="0" err="1"/>
              <a:t>the</a:t>
            </a:r>
            <a:r>
              <a:rPr lang="cs-CZ" dirty="0"/>
              <a:t> pin </a:t>
            </a:r>
            <a:r>
              <a:rPr lang="cs-CZ" dirty="0" err="1"/>
              <a:t>factory</a:t>
            </a:r>
            <a:r>
              <a:rPr lang="cs-CZ" dirty="0"/>
              <a:t>.</a:t>
            </a:r>
          </a:p>
          <a:p>
            <a:r>
              <a:rPr lang="cs-CZ" dirty="0" err="1"/>
              <a:t>Key</a:t>
            </a:r>
            <a:r>
              <a:rPr lang="cs-CZ" dirty="0"/>
              <a:t> </a:t>
            </a:r>
            <a:r>
              <a:rPr lang="cs-CZ" dirty="0" err="1"/>
              <a:t>words</a:t>
            </a:r>
            <a:r>
              <a:rPr lang="cs-CZ" dirty="0"/>
              <a:t>: hierarchy and </a:t>
            </a:r>
            <a:r>
              <a:rPr lang="cs-CZ" dirty="0" err="1"/>
              <a:t>fuctional</a:t>
            </a:r>
            <a:r>
              <a:rPr lang="cs-CZ" dirty="0"/>
              <a:t> </a:t>
            </a:r>
            <a:r>
              <a:rPr lang="cs-CZ" dirty="0" err="1"/>
              <a:t>specialization</a:t>
            </a:r>
            <a:endParaRPr lang="cs-CZ" dirty="0"/>
          </a:p>
          <a:p>
            <a:endParaRPr lang="cs-CZ" dirty="0"/>
          </a:p>
          <a:p>
            <a:r>
              <a:rPr lang="cs-CZ" dirty="0"/>
              <a:t>In a </a:t>
            </a:r>
            <a:r>
              <a:rPr lang="cs-CZ" dirty="0" err="1"/>
              <a:t>group</a:t>
            </a:r>
            <a:r>
              <a:rPr lang="cs-CZ" dirty="0"/>
              <a:t>, </a:t>
            </a:r>
            <a:r>
              <a:rPr lang="cs-CZ" dirty="0" err="1"/>
              <a:t>can</a:t>
            </a:r>
            <a:r>
              <a:rPr lang="cs-CZ" dirty="0"/>
              <a:t> </a:t>
            </a:r>
            <a:r>
              <a:rPr lang="cs-CZ" dirty="0" err="1"/>
              <a:t>you</a:t>
            </a:r>
            <a:r>
              <a:rPr lang="cs-CZ" dirty="0"/>
              <a:t> </a:t>
            </a:r>
            <a:r>
              <a:rPr lang="cs-CZ" dirty="0" err="1"/>
              <a:t>provide</a:t>
            </a:r>
            <a:r>
              <a:rPr lang="cs-CZ" dirty="0"/>
              <a:t> a „pin </a:t>
            </a:r>
            <a:r>
              <a:rPr lang="cs-CZ" dirty="0" err="1"/>
              <a:t>factory</a:t>
            </a:r>
            <a:r>
              <a:rPr lang="cs-CZ" dirty="0"/>
              <a:t>“ </a:t>
            </a:r>
            <a:r>
              <a:rPr lang="cs-CZ" dirty="0" err="1"/>
              <a:t>example</a:t>
            </a:r>
            <a:r>
              <a:rPr lang="cs-CZ" dirty="0"/>
              <a:t> </a:t>
            </a:r>
            <a:r>
              <a:rPr lang="cs-CZ" dirty="0" err="1"/>
              <a:t>from</a:t>
            </a:r>
            <a:r>
              <a:rPr lang="cs-CZ" dirty="0"/>
              <a:t> public </a:t>
            </a:r>
            <a:r>
              <a:rPr lang="cs-CZ" dirty="0" err="1"/>
              <a:t>sector</a:t>
            </a:r>
            <a:r>
              <a:rPr lang="cs-CZ" dirty="0"/>
              <a:t>?</a:t>
            </a:r>
          </a:p>
          <a:p>
            <a:r>
              <a:rPr lang="cs-CZ" dirty="0"/>
              <a:t>Do </a:t>
            </a:r>
            <a:r>
              <a:rPr lang="cs-CZ" dirty="0" err="1"/>
              <a:t>you</a:t>
            </a:r>
            <a:r>
              <a:rPr lang="cs-CZ" dirty="0"/>
              <a:t> </a:t>
            </a:r>
            <a:r>
              <a:rPr lang="cs-CZ" dirty="0" err="1"/>
              <a:t>see</a:t>
            </a:r>
            <a:r>
              <a:rPr lang="cs-CZ" dirty="0"/>
              <a:t> </a:t>
            </a:r>
            <a:r>
              <a:rPr lang="cs-CZ" dirty="0" err="1"/>
              <a:t>any</a:t>
            </a:r>
            <a:r>
              <a:rPr lang="cs-CZ" dirty="0"/>
              <a:t> </a:t>
            </a:r>
            <a:r>
              <a:rPr lang="cs-CZ" dirty="0" err="1"/>
              <a:t>related</a:t>
            </a:r>
            <a:r>
              <a:rPr lang="cs-CZ" dirty="0"/>
              <a:t> </a:t>
            </a:r>
            <a:r>
              <a:rPr lang="cs-CZ" dirty="0" err="1"/>
              <a:t>problems</a:t>
            </a:r>
            <a:r>
              <a:rPr lang="cs-CZ" dirty="0"/>
              <a:t>?</a:t>
            </a:r>
          </a:p>
        </p:txBody>
      </p:sp>
    </p:spTree>
    <p:extLst>
      <p:ext uri="{BB962C8B-B14F-4D97-AF65-F5344CB8AC3E}">
        <p14:creationId xmlns:p14="http://schemas.microsoft.com/office/powerpoint/2010/main" val="910597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Quick</a:t>
            </a:r>
            <a:r>
              <a:rPr lang="cs-CZ" dirty="0"/>
              <a:t> </a:t>
            </a:r>
            <a:r>
              <a:rPr lang="cs-CZ" dirty="0" err="1"/>
              <a:t>discussion</a:t>
            </a:r>
            <a:r>
              <a:rPr lang="cs-CZ" dirty="0"/>
              <a:t> </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r>
              <a:rPr lang="cs-CZ" dirty="0" err="1"/>
              <a:t>Now</a:t>
            </a:r>
            <a:r>
              <a:rPr lang="cs-CZ" dirty="0"/>
              <a:t> </a:t>
            </a:r>
            <a:r>
              <a:rPr lang="cs-CZ" dirty="0" err="1"/>
              <a:t>forget</a:t>
            </a:r>
            <a:r>
              <a:rPr lang="cs-CZ" dirty="0"/>
              <a:t> </a:t>
            </a:r>
            <a:r>
              <a:rPr lang="cs-CZ" dirty="0" err="1"/>
              <a:t>about</a:t>
            </a:r>
            <a:r>
              <a:rPr lang="cs-CZ" dirty="0"/>
              <a:t> Adam Smith</a:t>
            </a:r>
          </a:p>
          <a:p>
            <a:r>
              <a:rPr lang="cs-CZ" dirty="0" err="1"/>
              <a:t>What</a:t>
            </a:r>
            <a:r>
              <a:rPr lang="cs-CZ" dirty="0"/>
              <a:t> </a:t>
            </a:r>
            <a:r>
              <a:rPr lang="cs-CZ" dirty="0" err="1"/>
              <a:t>could</a:t>
            </a:r>
            <a:r>
              <a:rPr lang="cs-CZ" dirty="0"/>
              <a:t> </a:t>
            </a:r>
            <a:r>
              <a:rPr lang="cs-CZ" dirty="0" err="1"/>
              <a:t>be</a:t>
            </a:r>
            <a:r>
              <a:rPr lang="cs-CZ" dirty="0"/>
              <a:t> and </a:t>
            </a:r>
            <a:r>
              <a:rPr lang="cs-CZ" dirty="0" err="1"/>
              <a:t>alternative</a:t>
            </a:r>
            <a:r>
              <a:rPr lang="cs-CZ" dirty="0"/>
              <a:t> to hierarchy and </a:t>
            </a:r>
            <a:r>
              <a:rPr lang="cs-CZ" dirty="0" err="1"/>
              <a:t>functionally</a:t>
            </a:r>
            <a:r>
              <a:rPr lang="cs-CZ" dirty="0"/>
              <a:t> </a:t>
            </a:r>
            <a:r>
              <a:rPr lang="cs-CZ" dirty="0" err="1"/>
              <a:t>specialized</a:t>
            </a:r>
            <a:r>
              <a:rPr lang="cs-CZ" dirty="0"/>
              <a:t> </a:t>
            </a:r>
            <a:r>
              <a:rPr lang="cs-CZ" dirty="0" err="1"/>
              <a:t>units</a:t>
            </a:r>
            <a:r>
              <a:rPr lang="cs-CZ" dirty="0"/>
              <a:t>?</a:t>
            </a:r>
          </a:p>
        </p:txBody>
      </p:sp>
      <p:pic>
        <p:nvPicPr>
          <p:cNvPr id="4" name="Picture 2" descr="mg_75208_workplace_hierarchies_280x210.jpg">
            <a:extLst>
              <a:ext uri="{FF2B5EF4-FFF2-40B4-BE49-F238E27FC236}">
                <a16:creationId xmlns:a16="http://schemas.microsoft.com/office/drawing/2014/main" id="{E2F5B5D1-F24F-46A7-AC81-C1A8EBAC6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710" y="3190823"/>
            <a:ext cx="3227841" cy="3120246"/>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cký objekt 5" descr="Zavřít">
            <a:extLst>
              <a:ext uri="{FF2B5EF4-FFF2-40B4-BE49-F238E27FC236}">
                <a16:creationId xmlns:a16="http://schemas.microsoft.com/office/drawing/2014/main" id="{B18D5F9D-E8E7-4931-A3AC-24820BC2FC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0069" y="4158040"/>
            <a:ext cx="2071121" cy="2071121"/>
          </a:xfrm>
          <a:prstGeom prst="rect">
            <a:avLst/>
          </a:prstGeom>
        </p:spPr>
      </p:pic>
    </p:spTree>
    <p:extLst>
      <p:ext uri="{BB962C8B-B14F-4D97-AF65-F5344CB8AC3E}">
        <p14:creationId xmlns:p14="http://schemas.microsoft.com/office/powerpoint/2010/main" val="29808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#4: </a:t>
            </a:r>
            <a:r>
              <a:rPr lang="en-GB" dirty="0"/>
              <a:t>The Nature of Public Organisations</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simple tasks in complex organisations with top down hierarchies </a:t>
            </a:r>
            <a:r>
              <a:rPr lang="cs-CZ"/>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endParaRPr lang="cs-CZ" dirty="0"/>
          </a:p>
          <a:p>
            <a:pPr marL="0" indent="0">
              <a:buNone/>
            </a:pPr>
            <a:r>
              <a:rPr lang="cs-CZ" dirty="0"/>
              <a:t>…</a:t>
            </a:r>
            <a:r>
              <a:rPr lang="en-GB" dirty="0"/>
              <a:t>to complex tasks in simple organisations w</a:t>
            </a:r>
            <a:r>
              <a:rPr lang="cs-CZ" dirty="0"/>
              <a:t>i</a:t>
            </a:r>
            <a:r>
              <a:rPr lang="en-GB" dirty="0" err="1"/>
              <a:t>th</a:t>
            </a:r>
            <a:r>
              <a:rPr lang="en-GB" dirty="0"/>
              <a:t> self-steering</a:t>
            </a:r>
            <a:endParaRPr lang="cs-CZ" dirty="0"/>
          </a:p>
        </p:txBody>
      </p:sp>
      <p:sp>
        <p:nvSpPr>
          <p:cNvPr id="6" name="TextovéPole 5">
            <a:extLst>
              <a:ext uri="{FF2B5EF4-FFF2-40B4-BE49-F238E27FC236}">
                <a16:creationId xmlns:a16="http://schemas.microsoft.com/office/drawing/2014/main" id="{CC066C66-C3AE-494A-952B-68D7AFF719CD}"/>
              </a:ext>
            </a:extLst>
          </p:cNvPr>
          <p:cNvSpPr txBox="1"/>
          <p:nvPr/>
        </p:nvSpPr>
        <p:spPr>
          <a:xfrm>
            <a:off x="1051842" y="3429000"/>
            <a:ext cx="10088314" cy="2585323"/>
          </a:xfrm>
          <a:prstGeom prst="rect">
            <a:avLst/>
          </a:prstGeom>
          <a:noFill/>
        </p:spPr>
        <p:txBody>
          <a:bodyPr wrap="square" rtlCol="0">
            <a:spAutoFit/>
          </a:bodyPr>
          <a:lstStyle/>
          <a:p>
            <a:r>
              <a:rPr lang="en-GB" sz="2400"/>
              <a:t>Hierarchical public organisations are </a:t>
            </a:r>
            <a:r>
              <a:rPr lang="en-GB" sz="2400" b="1">
                <a:solidFill>
                  <a:srgbClr val="CC0066"/>
                </a:solidFill>
              </a:rPr>
              <a:t>complex and closed </a:t>
            </a:r>
            <a:r>
              <a:rPr lang="en-GB" sz="2400"/>
              <a:t>systems providing simple services. </a:t>
            </a:r>
            <a:r>
              <a:rPr lang="en-GB" sz="2400" dirty="0"/>
              <a:t>In a stable and </a:t>
            </a:r>
            <a:r>
              <a:rPr lang="en-GB" sz="2400" dirty="0" err="1"/>
              <a:t>predictible</a:t>
            </a:r>
            <a:r>
              <a:rPr lang="en-GB" sz="2400" dirty="0"/>
              <a:t> environment they can be effective and efficient. In reality they often fail to integrate services. Self-steering learning organisations are </a:t>
            </a:r>
            <a:r>
              <a:rPr lang="en-GB" sz="2400" b="1" dirty="0">
                <a:solidFill>
                  <a:srgbClr val="CC0066"/>
                </a:solidFill>
              </a:rPr>
              <a:t>simple and open </a:t>
            </a:r>
            <a:r>
              <a:rPr lang="en-GB" sz="2400" dirty="0"/>
              <a:t>systems capable of producing complex services. Double-loop learning enables them to cope with the VUCA environment.</a:t>
            </a:r>
          </a:p>
          <a:p>
            <a:endParaRPr lang="cs-CZ"/>
          </a:p>
        </p:txBody>
      </p:sp>
    </p:spTree>
    <p:extLst>
      <p:ext uri="{BB962C8B-B14F-4D97-AF65-F5344CB8AC3E}">
        <p14:creationId xmlns:p14="http://schemas.microsoft.com/office/powerpoint/2010/main" val="365616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#5: </a:t>
            </a:r>
            <a:r>
              <a:rPr lang="en-GB" dirty="0"/>
              <a:t>Motivation of Staff</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stress on external motivators </a:t>
            </a:r>
            <a:r>
              <a:rPr lang="cs-CZ"/>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1" cy="4328446"/>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endParaRPr lang="cs-CZ" dirty="0"/>
          </a:p>
          <a:p>
            <a:pPr marL="0" indent="0">
              <a:buNone/>
            </a:pPr>
            <a:r>
              <a:rPr lang="cs-CZ" dirty="0"/>
              <a:t>…</a:t>
            </a:r>
            <a:r>
              <a:rPr lang="en-GB" dirty="0"/>
              <a:t> to creating environment that keeps internalised motivation of people</a:t>
            </a:r>
            <a:endParaRPr lang="cs-CZ" dirty="0"/>
          </a:p>
        </p:txBody>
      </p:sp>
      <p:pic>
        <p:nvPicPr>
          <p:cNvPr id="2050" name="Picture 2" descr="Sustainability Reporting Policy: Global trends | USB Reports">
            <a:extLst>
              <a:ext uri="{FF2B5EF4-FFF2-40B4-BE49-F238E27FC236}">
                <a16:creationId xmlns:a16="http://schemas.microsoft.com/office/drawing/2014/main" id="{1CC4ECE8-396D-4006-8041-5314DE39A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057" y="2846716"/>
            <a:ext cx="4392851" cy="38991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at is Intrinsic Motivation? Examples and Factors | Marketing91">
            <a:extLst>
              <a:ext uri="{FF2B5EF4-FFF2-40B4-BE49-F238E27FC236}">
                <a16:creationId xmlns:a16="http://schemas.microsoft.com/office/drawing/2014/main" id="{BA5FFB6B-7678-4050-8536-136090438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27717" y="3614467"/>
            <a:ext cx="2906225" cy="290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photo-1437482078695-73f5ca6c96e2.jpg"/>
          <p:cNvPicPr>
            <a:picLocks noChangeAspect="1"/>
          </p:cNvPicPr>
          <p:nvPr/>
        </p:nvPicPr>
        <p:blipFill>
          <a:blip r:embed="rId2" cstate="print"/>
          <a:stretch>
            <a:fillRect/>
          </a:stretch>
        </p:blipFill>
        <p:spPr>
          <a:xfrm>
            <a:off x="0" y="-1143001"/>
            <a:ext cx="12191999" cy="9144000"/>
          </a:xfrm>
          <a:prstGeom prst="rect">
            <a:avLst/>
          </a:prstGeom>
        </p:spPr>
      </p:pic>
      <p:sp>
        <p:nvSpPr>
          <p:cNvPr id="2" name="Nadpis 1"/>
          <p:cNvSpPr>
            <a:spLocks noGrp="1"/>
          </p:cNvSpPr>
          <p:nvPr>
            <p:ph type="title"/>
          </p:nvPr>
        </p:nvSpPr>
        <p:spPr>
          <a:xfrm>
            <a:off x="2495600" y="5157192"/>
            <a:ext cx="2530624" cy="1143000"/>
          </a:xfrm>
        </p:spPr>
        <p:txBody>
          <a:bodyPr>
            <a:normAutofit/>
          </a:bodyPr>
          <a:lstStyle/>
          <a:p>
            <a:pPr algn="l"/>
            <a:r>
              <a:rPr lang="cs-CZ" sz="6000" b="1" dirty="0" err="1">
                <a:solidFill>
                  <a:schemeClr val="bg1"/>
                </a:solidFill>
              </a:rPr>
              <a:t>Flow</a:t>
            </a:r>
            <a:endParaRPr lang="en-GB" sz="6000"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495600" y="1268760"/>
            <a:ext cx="7200800" cy="2880320"/>
          </a:xfrm>
        </p:spPr>
        <p:txBody>
          <a:bodyPr>
            <a:noAutofit/>
          </a:bodyPr>
          <a:lstStyle/>
          <a:p>
            <a:pPr marL="0" algn="just">
              <a:buNone/>
            </a:pPr>
            <a:r>
              <a:rPr lang="nl-BE" dirty="0"/>
              <a:t>In psychology, “flow”, is the mental state of operation in which a person performing an activity is fully immersed in a feeling of energized focus, full involvement, and enjoyment in the process of the activity. In essence, flow is characterized by complete absorption in what one does, and a resulting loss in one's sense of space and time.</a:t>
            </a:r>
            <a:endParaRPr lang="cs-CZ" dirty="0"/>
          </a:p>
          <a:p>
            <a:pPr algn="r">
              <a:buNone/>
            </a:pPr>
            <a:r>
              <a:rPr lang="cs-CZ" sz="1800" i="1" dirty="0" err="1"/>
              <a:t>See</a:t>
            </a:r>
            <a:r>
              <a:rPr lang="cs-CZ" sz="1800" i="1" dirty="0"/>
              <a:t> </a:t>
            </a:r>
            <a:r>
              <a:rPr lang="cs-CZ" sz="1800" i="1" dirty="0" err="1"/>
              <a:t>works</a:t>
            </a:r>
            <a:r>
              <a:rPr lang="cs-CZ" sz="1800" i="1" dirty="0"/>
              <a:t> </a:t>
            </a:r>
            <a:r>
              <a:rPr lang="cs-CZ" sz="1800" i="1" dirty="0" err="1"/>
              <a:t>of</a:t>
            </a:r>
            <a:r>
              <a:rPr lang="cs-CZ" sz="1800" i="1" dirty="0"/>
              <a:t> </a:t>
            </a:r>
            <a:r>
              <a:rPr lang="cs-CZ" sz="1800" i="1" dirty="0" err="1"/>
              <a:t>Mihaly</a:t>
            </a:r>
            <a:r>
              <a:rPr lang="cs-CZ" sz="1800" i="1" dirty="0"/>
              <a:t> </a:t>
            </a:r>
            <a:r>
              <a:rPr lang="cs-CZ" sz="1800" i="1" dirty="0" err="1"/>
              <a:t>Csikszentmihalyi</a:t>
            </a:r>
            <a:r>
              <a:rPr lang="cs-CZ" sz="1800" i="1" dirty="0"/>
              <a:t> </a:t>
            </a:r>
            <a:r>
              <a:rPr lang="cs-CZ" sz="1800" i="1" dirty="0" err="1"/>
              <a:t>for</a:t>
            </a:r>
            <a:r>
              <a:rPr lang="cs-CZ" sz="1800" i="1" dirty="0"/>
              <a:t> more on </a:t>
            </a:r>
            <a:r>
              <a:rPr lang="cs-CZ" sz="1800" i="1" dirty="0" err="1"/>
              <a:t>flow</a:t>
            </a:r>
            <a:r>
              <a:rPr lang="cs-CZ" sz="1800" i="1" dirty="0"/>
              <a:t>.</a:t>
            </a:r>
          </a:p>
          <a:p>
            <a:endParaRPr lang="en-GB" dirty="0"/>
          </a:p>
        </p:txBody>
      </p:sp>
      <p:sp>
        <p:nvSpPr>
          <p:cNvPr id="5" name="Nadpis 4"/>
          <p:cNvSpPr>
            <a:spLocks noGrp="1"/>
          </p:cNvSpPr>
          <p:nvPr>
            <p:ph type="title"/>
          </p:nvPr>
        </p:nvSpPr>
        <p:spPr/>
        <p:txBody>
          <a:bodyPr/>
          <a:lstStyle/>
          <a:p>
            <a:r>
              <a:rPr lang="cs-CZ"/>
              <a:t>Flow</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lnSpcReduction="10000"/>
          </a:bodyPr>
          <a:lstStyle/>
          <a:p>
            <a:pPr lvl="0"/>
            <a:r>
              <a:rPr lang="en-GB" sz="4800" b="1" dirty="0"/>
              <a:t>Paradigm shifts 1: </a:t>
            </a:r>
            <a:br>
              <a:rPr lang="cs-CZ" sz="4800" dirty="0"/>
            </a:br>
            <a:r>
              <a:rPr lang="en-GB" sz="4800" dirty="0"/>
              <a:t>The Environment, </a:t>
            </a:r>
            <a:br>
              <a:rPr lang="cs-CZ" sz="4800" dirty="0"/>
            </a:br>
            <a:r>
              <a:rPr lang="en-GB" sz="4800" dirty="0"/>
              <a:t>The People we Serve, </a:t>
            </a:r>
            <a:br>
              <a:rPr lang="cs-CZ" sz="4800" dirty="0"/>
            </a:br>
            <a:r>
              <a:rPr lang="en-GB" sz="4800" dirty="0"/>
              <a:t>The Way of Management.</a:t>
            </a:r>
            <a:endParaRPr lang="cs-CZ" sz="4800" dirty="0"/>
          </a:p>
        </p:txBody>
      </p:sp>
    </p:spTree>
    <p:extLst>
      <p:ext uri="{BB962C8B-B14F-4D97-AF65-F5344CB8AC3E}">
        <p14:creationId xmlns:p14="http://schemas.microsoft.com/office/powerpoint/2010/main" val="4055423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15880" y="548680"/>
            <a:ext cx="4680520" cy="5760640"/>
          </a:xfrm>
        </p:spPr>
        <p:txBody>
          <a:bodyPr>
            <a:noAutofit/>
          </a:bodyPr>
          <a:lstStyle/>
          <a:p>
            <a:pPr marL="0" algn="just">
              <a:buNone/>
            </a:pPr>
            <a:endParaRPr lang="cs-CZ" sz="1800" i="1" dirty="0"/>
          </a:p>
          <a:p>
            <a:endParaRPr lang="en-GB" dirty="0"/>
          </a:p>
        </p:txBody>
      </p:sp>
      <p:cxnSp>
        <p:nvCxnSpPr>
          <p:cNvPr id="6" name="Přímá spojovací čára 5"/>
          <p:cNvCxnSpPr/>
          <p:nvPr/>
        </p:nvCxnSpPr>
        <p:spPr>
          <a:xfrm>
            <a:off x="4655840" y="548680"/>
            <a:ext cx="0" cy="5832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2495600" y="548680"/>
            <a:ext cx="1800200" cy="3416320"/>
          </a:xfrm>
          <a:prstGeom prst="rect">
            <a:avLst/>
          </a:prstGeom>
          <a:noFill/>
        </p:spPr>
        <p:txBody>
          <a:bodyPr wrap="square" rtlCol="0">
            <a:spAutoFit/>
          </a:bodyPr>
          <a:lstStyle/>
          <a:p>
            <a:pPr algn="r"/>
            <a:r>
              <a:rPr lang="cs-CZ" sz="3600" dirty="0" err="1">
                <a:solidFill>
                  <a:srgbClr val="CC0066"/>
                </a:solidFill>
              </a:rPr>
              <a:t>You</a:t>
            </a:r>
            <a:r>
              <a:rPr lang="cs-CZ" sz="3600" dirty="0">
                <a:solidFill>
                  <a:srgbClr val="CC0066"/>
                </a:solidFill>
              </a:rPr>
              <a:t> and </a:t>
            </a:r>
            <a:r>
              <a:rPr lang="cs-CZ" sz="3600" dirty="0" err="1">
                <a:solidFill>
                  <a:srgbClr val="CC0066"/>
                </a:solidFill>
              </a:rPr>
              <a:t>Flow</a:t>
            </a:r>
            <a:endParaRPr lang="cs-CZ" sz="3600" dirty="0">
              <a:solidFill>
                <a:srgbClr val="CC0066"/>
              </a:solidFill>
            </a:endParaRPr>
          </a:p>
          <a:p>
            <a:pPr algn="r"/>
            <a:endParaRPr lang="cs-CZ" sz="3600" dirty="0">
              <a:solidFill>
                <a:srgbClr val="CC0066"/>
              </a:solidFill>
            </a:endParaRPr>
          </a:p>
          <a:p>
            <a:pPr algn="r"/>
            <a:r>
              <a:rPr lang="cs-CZ" sz="3600" dirty="0">
                <a:solidFill>
                  <a:srgbClr val="CC0066"/>
                </a:solidFill>
              </a:rPr>
              <a:t>Group </a:t>
            </a:r>
            <a:r>
              <a:rPr lang="cs-CZ" sz="3600" dirty="0" err="1">
                <a:solidFill>
                  <a:srgbClr val="CC0066"/>
                </a:solidFill>
              </a:rPr>
              <a:t>work</a:t>
            </a:r>
            <a:endParaRPr lang="cs-CZ" sz="3600" dirty="0">
              <a:solidFill>
                <a:srgbClr val="CC0066"/>
              </a:solidFill>
            </a:endParaRPr>
          </a:p>
          <a:p>
            <a:pPr algn="r"/>
            <a:endParaRPr lang="cs-CZ" sz="3600" b="1" dirty="0"/>
          </a:p>
        </p:txBody>
      </p:sp>
      <p:sp>
        <p:nvSpPr>
          <p:cNvPr id="8" name="TextovéPole 7"/>
          <p:cNvSpPr txBox="1"/>
          <p:nvPr/>
        </p:nvSpPr>
        <p:spPr>
          <a:xfrm>
            <a:off x="5015880" y="548681"/>
            <a:ext cx="6120822" cy="5016758"/>
          </a:xfrm>
          <a:prstGeom prst="rect">
            <a:avLst/>
          </a:prstGeom>
          <a:noFill/>
        </p:spPr>
        <p:txBody>
          <a:bodyPr wrap="square" rtlCol="0">
            <a:spAutoFit/>
          </a:bodyPr>
          <a:lstStyle/>
          <a:p>
            <a:r>
              <a:rPr lang="cs-CZ" sz="3200" dirty="0" err="1"/>
              <a:t>Think</a:t>
            </a:r>
            <a:r>
              <a:rPr lang="cs-CZ" sz="3200" dirty="0"/>
              <a:t> </a:t>
            </a:r>
            <a:r>
              <a:rPr lang="cs-CZ" sz="3200" dirty="0" err="1"/>
              <a:t>about</a:t>
            </a:r>
            <a:r>
              <a:rPr lang="cs-CZ" sz="3200" dirty="0"/>
              <a:t> </a:t>
            </a:r>
            <a:r>
              <a:rPr lang="cs-CZ" sz="3200" dirty="0" err="1"/>
              <a:t>an</a:t>
            </a:r>
            <a:r>
              <a:rPr lang="cs-CZ" sz="3200" dirty="0"/>
              <a:t> </a:t>
            </a:r>
            <a:r>
              <a:rPr lang="cs-CZ" sz="3200" dirty="0" err="1"/>
              <a:t>event</a:t>
            </a:r>
            <a:r>
              <a:rPr lang="cs-CZ" sz="3200" dirty="0"/>
              <a:t> </a:t>
            </a:r>
            <a:r>
              <a:rPr lang="cs-CZ" sz="3200" dirty="0" err="1"/>
              <a:t>you</a:t>
            </a:r>
            <a:r>
              <a:rPr lang="cs-CZ" sz="3200" dirty="0"/>
              <a:t> </a:t>
            </a:r>
            <a:r>
              <a:rPr lang="cs-CZ" sz="3200" dirty="0" err="1"/>
              <a:t>remember</a:t>
            </a:r>
            <a:r>
              <a:rPr lang="cs-CZ" sz="3200" dirty="0"/>
              <a:t> </a:t>
            </a:r>
            <a:r>
              <a:rPr lang="cs-CZ" sz="3200" dirty="0" err="1"/>
              <a:t>you</a:t>
            </a:r>
            <a:r>
              <a:rPr lang="cs-CZ" sz="3200" dirty="0"/>
              <a:t> </a:t>
            </a:r>
            <a:r>
              <a:rPr lang="cs-CZ" sz="3200" dirty="0" err="1"/>
              <a:t>were</a:t>
            </a:r>
            <a:r>
              <a:rPr lang="cs-CZ" sz="3200" dirty="0"/>
              <a:t> in „</a:t>
            </a:r>
            <a:r>
              <a:rPr lang="cs-CZ" sz="3200" dirty="0" err="1"/>
              <a:t>flow</a:t>
            </a:r>
            <a:r>
              <a:rPr lang="cs-CZ" sz="3200" dirty="0"/>
              <a:t>“</a:t>
            </a:r>
          </a:p>
          <a:p>
            <a:endParaRPr lang="cs-CZ" sz="3200" dirty="0"/>
          </a:p>
          <a:p>
            <a:r>
              <a:rPr lang="cs-CZ" sz="3200" dirty="0" err="1"/>
              <a:t>Share</a:t>
            </a:r>
            <a:r>
              <a:rPr lang="cs-CZ" sz="3200" dirty="0"/>
              <a:t> </a:t>
            </a:r>
            <a:r>
              <a:rPr lang="cs-CZ" sz="3200" dirty="0" err="1"/>
              <a:t>the</a:t>
            </a:r>
            <a:r>
              <a:rPr lang="cs-CZ" sz="3200" dirty="0"/>
              <a:t> </a:t>
            </a:r>
            <a:r>
              <a:rPr lang="cs-CZ" sz="3200" dirty="0" err="1"/>
              <a:t>situation</a:t>
            </a:r>
            <a:r>
              <a:rPr lang="cs-CZ" sz="3200" dirty="0"/>
              <a:t> </a:t>
            </a:r>
            <a:r>
              <a:rPr lang="cs-CZ" sz="3200" dirty="0" err="1"/>
              <a:t>with</a:t>
            </a:r>
            <a:r>
              <a:rPr lang="cs-CZ" sz="3200" dirty="0"/>
              <a:t> </a:t>
            </a:r>
            <a:r>
              <a:rPr lang="cs-CZ" sz="3200" dirty="0" err="1"/>
              <a:t>your</a:t>
            </a:r>
            <a:r>
              <a:rPr lang="cs-CZ" sz="3200" dirty="0"/>
              <a:t> </a:t>
            </a:r>
            <a:r>
              <a:rPr lang="cs-CZ" sz="3200" dirty="0" err="1"/>
              <a:t>group</a:t>
            </a:r>
            <a:r>
              <a:rPr lang="cs-CZ" sz="3200" dirty="0"/>
              <a:t>. </a:t>
            </a:r>
            <a:r>
              <a:rPr lang="cs-CZ" sz="3200" dirty="0" err="1"/>
              <a:t>Observe</a:t>
            </a:r>
            <a:r>
              <a:rPr lang="cs-CZ" sz="3200" dirty="0"/>
              <a:t> </a:t>
            </a:r>
            <a:r>
              <a:rPr lang="cs-CZ" sz="3200" dirty="0" err="1"/>
              <a:t>what</a:t>
            </a:r>
            <a:r>
              <a:rPr lang="cs-CZ" sz="3200" dirty="0"/>
              <a:t> </a:t>
            </a:r>
            <a:r>
              <a:rPr lang="cs-CZ" sz="3200" dirty="0" err="1"/>
              <a:t>your</a:t>
            </a:r>
            <a:r>
              <a:rPr lang="cs-CZ" sz="3200" dirty="0"/>
              <a:t> „</a:t>
            </a:r>
            <a:r>
              <a:rPr lang="cs-CZ" sz="3200" dirty="0" err="1"/>
              <a:t>flow</a:t>
            </a:r>
            <a:r>
              <a:rPr lang="cs-CZ" sz="3200" dirty="0"/>
              <a:t>“ </a:t>
            </a:r>
            <a:r>
              <a:rPr lang="cs-CZ" sz="3200" dirty="0" err="1"/>
              <a:t>situation</a:t>
            </a:r>
            <a:r>
              <a:rPr lang="cs-CZ" sz="3200" dirty="0"/>
              <a:t> </a:t>
            </a:r>
            <a:r>
              <a:rPr lang="cs-CZ" sz="3200" dirty="0" err="1"/>
              <a:t>have</a:t>
            </a:r>
            <a:r>
              <a:rPr lang="cs-CZ" sz="3200" dirty="0"/>
              <a:t> in </a:t>
            </a:r>
            <a:r>
              <a:rPr lang="cs-CZ" sz="3200" dirty="0" err="1"/>
              <a:t>common</a:t>
            </a:r>
            <a:r>
              <a:rPr lang="cs-CZ" sz="3200" dirty="0"/>
              <a:t>.</a:t>
            </a:r>
          </a:p>
          <a:p>
            <a:endParaRPr lang="cs-CZ" sz="3200" dirty="0"/>
          </a:p>
          <a:p>
            <a:r>
              <a:rPr lang="cs-CZ" sz="3200" dirty="0"/>
              <a:t>In 10 </a:t>
            </a:r>
            <a:r>
              <a:rPr lang="cs-CZ" sz="3200" dirty="0" err="1"/>
              <a:t>minutes</a:t>
            </a:r>
            <a:r>
              <a:rPr lang="cs-CZ" sz="3200" dirty="0"/>
              <a:t> </a:t>
            </a:r>
            <a:r>
              <a:rPr lang="cs-CZ" sz="3200" dirty="0" err="1"/>
              <a:t>be</a:t>
            </a:r>
            <a:r>
              <a:rPr lang="cs-CZ" sz="3200" dirty="0"/>
              <a:t> </a:t>
            </a:r>
            <a:r>
              <a:rPr lang="cs-CZ" sz="3200" dirty="0" err="1"/>
              <a:t>ready</a:t>
            </a:r>
            <a:r>
              <a:rPr lang="cs-CZ" sz="3200" dirty="0"/>
              <a:t> to </a:t>
            </a:r>
            <a:r>
              <a:rPr lang="cs-CZ" sz="3200" dirty="0" err="1"/>
              <a:t>suggest</a:t>
            </a:r>
            <a:r>
              <a:rPr lang="cs-CZ" sz="3200" dirty="0"/>
              <a:t> </a:t>
            </a:r>
            <a:r>
              <a:rPr lang="cs-CZ" sz="3200" dirty="0" err="1"/>
              <a:t>common</a:t>
            </a:r>
            <a:r>
              <a:rPr lang="cs-CZ" sz="3200" dirty="0"/>
              <a:t> </a:t>
            </a:r>
            <a:r>
              <a:rPr lang="cs-CZ" sz="3200" dirty="0" err="1"/>
              <a:t>features</a:t>
            </a:r>
            <a:r>
              <a:rPr lang="cs-CZ" sz="3200" dirty="0"/>
              <a:t> </a:t>
            </a:r>
            <a:r>
              <a:rPr lang="cs-CZ" sz="3200" dirty="0" err="1"/>
              <a:t>of</a:t>
            </a:r>
            <a:r>
              <a:rPr lang="cs-CZ" sz="3200" dirty="0"/>
              <a:t> „</a:t>
            </a:r>
            <a:r>
              <a:rPr lang="cs-CZ" sz="3200" dirty="0" err="1"/>
              <a:t>flow</a:t>
            </a:r>
            <a:r>
              <a:rPr lang="cs-CZ" sz="3200" dirty="0"/>
              <a:t> </a:t>
            </a:r>
            <a:r>
              <a:rPr lang="cs-CZ" sz="3200" dirty="0" err="1"/>
              <a:t>situations</a:t>
            </a:r>
            <a:r>
              <a:rPr lang="cs-CZ" sz="3200" dirty="0"/>
              <a:t>“</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15880" y="548680"/>
            <a:ext cx="4680520" cy="5760640"/>
          </a:xfrm>
        </p:spPr>
        <p:txBody>
          <a:bodyPr>
            <a:noAutofit/>
          </a:bodyPr>
          <a:lstStyle/>
          <a:p>
            <a:pPr marL="0" algn="just">
              <a:buNone/>
            </a:pPr>
            <a:endParaRPr lang="cs-CZ" sz="1800" i="1" dirty="0"/>
          </a:p>
          <a:p>
            <a:endParaRPr lang="en-GB" dirty="0"/>
          </a:p>
        </p:txBody>
      </p:sp>
      <p:cxnSp>
        <p:nvCxnSpPr>
          <p:cNvPr id="6" name="Přímá spojovací čára 5"/>
          <p:cNvCxnSpPr/>
          <p:nvPr/>
        </p:nvCxnSpPr>
        <p:spPr>
          <a:xfrm>
            <a:off x="4655840" y="548680"/>
            <a:ext cx="0" cy="5832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2495600" y="548680"/>
            <a:ext cx="1800200" cy="1938992"/>
          </a:xfrm>
          <a:prstGeom prst="rect">
            <a:avLst/>
          </a:prstGeom>
          <a:noFill/>
        </p:spPr>
        <p:txBody>
          <a:bodyPr wrap="square" rtlCol="0">
            <a:spAutoFit/>
          </a:bodyPr>
          <a:lstStyle/>
          <a:p>
            <a:pPr algn="r"/>
            <a:r>
              <a:rPr lang="cs-CZ" sz="2400" b="1" dirty="0" err="1"/>
              <a:t>Flow</a:t>
            </a:r>
            <a:r>
              <a:rPr lang="cs-CZ" sz="2400" b="1" dirty="0"/>
              <a:t> </a:t>
            </a:r>
            <a:r>
              <a:rPr lang="cs-CZ" sz="2400" b="1" dirty="0" err="1"/>
              <a:t>is</a:t>
            </a:r>
            <a:r>
              <a:rPr lang="cs-CZ" sz="2400" b="1" dirty="0"/>
              <a:t> </a:t>
            </a:r>
            <a:r>
              <a:rPr lang="cs-CZ" sz="2400" b="1" dirty="0" err="1"/>
              <a:t>closely</a:t>
            </a:r>
            <a:r>
              <a:rPr lang="cs-CZ" sz="2400" b="1" dirty="0"/>
              <a:t> </a:t>
            </a:r>
            <a:r>
              <a:rPr lang="cs-CZ" sz="2400" b="1" dirty="0" err="1"/>
              <a:t>connected</a:t>
            </a:r>
            <a:r>
              <a:rPr lang="cs-CZ" sz="2400" b="1" dirty="0"/>
              <a:t> to </a:t>
            </a:r>
            <a:r>
              <a:rPr lang="cs-CZ" sz="2400" b="1" dirty="0" err="1"/>
              <a:t>intrinsic</a:t>
            </a:r>
            <a:r>
              <a:rPr lang="cs-CZ" sz="2400" b="1" dirty="0"/>
              <a:t> </a:t>
            </a:r>
            <a:r>
              <a:rPr lang="cs-CZ" sz="2400" b="1" dirty="0" err="1"/>
              <a:t>motivation</a:t>
            </a:r>
            <a:endParaRPr lang="en-GB" sz="2400" b="1" dirty="0"/>
          </a:p>
        </p:txBody>
      </p:sp>
      <p:sp>
        <p:nvSpPr>
          <p:cNvPr id="8" name="TextovéPole 7"/>
          <p:cNvSpPr txBox="1"/>
          <p:nvPr/>
        </p:nvSpPr>
        <p:spPr>
          <a:xfrm>
            <a:off x="5015880" y="548681"/>
            <a:ext cx="4752528" cy="5262979"/>
          </a:xfrm>
          <a:prstGeom prst="rect">
            <a:avLst/>
          </a:prstGeom>
          <a:noFill/>
        </p:spPr>
        <p:txBody>
          <a:bodyPr wrap="square" rtlCol="0">
            <a:spAutoFit/>
          </a:bodyPr>
          <a:lstStyle/>
          <a:p>
            <a:r>
              <a:rPr lang="cs-CZ" sz="2400" b="1" dirty="0"/>
              <a:t>I</a:t>
            </a:r>
            <a:r>
              <a:rPr lang="en-US" sz="2400" b="1" dirty="0" err="1"/>
              <a:t>ntrinsic</a:t>
            </a:r>
            <a:r>
              <a:rPr lang="en-US" sz="2400" b="1" dirty="0"/>
              <a:t> motivation</a:t>
            </a:r>
            <a:r>
              <a:rPr lang="en-US" sz="2400" dirty="0"/>
              <a:t> is “</a:t>
            </a:r>
            <a:r>
              <a:rPr lang="en-US" sz="2400" i="1" dirty="0"/>
              <a:t>the natural tendency manifest from birth to seek out challenges, novelty and opportunities to learn”</a:t>
            </a:r>
            <a:r>
              <a:rPr lang="cs-CZ" sz="2400" i="1" dirty="0"/>
              <a:t>.</a:t>
            </a:r>
            <a:r>
              <a:rPr lang="en-US" sz="2400" i="1" dirty="0"/>
              <a:t> </a:t>
            </a:r>
          </a:p>
          <a:p>
            <a:endParaRPr lang="cs-CZ" sz="2400" dirty="0"/>
          </a:p>
          <a:p>
            <a:r>
              <a:rPr lang="cs-CZ" sz="2400" dirty="0"/>
              <a:t>T</a:t>
            </a:r>
            <a:r>
              <a:rPr lang="en-US" sz="2400" dirty="0"/>
              <a:t>his natural tendency is easily frustrated if there is no supportive environment for :</a:t>
            </a:r>
          </a:p>
          <a:p>
            <a:pPr lvl="1"/>
            <a:r>
              <a:rPr lang="en-US" sz="2400" b="1" dirty="0"/>
              <a:t>autonomy</a:t>
            </a:r>
          </a:p>
          <a:p>
            <a:pPr lvl="1"/>
            <a:r>
              <a:rPr lang="en-US" sz="2400" b="1" dirty="0"/>
              <a:t>mastery</a:t>
            </a:r>
            <a:r>
              <a:rPr lang="en-US" sz="2400" dirty="0"/>
              <a:t> (feel</a:t>
            </a:r>
            <a:r>
              <a:rPr lang="cs-CZ" sz="2400" dirty="0" err="1"/>
              <a:t>ing</a:t>
            </a:r>
            <a:r>
              <a:rPr lang="en-US" sz="2400" dirty="0"/>
              <a:t> effective)</a:t>
            </a:r>
          </a:p>
          <a:p>
            <a:pPr lvl="1"/>
            <a:r>
              <a:rPr lang="en-US" sz="2400" b="1" dirty="0"/>
              <a:t>relatedness/belonging</a:t>
            </a:r>
            <a:r>
              <a:rPr lang="cs-CZ" sz="2400" b="1" dirty="0"/>
              <a:t>/</a:t>
            </a:r>
            <a:r>
              <a:rPr lang="cs-CZ" sz="2400" b="1" dirty="0" err="1"/>
              <a:t>purpose</a:t>
            </a:r>
            <a:endParaRPr lang="cs-CZ" sz="2400" b="1" dirty="0"/>
          </a:p>
          <a:p>
            <a:pPr lvl="1" algn="r"/>
            <a:endParaRPr lang="cs-CZ" b="1" i="1" dirty="0"/>
          </a:p>
          <a:p>
            <a:pPr lvl="1" algn="r"/>
            <a:endParaRPr lang="cs-CZ" b="1" i="1" dirty="0"/>
          </a:p>
          <a:p>
            <a:pPr lvl="1" algn="r"/>
            <a:r>
              <a:rPr lang="cs-CZ" i="1" dirty="0" err="1"/>
              <a:t>See</a:t>
            </a:r>
            <a:r>
              <a:rPr lang="cs-CZ" i="1" dirty="0"/>
              <a:t> </a:t>
            </a:r>
            <a:r>
              <a:rPr lang="cs-CZ" i="1" dirty="0" err="1"/>
              <a:t>works</a:t>
            </a:r>
            <a:r>
              <a:rPr lang="cs-CZ" i="1" dirty="0"/>
              <a:t> </a:t>
            </a:r>
            <a:r>
              <a:rPr lang="cs-CZ" i="1" dirty="0" err="1"/>
              <a:t>of</a:t>
            </a:r>
            <a:r>
              <a:rPr lang="cs-CZ" i="1" dirty="0"/>
              <a:t> Deci </a:t>
            </a:r>
            <a:r>
              <a:rPr lang="cs-CZ" i="1" dirty="0" err="1"/>
              <a:t>and</a:t>
            </a:r>
            <a:r>
              <a:rPr lang="cs-CZ" i="1" dirty="0"/>
              <a:t> </a:t>
            </a:r>
            <a:r>
              <a:rPr lang="cs-CZ" i="1" dirty="0" err="1"/>
              <a:t>Ryan</a:t>
            </a:r>
            <a:r>
              <a:rPr lang="cs-CZ" i="1" dirty="0"/>
              <a:t> on </a:t>
            </a:r>
            <a:r>
              <a:rPr lang="en-US" i="1" dirty="0"/>
              <a:t>self-determination theory </a:t>
            </a:r>
            <a:endParaRPr lang="en-US" b="1" i="1" dirty="0"/>
          </a:p>
        </p:txBody>
      </p:sp>
      <p:sp>
        <p:nvSpPr>
          <p:cNvPr id="2" name="Šipka: doleva 1">
            <a:extLst>
              <a:ext uri="{FF2B5EF4-FFF2-40B4-BE49-F238E27FC236}">
                <a16:creationId xmlns:a16="http://schemas.microsoft.com/office/drawing/2014/main" id="{AA2B508A-BA49-4D44-8ABA-B60990A4D297}"/>
              </a:ext>
            </a:extLst>
          </p:cNvPr>
          <p:cNvSpPr/>
          <p:nvPr/>
        </p:nvSpPr>
        <p:spPr>
          <a:xfrm rot="20452887">
            <a:off x="3663616" y="3348721"/>
            <a:ext cx="1172905" cy="853056"/>
          </a:xfrm>
          <a:prstGeom prst="leftArrow">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83AF3E1D-9D42-45E0-8581-18B980CB0E7D}"/>
              </a:ext>
            </a:extLst>
          </p:cNvPr>
          <p:cNvSpPr txBox="1"/>
          <p:nvPr/>
        </p:nvSpPr>
        <p:spPr>
          <a:xfrm>
            <a:off x="995921" y="3990833"/>
            <a:ext cx="2855342" cy="923330"/>
          </a:xfrm>
          <a:prstGeom prst="rect">
            <a:avLst/>
          </a:prstGeom>
          <a:noFill/>
        </p:spPr>
        <p:txBody>
          <a:bodyPr wrap="square" rtlCol="0">
            <a:spAutoFit/>
          </a:bodyPr>
          <a:lstStyle/>
          <a:p>
            <a:r>
              <a:rPr lang="cs-CZ" dirty="0" err="1">
                <a:solidFill>
                  <a:srgbClr val="CC0066"/>
                </a:solidFill>
              </a:rPr>
              <a:t>You</a:t>
            </a:r>
            <a:r>
              <a:rPr lang="cs-CZ" dirty="0">
                <a:solidFill>
                  <a:srgbClr val="CC0066"/>
                </a:solidFill>
              </a:rPr>
              <a:t> </a:t>
            </a:r>
            <a:r>
              <a:rPr lang="cs-CZ" dirty="0" err="1">
                <a:solidFill>
                  <a:srgbClr val="CC0066"/>
                </a:solidFill>
              </a:rPr>
              <a:t>cannot</a:t>
            </a:r>
            <a:r>
              <a:rPr lang="cs-CZ" dirty="0">
                <a:solidFill>
                  <a:srgbClr val="CC0066"/>
                </a:solidFill>
              </a:rPr>
              <a:t> </a:t>
            </a:r>
            <a:r>
              <a:rPr lang="cs-CZ" dirty="0" err="1">
                <a:solidFill>
                  <a:srgbClr val="CC0066"/>
                </a:solidFill>
              </a:rPr>
              <a:t>create</a:t>
            </a:r>
            <a:r>
              <a:rPr lang="cs-CZ" dirty="0">
                <a:solidFill>
                  <a:srgbClr val="CC0066"/>
                </a:solidFill>
              </a:rPr>
              <a:t> </a:t>
            </a:r>
            <a:r>
              <a:rPr lang="cs-CZ" dirty="0" err="1">
                <a:solidFill>
                  <a:srgbClr val="CC0066"/>
                </a:solidFill>
              </a:rPr>
              <a:t>intrinsic</a:t>
            </a:r>
            <a:r>
              <a:rPr lang="cs-CZ" dirty="0">
                <a:solidFill>
                  <a:srgbClr val="CC0066"/>
                </a:solidFill>
              </a:rPr>
              <a:t> </a:t>
            </a:r>
            <a:r>
              <a:rPr lang="cs-CZ" dirty="0" err="1">
                <a:solidFill>
                  <a:srgbClr val="CC0066"/>
                </a:solidFill>
              </a:rPr>
              <a:t>motivation</a:t>
            </a:r>
            <a:r>
              <a:rPr lang="cs-CZ" dirty="0">
                <a:solidFill>
                  <a:srgbClr val="CC0066"/>
                </a:solidFill>
              </a:rPr>
              <a:t>, but </a:t>
            </a:r>
            <a:r>
              <a:rPr lang="cs-CZ" dirty="0" err="1">
                <a:solidFill>
                  <a:srgbClr val="CC0066"/>
                </a:solidFill>
              </a:rPr>
              <a:t>you</a:t>
            </a:r>
            <a:r>
              <a:rPr lang="cs-CZ" dirty="0">
                <a:solidFill>
                  <a:srgbClr val="CC0066"/>
                </a:solidFill>
              </a:rPr>
              <a:t> </a:t>
            </a:r>
            <a:r>
              <a:rPr lang="cs-CZ" dirty="0" err="1">
                <a:solidFill>
                  <a:srgbClr val="CC0066"/>
                </a:solidFill>
              </a:rPr>
              <a:t>can</a:t>
            </a:r>
            <a:r>
              <a:rPr lang="cs-CZ" dirty="0">
                <a:solidFill>
                  <a:srgbClr val="CC0066"/>
                </a:solidFill>
              </a:rPr>
              <a:t> (</a:t>
            </a:r>
            <a:r>
              <a:rPr lang="cs-CZ" dirty="0" err="1">
                <a:solidFill>
                  <a:srgbClr val="CC0066"/>
                </a:solidFill>
              </a:rPr>
              <a:t>easily</a:t>
            </a:r>
            <a:r>
              <a:rPr lang="cs-CZ" dirty="0">
                <a:solidFill>
                  <a:srgbClr val="CC0066"/>
                </a:solidFill>
              </a:rPr>
              <a:t>) </a:t>
            </a:r>
            <a:r>
              <a:rPr lang="cs-CZ" dirty="0" err="1">
                <a:solidFill>
                  <a:srgbClr val="CC0066"/>
                </a:solidFill>
              </a:rPr>
              <a:t>kill</a:t>
            </a:r>
            <a:r>
              <a:rPr lang="cs-CZ" dirty="0">
                <a:solidFill>
                  <a:srgbClr val="CC0066"/>
                </a:solidFill>
              </a:rPr>
              <a:t> </a:t>
            </a:r>
            <a:r>
              <a:rPr lang="cs-CZ" dirty="0" err="1">
                <a:solidFill>
                  <a:srgbClr val="CC0066"/>
                </a:solidFill>
              </a:rPr>
              <a:t>it</a:t>
            </a:r>
            <a:r>
              <a:rPr lang="cs-CZ" dirty="0">
                <a:solidFill>
                  <a:srgbClr val="CC00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#5: </a:t>
            </a:r>
            <a:r>
              <a:rPr lang="en-GB" dirty="0"/>
              <a:t>Motivation of Staff</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stress on external motivators </a:t>
            </a:r>
            <a:r>
              <a:rPr lang="cs-CZ" dirty="0"/>
              <a:t>…</a:t>
            </a:r>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a:t>…</a:t>
            </a:r>
            <a:r>
              <a:rPr lang="en-GB"/>
              <a:t> </a:t>
            </a:r>
            <a:r>
              <a:rPr lang="en-GB" dirty="0"/>
              <a:t>to creating environment that keeps internalised motivation of people</a:t>
            </a:r>
            <a:endParaRPr lang="cs-CZ" dirty="0"/>
          </a:p>
        </p:txBody>
      </p:sp>
      <p:sp>
        <p:nvSpPr>
          <p:cNvPr id="6" name="TextovéPole 5">
            <a:extLst>
              <a:ext uri="{FF2B5EF4-FFF2-40B4-BE49-F238E27FC236}">
                <a16:creationId xmlns:a16="http://schemas.microsoft.com/office/drawing/2014/main" id="{1C61D554-B20A-40E6-9D8E-8D543B6D83A9}"/>
              </a:ext>
            </a:extLst>
          </p:cNvPr>
          <p:cNvSpPr txBox="1"/>
          <p:nvPr/>
        </p:nvSpPr>
        <p:spPr>
          <a:xfrm>
            <a:off x="1051844" y="3429000"/>
            <a:ext cx="10088309" cy="2954655"/>
          </a:xfrm>
          <a:prstGeom prst="rect">
            <a:avLst/>
          </a:prstGeom>
          <a:noFill/>
        </p:spPr>
        <p:txBody>
          <a:bodyPr wrap="square" rtlCol="0">
            <a:spAutoFit/>
          </a:bodyPr>
          <a:lstStyle/>
          <a:p>
            <a:r>
              <a:rPr lang="en-GB" sz="2400"/>
              <a:t>For most jobs (with exception of routine manual work) internalised motivation is more effective than externalised motivators (sticks and carrots, SMART goals). </a:t>
            </a:r>
            <a:r>
              <a:rPr lang="en-GB" sz="2400" dirty="0"/>
              <a:t>For internalised motivation people need </a:t>
            </a:r>
            <a:r>
              <a:rPr lang="en-GB" sz="2400" b="1" dirty="0">
                <a:solidFill>
                  <a:srgbClr val="CC0066"/>
                </a:solidFill>
              </a:rPr>
              <a:t>autonomy</a:t>
            </a:r>
            <a:r>
              <a:rPr lang="en-GB" sz="2400" dirty="0"/>
              <a:t> to self-organise; </a:t>
            </a:r>
            <a:r>
              <a:rPr lang="en-GB" sz="2400" b="1" dirty="0">
                <a:solidFill>
                  <a:srgbClr val="CC0066"/>
                </a:solidFill>
              </a:rPr>
              <a:t>mastery</a:t>
            </a:r>
            <a:r>
              <a:rPr lang="en-GB" sz="2400" dirty="0"/>
              <a:t> (possibility to do a good job) and relatedness to a higher </a:t>
            </a:r>
            <a:r>
              <a:rPr lang="en-GB" sz="2400" b="1" dirty="0">
                <a:solidFill>
                  <a:srgbClr val="CC0066"/>
                </a:solidFill>
              </a:rPr>
              <a:t>purpose</a:t>
            </a:r>
            <a:r>
              <a:rPr lang="en-GB" sz="2400" dirty="0"/>
              <a:t>. Introducing external motivators ruins internalised motivation. Idea of SMART objectives is just a consultants’ folklore, not a concept backed by science to manage organisations or countries.</a:t>
            </a:r>
          </a:p>
          <a:p>
            <a:endParaRPr lang="cs-CZ"/>
          </a:p>
        </p:txBody>
      </p:sp>
    </p:spTree>
    <p:extLst>
      <p:ext uri="{BB962C8B-B14F-4D97-AF65-F5344CB8AC3E}">
        <p14:creationId xmlns:p14="http://schemas.microsoft.com/office/powerpoint/2010/main" val="449459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#6</a:t>
            </a:r>
            <a:r>
              <a:rPr lang="cs-CZ"/>
              <a:t>: A</a:t>
            </a:r>
            <a:r>
              <a:rPr lang="en-GB"/>
              <a:t>ccountability</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accountability overload </a:t>
            </a:r>
            <a:r>
              <a:rPr lang="cs-CZ"/>
              <a:t>..</a:t>
            </a:r>
            <a:r>
              <a:rPr lang="en-GB"/>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1" cy="4328446"/>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endParaRPr lang="cs-CZ" dirty="0"/>
          </a:p>
          <a:p>
            <a:pPr marL="0" indent="0">
              <a:buNone/>
            </a:pPr>
            <a:r>
              <a:rPr lang="cs-CZ"/>
              <a:t>…</a:t>
            </a:r>
            <a:r>
              <a:rPr lang="en-GB"/>
              <a:t>to accountability for learning.</a:t>
            </a:r>
            <a:endParaRPr lang="cs-CZ" dirty="0"/>
          </a:p>
        </p:txBody>
      </p:sp>
      <p:pic>
        <p:nvPicPr>
          <p:cNvPr id="4" name="Obrázek 3">
            <a:extLst>
              <a:ext uri="{FF2B5EF4-FFF2-40B4-BE49-F238E27FC236}">
                <a16:creationId xmlns:a16="http://schemas.microsoft.com/office/drawing/2014/main" id="{9950BCC9-EDB4-48B8-9208-C466A3256C5F}"/>
              </a:ext>
            </a:extLst>
          </p:cNvPr>
          <p:cNvPicPr>
            <a:picLocks noChangeAspect="1"/>
          </p:cNvPicPr>
          <p:nvPr/>
        </p:nvPicPr>
        <p:blipFill rotWithShape="1">
          <a:blip r:embed="rId2"/>
          <a:srcRect l="21226" t="50000" r="72350" b="32704"/>
          <a:stretch/>
        </p:blipFill>
        <p:spPr>
          <a:xfrm>
            <a:off x="2490247" y="3429000"/>
            <a:ext cx="1590047" cy="2408012"/>
          </a:xfrm>
          <a:prstGeom prst="rect">
            <a:avLst/>
          </a:prstGeom>
        </p:spPr>
      </p:pic>
      <p:pic>
        <p:nvPicPr>
          <p:cNvPr id="8194" name="Picture 2" descr="WebLabs for Shared Learning – Learn to Change">
            <a:extLst>
              <a:ext uri="{FF2B5EF4-FFF2-40B4-BE49-F238E27FC236}">
                <a16:creationId xmlns:a16="http://schemas.microsoft.com/office/drawing/2014/main" id="{D87AB9B0-F27A-4E60-A54F-ABFD71B1B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970" y="3338424"/>
            <a:ext cx="2794958"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Accountability</a:t>
            </a:r>
            <a:r>
              <a:rPr lang="cs-CZ" dirty="0"/>
              <a:t> - </a:t>
            </a:r>
            <a:r>
              <a:rPr lang="cs-CZ" dirty="0" err="1"/>
              <a:t>discussion</a:t>
            </a:r>
            <a:endParaRPr lang="en-GB" dirty="0"/>
          </a:p>
        </p:txBody>
      </p:sp>
      <p:sp>
        <p:nvSpPr>
          <p:cNvPr id="3" name="Zástupný symbol pro obsah 2"/>
          <p:cNvSpPr>
            <a:spLocks noGrp="1"/>
          </p:cNvSpPr>
          <p:nvPr>
            <p:ph idx="1"/>
          </p:nvPr>
        </p:nvSpPr>
        <p:spPr/>
        <p:txBody>
          <a:bodyPr/>
          <a:lstStyle/>
          <a:p>
            <a:r>
              <a:rPr lang="cs-CZ" dirty="0" err="1"/>
              <a:t>What</a:t>
            </a:r>
            <a:r>
              <a:rPr lang="cs-CZ" dirty="0"/>
              <a:t> do </a:t>
            </a:r>
            <a:r>
              <a:rPr lang="cs-CZ" dirty="0" err="1"/>
              <a:t>you</a:t>
            </a:r>
            <a:r>
              <a:rPr lang="cs-CZ" dirty="0"/>
              <a:t> </a:t>
            </a:r>
            <a:r>
              <a:rPr lang="cs-CZ" dirty="0" err="1"/>
              <a:t>understand</a:t>
            </a:r>
            <a:r>
              <a:rPr lang="cs-CZ" dirty="0"/>
              <a:t> </a:t>
            </a:r>
            <a:r>
              <a:rPr lang="cs-CZ" dirty="0" err="1"/>
              <a:t>under</a:t>
            </a:r>
            <a:r>
              <a:rPr lang="cs-CZ" dirty="0"/>
              <a:t> </a:t>
            </a:r>
            <a:r>
              <a:rPr lang="cs-CZ" dirty="0" err="1"/>
              <a:t>the</a:t>
            </a:r>
            <a:r>
              <a:rPr lang="cs-CZ" dirty="0"/>
              <a:t> term </a:t>
            </a:r>
            <a:r>
              <a:rPr lang="cs-CZ" dirty="0" err="1"/>
              <a:t>accountability</a:t>
            </a:r>
            <a:r>
              <a:rPr lang="cs-CZ" dirty="0"/>
              <a:t>?</a:t>
            </a:r>
          </a:p>
          <a:p>
            <a:endParaRPr lang="cs-CZ" dirty="0"/>
          </a:p>
          <a:p>
            <a:endParaRPr lang="cs-CZ" dirty="0"/>
          </a:p>
          <a:p>
            <a:r>
              <a:rPr lang="en-US" dirty="0"/>
              <a:t>Is there an easy translation of this term into your language?</a:t>
            </a:r>
            <a:endParaRPr lang="cs-CZ"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#6</a:t>
            </a:r>
            <a:r>
              <a:rPr lang="cs-CZ"/>
              <a:t>: A</a:t>
            </a:r>
            <a:r>
              <a:rPr lang="en-GB"/>
              <a:t>ccountability</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en-GB" dirty="0"/>
              <a:t>from accountability overload </a:t>
            </a:r>
            <a:r>
              <a:rPr lang="cs-CZ"/>
              <a:t>..</a:t>
            </a:r>
            <a:r>
              <a:rPr lang="en-GB"/>
              <a:t>.</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726071"/>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a:t>…</a:t>
            </a:r>
            <a:r>
              <a:rPr lang="en-GB"/>
              <a:t>to accountability for learning.</a:t>
            </a:r>
            <a:endParaRPr lang="cs-CZ" dirty="0"/>
          </a:p>
        </p:txBody>
      </p:sp>
      <p:sp>
        <p:nvSpPr>
          <p:cNvPr id="7" name="TextovéPole 6">
            <a:extLst>
              <a:ext uri="{FF2B5EF4-FFF2-40B4-BE49-F238E27FC236}">
                <a16:creationId xmlns:a16="http://schemas.microsoft.com/office/drawing/2014/main" id="{06EF2449-E3D2-4387-88D1-BE9F706D136B}"/>
              </a:ext>
            </a:extLst>
          </p:cNvPr>
          <p:cNvSpPr txBox="1"/>
          <p:nvPr/>
        </p:nvSpPr>
        <p:spPr>
          <a:xfrm>
            <a:off x="1050954" y="2708694"/>
            <a:ext cx="10088312" cy="4062651"/>
          </a:xfrm>
          <a:prstGeom prst="rect">
            <a:avLst/>
          </a:prstGeom>
          <a:noFill/>
        </p:spPr>
        <p:txBody>
          <a:bodyPr wrap="square" rtlCol="0">
            <a:spAutoFit/>
          </a:bodyPr>
          <a:lstStyle/>
          <a:p>
            <a:r>
              <a:rPr lang="en-GB" sz="2400"/>
              <a:t>Public organisations has to be accountable for their actions and meeting their purpose. </a:t>
            </a:r>
            <a:r>
              <a:rPr lang="en-GB" sz="2400" dirty="0"/>
              <a:t>Historically, different aspects of accountability were stressed: </a:t>
            </a:r>
            <a:br>
              <a:rPr lang="en-GB" sz="2400" dirty="0"/>
            </a:br>
            <a:r>
              <a:rPr lang="en-GB" sz="2400" b="1" dirty="0">
                <a:solidFill>
                  <a:srgbClr val="CC0066"/>
                </a:solidFill>
              </a:rPr>
              <a:t>Honest and Fair </a:t>
            </a:r>
            <a:r>
              <a:rPr lang="en-GB" sz="2400" b="1" dirty="0"/>
              <a:t>(</a:t>
            </a:r>
            <a:r>
              <a:rPr lang="en-GB" sz="2400" dirty="0"/>
              <a:t>Focus on preventing distortion, bias and abuse of office and  on proper  procedures), </a:t>
            </a:r>
            <a:r>
              <a:rPr lang="en-GB" sz="2400" b="1" dirty="0">
                <a:solidFill>
                  <a:srgbClr val="CC0066"/>
                </a:solidFill>
              </a:rPr>
              <a:t>Lean and Purposeful </a:t>
            </a:r>
            <a:r>
              <a:rPr lang="en-GB" sz="2400" b="1" dirty="0"/>
              <a:t>(</a:t>
            </a:r>
            <a:r>
              <a:rPr lang="en-GB" sz="2400" dirty="0"/>
              <a:t>Match narrowly defined tasks with resources (time and money) as tightly as possible, cutting any slack) and </a:t>
            </a:r>
            <a:r>
              <a:rPr lang="en-GB" sz="2400" b="1" dirty="0">
                <a:solidFill>
                  <a:srgbClr val="CC0066"/>
                </a:solidFill>
              </a:rPr>
              <a:t>Robust, Resilient, Adaptive </a:t>
            </a:r>
            <a:r>
              <a:rPr lang="cs-CZ" sz="2400" b="1">
                <a:solidFill>
                  <a:srgbClr val="CC0066"/>
                </a:solidFill>
              </a:rPr>
              <a:t>(</a:t>
            </a:r>
            <a:r>
              <a:rPr lang="en-GB" sz="2400"/>
              <a:t>Being </a:t>
            </a:r>
            <a:r>
              <a:rPr lang="en-GB" sz="2400" dirty="0"/>
              <a:t>able to adapt rapidly to changing environments, to withstand shocks, to keep operating even  in </a:t>
            </a:r>
            <a:r>
              <a:rPr lang="en-GB" sz="2400"/>
              <a:t>a crisis</a:t>
            </a:r>
            <a:r>
              <a:rPr lang="cs-CZ" sz="2400"/>
              <a:t>)</a:t>
            </a:r>
            <a:r>
              <a:rPr lang="en-GB" sz="2400"/>
              <a:t>. </a:t>
            </a:r>
            <a:r>
              <a:rPr lang="en-GB" sz="2400" dirty="0"/>
              <a:t>These aspects are contradictory and  when not balanced, problems emerge. Good way to maintain balance is to reframe all aspects of accountability by </a:t>
            </a:r>
            <a:r>
              <a:rPr lang="en-GB" sz="2400" b="1" dirty="0">
                <a:solidFill>
                  <a:srgbClr val="CC0066"/>
                </a:solidFill>
              </a:rPr>
              <a:t>accountability for learning</a:t>
            </a:r>
            <a:r>
              <a:rPr lang="en-GB" sz="2400" b="1" dirty="0"/>
              <a:t>.</a:t>
            </a:r>
            <a:endParaRPr lang="en-GB" sz="2400" dirty="0"/>
          </a:p>
          <a:p>
            <a:endParaRPr lang="cs-CZ"/>
          </a:p>
        </p:txBody>
      </p:sp>
    </p:spTree>
    <p:extLst>
      <p:ext uri="{BB962C8B-B14F-4D97-AF65-F5344CB8AC3E}">
        <p14:creationId xmlns:p14="http://schemas.microsoft.com/office/powerpoint/2010/main" val="535911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Your</a:t>
            </a:r>
            <a:r>
              <a:rPr lang="cs-CZ" dirty="0"/>
              <a:t> </a:t>
            </a:r>
            <a:r>
              <a:rPr lang="cs-CZ" dirty="0" err="1"/>
              <a:t>companions</a:t>
            </a:r>
            <a:r>
              <a:rPr lang="cs-CZ" dirty="0"/>
              <a:t> </a:t>
            </a:r>
            <a:r>
              <a:rPr lang="cs-CZ" dirty="0" err="1"/>
              <a:t>for</a:t>
            </a:r>
            <a:r>
              <a:rPr lang="cs-CZ" dirty="0"/>
              <a:t> </a:t>
            </a:r>
            <a:r>
              <a:rPr lang="cs-CZ" dirty="0" err="1"/>
              <a:t>the</a:t>
            </a:r>
            <a:r>
              <a:rPr lang="cs-CZ" dirty="0"/>
              <a:t> </a:t>
            </a:r>
            <a:r>
              <a:rPr lang="cs-CZ" dirty="0" err="1"/>
              <a:t>next</a:t>
            </a:r>
            <a:r>
              <a:rPr lang="cs-CZ" dirty="0"/>
              <a:t> </a:t>
            </a:r>
            <a:r>
              <a:rPr lang="cs-CZ" dirty="0" err="1"/>
              <a:t>three</a:t>
            </a:r>
            <a:r>
              <a:rPr lang="cs-CZ" dirty="0"/>
              <a:t> </a:t>
            </a:r>
            <a:r>
              <a:rPr lang="cs-CZ" dirty="0" err="1"/>
              <a:t>weeks</a:t>
            </a:r>
            <a:endParaRPr lang="cs-CZ" dirty="0"/>
          </a:p>
        </p:txBody>
      </p:sp>
      <p:sp>
        <p:nvSpPr>
          <p:cNvPr id="9" name="TextovéPole 8">
            <a:extLst>
              <a:ext uri="{FF2B5EF4-FFF2-40B4-BE49-F238E27FC236}">
                <a16:creationId xmlns:a16="http://schemas.microsoft.com/office/drawing/2014/main" id="{D8518776-75E4-4E47-827D-E7EE0BB9A318}"/>
              </a:ext>
            </a:extLst>
          </p:cNvPr>
          <p:cNvSpPr txBox="1"/>
          <p:nvPr/>
        </p:nvSpPr>
        <p:spPr>
          <a:xfrm>
            <a:off x="1028804" y="2853546"/>
            <a:ext cx="1850122" cy="369332"/>
          </a:xfrm>
          <a:prstGeom prst="rect">
            <a:avLst/>
          </a:prstGeom>
          <a:noFill/>
        </p:spPr>
        <p:txBody>
          <a:bodyPr wrap="none" rtlCol="0">
            <a:spAutoFit/>
          </a:bodyPr>
          <a:lstStyle/>
          <a:p>
            <a:r>
              <a:rPr lang="cs-CZ" dirty="0" err="1"/>
              <a:t>Benedict</a:t>
            </a:r>
            <a:r>
              <a:rPr lang="cs-CZ" dirty="0"/>
              <a:t> </a:t>
            </a:r>
            <a:r>
              <a:rPr lang="cs-CZ" dirty="0" err="1"/>
              <a:t>Wauters</a:t>
            </a:r>
            <a:endParaRPr lang="cs-CZ" dirty="0"/>
          </a:p>
        </p:txBody>
      </p:sp>
      <p:sp>
        <p:nvSpPr>
          <p:cNvPr id="13" name="TextovéPole 12">
            <a:extLst>
              <a:ext uri="{FF2B5EF4-FFF2-40B4-BE49-F238E27FC236}">
                <a16:creationId xmlns:a16="http://schemas.microsoft.com/office/drawing/2014/main" id="{23D90C20-A126-4625-91A1-4AD42DED2AB2}"/>
              </a:ext>
            </a:extLst>
          </p:cNvPr>
          <p:cNvSpPr txBox="1"/>
          <p:nvPr/>
        </p:nvSpPr>
        <p:spPr>
          <a:xfrm>
            <a:off x="3158298" y="2884191"/>
            <a:ext cx="1231427" cy="369332"/>
          </a:xfrm>
          <a:prstGeom prst="rect">
            <a:avLst/>
          </a:prstGeom>
          <a:noFill/>
        </p:spPr>
        <p:txBody>
          <a:bodyPr wrap="none" rtlCol="0">
            <a:spAutoFit/>
          </a:bodyPr>
          <a:lstStyle/>
          <a:p>
            <a:r>
              <a:rPr lang="cs-CZ" dirty="0"/>
              <a:t>Daniel Pink</a:t>
            </a:r>
          </a:p>
        </p:txBody>
      </p:sp>
      <p:sp>
        <p:nvSpPr>
          <p:cNvPr id="15" name="TextovéPole 14">
            <a:extLst>
              <a:ext uri="{FF2B5EF4-FFF2-40B4-BE49-F238E27FC236}">
                <a16:creationId xmlns:a16="http://schemas.microsoft.com/office/drawing/2014/main" id="{E1757CA4-EDFB-4D17-A11C-8D4E23C3FA89}"/>
              </a:ext>
            </a:extLst>
          </p:cNvPr>
          <p:cNvSpPr txBox="1"/>
          <p:nvPr/>
        </p:nvSpPr>
        <p:spPr>
          <a:xfrm>
            <a:off x="3158298" y="5768697"/>
            <a:ext cx="1456232" cy="369332"/>
          </a:xfrm>
          <a:prstGeom prst="rect">
            <a:avLst/>
          </a:prstGeom>
          <a:noFill/>
        </p:spPr>
        <p:txBody>
          <a:bodyPr wrap="none" rtlCol="0">
            <a:spAutoFit/>
          </a:bodyPr>
          <a:lstStyle/>
          <a:p>
            <a:r>
              <a:rPr lang="cs-CZ" dirty="0"/>
              <a:t>Arnošt Veselý</a:t>
            </a:r>
          </a:p>
        </p:txBody>
      </p:sp>
      <p:sp>
        <p:nvSpPr>
          <p:cNvPr id="16" name="TextovéPole 15">
            <a:extLst>
              <a:ext uri="{FF2B5EF4-FFF2-40B4-BE49-F238E27FC236}">
                <a16:creationId xmlns:a16="http://schemas.microsoft.com/office/drawing/2014/main" id="{4A823CB8-9AB4-43F5-ACB3-2FD00CFE64CF}"/>
              </a:ext>
            </a:extLst>
          </p:cNvPr>
          <p:cNvSpPr txBox="1"/>
          <p:nvPr/>
        </p:nvSpPr>
        <p:spPr>
          <a:xfrm>
            <a:off x="5431395" y="5768697"/>
            <a:ext cx="1205971" cy="369332"/>
          </a:xfrm>
          <a:prstGeom prst="rect">
            <a:avLst/>
          </a:prstGeom>
          <a:noFill/>
        </p:spPr>
        <p:txBody>
          <a:bodyPr wrap="none" rtlCol="0">
            <a:spAutoFit/>
          </a:bodyPr>
          <a:lstStyle/>
          <a:p>
            <a:r>
              <a:rPr lang="cs-CZ" dirty="0" err="1"/>
              <a:t>Burt</a:t>
            </a:r>
            <a:r>
              <a:rPr lang="cs-CZ" dirty="0"/>
              <a:t> </a:t>
            </a:r>
            <a:r>
              <a:rPr lang="cs-CZ" dirty="0" err="1"/>
              <a:t>Perrin</a:t>
            </a:r>
            <a:endParaRPr lang="cs-CZ" dirty="0"/>
          </a:p>
        </p:txBody>
      </p:sp>
      <p:pic>
        <p:nvPicPr>
          <p:cNvPr id="12290" name="Picture 2" descr="Benedict Wauters">
            <a:extLst>
              <a:ext uri="{FF2B5EF4-FFF2-40B4-BE49-F238E27FC236}">
                <a16:creationId xmlns:a16="http://schemas.microsoft.com/office/drawing/2014/main" id="{A94A5D6C-6F2C-4FAC-ADFC-6B2D39DDF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73" y="1403788"/>
            <a:ext cx="1413381" cy="141338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aniel Pink (@DanielPink) | Twitter">
            <a:extLst>
              <a:ext uri="{FF2B5EF4-FFF2-40B4-BE49-F238E27FC236}">
                <a16:creationId xmlns:a16="http://schemas.microsoft.com/office/drawing/2014/main" id="{6A1C4982-BA58-4C43-B8B5-90F14E4ED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279" y="1397755"/>
            <a:ext cx="1413381" cy="1413381"/>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descr="ISS-385-version1-_ok8446_vyrez_134_179.jpg">
            <a:extLst>
              <a:ext uri="{FF2B5EF4-FFF2-40B4-BE49-F238E27FC236}">
                <a16:creationId xmlns:a16="http://schemas.microsoft.com/office/drawing/2014/main" id="{E3898818-7A4B-4960-A1A1-D7AA3C83CB0E}"/>
              </a:ext>
            </a:extLst>
          </p:cNvPr>
          <p:cNvPicPr>
            <a:picLocks noChangeAspect="1"/>
          </p:cNvPicPr>
          <p:nvPr/>
        </p:nvPicPr>
        <p:blipFill>
          <a:blip r:embed="rId4" cstate="print"/>
          <a:stretch>
            <a:fillRect/>
          </a:stretch>
        </p:blipFill>
        <p:spPr>
          <a:xfrm>
            <a:off x="3191364" y="3728829"/>
            <a:ext cx="1296144" cy="1731416"/>
          </a:xfrm>
          <a:prstGeom prst="rect">
            <a:avLst/>
          </a:prstGeom>
        </p:spPr>
      </p:pic>
      <p:pic>
        <p:nvPicPr>
          <p:cNvPr id="20" name="Obrázek 19" descr="perrin.jpg">
            <a:extLst>
              <a:ext uri="{FF2B5EF4-FFF2-40B4-BE49-F238E27FC236}">
                <a16:creationId xmlns:a16="http://schemas.microsoft.com/office/drawing/2014/main" id="{076F0F96-FB32-4D83-8BAB-FD02AD2B615F}"/>
              </a:ext>
            </a:extLst>
          </p:cNvPr>
          <p:cNvPicPr>
            <a:picLocks noChangeAspect="1"/>
          </p:cNvPicPr>
          <p:nvPr/>
        </p:nvPicPr>
        <p:blipFill>
          <a:blip r:embed="rId5" cstate="print"/>
          <a:stretch>
            <a:fillRect/>
          </a:stretch>
        </p:blipFill>
        <p:spPr>
          <a:xfrm>
            <a:off x="5145759" y="3771605"/>
            <a:ext cx="1656183" cy="1656183"/>
          </a:xfrm>
          <a:prstGeom prst="rect">
            <a:avLst/>
          </a:prstGeom>
        </p:spPr>
      </p:pic>
    </p:spTree>
    <p:extLst>
      <p:ext uri="{BB962C8B-B14F-4D97-AF65-F5344CB8AC3E}">
        <p14:creationId xmlns:p14="http://schemas.microsoft.com/office/powerpoint/2010/main" val="31671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Reading</a:t>
            </a:r>
            <a:r>
              <a:rPr lang="cs-CZ" dirty="0"/>
              <a:t> and </a:t>
            </a:r>
            <a:r>
              <a:rPr lang="cs-CZ" dirty="0" err="1"/>
              <a:t>watching</a:t>
            </a:r>
            <a:r>
              <a:rPr lang="cs-CZ" dirty="0"/>
              <a:t> list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240962" y="1264779"/>
            <a:ext cx="9317105" cy="4404414"/>
          </a:xfrm>
        </p:spPr>
        <p:txBody>
          <a:bodyPr>
            <a:normAutofit/>
          </a:bodyPr>
          <a:lstStyle/>
          <a:p>
            <a:pPr marL="0" indent="0">
              <a:buNone/>
            </a:pPr>
            <a:r>
              <a:rPr lang="cs-CZ" dirty="0" err="1"/>
              <a:t>Moodle</a:t>
            </a:r>
            <a:r>
              <a:rPr lang="cs-CZ" dirty="0"/>
              <a:t>: </a:t>
            </a:r>
            <a:r>
              <a:rPr lang="cs-CZ" dirty="0">
                <a:hlinkClick r:id="rId2"/>
              </a:rPr>
              <a:t>https://dl1.cuni.cz/course/view.php?id=13837</a:t>
            </a:r>
            <a:endParaRPr lang="cs-CZ" dirty="0"/>
          </a:p>
          <a:p>
            <a:pPr marL="0" indent="0">
              <a:buNone/>
            </a:pPr>
            <a:endParaRPr lang="cs-CZ" dirty="0"/>
          </a:p>
          <a:p>
            <a:pPr marL="0" indent="0">
              <a:buNone/>
            </a:pPr>
            <a:endParaRPr lang="cs-CZ" dirty="0"/>
          </a:p>
        </p:txBody>
      </p:sp>
      <p:pic>
        <p:nvPicPr>
          <p:cNvPr id="5" name="Obrázek 4">
            <a:extLst>
              <a:ext uri="{FF2B5EF4-FFF2-40B4-BE49-F238E27FC236}">
                <a16:creationId xmlns:a16="http://schemas.microsoft.com/office/drawing/2014/main" id="{842FE360-D812-4B5E-92C4-1165E311A96D}"/>
              </a:ext>
            </a:extLst>
          </p:cNvPr>
          <p:cNvPicPr>
            <a:picLocks noChangeAspect="1"/>
          </p:cNvPicPr>
          <p:nvPr/>
        </p:nvPicPr>
        <p:blipFill rotWithShape="1">
          <a:blip r:embed="rId3"/>
          <a:srcRect t="18442" r="25391" b="7975"/>
          <a:stretch/>
        </p:blipFill>
        <p:spPr>
          <a:xfrm>
            <a:off x="3032364" y="1811709"/>
            <a:ext cx="9096375" cy="5046291"/>
          </a:xfrm>
          <a:prstGeom prst="rect">
            <a:avLst/>
          </a:prstGeom>
        </p:spPr>
      </p:pic>
    </p:spTree>
    <p:extLst>
      <p:ext uri="{BB962C8B-B14F-4D97-AF65-F5344CB8AC3E}">
        <p14:creationId xmlns:p14="http://schemas.microsoft.com/office/powerpoint/2010/main" val="1369881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E62DFEF-3231-4FFA-B900-01EE5E02E4A3}"/>
              </a:ext>
            </a:extLst>
          </p:cNvPr>
          <p:cNvSpPr txBox="1"/>
          <p:nvPr/>
        </p:nvSpPr>
        <p:spPr>
          <a:xfrm>
            <a:off x="6178920" y="3167390"/>
            <a:ext cx="4222118" cy="523220"/>
          </a:xfrm>
          <a:prstGeom prst="rect">
            <a:avLst/>
          </a:prstGeom>
          <a:noFill/>
        </p:spPr>
        <p:txBody>
          <a:bodyPr wrap="none" rtlCol="0">
            <a:spAutoFit/>
          </a:bodyPr>
          <a:lstStyle/>
          <a:p>
            <a:r>
              <a:rPr lang="cs-CZ" sz="2800" b="1" dirty="0" err="1"/>
              <a:t>Time</a:t>
            </a:r>
            <a:r>
              <a:rPr lang="cs-CZ" sz="2800" b="1" dirty="0"/>
              <a:t> </a:t>
            </a:r>
            <a:r>
              <a:rPr lang="cs-CZ" sz="2800" b="1" dirty="0" err="1"/>
              <a:t>for</a:t>
            </a:r>
            <a:r>
              <a:rPr lang="cs-CZ" sz="2800" b="1" dirty="0"/>
              <a:t> </a:t>
            </a:r>
            <a:r>
              <a:rPr lang="cs-CZ" sz="2800" b="1" dirty="0" err="1"/>
              <a:t>your</a:t>
            </a:r>
            <a:r>
              <a:rPr lang="cs-CZ" sz="2800" b="1" dirty="0"/>
              <a:t> </a:t>
            </a:r>
            <a:r>
              <a:rPr lang="cs-CZ" sz="2800" b="1" dirty="0" err="1"/>
              <a:t>questions</a:t>
            </a:r>
            <a:r>
              <a:rPr lang="cs-CZ" sz="2800" b="1" dirty="0"/>
              <a:t>…   </a:t>
            </a:r>
          </a:p>
        </p:txBody>
      </p:sp>
      <p:pic>
        <p:nvPicPr>
          <p:cNvPr id="3074" name="Picture 2" descr="https://images.unsplash.com/photo-1601027847350-0285867c31f7?ixlib=rb-4.0.3&amp;ixid=MnwxMjA3fDB8MHxwaG90by1wYWdlfHx8fGVufDB8fHx8&amp;auto=format&amp;fit=crop&amp;w=1000&amp;q=80">
            <a:extLst>
              <a:ext uri="{FF2B5EF4-FFF2-40B4-BE49-F238E27FC236}">
                <a16:creationId xmlns:a16="http://schemas.microsoft.com/office/drawing/2014/main" id="{3C40A7FC-7B02-48A0-AA75-9A90C7712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0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Homework</a:t>
            </a:r>
            <a:r>
              <a:rPr lang="cs-CZ" dirty="0"/>
              <a:t> #2</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1199072"/>
            <a:ext cx="10091871" cy="5111997"/>
          </a:xfrm>
        </p:spPr>
        <p:txBody>
          <a:bodyPr>
            <a:normAutofit fontScale="62500" lnSpcReduction="20000"/>
          </a:bodyPr>
          <a:lstStyle/>
          <a:p>
            <a:pPr marL="0" indent="0">
              <a:buNone/>
            </a:pPr>
            <a:r>
              <a:rPr lang="en-GB" dirty="0"/>
              <a:t>Think about double-loop learning situations. These are typically big "aha" moments when you realize that your previous assumptions about a problem or situation were not (fully) correct and you need to change them.</a:t>
            </a:r>
          </a:p>
          <a:p>
            <a:pPr marL="0" indent="0">
              <a:buNone/>
            </a:pPr>
            <a:r>
              <a:rPr lang="en-GB" dirty="0"/>
              <a:t>The first task is to think about your own experience when you have realized that your assumptions about something (what is important, what works, what is good) were wrong. </a:t>
            </a:r>
            <a:br>
              <a:rPr lang="cs-CZ" dirty="0"/>
            </a:br>
            <a:r>
              <a:rPr lang="en-GB" dirty="0"/>
              <a:t>Write one page about it (250-350 world) and make sure that your text it is clear in:</a:t>
            </a:r>
          </a:p>
          <a:p>
            <a:r>
              <a:rPr lang="en-GB" dirty="0"/>
              <a:t>What were your initial assumptions?</a:t>
            </a:r>
          </a:p>
          <a:p>
            <a:r>
              <a:rPr lang="en-GB" dirty="0"/>
              <a:t>What were your new assumptions?</a:t>
            </a:r>
          </a:p>
          <a:p>
            <a:r>
              <a:rPr lang="en-GB" dirty="0"/>
              <a:t>What </a:t>
            </a:r>
            <a:r>
              <a:rPr lang="cs-CZ" dirty="0" err="1"/>
              <a:t>happened</a:t>
            </a:r>
            <a:r>
              <a:rPr lang="cs-CZ" dirty="0"/>
              <a:t> </a:t>
            </a:r>
            <a:r>
              <a:rPr lang="cs-CZ" dirty="0" err="1"/>
              <a:t>that</a:t>
            </a:r>
            <a:r>
              <a:rPr lang="cs-CZ" dirty="0"/>
              <a:t> </a:t>
            </a:r>
            <a:r>
              <a:rPr lang="cs-CZ" dirty="0" err="1"/>
              <a:t>helped</a:t>
            </a:r>
            <a:r>
              <a:rPr lang="cs-CZ" dirty="0"/>
              <a:t> </a:t>
            </a:r>
            <a:r>
              <a:rPr lang="cs-CZ" dirty="0" err="1"/>
              <a:t>you</a:t>
            </a:r>
            <a:r>
              <a:rPr lang="cs-CZ" dirty="0"/>
              <a:t> to </a:t>
            </a:r>
            <a:r>
              <a:rPr lang="en-GB" dirty="0"/>
              <a:t>update your assumptions?</a:t>
            </a:r>
          </a:p>
          <a:p>
            <a:pPr marL="0" indent="0">
              <a:buNone/>
            </a:pPr>
            <a:r>
              <a:rPr lang="en-GB" dirty="0"/>
              <a:t>The second task is to think about any policy or public service case that you know, from anywhere around the world that in your opinion should be changed/improved. It may be something small, like how some service is provided at the municipal level, or some public policy area at the national scale. </a:t>
            </a:r>
          </a:p>
          <a:p>
            <a:pPr marL="0" indent="0">
              <a:buNone/>
            </a:pPr>
            <a:r>
              <a:rPr lang="en-GB" dirty="0"/>
              <a:t>Write one page (250-350 words) about this case and make sure that from your</a:t>
            </a:r>
            <a:r>
              <a:rPr lang="cs-CZ" dirty="0"/>
              <a:t> text</a:t>
            </a:r>
            <a:r>
              <a:rPr lang="en-GB" dirty="0"/>
              <a:t> it is obvious:</a:t>
            </a:r>
          </a:p>
          <a:p>
            <a:r>
              <a:rPr lang="en-GB" dirty="0"/>
              <a:t>What wrong assumptions are making the policy/service problematic?</a:t>
            </a:r>
          </a:p>
          <a:p>
            <a:r>
              <a:rPr lang="en-GB" dirty="0"/>
              <a:t>What are better assumptions that, when adopted, may improve the system/service/situation?</a:t>
            </a:r>
          </a:p>
          <a:p>
            <a:r>
              <a:rPr lang="en-GB" dirty="0"/>
              <a:t>What can help relevant people in charge of the policy/service to change their assumptions?</a:t>
            </a:r>
          </a:p>
          <a:p>
            <a:pPr marL="0" indent="0">
              <a:buNone/>
            </a:pPr>
            <a:r>
              <a:rPr lang="cs-CZ" dirty="0" err="1">
                <a:solidFill>
                  <a:srgbClr val="CC0066"/>
                </a:solidFill>
              </a:rPr>
              <a:t>Deadline</a:t>
            </a:r>
            <a:r>
              <a:rPr lang="cs-CZ" dirty="0">
                <a:solidFill>
                  <a:srgbClr val="CC0066"/>
                </a:solidFill>
              </a:rPr>
              <a:t>: </a:t>
            </a:r>
            <a:r>
              <a:rPr lang="cs-CZ" dirty="0" err="1">
                <a:solidFill>
                  <a:srgbClr val="CC0066"/>
                </a:solidFill>
              </a:rPr>
              <a:t>Monday</a:t>
            </a:r>
            <a:r>
              <a:rPr lang="cs-CZ" dirty="0">
                <a:solidFill>
                  <a:srgbClr val="CC0066"/>
                </a:solidFill>
              </a:rPr>
              <a:t>, Nov 7 , 23:59 CEST</a:t>
            </a:r>
          </a:p>
        </p:txBody>
      </p:sp>
    </p:spTree>
    <p:extLst>
      <p:ext uri="{BB962C8B-B14F-4D97-AF65-F5344CB8AC3E}">
        <p14:creationId xmlns:p14="http://schemas.microsoft.com/office/powerpoint/2010/main" val="111611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#1: </a:t>
            </a:r>
            <a:r>
              <a:rPr lang="cs-CZ" dirty="0" err="1"/>
              <a:t>The</a:t>
            </a:r>
            <a:r>
              <a:rPr lang="cs-CZ" dirty="0"/>
              <a:t> </a:t>
            </a:r>
            <a:r>
              <a:rPr lang="cs-CZ" dirty="0" err="1"/>
              <a:t>environment</a:t>
            </a:r>
            <a:r>
              <a:rPr lang="cs-CZ" dirty="0"/>
              <a:t> </a:t>
            </a:r>
            <a:r>
              <a:rPr lang="cs-CZ" dirty="0" err="1"/>
              <a:t>we</a:t>
            </a:r>
            <a:r>
              <a:rPr lang="cs-CZ" dirty="0"/>
              <a:t> </a:t>
            </a:r>
            <a:r>
              <a:rPr lang="cs-CZ" dirty="0" err="1"/>
              <a:t>operate</a:t>
            </a:r>
            <a:r>
              <a:rPr lang="cs-CZ" dirty="0"/>
              <a:t> in </a:t>
            </a:r>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cs-CZ" dirty="0"/>
              <a:t>F</a:t>
            </a:r>
            <a:r>
              <a:rPr lang="en-GB" dirty="0"/>
              <a:t>rom relatively stable and predictable </a:t>
            </a:r>
            <a:r>
              <a:rPr lang="cs-CZ" dirty="0" err="1"/>
              <a:t>world</a:t>
            </a:r>
            <a:r>
              <a:rPr lang="cs-CZ" dirty="0"/>
              <a:t> …</a:t>
            </a:r>
            <a:r>
              <a:rPr lang="en-GB" dirty="0"/>
              <a:t> </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a:endCxn id="4" idx="0"/>
          </p:cNvCxnSpPr>
          <p:nvPr/>
        </p:nvCxnSpPr>
        <p:spPr>
          <a:xfrm>
            <a:off x="6095110" y="1982623"/>
            <a:ext cx="444"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dirty="0"/>
              <a:t>… </a:t>
            </a:r>
            <a:r>
              <a:rPr lang="en-GB" dirty="0"/>
              <a:t>to </a:t>
            </a:r>
            <a:r>
              <a:rPr lang="cs-CZ" dirty="0"/>
              <a:t>V. U. C. A. (</a:t>
            </a:r>
            <a:r>
              <a:rPr lang="en-GB" dirty="0"/>
              <a:t>volatile, uncertain, complex and ambiguous</a:t>
            </a:r>
            <a:r>
              <a:rPr lang="cs-CZ" dirty="0"/>
              <a:t>)</a:t>
            </a:r>
            <a:r>
              <a:rPr lang="en-GB" dirty="0"/>
              <a:t> world</a:t>
            </a:r>
            <a:endParaRPr lang="cs-CZ" dirty="0"/>
          </a:p>
        </p:txBody>
      </p:sp>
      <p:sp>
        <p:nvSpPr>
          <p:cNvPr id="4" name="TextovéPole 3">
            <a:extLst>
              <a:ext uri="{FF2B5EF4-FFF2-40B4-BE49-F238E27FC236}">
                <a16:creationId xmlns:a16="http://schemas.microsoft.com/office/drawing/2014/main" id="{6ECB3F13-826B-4513-9F8D-ECCA27559020}"/>
              </a:ext>
            </a:extLst>
          </p:cNvPr>
          <p:cNvSpPr txBox="1"/>
          <p:nvPr/>
        </p:nvSpPr>
        <p:spPr>
          <a:xfrm>
            <a:off x="1051842" y="3429000"/>
            <a:ext cx="10087423" cy="2862322"/>
          </a:xfrm>
          <a:prstGeom prst="rect">
            <a:avLst/>
          </a:prstGeom>
          <a:noFill/>
        </p:spPr>
        <p:txBody>
          <a:bodyPr wrap="square" rtlCol="0">
            <a:spAutoFit/>
          </a:bodyPr>
          <a:lstStyle/>
          <a:p>
            <a:pPr algn="just"/>
            <a:r>
              <a:rPr lang="cs-CZ" sz="2000" dirty="0"/>
              <a:t>Most public </a:t>
            </a:r>
            <a:r>
              <a:rPr lang="cs-CZ" sz="2000" dirty="0" err="1"/>
              <a:t>policies</a:t>
            </a:r>
            <a:r>
              <a:rPr lang="cs-CZ" sz="2000" dirty="0"/>
              <a:t> </a:t>
            </a:r>
            <a:r>
              <a:rPr lang="cs-CZ" sz="2000" dirty="0" err="1"/>
              <a:t>implicitly</a:t>
            </a:r>
            <a:r>
              <a:rPr lang="cs-CZ" sz="2000" dirty="0"/>
              <a:t> </a:t>
            </a:r>
            <a:r>
              <a:rPr lang="cs-CZ" sz="2000" dirty="0" err="1"/>
              <a:t>assume</a:t>
            </a:r>
            <a:r>
              <a:rPr lang="cs-CZ" sz="2000" dirty="0"/>
              <a:t> </a:t>
            </a:r>
            <a:r>
              <a:rPr lang="cs-CZ" sz="2000" dirty="0" err="1"/>
              <a:t>the</a:t>
            </a:r>
            <a:r>
              <a:rPr lang="cs-CZ" sz="2000" dirty="0"/>
              <a:t> </a:t>
            </a:r>
            <a:r>
              <a:rPr lang="cs-CZ" sz="2000" dirty="0" err="1"/>
              <a:t>world</a:t>
            </a:r>
            <a:r>
              <a:rPr lang="cs-CZ" sz="2000" dirty="0"/>
              <a:t> </a:t>
            </a:r>
            <a:r>
              <a:rPr lang="cs-CZ" sz="2000" dirty="0" err="1"/>
              <a:t>is</a:t>
            </a:r>
            <a:r>
              <a:rPr lang="cs-CZ" sz="2000" dirty="0"/>
              <a:t> </a:t>
            </a:r>
            <a:r>
              <a:rPr lang="cs-CZ" sz="2000" dirty="0" err="1"/>
              <a:t>relatively</a:t>
            </a:r>
            <a:r>
              <a:rPr lang="cs-CZ" sz="2000" dirty="0"/>
              <a:t> </a:t>
            </a:r>
            <a:r>
              <a:rPr lang="cs-CZ" sz="2000" dirty="0" err="1"/>
              <a:t>stable</a:t>
            </a:r>
            <a:r>
              <a:rPr lang="cs-CZ" sz="2000" dirty="0"/>
              <a:t> and </a:t>
            </a:r>
            <a:r>
              <a:rPr lang="cs-CZ" sz="2000" dirty="0" err="1"/>
              <a:t>predictable</a:t>
            </a:r>
            <a:r>
              <a:rPr lang="cs-CZ" sz="2000" dirty="0"/>
              <a:t>. </a:t>
            </a:r>
            <a:r>
              <a:rPr lang="cs-CZ" sz="2000" dirty="0" err="1"/>
              <a:t>Patterns</a:t>
            </a:r>
            <a:r>
              <a:rPr lang="cs-CZ" sz="2000" dirty="0"/>
              <a:t> </a:t>
            </a:r>
            <a:r>
              <a:rPr lang="cs-CZ" sz="2000" dirty="0" err="1"/>
              <a:t>repeat</a:t>
            </a:r>
            <a:r>
              <a:rPr lang="cs-CZ" sz="2000" dirty="0"/>
              <a:t>. </a:t>
            </a:r>
            <a:r>
              <a:rPr lang="cs-CZ" sz="2000" dirty="0" err="1"/>
              <a:t>Causalities</a:t>
            </a:r>
            <a:r>
              <a:rPr lang="cs-CZ" sz="2000" dirty="0"/>
              <a:t> are </a:t>
            </a:r>
            <a:r>
              <a:rPr lang="cs-CZ" sz="2000" dirty="0" err="1"/>
              <a:t>known</a:t>
            </a:r>
            <a:r>
              <a:rPr lang="cs-CZ" sz="2000" dirty="0"/>
              <a:t>. </a:t>
            </a:r>
            <a:r>
              <a:rPr lang="cs-CZ" sz="2000" dirty="0" err="1"/>
              <a:t>We</a:t>
            </a:r>
            <a:r>
              <a:rPr lang="cs-CZ" sz="2000" dirty="0"/>
              <a:t> </a:t>
            </a:r>
            <a:r>
              <a:rPr lang="cs-CZ" sz="2000" dirty="0" err="1"/>
              <a:t>know</a:t>
            </a:r>
            <a:r>
              <a:rPr lang="cs-CZ" sz="2000" dirty="0"/>
              <a:t> </a:t>
            </a:r>
            <a:r>
              <a:rPr lang="cs-CZ" sz="2000" dirty="0" err="1"/>
              <a:t>what</a:t>
            </a:r>
            <a:r>
              <a:rPr lang="cs-CZ" sz="2000" dirty="0"/>
              <a:t> </a:t>
            </a:r>
            <a:r>
              <a:rPr lang="cs-CZ" sz="2000" dirty="0" err="1"/>
              <a:t>we</a:t>
            </a:r>
            <a:r>
              <a:rPr lang="cs-CZ" sz="2000" dirty="0"/>
              <a:t> are </a:t>
            </a:r>
            <a:r>
              <a:rPr lang="cs-CZ" sz="2000" dirty="0" err="1"/>
              <a:t>facing</a:t>
            </a:r>
            <a:r>
              <a:rPr lang="cs-CZ" sz="2000" dirty="0"/>
              <a:t> and </a:t>
            </a:r>
            <a:r>
              <a:rPr lang="cs-CZ" sz="2000" dirty="0" err="1"/>
              <a:t>we</a:t>
            </a:r>
            <a:r>
              <a:rPr lang="cs-CZ" sz="2000" dirty="0"/>
              <a:t> </a:t>
            </a:r>
            <a:r>
              <a:rPr lang="cs-CZ" sz="2000" dirty="0" err="1"/>
              <a:t>can</a:t>
            </a:r>
            <a:r>
              <a:rPr lang="cs-CZ" sz="2000" dirty="0"/>
              <a:t> </a:t>
            </a:r>
            <a:r>
              <a:rPr lang="cs-CZ" sz="2000" dirty="0" err="1"/>
              <a:t>agree</a:t>
            </a:r>
            <a:r>
              <a:rPr lang="cs-CZ" sz="2000" dirty="0"/>
              <a:t> </a:t>
            </a:r>
            <a:r>
              <a:rPr lang="cs-CZ" sz="2000" dirty="0" err="1"/>
              <a:t>with</a:t>
            </a:r>
            <a:r>
              <a:rPr lang="cs-CZ" sz="2000" dirty="0"/>
              <a:t> </a:t>
            </a:r>
            <a:r>
              <a:rPr lang="cs-CZ" sz="2000" dirty="0" err="1"/>
              <a:t>each</a:t>
            </a:r>
            <a:r>
              <a:rPr lang="cs-CZ" sz="2000" dirty="0"/>
              <a:t> </a:t>
            </a:r>
            <a:r>
              <a:rPr lang="cs-CZ" sz="2000" dirty="0" err="1"/>
              <a:t>other</a:t>
            </a:r>
            <a:r>
              <a:rPr lang="cs-CZ" sz="2000" dirty="0"/>
              <a:t> </a:t>
            </a:r>
            <a:r>
              <a:rPr lang="cs-CZ" sz="2000" dirty="0" err="1"/>
              <a:t>about</a:t>
            </a:r>
            <a:r>
              <a:rPr lang="cs-CZ" sz="2000" dirty="0"/>
              <a:t> </a:t>
            </a:r>
            <a:r>
              <a:rPr lang="cs-CZ" sz="2000" dirty="0" err="1"/>
              <a:t>it</a:t>
            </a:r>
            <a:r>
              <a:rPr lang="cs-CZ" sz="2000" dirty="0"/>
              <a:t>. V.U.C.A. </a:t>
            </a:r>
            <a:r>
              <a:rPr lang="cs-CZ" sz="2000" dirty="0" err="1"/>
              <a:t>world</a:t>
            </a:r>
            <a:r>
              <a:rPr lang="cs-CZ" sz="2000" dirty="0"/>
              <a:t> </a:t>
            </a:r>
            <a:r>
              <a:rPr lang="cs-CZ" sz="2000" dirty="0" err="1"/>
              <a:t>is</a:t>
            </a:r>
            <a:r>
              <a:rPr lang="cs-CZ" sz="2000" dirty="0"/>
              <a:t> </a:t>
            </a:r>
            <a:r>
              <a:rPr lang="cs-CZ" sz="2000" dirty="0" err="1"/>
              <a:t>different</a:t>
            </a:r>
            <a:r>
              <a:rPr lang="cs-CZ" sz="2000" dirty="0"/>
              <a:t>: </a:t>
            </a:r>
            <a:r>
              <a:rPr lang="cs-CZ" sz="2000" dirty="0" err="1"/>
              <a:t>determined</a:t>
            </a:r>
            <a:r>
              <a:rPr lang="cs-CZ" sz="2000" dirty="0"/>
              <a:t> by </a:t>
            </a:r>
            <a:r>
              <a:rPr lang="cs-CZ" sz="2000" b="1" dirty="0">
                <a:solidFill>
                  <a:srgbClr val="CC0066"/>
                </a:solidFill>
              </a:rPr>
              <a:t>Volatility</a:t>
            </a:r>
            <a:r>
              <a:rPr lang="cs-CZ" sz="2000" dirty="0"/>
              <a:t> – Fast </a:t>
            </a:r>
            <a:r>
              <a:rPr lang="cs-CZ" sz="2000" dirty="0" err="1"/>
              <a:t>unpredictable</a:t>
            </a:r>
            <a:r>
              <a:rPr lang="cs-CZ" sz="2000" dirty="0"/>
              <a:t> </a:t>
            </a:r>
            <a:r>
              <a:rPr lang="cs-CZ" sz="2000" dirty="0" err="1"/>
              <a:t>changes</a:t>
            </a:r>
            <a:r>
              <a:rPr lang="cs-CZ" sz="2000" dirty="0"/>
              <a:t> </a:t>
            </a:r>
            <a:r>
              <a:rPr lang="cs-CZ" sz="2000" dirty="0" err="1"/>
              <a:t>without</a:t>
            </a:r>
            <a:r>
              <a:rPr lang="cs-CZ" sz="2000" dirty="0"/>
              <a:t> </a:t>
            </a:r>
            <a:r>
              <a:rPr lang="cs-CZ" sz="2000" dirty="0" err="1"/>
              <a:t>clear</a:t>
            </a:r>
            <a:r>
              <a:rPr lang="cs-CZ" sz="2000" dirty="0"/>
              <a:t> </a:t>
            </a:r>
            <a:r>
              <a:rPr lang="cs-CZ" sz="2000" dirty="0" err="1"/>
              <a:t>patterns</a:t>
            </a:r>
            <a:r>
              <a:rPr lang="cs-CZ" sz="2000" dirty="0"/>
              <a:t> </a:t>
            </a:r>
            <a:r>
              <a:rPr lang="cs-CZ" sz="2000" dirty="0" err="1"/>
              <a:t>or</a:t>
            </a:r>
            <a:r>
              <a:rPr lang="cs-CZ" sz="2000" dirty="0"/>
              <a:t> </a:t>
            </a:r>
            <a:r>
              <a:rPr lang="cs-CZ" sz="2000" dirty="0" err="1"/>
              <a:t>trends</a:t>
            </a:r>
            <a:r>
              <a:rPr lang="cs-CZ" sz="2000" dirty="0"/>
              <a:t>; </a:t>
            </a:r>
            <a:r>
              <a:rPr lang="cs-CZ" sz="2000" b="1" dirty="0" err="1">
                <a:solidFill>
                  <a:srgbClr val="CC0066"/>
                </a:solidFill>
              </a:rPr>
              <a:t>Uncertainty</a:t>
            </a:r>
            <a:r>
              <a:rPr lang="cs-CZ" sz="2000" dirty="0"/>
              <a:t> – </a:t>
            </a:r>
            <a:r>
              <a:rPr lang="cs-CZ" sz="2000" dirty="0" err="1"/>
              <a:t>Frequent</a:t>
            </a:r>
            <a:r>
              <a:rPr lang="cs-CZ" sz="2000" dirty="0"/>
              <a:t> </a:t>
            </a:r>
            <a:r>
              <a:rPr lang="cs-CZ" sz="2000" dirty="0" err="1"/>
              <a:t>disruptive</a:t>
            </a:r>
            <a:r>
              <a:rPr lang="cs-CZ" sz="2000" dirty="0"/>
              <a:t> </a:t>
            </a:r>
            <a:r>
              <a:rPr lang="cs-CZ" sz="2000" dirty="0" err="1"/>
              <a:t>changes</a:t>
            </a:r>
            <a:r>
              <a:rPr lang="cs-CZ" sz="2000" dirty="0"/>
              <a:t> </a:t>
            </a:r>
            <a:r>
              <a:rPr lang="cs-CZ" sz="2000" dirty="0" err="1"/>
              <a:t>where</a:t>
            </a:r>
            <a:r>
              <a:rPr lang="cs-CZ" sz="2000" dirty="0"/>
              <a:t> </a:t>
            </a:r>
            <a:r>
              <a:rPr lang="cs-CZ" sz="2000" dirty="0" err="1"/>
              <a:t>the</a:t>
            </a:r>
            <a:r>
              <a:rPr lang="cs-CZ" sz="2000" dirty="0"/>
              <a:t> part </a:t>
            </a:r>
            <a:r>
              <a:rPr lang="cs-CZ" sz="2000" dirty="0" err="1"/>
              <a:t>is</a:t>
            </a:r>
            <a:r>
              <a:rPr lang="cs-CZ" sz="2000" dirty="0"/>
              <a:t> not a </a:t>
            </a:r>
            <a:r>
              <a:rPr lang="cs-CZ" sz="2000" dirty="0" err="1"/>
              <a:t>good</a:t>
            </a:r>
            <a:r>
              <a:rPr lang="cs-CZ" sz="2000" dirty="0"/>
              <a:t> </a:t>
            </a:r>
            <a:r>
              <a:rPr lang="cs-CZ" sz="2000" dirty="0" err="1"/>
              <a:t>predictor</a:t>
            </a:r>
            <a:r>
              <a:rPr lang="cs-CZ" sz="2000" dirty="0"/>
              <a:t> </a:t>
            </a:r>
            <a:r>
              <a:rPr lang="cs-CZ" sz="2000" dirty="0" err="1"/>
              <a:t>of</a:t>
            </a:r>
            <a:r>
              <a:rPr lang="cs-CZ" sz="2000" dirty="0"/>
              <a:t> </a:t>
            </a:r>
            <a:r>
              <a:rPr lang="cs-CZ" sz="2000" dirty="0" err="1"/>
              <a:t>the</a:t>
            </a:r>
            <a:r>
              <a:rPr lang="cs-CZ" sz="2000" dirty="0"/>
              <a:t> </a:t>
            </a:r>
            <a:r>
              <a:rPr lang="cs-CZ" sz="2000" dirty="0" err="1"/>
              <a:t>future</a:t>
            </a:r>
            <a:r>
              <a:rPr lang="cs-CZ" sz="2000" dirty="0"/>
              <a:t>; </a:t>
            </a:r>
            <a:r>
              <a:rPr lang="cs-CZ" sz="2000" b="1" dirty="0" err="1">
                <a:solidFill>
                  <a:srgbClr val="CC0066"/>
                </a:solidFill>
              </a:rPr>
              <a:t>Complexity</a:t>
            </a:r>
            <a:r>
              <a:rPr lang="cs-CZ" sz="2000" dirty="0"/>
              <a:t> – </a:t>
            </a:r>
            <a:r>
              <a:rPr lang="cs-CZ" sz="2000" dirty="0" err="1"/>
              <a:t>Multiple</a:t>
            </a:r>
            <a:r>
              <a:rPr lang="cs-CZ" sz="2000" dirty="0"/>
              <a:t>, </a:t>
            </a:r>
            <a:r>
              <a:rPr lang="cs-CZ" sz="2000" dirty="0" err="1"/>
              <a:t>complex</a:t>
            </a:r>
            <a:r>
              <a:rPr lang="cs-CZ" sz="2000" dirty="0"/>
              <a:t>, </a:t>
            </a:r>
            <a:r>
              <a:rPr lang="cs-CZ" sz="2000" dirty="0" err="1"/>
              <a:t>interwined</a:t>
            </a:r>
            <a:r>
              <a:rPr lang="cs-CZ" sz="2000" dirty="0"/>
              <a:t> </a:t>
            </a:r>
            <a:r>
              <a:rPr lang="cs-CZ" sz="2000" dirty="0" err="1"/>
              <a:t>technological</a:t>
            </a:r>
            <a:r>
              <a:rPr lang="cs-CZ" sz="2000" dirty="0"/>
              <a:t>, </a:t>
            </a:r>
            <a:r>
              <a:rPr lang="cs-CZ" sz="2000" dirty="0" err="1"/>
              <a:t>societal</a:t>
            </a:r>
            <a:r>
              <a:rPr lang="cs-CZ" sz="2000" dirty="0"/>
              <a:t>, </a:t>
            </a:r>
            <a:r>
              <a:rPr lang="cs-CZ" sz="2000" dirty="0" err="1"/>
              <a:t>geopolitical</a:t>
            </a:r>
            <a:r>
              <a:rPr lang="cs-CZ" sz="2000" dirty="0"/>
              <a:t> and </a:t>
            </a:r>
            <a:r>
              <a:rPr lang="cs-CZ" sz="2000" dirty="0" err="1"/>
              <a:t>ecological</a:t>
            </a:r>
            <a:r>
              <a:rPr lang="cs-CZ" sz="2000" dirty="0"/>
              <a:t> </a:t>
            </a:r>
            <a:r>
              <a:rPr lang="cs-CZ" sz="2000" dirty="0" err="1"/>
              <a:t>evolutions</a:t>
            </a:r>
            <a:r>
              <a:rPr lang="cs-CZ" sz="2000" dirty="0"/>
              <a:t>; and </a:t>
            </a:r>
            <a:r>
              <a:rPr lang="cs-CZ" sz="2000" b="1" dirty="0" err="1">
                <a:solidFill>
                  <a:srgbClr val="CC0066"/>
                </a:solidFill>
              </a:rPr>
              <a:t>Ambiguity</a:t>
            </a:r>
            <a:r>
              <a:rPr lang="cs-CZ" sz="2000" dirty="0"/>
              <a:t> – </a:t>
            </a:r>
            <a:r>
              <a:rPr lang="cs-CZ" sz="2000" dirty="0" err="1"/>
              <a:t>Little</a:t>
            </a:r>
            <a:r>
              <a:rPr lang="cs-CZ" sz="2000" dirty="0"/>
              <a:t> </a:t>
            </a:r>
            <a:r>
              <a:rPr lang="cs-CZ" sz="2000" dirty="0" err="1"/>
              <a:t>clarity</a:t>
            </a:r>
            <a:r>
              <a:rPr lang="cs-CZ" sz="2000" dirty="0"/>
              <a:t> on </a:t>
            </a:r>
            <a:r>
              <a:rPr lang="cs-CZ" sz="2000" dirty="0" err="1"/>
              <a:t>what</a:t>
            </a:r>
            <a:r>
              <a:rPr lang="cs-CZ" sz="2000" dirty="0"/>
              <a:t> </a:t>
            </a:r>
            <a:r>
              <a:rPr lang="cs-CZ" sz="2000" dirty="0" err="1"/>
              <a:t>is</a:t>
            </a:r>
            <a:r>
              <a:rPr lang="cs-CZ" sz="2000" dirty="0"/>
              <a:t> </a:t>
            </a:r>
            <a:r>
              <a:rPr lang="cs-CZ" sz="2000" dirty="0" err="1"/>
              <a:t>real</a:t>
            </a:r>
            <a:r>
              <a:rPr lang="cs-CZ" sz="2000" dirty="0"/>
              <a:t> </a:t>
            </a:r>
            <a:r>
              <a:rPr lang="cs-CZ" sz="2000" dirty="0" err="1"/>
              <a:t>or</a:t>
            </a:r>
            <a:r>
              <a:rPr lang="cs-CZ" sz="2000" dirty="0"/>
              <a:t> </a:t>
            </a:r>
            <a:r>
              <a:rPr lang="cs-CZ" sz="2000" dirty="0" err="1"/>
              <a:t>true</a:t>
            </a:r>
            <a:r>
              <a:rPr lang="cs-CZ" sz="2000" dirty="0"/>
              <a:t> and </a:t>
            </a:r>
            <a:r>
              <a:rPr lang="cs-CZ" sz="2000" dirty="0" err="1"/>
              <a:t>difficult</a:t>
            </a:r>
            <a:r>
              <a:rPr lang="cs-CZ" sz="2000" dirty="0"/>
              <a:t> to </a:t>
            </a:r>
            <a:r>
              <a:rPr lang="cs-CZ" sz="2000" dirty="0" err="1"/>
              <a:t>predict</a:t>
            </a:r>
            <a:r>
              <a:rPr lang="cs-CZ" sz="2000" dirty="0"/>
              <a:t> </a:t>
            </a:r>
            <a:r>
              <a:rPr lang="cs-CZ" sz="2000" dirty="0" err="1"/>
              <a:t>the</a:t>
            </a:r>
            <a:r>
              <a:rPr lang="cs-CZ" sz="2000" dirty="0"/>
              <a:t> </a:t>
            </a:r>
            <a:r>
              <a:rPr lang="cs-CZ" sz="2000" dirty="0" err="1"/>
              <a:t>impact</a:t>
            </a:r>
            <a:r>
              <a:rPr lang="cs-CZ" sz="2000" dirty="0"/>
              <a:t> </a:t>
            </a:r>
            <a:r>
              <a:rPr lang="cs-CZ" sz="2000" dirty="0" err="1"/>
              <a:t>of</a:t>
            </a:r>
            <a:r>
              <a:rPr lang="cs-CZ" sz="2000" dirty="0"/>
              <a:t> </a:t>
            </a:r>
            <a:r>
              <a:rPr lang="cs-CZ" sz="2000" dirty="0" err="1"/>
              <a:t>actions</a:t>
            </a:r>
            <a:r>
              <a:rPr lang="cs-CZ" sz="2000" dirty="0"/>
              <a:t> </a:t>
            </a:r>
            <a:r>
              <a:rPr lang="cs-CZ" sz="2000" dirty="0" err="1"/>
              <a:t>or</a:t>
            </a:r>
            <a:r>
              <a:rPr lang="cs-CZ" sz="2000" dirty="0"/>
              <a:t> </a:t>
            </a:r>
            <a:r>
              <a:rPr lang="cs-CZ" sz="2000" dirty="0" err="1"/>
              <a:t>initiatives</a:t>
            </a:r>
            <a:r>
              <a:rPr lang="cs-CZ" sz="2000" dirty="0"/>
              <a:t>. </a:t>
            </a:r>
            <a:r>
              <a:rPr lang="cs-CZ" sz="2000" dirty="0" err="1"/>
              <a:t>The</a:t>
            </a:r>
            <a:r>
              <a:rPr lang="cs-CZ" sz="2000" dirty="0"/>
              <a:t> </a:t>
            </a:r>
            <a:r>
              <a:rPr lang="cs-CZ" sz="2000" dirty="0" err="1"/>
              <a:t>environment</a:t>
            </a:r>
            <a:r>
              <a:rPr lang="cs-CZ" sz="2000" dirty="0"/>
              <a:t> </a:t>
            </a:r>
            <a:r>
              <a:rPr lang="cs-CZ" sz="2000" dirty="0" err="1"/>
              <a:t>is</a:t>
            </a:r>
            <a:r>
              <a:rPr lang="cs-CZ" sz="2000" dirty="0"/>
              <a:t> </a:t>
            </a:r>
            <a:r>
              <a:rPr lang="cs-CZ" sz="2000" dirty="0" err="1"/>
              <a:t>constantly</a:t>
            </a:r>
            <a:r>
              <a:rPr lang="cs-CZ" sz="2000" dirty="0"/>
              <a:t> </a:t>
            </a:r>
            <a:r>
              <a:rPr lang="cs-CZ" sz="2000" dirty="0" err="1"/>
              <a:t>changing</a:t>
            </a:r>
            <a:r>
              <a:rPr lang="cs-CZ" sz="2000" dirty="0"/>
              <a:t>. </a:t>
            </a:r>
            <a:r>
              <a:rPr lang="cs-CZ" sz="2000" dirty="0" err="1"/>
              <a:t>Now</a:t>
            </a:r>
            <a:r>
              <a:rPr lang="cs-CZ" sz="2000" dirty="0"/>
              <a:t> </a:t>
            </a:r>
            <a:r>
              <a:rPr lang="cs-CZ" sz="2000" dirty="0" err="1"/>
              <a:t>even</a:t>
            </a:r>
            <a:r>
              <a:rPr lang="cs-CZ" sz="2000" dirty="0"/>
              <a:t> </a:t>
            </a:r>
            <a:r>
              <a:rPr lang="cs-CZ" sz="2000" dirty="0" err="1"/>
              <a:t>with</a:t>
            </a:r>
            <a:r>
              <a:rPr lang="cs-CZ" sz="2000" dirty="0"/>
              <a:t> </a:t>
            </a:r>
            <a:r>
              <a:rPr lang="cs-CZ" sz="2000" dirty="0" err="1"/>
              <a:t>experties</a:t>
            </a:r>
            <a:r>
              <a:rPr lang="cs-CZ" sz="2000" dirty="0"/>
              <a:t> </a:t>
            </a:r>
            <a:r>
              <a:rPr lang="cs-CZ" sz="2000" dirty="0" err="1"/>
              <a:t>we</a:t>
            </a:r>
            <a:r>
              <a:rPr lang="cs-CZ" sz="2000" dirty="0"/>
              <a:t> are </a:t>
            </a:r>
            <a:r>
              <a:rPr lang="cs-CZ" sz="2000" dirty="0" err="1"/>
              <a:t>able</a:t>
            </a:r>
            <a:r>
              <a:rPr lang="cs-CZ" sz="2000" dirty="0"/>
              <a:t> to </a:t>
            </a:r>
            <a:r>
              <a:rPr lang="cs-CZ" sz="2000" dirty="0" err="1"/>
              <a:t>analyze</a:t>
            </a:r>
            <a:r>
              <a:rPr lang="cs-CZ" sz="2000" dirty="0"/>
              <a:t> </a:t>
            </a:r>
            <a:r>
              <a:rPr lang="cs-CZ" sz="2000" dirty="0" err="1"/>
              <a:t>it</a:t>
            </a:r>
            <a:r>
              <a:rPr lang="cs-CZ" sz="2000" dirty="0"/>
              <a:t> </a:t>
            </a:r>
            <a:r>
              <a:rPr lang="cs-CZ" sz="2000" dirty="0" err="1"/>
              <a:t>towards</a:t>
            </a:r>
            <a:r>
              <a:rPr lang="cs-CZ" sz="2000" dirty="0"/>
              <a:t> </a:t>
            </a:r>
            <a:r>
              <a:rPr lang="cs-CZ" sz="2000" dirty="0" err="1"/>
              <a:t>the</a:t>
            </a:r>
            <a:r>
              <a:rPr lang="cs-CZ" sz="2000" dirty="0"/>
              <a:t> </a:t>
            </a:r>
            <a:r>
              <a:rPr lang="cs-CZ" sz="2000" dirty="0" err="1"/>
              <a:t>future</a:t>
            </a:r>
            <a:r>
              <a:rPr lang="cs-CZ" sz="2000" dirty="0"/>
              <a:t>. </a:t>
            </a:r>
            <a:r>
              <a:rPr lang="cs-CZ" sz="2000" dirty="0" err="1"/>
              <a:t>How</a:t>
            </a:r>
            <a:r>
              <a:rPr lang="cs-CZ" sz="2000" dirty="0"/>
              <a:t> </a:t>
            </a:r>
            <a:r>
              <a:rPr lang="cs-CZ" sz="2000" dirty="0" err="1"/>
              <a:t>can</a:t>
            </a:r>
            <a:r>
              <a:rPr lang="cs-CZ" sz="2000" dirty="0"/>
              <a:t> public </a:t>
            </a:r>
            <a:r>
              <a:rPr lang="cs-CZ" sz="2000" dirty="0" err="1"/>
              <a:t>organisations</a:t>
            </a:r>
            <a:r>
              <a:rPr lang="cs-CZ" sz="2000" dirty="0"/>
              <a:t> face these </a:t>
            </a:r>
            <a:r>
              <a:rPr lang="cs-CZ" sz="2000" dirty="0" err="1"/>
              <a:t>challenges</a:t>
            </a:r>
            <a:r>
              <a:rPr lang="cs-CZ" sz="2000" dirty="0"/>
              <a:t>?</a:t>
            </a:r>
          </a:p>
        </p:txBody>
      </p:sp>
    </p:spTree>
    <p:extLst>
      <p:ext uri="{BB962C8B-B14F-4D97-AF65-F5344CB8AC3E}">
        <p14:creationId xmlns:p14="http://schemas.microsoft.com/office/powerpoint/2010/main" val="2300750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Double-</a:t>
            </a:r>
            <a:r>
              <a:rPr lang="cs-CZ" dirty="0" err="1"/>
              <a:t>loop</a:t>
            </a:r>
            <a:r>
              <a:rPr lang="cs-CZ" dirty="0"/>
              <a:t> </a:t>
            </a:r>
            <a:r>
              <a:rPr lang="cs-CZ" dirty="0" err="1"/>
              <a:t>learning</a:t>
            </a:r>
            <a:endParaRPr lang="cs-CZ" dirty="0"/>
          </a:p>
        </p:txBody>
      </p:sp>
      <p:sp>
        <p:nvSpPr>
          <p:cNvPr id="5" name="Zástupný symbol pro obsah 4">
            <a:extLst>
              <a:ext uri="{FF2B5EF4-FFF2-40B4-BE49-F238E27FC236}">
                <a16:creationId xmlns:a16="http://schemas.microsoft.com/office/drawing/2014/main" id="{95AC6E5E-FDE9-49F4-BFAD-27D33A84E050}"/>
              </a:ext>
            </a:extLst>
          </p:cNvPr>
          <p:cNvSpPr>
            <a:spLocks noGrp="1"/>
          </p:cNvSpPr>
          <p:nvPr>
            <p:ph idx="1"/>
          </p:nvPr>
        </p:nvSpPr>
        <p:spPr>
          <a:xfrm>
            <a:off x="5391509" y="2005012"/>
            <a:ext cx="5752207" cy="4306057"/>
          </a:xfrm>
        </p:spPr>
        <p:txBody>
          <a:bodyPr/>
          <a:lstStyle/>
          <a:p>
            <a:r>
              <a:rPr lang="cs-CZ" dirty="0" err="1"/>
              <a:t>When</a:t>
            </a:r>
            <a:r>
              <a:rPr lang="cs-CZ" dirty="0"/>
              <a:t> </a:t>
            </a:r>
            <a:r>
              <a:rPr lang="cs-CZ" dirty="0" err="1"/>
              <a:t>looking</a:t>
            </a:r>
            <a:r>
              <a:rPr lang="cs-CZ" dirty="0"/>
              <a:t> </a:t>
            </a:r>
            <a:r>
              <a:rPr lang="cs-CZ" dirty="0" err="1"/>
              <a:t>for</a:t>
            </a:r>
            <a:r>
              <a:rPr lang="cs-CZ" dirty="0"/>
              <a:t> a </a:t>
            </a:r>
            <a:r>
              <a:rPr lang="cs-CZ" dirty="0" err="1"/>
              <a:t>solution</a:t>
            </a:r>
            <a:r>
              <a:rPr lang="cs-CZ" dirty="0"/>
              <a:t> </a:t>
            </a:r>
            <a:r>
              <a:rPr lang="cs-CZ" dirty="0" err="1"/>
              <a:t>of</a:t>
            </a:r>
            <a:r>
              <a:rPr lang="cs-CZ" dirty="0"/>
              <a:t> a </a:t>
            </a:r>
            <a:r>
              <a:rPr lang="cs-CZ" dirty="0" err="1"/>
              <a:t>problem</a:t>
            </a:r>
            <a:r>
              <a:rPr lang="cs-CZ" dirty="0"/>
              <a:t>, </a:t>
            </a:r>
            <a:r>
              <a:rPr lang="cs-CZ" dirty="0" err="1"/>
              <a:t>we</a:t>
            </a:r>
            <a:r>
              <a:rPr lang="cs-CZ" dirty="0"/>
              <a:t> are limited by </a:t>
            </a:r>
            <a:r>
              <a:rPr lang="cs-CZ" dirty="0" err="1"/>
              <a:t>our</a:t>
            </a:r>
            <a:r>
              <a:rPr lang="cs-CZ" dirty="0"/>
              <a:t> </a:t>
            </a:r>
            <a:r>
              <a:rPr lang="cs-CZ" dirty="0" err="1"/>
              <a:t>own</a:t>
            </a:r>
            <a:r>
              <a:rPr lang="cs-CZ" dirty="0"/>
              <a:t> </a:t>
            </a:r>
            <a:r>
              <a:rPr lang="cs-CZ" dirty="0" err="1"/>
              <a:t>assumptions</a:t>
            </a:r>
            <a:r>
              <a:rPr lang="cs-CZ" dirty="0"/>
              <a:t> (</a:t>
            </a:r>
            <a:r>
              <a:rPr lang="cs-CZ" dirty="0" err="1"/>
              <a:t>frequently</a:t>
            </a:r>
            <a:r>
              <a:rPr lang="cs-CZ" dirty="0"/>
              <a:t> </a:t>
            </a:r>
            <a:r>
              <a:rPr lang="cs-CZ" dirty="0" err="1"/>
              <a:t>even</a:t>
            </a:r>
            <a:r>
              <a:rPr lang="cs-CZ" dirty="0"/>
              <a:t> </a:t>
            </a:r>
            <a:r>
              <a:rPr lang="cs-CZ" dirty="0" err="1"/>
              <a:t>unconscious</a:t>
            </a:r>
            <a:r>
              <a:rPr lang="cs-CZ" dirty="0"/>
              <a:t> </a:t>
            </a:r>
            <a:r>
              <a:rPr lang="cs-CZ" dirty="0" err="1"/>
              <a:t>ones</a:t>
            </a:r>
            <a:r>
              <a:rPr lang="cs-CZ" dirty="0"/>
              <a:t>) </a:t>
            </a:r>
            <a:r>
              <a:rPr lang="cs-CZ" dirty="0" err="1"/>
              <a:t>about</a:t>
            </a:r>
            <a:r>
              <a:rPr lang="cs-CZ" dirty="0"/>
              <a:t> </a:t>
            </a:r>
            <a:r>
              <a:rPr lang="cs-CZ" dirty="0" err="1"/>
              <a:t>what</a:t>
            </a:r>
            <a:r>
              <a:rPr lang="cs-CZ" dirty="0"/>
              <a:t> </a:t>
            </a:r>
            <a:r>
              <a:rPr lang="cs-CZ" dirty="0" err="1"/>
              <a:t>is</a:t>
            </a:r>
            <a:r>
              <a:rPr lang="cs-CZ" dirty="0"/>
              <a:t> </a:t>
            </a:r>
            <a:r>
              <a:rPr lang="cs-CZ" dirty="0" err="1"/>
              <a:t>good</a:t>
            </a:r>
            <a:r>
              <a:rPr lang="cs-CZ" dirty="0"/>
              <a:t> and </a:t>
            </a:r>
            <a:r>
              <a:rPr lang="cs-CZ" dirty="0" err="1"/>
              <a:t>how</a:t>
            </a:r>
            <a:r>
              <a:rPr lang="cs-CZ" dirty="0"/>
              <a:t> </a:t>
            </a:r>
            <a:r>
              <a:rPr lang="cs-CZ" dirty="0" err="1"/>
              <a:t>things</a:t>
            </a:r>
            <a:r>
              <a:rPr lang="cs-CZ" dirty="0"/>
              <a:t> </a:t>
            </a:r>
            <a:r>
              <a:rPr lang="cs-CZ" dirty="0" err="1"/>
              <a:t>work</a:t>
            </a:r>
            <a:r>
              <a:rPr lang="cs-CZ" dirty="0"/>
              <a:t>.</a:t>
            </a:r>
          </a:p>
          <a:p>
            <a:r>
              <a:rPr lang="cs-CZ" dirty="0"/>
              <a:t>Double-</a:t>
            </a:r>
            <a:r>
              <a:rPr lang="cs-CZ" dirty="0" err="1"/>
              <a:t>loop</a:t>
            </a:r>
            <a:r>
              <a:rPr lang="cs-CZ" dirty="0"/>
              <a:t> </a:t>
            </a:r>
            <a:r>
              <a:rPr lang="cs-CZ" dirty="0" err="1"/>
              <a:t>learning</a:t>
            </a:r>
            <a:r>
              <a:rPr lang="cs-CZ" dirty="0"/>
              <a:t> </a:t>
            </a:r>
            <a:r>
              <a:rPr lang="cs-CZ" dirty="0" err="1"/>
              <a:t>is</a:t>
            </a:r>
            <a:r>
              <a:rPr lang="cs-CZ" dirty="0"/>
              <a:t> a </a:t>
            </a:r>
            <a:r>
              <a:rPr lang="cs-CZ" dirty="0" err="1"/>
              <a:t>process</a:t>
            </a:r>
            <a:r>
              <a:rPr lang="cs-CZ" dirty="0"/>
              <a:t> </a:t>
            </a:r>
            <a:r>
              <a:rPr lang="cs-CZ" dirty="0" err="1"/>
              <a:t>when</a:t>
            </a:r>
            <a:r>
              <a:rPr lang="cs-CZ" dirty="0"/>
              <a:t> </a:t>
            </a:r>
            <a:r>
              <a:rPr lang="cs-CZ" dirty="0" err="1"/>
              <a:t>we</a:t>
            </a:r>
            <a:r>
              <a:rPr lang="cs-CZ" dirty="0"/>
              <a:t> </a:t>
            </a:r>
            <a:r>
              <a:rPr lang="cs-CZ" dirty="0" err="1"/>
              <a:t>challenge</a:t>
            </a:r>
            <a:r>
              <a:rPr lang="cs-CZ" dirty="0"/>
              <a:t> and update these </a:t>
            </a:r>
            <a:r>
              <a:rPr lang="cs-CZ" dirty="0" err="1"/>
              <a:t>assumptions</a:t>
            </a:r>
            <a:r>
              <a:rPr lang="cs-CZ" dirty="0"/>
              <a:t>.</a:t>
            </a:r>
          </a:p>
        </p:txBody>
      </p:sp>
      <p:pic>
        <p:nvPicPr>
          <p:cNvPr id="3074" name="Picture 2" descr="TWO LEARNING CYCLES">
            <a:extLst>
              <a:ext uri="{FF2B5EF4-FFF2-40B4-BE49-F238E27FC236}">
                <a16:creationId xmlns:a16="http://schemas.microsoft.com/office/drawing/2014/main" id="{45DD6563-5D88-4A31-822A-2E543E252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09"/>
          <a:stretch/>
        </p:blipFill>
        <p:spPr bwMode="auto">
          <a:xfrm>
            <a:off x="966490" y="1439533"/>
            <a:ext cx="3808411" cy="4972050"/>
          </a:xfrm>
          <a:prstGeom prst="rect">
            <a:avLst/>
          </a:prstGeom>
          <a:noFill/>
          <a:extLst>
            <a:ext uri="{909E8E84-426E-40DD-AFC4-6F175D3DCCD1}">
              <a14:hiddenFill xmlns:a14="http://schemas.microsoft.com/office/drawing/2010/main">
                <a:solidFill>
                  <a:srgbClr val="FFFFFF"/>
                </a:solidFill>
              </a14:hiddenFill>
            </a:ext>
          </a:extLst>
        </p:spPr>
      </p:pic>
      <p:sp>
        <p:nvSpPr>
          <p:cNvPr id="6" name="Volný tvar: obrazec 5">
            <a:extLst>
              <a:ext uri="{FF2B5EF4-FFF2-40B4-BE49-F238E27FC236}">
                <a16:creationId xmlns:a16="http://schemas.microsoft.com/office/drawing/2014/main" id="{6D97648B-9365-4F99-8E53-BDD35B7D776D}"/>
              </a:ext>
            </a:extLst>
          </p:cNvPr>
          <p:cNvSpPr/>
          <p:nvPr/>
        </p:nvSpPr>
        <p:spPr>
          <a:xfrm>
            <a:off x="923026" y="3053751"/>
            <a:ext cx="3838755" cy="3416060"/>
          </a:xfrm>
          <a:custGeom>
            <a:avLst/>
            <a:gdLst>
              <a:gd name="connsiteX0" fmla="*/ 379563 w 3838755"/>
              <a:gd name="connsiteY0" fmla="*/ 129396 h 3416060"/>
              <a:gd name="connsiteX1" fmla="*/ 629729 w 3838755"/>
              <a:gd name="connsiteY1" fmla="*/ 129396 h 3416060"/>
              <a:gd name="connsiteX2" fmla="*/ 664234 w 3838755"/>
              <a:gd name="connsiteY2" fmla="*/ 569343 h 3416060"/>
              <a:gd name="connsiteX3" fmla="*/ 1311216 w 3838755"/>
              <a:gd name="connsiteY3" fmla="*/ 1138687 h 3416060"/>
              <a:gd name="connsiteX4" fmla="*/ 1673525 w 3838755"/>
              <a:gd name="connsiteY4" fmla="*/ 1483743 h 3416060"/>
              <a:gd name="connsiteX5" fmla="*/ 2743200 w 3838755"/>
              <a:gd name="connsiteY5" fmla="*/ 1518249 h 3416060"/>
              <a:gd name="connsiteX6" fmla="*/ 3183148 w 3838755"/>
              <a:gd name="connsiteY6" fmla="*/ 948906 h 3416060"/>
              <a:gd name="connsiteX7" fmla="*/ 3398808 w 3838755"/>
              <a:gd name="connsiteY7" fmla="*/ 517585 h 3416060"/>
              <a:gd name="connsiteX8" fmla="*/ 3355676 w 3838755"/>
              <a:gd name="connsiteY8" fmla="*/ 0 h 3416060"/>
              <a:gd name="connsiteX9" fmla="*/ 3519578 w 3838755"/>
              <a:gd name="connsiteY9" fmla="*/ 0 h 3416060"/>
              <a:gd name="connsiteX10" fmla="*/ 3838755 w 3838755"/>
              <a:gd name="connsiteY10" fmla="*/ 1742536 h 3416060"/>
              <a:gd name="connsiteX11" fmla="*/ 3010619 w 3838755"/>
              <a:gd name="connsiteY11" fmla="*/ 3416060 h 3416060"/>
              <a:gd name="connsiteX12" fmla="*/ 1043797 w 3838755"/>
              <a:gd name="connsiteY12" fmla="*/ 3407434 h 3416060"/>
              <a:gd name="connsiteX13" fmla="*/ 0 w 3838755"/>
              <a:gd name="connsiteY13" fmla="*/ 1915064 h 3416060"/>
              <a:gd name="connsiteX14" fmla="*/ 379563 w 3838755"/>
              <a:gd name="connsiteY14" fmla="*/ 129396 h 34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8755" h="3416060">
                <a:moveTo>
                  <a:pt x="379563" y="129396"/>
                </a:moveTo>
                <a:lnTo>
                  <a:pt x="629729" y="129396"/>
                </a:lnTo>
                <a:lnTo>
                  <a:pt x="664234" y="569343"/>
                </a:lnTo>
                <a:lnTo>
                  <a:pt x="1311216" y="1138687"/>
                </a:lnTo>
                <a:lnTo>
                  <a:pt x="1673525" y="1483743"/>
                </a:lnTo>
                <a:lnTo>
                  <a:pt x="2743200" y="1518249"/>
                </a:lnTo>
                <a:lnTo>
                  <a:pt x="3183148" y="948906"/>
                </a:lnTo>
                <a:lnTo>
                  <a:pt x="3398808" y="517585"/>
                </a:lnTo>
                <a:lnTo>
                  <a:pt x="3355676" y="0"/>
                </a:lnTo>
                <a:lnTo>
                  <a:pt x="3519578" y="0"/>
                </a:lnTo>
                <a:lnTo>
                  <a:pt x="3838755" y="1742536"/>
                </a:lnTo>
                <a:lnTo>
                  <a:pt x="3010619" y="3416060"/>
                </a:lnTo>
                <a:lnTo>
                  <a:pt x="1043797" y="3407434"/>
                </a:lnTo>
                <a:lnTo>
                  <a:pt x="0" y="1915064"/>
                </a:lnTo>
                <a:lnTo>
                  <a:pt x="379563" y="1293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29E9EB40-9D7C-4AD3-BE7E-CD73C9C656B0}"/>
              </a:ext>
            </a:extLst>
          </p:cNvPr>
          <p:cNvSpPr/>
          <p:nvPr/>
        </p:nvSpPr>
        <p:spPr>
          <a:xfrm>
            <a:off x="4604259" y="3053751"/>
            <a:ext cx="554337" cy="122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121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Double-</a:t>
            </a:r>
            <a:r>
              <a:rPr lang="cs-CZ" dirty="0" err="1"/>
              <a:t>loop</a:t>
            </a:r>
            <a:r>
              <a:rPr lang="cs-CZ" dirty="0"/>
              <a:t> </a:t>
            </a:r>
            <a:r>
              <a:rPr lang="cs-CZ" dirty="0" err="1"/>
              <a:t>learning</a:t>
            </a:r>
            <a:r>
              <a:rPr lang="cs-CZ" dirty="0"/>
              <a:t> – </a:t>
            </a:r>
            <a:r>
              <a:rPr lang="cs-CZ" dirty="0" err="1"/>
              <a:t>Malaria</a:t>
            </a:r>
            <a:r>
              <a:rPr lang="cs-CZ" dirty="0"/>
              <a:t> </a:t>
            </a:r>
            <a:r>
              <a:rPr lang="cs-CZ" dirty="0" err="1"/>
              <a:t>example</a:t>
            </a:r>
            <a:endParaRPr lang="cs-CZ" dirty="0"/>
          </a:p>
        </p:txBody>
      </p:sp>
      <p:pic>
        <p:nvPicPr>
          <p:cNvPr id="4098" name="Picture 2" descr="Medieval Plague Doctor And Patient Flat Vector Illustration Middle Age  Practitioner Treating Sick Man Isolated Cartoon Characters With Outline  Elements On White Background Acient Medical Treatment Stock Illustration -  Download Image Now -">
            <a:extLst>
              <a:ext uri="{FF2B5EF4-FFF2-40B4-BE49-F238E27FC236}">
                <a16:creationId xmlns:a16="http://schemas.microsoft.com/office/drawing/2014/main" id="{A17D9A48-56ED-4C20-9B25-2BFADFC4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20" y="1575412"/>
            <a:ext cx="1822692" cy="151481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a:extLst>
              <a:ext uri="{FF2B5EF4-FFF2-40B4-BE49-F238E27FC236}">
                <a16:creationId xmlns:a16="http://schemas.microsoft.com/office/drawing/2014/main" id="{FC19F39D-2731-45CE-BA5D-001B23BF9DA8}"/>
              </a:ext>
            </a:extLst>
          </p:cNvPr>
          <p:cNvSpPr>
            <a:spLocks noGrp="1"/>
          </p:cNvSpPr>
          <p:nvPr>
            <p:ph idx="1"/>
          </p:nvPr>
        </p:nvSpPr>
        <p:spPr>
          <a:xfrm>
            <a:off x="6464174" y="1787729"/>
            <a:ext cx="4679542" cy="2078101"/>
          </a:xfrm>
        </p:spPr>
        <p:txBody>
          <a:bodyPr/>
          <a:lstStyle/>
          <a:p>
            <a:pPr marL="0" indent="0">
              <a:buNone/>
            </a:pPr>
            <a:r>
              <a:rPr lang="cs-CZ" dirty="0" err="1"/>
              <a:t>Malaria</a:t>
            </a:r>
            <a:r>
              <a:rPr lang="cs-CZ" dirty="0"/>
              <a:t> = „</a:t>
            </a:r>
            <a:r>
              <a:rPr lang="cs-CZ" dirty="0" err="1"/>
              <a:t>Bad</a:t>
            </a:r>
            <a:r>
              <a:rPr lang="cs-CZ" dirty="0"/>
              <a:t> air“ </a:t>
            </a:r>
            <a:r>
              <a:rPr lang="cs-CZ" dirty="0" err="1"/>
              <a:t>theory</a:t>
            </a:r>
            <a:endParaRPr lang="cs-CZ" dirty="0"/>
          </a:p>
          <a:p>
            <a:pPr marL="0" indent="0">
              <a:buNone/>
            </a:pPr>
            <a:r>
              <a:rPr lang="cs-CZ" dirty="0" err="1"/>
              <a:t>Solutions</a:t>
            </a:r>
            <a:r>
              <a:rPr lang="cs-CZ" dirty="0"/>
              <a:t>:</a:t>
            </a:r>
          </a:p>
          <a:p>
            <a:r>
              <a:rPr lang="cs-CZ" dirty="0" err="1"/>
              <a:t>Perfume</a:t>
            </a:r>
            <a:endParaRPr lang="cs-CZ" dirty="0"/>
          </a:p>
          <a:p>
            <a:r>
              <a:rPr lang="cs-CZ" dirty="0" err="1"/>
              <a:t>Drying</a:t>
            </a:r>
            <a:r>
              <a:rPr lang="cs-CZ" dirty="0"/>
              <a:t> </a:t>
            </a:r>
            <a:r>
              <a:rPr lang="cs-CZ" dirty="0" err="1"/>
              <a:t>wetlands</a:t>
            </a:r>
            <a:endParaRPr lang="cs-CZ" dirty="0"/>
          </a:p>
          <a:p>
            <a:endParaRPr lang="cs-CZ" dirty="0"/>
          </a:p>
        </p:txBody>
      </p:sp>
      <p:pic>
        <p:nvPicPr>
          <p:cNvPr id="4100" name="Picture 4" descr="Cartoon Swamp Landscape High Res Stock Images | Shutterstock">
            <a:extLst>
              <a:ext uri="{FF2B5EF4-FFF2-40B4-BE49-F238E27FC236}">
                <a16:creationId xmlns:a16="http://schemas.microsoft.com/office/drawing/2014/main" id="{0AD3F10C-3F36-49C1-AC9A-16D627313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6"/>
          <a:stretch/>
        </p:blipFill>
        <p:spPr bwMode="auto">
          <a:xfrm>
            <a:off x="4026766" y="1883096"/>
            <a:ext cx="2069234" cy="1156819"/>
          </a:xfrm>
          <a:prstGeom prst="rect">
            <a:avLst/>
          </a:prstGeom>
          <a:noFill/>
          <a:extLst>
            <a:ext uri="{909E8E84-426E-40DD-AFC4-6F175D3DCCD1}">
              <a14:hiddenFill xmlns:a14="http://schemas.microsoft.com/office/drawing/2010/main">
                <a:solidFill>
                  <a:srgbClr val="FFFFFF"/>
                </a:solidFill>
              </a14:hiddenFill>
            </a:ext>
          </a:extLst>
        </p:spPr>
      </p:pic>
      <p:sp>
        <p:nvSpPr>
          <p:cNvPr id="8" name="Šipka: doleva 7">
            <a:extLst>
              <a:ext uri="{FF2B5EF4-FFF2-40B4-BE49-F238E27FC236}">
                <a16:creationId xmlns:a16="http://schemas.microsoft.com/office/drawing/2014/main" id="{D71A8800-E881-4633-8677-A5945253B8F0}"/>
              </a:ext>
            </a:extLst>
          </p:cNvPr>
          <p:cNvSpPr/>
          <p:nvPr/>
        </p:nvSpPr>
        <p:spPr>
          <a:xfrm>
            <a:off x="2869949" y="2190939"/>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obsah 3">
            <a:extLst>
              <a:ext uri="{FF2B5EF4-FFF2-40B4-BE49-F238E27FC236}">
                <a16:creationId xmlns:a16="http://schemas.microsoft.com/office/drawing/2014/main" id="{033FF374-C833-473D-A3D5-40D11FAEB08E}"/>
              </a:ext>
            </a:extLst>
          </p:cNvPr>
          <p:cNvSpPr txBox="1">
            <a:spLocks/>
          </p:cNvSpPr>
          <p:nvPr/>
        </p:nvSpPr>
        <p:spPr>
          <a:xfrm>
            <a:off x="6464174" y="4103907"/>
            <a:ext cx="4679542" cy="2078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err="1"/>
              <a:t>Mosquito</a:t>
            </a:r>
            <a:r>
              <a:rPr lang="cs-CZ" dirty="0"/>
              <a:t> </a:t>
            </a:r>
            <a:r>
              <a:rPr lang="cs-CZ" dirty="0" err="1"/>
              <a:t>theory</a:t>
            </a:r>
            <a:endParaRPr lang="cs-CZ" dirty="0"/>
          </a:p>
          <a:p>
            <a:pPr marL="0" indent="0">
              <a:buFont typeface="Arial" panose="020B0604020202020204" pitchFamily="34" charset="0"/>
              <a:buNone/>
            </a:pPr>
            <a:r>
              <a:rPr lang="cs-CZ" dirty="0" err="1"/>
              <a:t>Solutions</a:t>
            </a:r>
            <a:r>
              <a:rPr lang="cs-CZ" dirty="0"/>
              <a:t>:</a:t>
            </a:r>
          </a:p>
          <a:p>
            <a:r>
              <a:rPr lang="cs-CZ" dirty="0" err="1"/>
              <a:t>Mosquito</a:t>
            </a:r>
            <a:r>
              <a:rPr lang="cs-CZ" dirty="0"/>
              <a:t> </a:t>
            </a:r>
            <a:r>
              <a:rPr lang="cs-CZ" dirty="0" err="1"/>
              <a:t>net</a:t>
            </a:r>
            <a:endParaRPr lang="cs-CZ" dirty="0"/>
          </a:p>
          <a:p>
            <a:endParaRPr lang="cs-CZ" dirty="0"/>
          </a:p>
        </p:txBody>
      </p:sp>
      <p:pic>
        <p:nvPicPr>
          <p:cNvPr id="13" name="Picture 2" descr="Medieval Plague Doctor And Patient Flat Vector Illustration Middle Age  Practitioner Treating Sick Man Isolated Cartoon Characters With Outline  Elements On White Background Acient Medical Treatment Stock Illustration -  Download Image Now -">
            <a:extLst>
              <a:ext uri="{FF2B5EF4-FFF2-40B4-BE49-F238E27FC236}">
                <a16:creationId xmlns:a16="http://schemas.microsoft.com/office/drawing/2014/main" id="{51AF77B8-901D-4DF7-B513-27EF1F8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20" y="3708707"/>
            <a:ext cx="1822692" cy="1514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artoon Swamp Landscape High Res Stock Images | Shutterstock">
            <a:extLst>
              <a:ext uri="{FF2B5EF4-FFF2-40B4-BE49-F238E27FC236}">
                <a16:creationId xmlns:a16="http://schemas.microsoft.com/office/drawing/2014/main" id="{5384FE85-DBAC-4D88-9039-00A8CE9EC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6"/>
          <a:stretch/>
        </p:blipFill>
        <p:spPr bwMode="auto">
          <a:xfrm>
            <a:off x="4026766" y="4016391"/>
            <a:ext cx="2069234" cy="1156819"/>
          </a:xfrm>
          <a:prstGeom prst="rect">
            <a:avLst/>
          </a:prstGeom>
          <a:noFill/>
          <a:extLst>
            <a:ext uri="{909E8E84-426E-40DD-AFC4-6F175D3DCCD1}">
              <a14:hiddenFill xmlns:a14="http://schemas.microsoft.com/office/drawing/2010/main">
                <a:solidFill>
                  <a:srgbClr val="FFFFFF"/>
                </a:solidFill>
              </a14:hiddenFill>
            </a:ext>
          </a:extLst>
        </p:spPr>
      </p:pic>
      <p:sp>
        <p:nvSpPr>
          <p:cNvPr id="15" name="Šipka: doleva 14">
            <a:extLst>
              <a:ext uri="{FF2B5EF4-FFF2-40B4-BE49-F238E27FC236}">
                <a16:creationId xmlns:a16="http://schemas.microsoft.com/office/drawing/2014/main" id="{E563C2D2-32E5-4CE6-BE35-8FC9885E959E}"/>
              </a:ext>
            </a:extLst>
          </p:cNvPr>
          <p:cNvSpPr/>
          <p:nvPr/>
        </p:nvSpPr>
        <p:spPr>
          <a:xfrm rot="18341275">
            <a:off x="3813982" y="5424398"/>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02" name="Picture 6" descr="Plakát Vektorové Ilustrace Mosquito Cartoon • Pixers® • Žijeme pro změnu">
            <a:extLst>
              <a:ext uri="{FF2B5EF4-FFF2-40B4-BE49-F238E27FC236}">
                <a16:creationId xmlns:a16="http://schemas.microsoft.com/office/drawing/2014/main" id="{B737E31F-3593-43E7-B259-8D320DF4E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212" y="5521026"/>
            <a:ext cx="978697" cy="824902"/>
          </a:xfrm>
          <a:prstGeom prst="rect">
            <a:avLst/>
          </a:prstGeom>
          <a:noFill/>
          <a:extLst>
            <a:ext uri="{909E8E84-426E-40DD-AFC4-6F175D3DCCD1}">
              <a14:hiddenFill xmlns:a14="http://schemas.microsoft.com/office/drawing/2010/main">
                <a:solidFill>
                  <a:srgbClr val="FFFFFF"/>
                </a:solidFill>
              </a14:hiddenFill>
            </a:ext>
          </a:extLst>
        </p:spPr>
      </p:pic>
      <p:sp>
        <p:nvSpPr>
          <p:cNvPr id="17" name="Šipka: doleva 16">
            <a:extLst>
              <a:ext uri="{FF2B5EF4-FFF2-40B4-BE49-F238E27FC236}">
                <a16:creationId xmlns:a16="http://schemas.microsoft.com/office/drawing/2014/main" id="{9A92B115-60A8-4BBC-9AE5-70BFE9973C25}"/>
              </a:ext>
            </a:extLst>
          </p:cNvPr>
          <p:cNvSpPr/>
          <p:nvPr/>
        </p:nvSpPr>
        <p:spPr>
          <a:xfrm rot="2513689">
            <a:off x="1922951" y="5240725"/>
            <a:ext cx="878186" cy="615635"/>
          </a:xfrm>
          <a:prstGeom prst="lef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11753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a:xfrm>
            <a:off x="1051845" y="493016"/>
            <a:ext cx="10091871" cy="717848"/>
          </a:xfrm>
        </p:spPr>
        <p:txBody>
          <a:bodyPr>
            <a:normAutofit fontScale="90000"/>
          </a:bodyPr>
          <a:lstStyle/>
          <a:p>
            <a:r>
              <a:rPr lang="cs-CZ" dirty="0" err="1"/>
              <a:t>Policy</a:t>
            </a:r>
            <a:r>
              <a:rPr lang="cs-CZ" dirty="0"/>
              <a:t> </a:t>
            </a:r>
            <a:r>
              <a:rPr lang="cs-CZ" dirty="0" err="1"/>
              <a:t>cycle</a:t>
            </a:r>
            <a:r>
              <a:rPr lang="cs-CZ" dirty="0"/>
              <a:t> </a:t>
            </a:r>
            <a:r>
              <a:rPr lang="cs-CZ" dirty="0" err="1"/>
              <a:t>is</a:t>
            </a:r>
            <a:r>
              <a:rPr lang="cs-CZ" dirty="0"/>
              <a:t> (</a:t>
            </a:r>
            <a:r>
              <a:rPr lang="cs-CZ" dirty="0" err="1"/>
              <a:t>typically</a:t>
            </a:r>
            <a:r>
              <a:rPr lang="cs-CZ" dirty="0"/>
              <a:t>) a single-</a:t>
            </a:r>
            <a:r>
              <a:rPr lang="cs-CZ" dirty="0" err="1"/>
              <a:t>loop</a:t>
            </a:r>
            <a:r>
              <a:rPr lang="cs-CZ" dirty="0"/>
              <a:t> </a:t>
            </a:r>
            <a:r>
              <a:rPr lang="cs-CZ" dirty="0" err="1"/>
              <a:t>learning</a:t>
            </a:r>
            <a:endParaRPr lang="cs-CZ" dirty="0"/>
          </a:p>
        </p:txBody>
      </p:sp>
      <p:pic>
        <p:nvPicPr>
          <p:cNvPr id="3074" name="Picture 2" descr="TWO LEARNING CYCLES">
            <a:extLst>
              <a:ext uri="{FF2B5EF4-FFF2-40B4-BE49-F238E27FC236}">
                <a16:creationId xmlns:a16="http://schemas.microsoft.com/office/drawing/2014/main" id="{45DD6563-5D88-4A31-822A-2E543E252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09"/>
          <a:stretch/>
        </p:blipFill>
        <p:spPr bwMode="auto">
          <a:xfrm>
            <a:off x="966490" y="1439533"/>
            <a:ext cx="3808411" cy="4972050"/>
          </a:xfrm>
          <a:prstGeom prst="rect">
            <a:avLst/>
          </a:prstGeom>
          <a:noFill/>
          <a:extLst>
            <a:ext uri="{909E8E84-426E-40DD-AFC4-6F175D3DCCD1}">
              <a14:hiddenFill xmlns:a14="http://schemas.microsoft.com/office/drawing/2010/main">
                <a:solidFill>
                  <a:srgbClr val="FFFFFF"/>
                </a:solidFill>
              </a14:hiddenFill>
            </a:ext>
          </a:extLst>
        </p:spPr>
      </p:pic>
      <p:sp>
        <p:nvSpPr>
          <p:cNvPr id="6" name="Volný tvar: obrazec 5">
            <a:extLst>
              <a:ext uri="{FF2B5EF4-FFF2-40B4-BE49-F238E27FC236}">
                <a16:creationId xmlns:a16="http://schemas.microsoft.com/office/drawing/2014/main" id="{6D97648B-9365-4F99-8E53-BDD35B7D776D}"/>
              </a:ext>
            </a:extLst>
          </p:cNvPr>
          <p:cNvSpPr/>
          <p:nvPr/>
        </p:nvSpPr>
        <p:spPr>
          <a:xfrm>
            <a:off x="923026" y="3053751"/>
            <a:ext cx="3838755" cy="3416060"/>
          </a:xfrm>
          <a:custGeom>
            <a:avLst/>
            <a:gdLst>
              <a:gd name="connsiteX0" fmla="*/ 379563 w 3838755"/>
              <a:gd name="connsiteY0" fmla="*/ 129396 h 3416060"/>
              <a:gd name="connsiteX1" fmla="*/ 629729 w 3838755"/>
              <a:gd name="connsiteY1" fmla="*/ 129396 h 3416060"/>
              <a:gd name="connsiteX2" fmla="*/ 664234 w 3838755"/>
              <a:gd name="connsiteY2" fmla="*/ 569343 h 3416060"/>
              <a:gd name="connsiteX3" fmla="*/ 1311216 w 3838755"/>
              <a:gd name="connsiteY3" fmla="*/ 1138687 h 3416060"/>
              <a:gd name="connsiteX4" fmla="*/ 1673525 w 3838755"/>
              <a:gd name="connsiteY4" fmla="*/ 1483743 h 3416060"/>
              <a:gd name="connsiteX5" fmla="*/ 2743200 w 3838755"/>
              <a:gd name="connsiteY5" fmla="*/ 1518249 h 3416060"/>
              <a:gd name="connsiteX6" fmla="*/ 3183148 w 3838755"/>
              <a:gd name="connsiteY6" fmla="*/ 948906 h 3416060"/>
              <a:gd name="connsiteX7" fmla="*/ 3398808 w 3838755"/>
              <a:gd name="connsiteY7" fmla="*/ 517585 h 3416060"/>
              <a:gd name="connsiteX8" fmla="*/ 3355676 w 3838755"/>
              <a:gd name="connsiteY8" fmla="*/ 0 h 3416060"/>
              <a:gd name="connsiteX9" fmla="*/ 3519578 w 3838755"/>
              <a:gd name="connsiteY9" fmla="*/ 0 h 3416060"/>
              <a:gd name="connsiteX10" fmla="*/ 3838755 w 3838755"/>
              <a:gd name="connsiteY10" fmla="*/ 1742536 h 3416060"/>
              <a:gd name="connsiteX11" fmla="*/ 3010619 w 3838755"/>
              <a:gd name="connsiteY11" fmla="*/ 3416060 h 3416060"/>
              <a:gd name="connsiteX12" fmla="*/ 1043797 w 3838755"/>
              <a:gd name="connsiteY12" fmla="*/ 3407434 h 3416060"/>
              <a:gd name="connsiteX13" fmla="*/ 0 w 3838755"/>
              <a:gd name="connsiteY13" fmla="*/ 1915064 h 3416060"/>
              <a:gd name="connsiteX14" fmla="*/ 379563 w 3838755"/>
              <a:gd name="connsiteY14" fmla="*/ 129396 h 34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8755" h="3416060">
                <a:moveTo>
                  <a:pt x="379563" y="129396"/>
                </a:moveTo>
                <a:lnTo>
                  <a:pt x="629729" y="129396"/>
                </a:lnTo>
                <a:lnTo>
                  <a:pt x="664234" y="569343"/>
                </a:lnTo>
                <a:lnTo>
                  <a:pt x="1311216" y="1138687"/>
                </a:lnTo>
                <a:lnTo>
                  <a:pt x="1673525" y="1483743"/>
                </a:lnTo>
                <a:lnTo>
                  <a:pt x="2743200" y="1518249"/>
                </a:lnTo>
                <a:lnTo>
                  <a:pt x="3183148" y="948906"/>
                </a:lnTo>
                <a:lnTo>
                  <a:pt x="3398808" y="517585"/>
                </a:lnTo>
                <a:lnTo>
                  <a:pt x="3355676" y="0"/>
                </a:lnTo>
                <a:lnTo>
                  <a:pt x="3519578" y="0"/>
                </a:lnTo>
                <a:lnTo>
                  <a:pt x="3838755" y="1742536"/>
                </a:lnTo>
                <a:lnTo>
                  <a:pt x="3010619" y="3416060"/>
                </a:lnTo>
                <a:lnTo>
                  <a:pt x="1043797" y="3407434"/>
                </a:lnTo>
                <a:lnTo>
                  <a:pt x="0" y="1915064"/>
                </a:lnTo>
                <a:lnTo>
                  <a:pt x="379563" y="1293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29E9EB40-9D7C-4AD3-BE7E-CD73C9C656B0}"/>
              </a:ext>
            </a:extLst>
          </p:cNvPr>
          <p:cNvSpPr/>
          <p:nvPr/>
        </p:nvSpPr>
        <p:spPr>
          <a:xfrm>
            <a:off x="4604259" y="3053751"/>
            <a:ext cx="554337" cy="122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obsah 3">
            <a:extLst>
              <a:ext uri="{FF2B5EF4-FFF2-40B4-BE49-F238E27FC236}">
                <a16:creationId xmlns:a16="http://schemas.microsoft.com/office/drawing/2014/main" id="{6010E01D-CF27-409C-ACFB-0370D2A8BA6B}"/>
              </a:ext>
            </a:extLst>
          </p:cNvPr>
          <p:cNvSpPr>
            <a:spLocks noGrp="1"/>
          </p:cNvSpPr>
          <p:nvPr>
            <p:ph idx="1"/>
          </p:nvPr>
        </p:nvSpPr>
        <p:spPr/>
        <p:txBody>
          <a:bodyPr/>
          <a:lstStyle/>
          <a:p>
            <a:endParaRPr lang="en-GB" dirty="0"/>
          </a:p>
        </p:txBody>
      </p:sp>
      <p:pic>
        <p:nvPicPr>
          <p:cNvPr id="1028" name="Picture 4" descr="GeoLog | GeoPolicy: Science and the policy cycle">
            <a:extLst>
              <a:ext uri="{FF2B5EF4-FFF2-40B4-BE49-F238E27FC236}">
                <a16:creationId xmlns:a16="http://schemas.microsoft.com/office/drawing/2014/main" id="{7F7D3CC7-687E-4B71-9EC8-040F3C0828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32717" y="1073359"/>
            <a:ext cx="7286202" cy="4095751"/>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a:extLst>
              <a:ext uri="{FF2B5EF4-FFF2-40B4-BE49-F238E27FC236}">
                <a16:creationId xmlns:a16="http://schemas.microsoft.com/office/drawing/2014/main" id="{B3B4F1A5-07F0-4602-BC22-1803C7A5FCD3}"/>
              </a:ext>
            </a:extLst>
          </p:cNvPr>
          <p:cNvSpPr txBox="1">
            <a:spLocks/>
          </p:cNvSpPr>
          <p:nvPr/>
        </p:nvSpPr>
        <p:spPr>
          <a:xfrm>
            <a:off x="1050064" y="4713925"/>
            <a:ext cx="10091871" cy="136769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a:lstStyle>
          <a:p>
            <a:r>
              <a:rPr lang="cs-CZ" dirty="0" err="1"/>
              <a:t>When</a:t>
            </a:r>
            <a:r>
              <a:rPr lang="cs-CZ" dirty="0"/>
              <a:t> </a:t>
            </a:r>
            <a:r>
              <a:rPr lang="cs-CZ" dirty="0" err="1"/>
              <a:t>same</a:t>
            </a:r>
            <a:r>
              <a:rPr lang="cs-CZ" dirty="0"/>
              <a:t> </a:t>
            </a:r>
            <a:r>
              <a:rPr lang="cs-CZ" dirty="0" err="1"/>
              <a:t>people</a:t>
            </a:r>
            <a:r>
              <a:rPr lang="cs-CZ" dirty="0"/>
              <a:t> </a:t>
            </a:r>
            <a:r>
              <a:rPr lang="cs-CZ" dirty="0" err="1"/>
              <a:t>try</a:t>
            </a:r>
            <a:r>
              <a:rPr lang="cs-CZ" dirty="0"/>
              <a:t> to </a:t>
            </a:r>
            <a:r>
              <a:rPr lang="cs-CZ" dirty="0" err="1"/>
              <a:t>solve</a:t>
            </a:r>
            <a:r>
              <a:rPr lang="cs-CZ" dirty="0"/>
              <a:t> </a:t>
            </a:r>
            <a:r>
              <a:rPr lang="cs-CZ" dirty="0" err="1"/>
              <a:t>the</a:t>
            </a:r>
            <a:r>
              <a:rPr lang="cs-CZ" dirty="0"/>
              <a:t> </a:t>
            </a:r>
            <a:r>
              <a:rPr lang="cs-CZ" dirty="0" err="1"/>
              <a:t>same</a:t>
            </a:r>
            <a:r>
              <a:rPr lang="cs-CZ" dirty="0"/>
              <a:t> </a:t>
            </a:r>
            <a:r>
              <a:rPr lang="cs-CZ" dirty="0" err="1"/>
              <a:t>problem</a:t>
            </a:r>
            <a:r>
              <a:rPr lang="cs-CZ" dirty="0"/>
              <a:t> </a:t>
            </a:r>
            <a:r>
              <a:rPr lang="cs-CZ" dirty="0" err="1"/>
              <a:t>with</a:t>
            </a:r>
            <a:r>
              <a:rPr lang="cs-CZ" dirty="0"/>
              <a:t> </a:t>
            </a:r>
            <a:r>
              <a:rPr lang="cs-CZ" dirty="0" err="1"/>
              <a:t>the</a:t>
            </a:r>
            <a:r>
              <a:rPr lang="cs-CZ" dirty="0"/>
              <a:t> </a:t>
            </a:r>
            <a:r>
              <a:rPr lang="cs-CZ" dirty="0" err="1"/>
              <a:t>same</a:t>
            </a:r>
            <a:r>
              <a:rPr lang="cs-CZ" dirty="0"/>
              <a:t> </a:t>
            </a:r>
            <a:r>
              <a:rPr lang="cs-CZ" dirty="0" err="1"/>
              <a:t>decision-making</a:t>
            </a:r>
            <a:r>
              <a:rPr lang="cs-CZ" dirty="0"/>
              <a:t> </a:t>
            </a:r>
            <a:r>
              <a:rPr lang="cs-CZ" dirty="0" err="1"/>
              <a:t>procedures</a:t>
            </a:r>
            <a:r>
              <a:rPr lang="cs-CZ" dirty="0"/>
              <a:t>, </a:t>
            </a:r>
            <a:r>
              <a:rPr lang="cs-CZ" dirty="0" err="1"/>
              <a:t>they</a:t>
            </a:r>
            <a:r>
              <a:rPr lang="cs-CZ" dirty="0"/>
              <a:t> </a:t>
            </a:r>
            <a:r>
              <a:rPr lang="cs-CZ" dirty="0" err="1"/>
              <a:t>typically</a:t>
            </a:r>
            <a:r>
              <a:rPr lang="cs-CZ" dirty="0"/>
              <a:t> end up </a:t>
            </a:r>
            <a:r>
              <a:rPr lang="cs-CZ" dirty="0" err="1"/>
              <a:t>with</a:t>
            </a:r>
            <a:r>
              <a:rPr lang="cs-CZ" dirty="0"/>
              <a:t> </a:t>
            </a:r>
            <a:r>
              <a:rPr lang="cs-CZ" dirty="0" err="1"/>
              <a:t>the</a:t>
            </a:r>
            <a:r>
              <a:rPr lang="cs-CZ" dirty="0"/>
              <a:t> </a:t>
            </a:r>
            <a:r>
              <a:rPr lang="cs-CZ" dirty="0" err="1"/>
              <a:t>same</a:t>
            </a:r>
            <a:r>
              <a:rPr lang="cs-CZ" dirty="0"/>
              <a:t> </a:t>
            </a:r>
            <a:r>
              <a:rPr lang="cs-CZ" dirty="0" err="1"/>
              <a:t>solution</a:t>
            </a:r>
            <a:r>
              <a:rPr lang="cs-CZ" dirty="0"/>
              <a:t> as last </a:t>
            </a:r>
            <a:r>
              <a:rPr lang="cs-CZ" dirty="0" err="1"/>
              <a:t>time</a:t>
            </a:r>
            <a:r>
              <a:rPr lang="cs-CZ" dirty="0"/>
              <a:t> („just </a:t>
            </a:r>
            <a:r>
              <a:rPr lang="cs-CZ" dirty="0" err="1"/>
              <a:t>this</a:t>
            </a:r>
            <a:r>
              <a:rPr lang="cs-CZ" dirty="0"/>
              <a:t> </a:t>
            </a:r>
            <a:r>
              <a:rPr lang="cs-CZ" dirty="0" err="1"/>
              <a:t>time</a:t>
            </a:r>
            <a:r>
              <a:rPr lang="cs-CZ" dirty="0"/>
              <a:t> </a:t>
            </a:r>
            <a:r>
              <a:rPr lang="cs-CZ" dirty="0" err="1"/>
              <a:t>we</a:t>
            </a:r>
            <a:r>
              <a:rPr lang="cs-CZ" dirty="0"/>
              <a:t> </a:t>
            </a:r>
            <a:r>
              <a:rPr lang="cs-CZ" dirty="0" err="1"/>
              <a:t>will</a:t>
            </a:r>
            <a:r>
              <a:rPr lang="cs-CZ" dirty="0"/>
              <a:t> </a:t>
            </a:r>
            <a:r>
              <a:rPr lang="cs-CZ" dirty="0" err="1"/>
              <a:t>implement</a:t>
            </a:r>
            <a:r>
              <a:rPr lang="cs-CZ" dirty="0"/>
              <a:t> </a:t>
            </a:r>
            <a:r>
              <a:rPr lang="cs-CZ" dirty="0" err="1"/>
              <a:t>it</a:t>
            </a:r>
            <a:r>
              <a:rPr lang="cs-CZ" dirty="0"/>
              <a:t> more </a:t>
            </a:r>
            <a:r>
              <a:rPr lang="cs-CZ" dirty="0" err="1"/>
              <a:t>properly</a:t>
            </a:r>
            <a:r>
              <a:rPr lang="cs-CZ" dirty="0"/>
              <a:t>“).</a:t>
            </a:r>
          </a:p>
        </p:txBody>
      </p:sp>
    </p:spTree>
    <p:extLst>
      <p:ext uri="{BB962C8B-B14F-4D97-AF65-F5344CB8AC3E}">
        <p14:creationId xmlns:p14="http://schemas.microsoft.com/office/powerpoint/2010/main" val="24122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Course</a:t>
            </a:r>
            <a:r>
              <a:rPr lang="cs-CZ" dirty="0"/>
              <a:t> </a:t>
            </a:r>
            <a:r>
              <a:rPr lang="cs-CZ" dirty="0" err="1"/>
              <a:t>overview</a:t>
            </a:r>
            <a:r>
              <a:rPr lang="cs-CZ" dirty="0"/>
              <a:t> - </a:t>
            </a:r>
            <a:r>
              <a:rPr lang="cs-CZ" dirty="0" err="1"/>
              <a:t>Structure</a:t>
            </a:r>
            <a:endParaRPr lang="cs-CZ" dirty="0"/>
          </a:p>
        </p:txBody>
      </p:sp>
      <p:graphicFrame>
        <p:nvGraphicFramePr>
          <p:cNvPr id="4" name="Zástupný symbol pro obsah 3">
            <a:extLst>
              <a:ext uri="{FF2B5EF4-FFF2-40B4-BE49-F238E27FC236}">
                <a16:creationId xmlns:a16="http://schemas.microsoft.com/office/drawing/2014/main" id="{8CCC00EE-2093-4504-B640-DE7173301CA3}"/>
              </a:ext>
            </a:extLst>
          </p:cNvPr>
          <p:cNvGraphicFramePr>
            <a:graphicFrameLocks noGrp="1"/>
          </p:cNvGraphicFramePr>
          <p:nvPr>
            <p:ph idx="1"/>
            <p:extLst/>
          </p:nvPr>
        </p:nvGraphicFramePr>
        <p:xfrm>
          <a:off x="1916717" y="1539186"/>
          <a:ext cx="5805487" cy="484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avá složená závorka 4">
            <a:extLst>
              <a:ext uri="{FF2B5EF4-FFF2-40B4-BE49-F238E27FC236}">
                <a16:creationId xmlns:a16="http://schemas.microsoft.com/office/drawing/2014/main" id="{EBF3C264-8696-49F4-9846-5778A0B86D51}"/>
              </a:ext>
            </a:extLst>
          </p:cNvPr>
          <p:cNvSpPr/>
          <p:nvPr/>
        </p:nvSpPr>
        <p:spPr>
          <a:xfrm>
            <a:off x="7912327" y="1602560"/>
            <a:ext cx="226738" cy="133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složená závorka 5">
            <a:extLst>
              <a:ext uri="{FF2B5EF4-FFF2-40B4-BE49-F238E27FC236}">
                <a16:creationId xmlns:a16="http://schemas.microsoft.com/office/drawing/2014/main" id="{08ABF088-B2F5-4594-8DBE-1399A06E0DBC}"/>
              </a:ext>
            </a:extLst>
          </p:cNvPr>
          <p:cNvSpPr/>
          <p:nvPr/>
        </p:nvSpPr>
        <p:spPr>
          <a:xfrm>
            <a:off x="7912327" y="3382271"/>
            <a:ext cx="226738" cy="2837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C2493A1A-58F4-4572-A25E-027344882E41}"/>
              </a:ext>
            </a:extLst>
          </p:cNvPr>
          <p:cNvSpPr txBox="1"/>
          <p:nvPr/>
        </p:nvSpPr>
        <p:spPr>
          <a:xfrm>
            <a:off x="8537418" y="2087802"/>
            <a:ext cx="1145506" cy="369332"/>
          </a:xfrm>
          <a:prstGeom prst="rect">
            <a:avLst/>
          </a:prstGeom>
          <a:noFill/>
        </p:spPr>
        <p:txBody>
          <a:bodyPr wrap="none" rtlCol="0">
            <a:spAutoFit/>
          </a:bodyPr>
          <a:lstStyle/>
          <a:p>
            <a:r>
              <a:rPr lang="cs-CZ" b="1" dirty="0" err="1"/>
              <a:t>Questions</a:t>
            </a:r>
            <a:endParaRPr lang="cs-CZ" b="1" dirty="0"/>
          </a:p>
        </p:txBody>
      </p:sp>
      <p:sp>
        <p:nvSpPr>
          <p:cNvPr id="8" name="TextovéPole 7">
            <a:extLst>
              <a:ext uri="{FF2B5EF4-FFF2-40B4-BE49-F238E27FC236}">
                <a16:creationId xmlns:a16="http://schemas.microsoft.com/office/drawing/2014/main" id="{46D434EB-F887-48EE-8611-4A77BFF1931D}"/>
              </a:ext>
            </a:extLst>
          </p:cNvPr>
          <p:cNvSpPr txBox="1"/>
          <p:nvPr/>
        </p:nvSpPr>
        <p:spPr>
          <a:xfrm>
            <a:off x="8418214" y="4616334"/>
            <a:ext cx="2043508" cy="369332"/>
          </a:xfrm>
          <a:prstGeom prst="rect">
            <a:avLst/>
          </a:prstGeom>
          <a:noFill/>
        </p:spPr>
        <p:txBody>
          <a:bodyPr wrap="none" rtlCol="0">
            <a:spAutoFit/>
          </a:bodyPr>
          <a:lstStyle/>
          <a:p>
            <a:r>
              <a:rPr lang="cs-CZ" b="1" dirty="0"/>
              <a:t>(</a:t>
            </a:r>
            <a:r>
              <a:rPr lang="cs-CZ" b="1" dirty="0" err="1"/>
              <a:t>Tentative</a:t>
            </a:r>
            <a:r>
              <a:rPr lang="cs-CZ" b="1" dirty="0"/>
              <a:t>) </a:t>
            </a:r>
            <a:r>
              <a:rPr lang="cs-CZ" b="1" dirty="0" err="1"/>
              <a:t>answers</a:t>
            </a:r>
            <a:endParaRPr lang="cs-CZ" b="1" dirty="0"/>
          </a:p>
        </p:txBody>
      </p:sp>
      <p:pic>
        <p:nvPicPr>
          <p:cNvPr id="9" name="Grafický objekt 8" descr="Zaškrtnutí">
            <a:extLst>
              <a:ext uri="{FF2B5EF4-FFF2-40B4-BE49-F238E27FC236}">
                <a16:creationId xmlns:a16="http://schemas.microsoft.com/office/drawing/2014/main" id="{B7A0C043-DDDA-4C53-85C7-D031BD8511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1815268"/>
            <a:ext cx="914400" cy="914400"/>
          </a:xfrm>
          <a:prstGeom prst="rect">
            <a:avLst/>
          </a:prstGeom>
        </p:spPr>
      </p:pic>
      <p:pic>
        <p:nvPicPr>
          <p:cNvPr id="11" name="Grafický objekt 10" descr="Kurzor">
            <a:extLst>
              <a:ext uri="{FF2B5EF4-FFF2-40B4-BE49-F238E27FC236}">
                <a16:creationId xmlns:a16="http://schemas.microsoft.com/office/drawing/2014/main" id="{4CD1CA08-B2C8-4318-B9AB-80EBFE58D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02866" y="2027976"/>
            <a:ext cx="914400" cy="914400"/>
          </a:xfrm>
          <a:prstGeom prst="rect">
            <a:avLst/>
          </a:prstGeom>
        </p:spPr>
      </p:pic>
    </p:spTree>
    <p:extLst>
      <p:ext uri="{BB962C8B-B14F-4D97-AF65-F5344CB8AC3E}">
        <p14:creationId xmlns:p14="http://schemas.microsoft.com/office/powerpoint/2010/main" val="35570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259A205-1F61-424C-8947-1BD32D049327}"/>
              </a:ext>
            </a:extLst>
          </p:cNvPr>
          <p:cNvSpPr/>
          <p:nvPr/>
        </p:nvSpPr>
        <p:spPr>
          <a:xfrm>
            <a:off x="336430" y="560717"/>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cs-CZ" sz="2400" b="1" dirty="0" err="1"/>
              <a:t>The</a:t>
            </a:r>
            <a:r>
              <a:rPr lang="cs-CZ" sz="2400" b="1" dirty="0"/>
              <a:t> </a:t>
            </a:r>
            <a:r>
              <a:rPr lang="cs-CZ" sz="2400" b="1" dirty="0" err="1"/>
              <a:t>world</a:t>
            </a:r>
            <a:r>
              <a:rPr lang="cs-CZ" sz="2400" b="1" dirty="0"/>
              <a:t> </a:t>
            </a:r>
            <a:r>
              <a:rPr lang="cs-CZ" sz="2400" b="1" dirty="0" err="1"/>
              <a:t>is</a:t>
            </a:r>
            <a:r>
              <a:rPr lang="cs-CZ" sz="2400" b="1" dirty="0"/>
              <a:t> </a:t>
            </a:r>
            <a:r>
              <a:rPr lang="cs-CZ" sz="2400" b="1" dirty="0" err="1"/>
              <a:t>complex</a:t>
            </a:r>
            <a:endParaRPr lang="cs-CZ" sz="2400" b="1" dirty="0"/>
          </a:p>
          <a:p>
            <a:pPr algn="ctr"/>
            <a:endParaRPr lang="cs-CZ" b="1" dirty="0"/>
          </a:p>
          <a:p>
            <a:pPr algn="ctr"/>
            <a:r>
              <a:rPr lang="cs-CZ" b="1" dirty="0" err="1"/>
              <a:t>Probe</a:t>
            </a:r>
            <a:r>
              <a:rPr lang="cs-CZ" b="1" dirty="0"/>
              <a:t> – </a:t>
            </a:r>
            <a:r>
              <a:rPr lang="cs-CZ" b="1" dirty="0" err="1"/>
              <a:t>sense</a:t>
            </a:r>
            <a:r>
              <a:rPr lang="cs-CZ" b="1" dirty="0"/>
              <a:t> – </a:t>
            </a:r>
            <a:r>
              <a:rPr lang="cs-CZ" b="1" dirty="0" err="1"/>
              <a:t>respond</a:t>
            </a:r>
            <a:r>
              <a:rPr lang="cs-CZ" b="1" dirty="0"/>
              <a:t> (experiment)</a:t>
            </a:r>
          </a:p>
          <a:p>
            <a:pPr algn="ctr"/>
            <a:r>
              <a:rPr lang="cs-CZ" b="1" dirty="0" err="1"/>
              <a:t>works</a:t>
            </a:r>
            <a:r>
              <a:rPr lang="cs-CZ" b="1" dirty="0"/>
              <a:t> </a:t>
            </a:r>
            <a:r>
              <a:rPr lang="cs-CZ" b="1" dirty="0" err="1"/>
              <a:t>better</a:t>
            </a:r>
            <a:r>
              <a:rPr lang="cs-CZ" b="1" dirty="0"/>
              <a:t> in </a:t>
            </a:r>
            <a:r>
              <a:rPr lang="cs-CZ" b="1" dirty="0" err="1"/>
              <a:t>complex</a:t>
            </a:r>
            <a:r>
              <a:rPr lang="cs-CZ" b="1" dirty="0"/>
              <a:t> </a:t>
            </a:r>
            <a:r>
              <a:rPr lang="cs-CZ" b="1" dirty="0" err="1"/>
              <a:t>than</a:t>
            </a:r>
            <a:endParaRPr lang="cs-CZ" b="1" dirty="0"/>
          </a:p>
          <a:p>
            <a:pPr algn="ctr"/>
            <a:r>
              <a:rPr lang="cs-CZ" b="1" dirty="0" err="1"/>
              <a:t>Sense</a:t>
            </a:r>
            <a:r>
              <a:rPr lang="cs-CZ" b="1" dirty="0"/>
              <a:t> – </a:t>
            </a:r>
            <a:r>
              <a:rPr lang="cs-CZ" b="1" dirty="0" err="1"/>
              <a:t>analyze</a:t>
            </a:r>
            <a:r>
              <a:rPr lang="cs-CZ" b="1" dirty="0"/>
              <a:t> - </a:t>
            </a:r>
            <a:r>
              <a:rPr lang="cs-CZ" b="1" dirty="0" err="1"/>
              <a:t>respond</a:t>
            </a:r>
            <a:endParaRPr lang="en-GB" b="1" dirty="0"/>
          </a:p>
        </p:txBody>
      </p:sp>
      <p:sp>
        <p:nvSpPr>
          <p:cNvPr id="3" name="Obdélník 2">
            <a:extLst>
              <a:ext uri="{FF2B5EF4-FFF2-40B4-BE49-F238E27FC236}">
                <a16:creationId xmlns:a16="http://schemas.microsoft.com/office/drawing/2014/main" id="{24E43E02-F941-4D3D-80E4-E5BCCE6A1745}"/>
              </a:ext>
            </a:extLst>
          </p:cNvPr>
          <p:cNvSpPr/>
          <p:nvPr/>
        </p:nvSpPr>
        <p:spPr>
          <a:xfrm>
            <a:off x="336430" y="2708694"/>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2. </a:t>
            </a:r>
            <a:r>
              <a:rPr lang="cs-CZ" b="1" dirty="0" err="1"/>
              <a:t>Measurement</a:t>
            </a:r>
            <a:r>
              <a:rPr lang="cs-CZ" b="1" dirty="0"/>
              <a:t> </a:t>
            </a:r>
            <a:r>
              <a:rPr lang="cs-CZ" b="1" dirty="0" err="1"/>
              <a:t>matters</a:t>
            </a:r>
            <a:r>
              <a:rPr lang="cs-CZ" b="1" dirty="0"/>
              <a:t> (</a:t>
            </a:r>
            <a:r>
              <a:rPr lang="cs-CZ" b="1" dirty="0" err="1"/>
              <a:t>unlike</a:t>
            </a:r>
            <a:r>
              <a:rPr lang="cs-CZ" b="1" dirty="0"/>
              <a:t> </a:t>
            </a:r>
            <a:r>
              <a:rPr lang="cs-CZ" b="1" dirty="0" err="1"/>
              <a:t>target</a:t>
            </a:r>
            <a:r>
              <a:rPr lang="cs-CZ" b="1" dirty="0"/>
              <a:t> </a:t>
            </a:r>
            <a:r>
              <a:rPr lang="cs-CZ" b="1" dirty="0" err="1"/>
              <a:t>setting</a:t>
            </a:r>
            <a:r>
              <a:rPr lang="cs-CZ" b="1" dirty="0"/>
              <a:t>)</a:t>
            </a:r>
          </a:p>
          <a:p>
            <a:pPr algn="ctr"/>
            <a:r>
              <a:rPr lang="cs-CZ" b="1" dirty="0" err="1"/>
              <a:t>We</a:t>
            </a:r>
            <a:r>
              <a:rPr lang="cs-CZ" b="1" dirty="0"/>
              <a:t> </a:t>
            </a:r>
            <a:r>
              <a:rPr lang="cs-CZ" b="1" dirty="0" err="1"/>
              <a:t>should</a:t>
            </a:r>
            <a:r>
              <a:rPr lang="cs-CZ" b="1" dirty="0"/>
              <a:t> </a:t>
            </a:r>
            <a:r>
              <a:rPr lang="cs-CZ" b="1" dirty="0" err="1"/>
              <a:t>measure</a:t>
            </a:r>
            <a:r>
              <a:rPr lang="cs-CZ" b="1" dirty="0"/>
              <a:t> </a:t>
            </a:r>
            <a:r>
              <a:rPr lang="cs-CZ" b="1" dirty="0" err="1"/>
              <a:t>things</a:t>
            </a:r>
            <a:r>
              <a:rPr lang="cs-CZ" b="1" dirty="0"/>
              <a:t> </a:t>
            </a:r>
            <a:r>
              <a:rPr lang="cs-CZ" b="1" dirty="0" err="1"/>
              <a:t>from</a:t>
            </a:r>
            <a:r>
              <a:rPr lang="cs-CZ" b="1" dirty="0"/>
              <a:t> </a:t>
            </a:r>
            <a:r>
              <a:rPr lang="cs-CZ" b="1" dirty="0" err="1"/>
              <a:t>the</a:t>
            </a:r>
            <a:r>
              <a:rPr lang="cs-CZ" b="1" dirty="0"/>
              <a:t> </a:t>
            </a:r>
            <a:r>
              <a:rPr lang="cs-CZ" b="1" dirty="0" err="1"/>
              <a:t>perspective</a:t>
            </a:r>
            <a:r>
              <a:rPr lang="cs-CZ" b="1" dirty="0"/>
              <a:t> </a:t>
            </a:r>
            <a:r>
              <a:rPr lang="cs-CZ" b="1" dirty="0" err="1"/>
              <a:t>of</a:t>
            </a:r>
            <a:r>
              <a:rPr lang="cs-CZ" b="1" dirty="0"/>
              <a:t> </a:t>
            </a:r>
            <a:r>
              <a:rPr lang="cs-CZ" b="1" dirty="0" err="1"/>
              <a:t>the</a:t>
            </a:r>
            <a:r>
              <a:rPr lang="cs-CZ" b="1" dirty="0"/>
              <a:t> </a:t>
            </a:r>
            <a:r>
              <a:rPr lang="cs-CZ" b="1" dirty="0" err="1"/>
              <a:t>purpose</a:t>
            </a:r>
            <a:r>
              <a:rPr lang="cs-CZ" b="1" dirty="0"/>
              <a:t> </a:t>
            </a:r>
            <a:r>
              <a:rPr lang="cs-CZ" b="1" dirty="0" err="1"/>
              <a:t>from</a:t>
            </a:r>
            <a:r>
              <a:rPr lang="cs-CZ" b="1" dirty="0"/>
              <a:t> </a:t>
            </a:r>
            <a:r>
              <a:rPr lang="cs-CZ" b="1" dirty="0" err="1"/>
              <a:t>the</a:t>
            </a:r>
            <a:r>
              <a:rPr lang="cs-CZ" b="1" dirty="0"/>
              <a:t> </a:t>
            </a:r>
            <a:r>
              <a:rPr lang="cs-CZ" b="1" dirty="0" err="1"/>
              <a:t>citizens</a:t>
            </a:r>
            <a:r>
              <a:rPr lang="cs-CZ" b="1" dirty="0"/>
              <a:t> point </a:t>
            </a:r>
            <a:r>
              <a:rPr lang="cs-CZ" b="1" dirty="0" err="1"/>
              <a:t>of</a:t>
            </a:r>
            <a:r>
              <a:rPr lang="cs-CZ" b="1" dirty="0"/>
              <a:t> </a:t>
            </a:r>
            <a:r>
              <a:rPr lang="cs-CZ" b="1" dirty="0" err="1"/>
              <a:t>view</a:t>
            </a:r>
            <a:r>
              <a:rPr lang="cs-CZ" b="1" dirty="0"/>
              <a:t> (and </a:t>
            </a:r>
            <a:r>
              <a:rPr lang="cs-CZ" b="1" dirty="0" err="1"/>
              <a:t>its</a:t>
            </a:r>
            <a:r>
              <a:rPr lang="cs-CZ" b="1" dirty="0"/>
              <a:t> diversity)</a:t>
            </a:r>
            <a:endParaRPr lang="en-GB" b="1" dirty="0"/>
          </a:p>
        </p:txBody>
      </p:sp>
      <p:sp>
        <p:nvSpPr>
          <p:cNvPr id="4" name="Obdélník 3">
            <a:extLst>
              <a:ext uri="{FF2B5EF4-FFF2-40B4-BE49-F238E27FC236}">
                <a16:creationId xmlns:a16="http://schemas.microsoft.com/office/drawing/2014/main" id="{1EEACE3D-8CD2-4CAE-AF00-0FB326889040}"/>
              </a:ext>
            </a:extLst>
          </p:cNvPr>
          <p:cNvSpPr/>
          <p:nvPr/>
        </p:nvSpPr>
        <p:spPr>
          <a:xfrm>
            <a:off x="336430" y="4856672"/>
            <a:ext cx="5063706" cy="144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3. </a:t>
            </a:r>
            <a:r>
              <a:rPr lang="cs-CZ" b="1" dirty="0" err="1"/>
              <a:t>Division</a:t>
            </a:r>
            <a:r>
              <a:rPr lang="cs-CZ" b="1" dirty="0"/>
              <a:t> </a:t>
            </a:r>
            <a:r>
              <a:rPr lang="cs-CZ" b="1" dirty="0" err="1"/>
              <a:t>of</a:t>
            </a:r>
            <a:r>
              <a:rPr lang="cs-CZ" b="1" dirty="0"/>
              <a:t> </a:t>
            </a:r>
            <a:r>
              <a:rPr lang="cs-CZ" b="1" dirty="0" err="1"/>
              <a:t>labour</a:t>
            </a:r>
            <a:r>
              <a:rPr lang="cs-CZ" b="1" dirty="0"/>
              <a:t> </a:t>
            </a:r>
            <a:r>
              <a:rPr lang="cs-CZ" b="1" dirty="0" err="1"/>
              <a:t>is</a:t>
            </a:r>
            <a:r>
              <a:rPr lang="cs-CZ" b="1" dirty="0"/>
              <a:t> </a:t>
            </a:r>
            <a:r>
              <a:rPr lang="cs-CZ" b="1" dirty="0" err="1"/>
              <a:t>usually</a:t>
            </a:r>
            <a:r>
              <a:rPr lang="cs-CZ" b="1" dirty="0"/>
              <a:t> not a </a:t>
            </a:r>
            <a:r>
              <a:rPr lang="cs-CZ" b="1" dirty="0" err="1"/>
              <a:t>good</a:t>
            </a:r>
            <a:r>
              <a:rPr lang="cs-CZ" b="1" dirty="0"/>
              <a:t> idea in </a:t>
            </a:r>
            <a:r>
              <a:rPr lang="cs-CZ" b="1" dirty="0" err="1"/>
              <a:t>service</a:t>
            </a:r>
            <a:r>
              <a:rPr lang="cs-CZ" b="1" dirty="0"/>
              <a:t> management </a:t>
            </a:r>
            <a:endParaRPr lang="en-GB" b="1" dirty="0"/>
          </a:p>
        </p:txBody>
      </p:sp>
      <p:sp>
        <p:nvSpPr>
          <p:cNvPr id="5" name="Obdélník 4">
            <a:extLst>
              <a:ext uri="{FF2B5EF4-FFF2-40B4-BE49-F238E27FC236}">
                <a16:creationId xmlns:a16="http://schemas.microsoft.com/office/drawing/2014/main" id="{9B82F393-7A7D-4FDF-B7D2-0C83A2B37ACB}"/>
              </a:ext>
            </a:extLst>
          </p:cNvPr>
          <p:cNvSpPr/>
          <p:nvPr/>
        </p:nvSpPr>
        <p:spPr>
          <a:xfrm>
            <a:off x="6791866" y="560717"/>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4. Hierarchy </a:t>
            </a:r>
            <a:r>
              <a:rPr lang="cs-CZ" sz="2400" b="1" dirty="0" err="1"/>
              <a:t>is</a:t>
            </a:r>
            <a:r>
              <a:rPr lang="cs-CZ" sz="2400" b="1" dirty="0"/>
              <a:t> not </a:t>
            </a:r>
            <a:r>
              <a:rPr lang="cs-CZ" sz="2400" b="1" dirty="0" err="1"/>
              <a:t>the</a:t>
            </a:r>
            <a:r>
              <a:rPr lang="cs-CZ" sz="2400" b="1" dirty="0"/>
              <a:t> </a:t>
            </a:r>
            <a:r>
              <a:rPr lang="cs-CZ" sz="2400" b="1" dirty="0" err="1"/>
              <a:t>only</a:t>
            </a:r>
            <a:r>
              <a:rPr lang="cs-CZ" sz="2400" b="1" dirty="0"/>
              <a:t> </a:t>
            </a:r>
            <a:r>
              <a:rPr lang="cs-CZ" sz="2400" b="1" dirty="0" err="1"/>
              <a:t>option</a:t>
            </a:r>
            <a:endParaRPr lang="en-GB" b="1" dirty="0"/>
          </a:p>
        </p:txBody>
      </p:sp>
      <p:sp>
        <p:nvSpPr>
          <p:cNvPr id="6" name="Obdélník 5">
            <a:extLst>
              <a:ext uri="{FF2B5EF4-FFF2-40B4-BE49-F238E27FC236}">
                <a16:creationId xmlns:a16="http://schemas.microsoft.com/office/drawing/2014/main" id="{1B32D218-EAB1-4859-A93F-1BEB60DFB060}"/>
              </a:ext>
            </a:extLst>
          </p:cNvPr>
          <p:cNvSpPr/>
          <p:nvPr/>
        </p:nvSpPr>
        <p:spPr>
          <a:xfrm>
            <a:off x="6791866" y="2708694"/>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5. </a:t>
            </a:r>
            <a:r>
              <a:rPr lang="cs-CZ" sz="2400" b="1" dirty="0" err="1"/>
              <a:t>Intrinsic</a:t>
            </a:r>
            <a:r>
              <a:rPr lang="cs-CZ" sz="2400" b="1" dirty="0"/>
              <a:t> </a:t>
            </a:r>
            <a:r>
              <a:rPr lang="cs-CZ" sz="2400" b="1" dirty="0" err="1"/>
              <a:t>motivation</a:t>
            </a:r>
            <a:r>
              <a:rPr lang="cs-CZ" sz="2400" b="1" dirty="0"/>
              <a:t> </a:t>
            </a:r>
            <a:r>
              <a:rPr lang="cs-CZ" sz="2400" b="1" dirty="0" err="1"/>
              <a:t>is</a:t>
            </a:r>
            <a:r>
              <a:rPr lang="cs-CZ" sz="2400" b="1" dirty="0"/>
              <a:t> much </a:t>
            </a:r>
            <a:r>
              <a:rPr lang="cs-CZ" sz="2400" b="1" dirty="0" err="1"/>
              <a:t>better</a:t>
            </a:r>
            <a:r>
              <a:rPr lang="cs-CZ" sz="2400" b="1" dirty="0"/>
              <a:t> </a:t>
            </a:r>
            <a:r>
              <a:rPr lang="cs-CZ" sz="2400" b="1" dirty="0" err="1"/>
              <a:t>for</a:t>
            </a:r>
            <a:r>
              <a:rPr lang="cs-CZ" sz="2400" b="1" dirty="0"/>
              <a:t> </a:t>
            </a:r>
            <a:r>
              <a:rPr lang="cs-CZ" sz="2400" b="1" dirty="0" err="1"/>
              <a:t>solving</a:t>
            </a:r>
            <a:r>
              <a:rPr lang="cs-CZ" sz="2400" b="1" dirty="0"/>
              <a:t> </a:t>
            </a:r>
            <a:r>
              <a:rPr lang="cs-CZ" sz="2400" b="1" dirty="0" err="1"/>
              <a:t>complex</a:t>
            </a:r>
            <a:r>
              <a:rPr lang="cs-CZ" sz="2400" b="1" dirty="0"/>
              <a:t> </a:t>
            </a:r>
            <a:r>
              <a:rPr lang="cs-CZ" sz="2400" b="1" dirty="0" err="1"/>
              <a:t>problems</a:t>
            </a:r>
            <a:endParaRPr lang="en-GB" b="1" dirty="0"/>
          </a:p>
        </p:txBody>
      </p:sp>
      <p:sp>
        <p:nvSpPr>
          <p:cNvPr id="7" name="Obdélník 6">
            <a:extLst>
              <a:ext uri="{FF2B5EF4-FFF2-40B4-BE49-F238E27FC236}">
                <a16:creationId xmlns:a16="http://schemas.microsoft.com/office/drawing/2014/main" id="{87B98E80-3103-4498-881B-8287D7F5B925}"/>
              </a:ext>
            </a:extLst>
          </p:cNvPr>
          <p:cNvSpPr/>
          <p:nvPr/>
        </p:nvSpPr>
        <p:spPr>
          <a:xfrm>
            <a:off x="6791866" y="4865297"/>
            <a:ext cx="5063706" cy="1440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400" b="1" dirty="0"/>
              <a:t>6. </a:t>
            </a:r>
            <a:r>
              <a:rPr lang="cs-CZ" sz="2400" b="1" dirty="0" err="1"/>
              <a:t>Problem</a:t>
            </a:r>
            <a:r>
              <a:rPr lang="cs-CZ" sz="2400" b="1" dirty="0"/>
              <a:t> </a:t>
            </a:r>
            <a:r>
              <a:rPr lang="cs-CZ" sz="2400" b="1" dirty="0" err="1"/>
              <a:t>is</a:t>
            </a:r>
            <a:r>
              <a:rPr lang="cs-CZ" sz="2400" b="1" dirty="0"/>
              <a:t> not </a:t>
            </a:r>
            <a:r>
              <a:rPr lang="cs-CZ" sz="2400" b="1" dirty="0" err="1"/>
              <a:t>lack</a:t>
            </a:r>
            <a:r>
              <a:rPr lang="cs-CZ" sz="2400" b="1" dirty="0"/>
              <a:t> </a:t>
            </a:r>
            <a:r>
              <a:rPr lang="cs-CZ" sz="2400" b="1" dirty="0" err="1"/>
              <a:t>of</a:t>
            </a:r>
            <a:r>
              <a:rPr lang="cs-CZ" sz="2400" b="1" dirty="0"/>
              <a:t> </a:t>
            </a:r>
            <a:r>
              <a:rPr lang="cs-CZ" sz="2400" b="1" dirty="0" err="1"/>
              <a:t>accountability</a:t>
            </a:r>
            <a:r>
              <a:rPr lang="cs-CZ" sz="2400" b="1" dirty="0"/>
              <a:t>, but </a:t>
            </a:r>
            <a:r>
              <a:rPr lang="cs-CZ" sz="2400" b="1" dirty="0" err="1"/>
              <a:t>too</a:t>
            </a:r>
            <a:r>
              <a:rPr lang="cs-CZ" sz="2400" b="1" dirty="0"/>
              <a:t> much </a:t>
            </a:r>
            <a:r>
              <a:rPr lang="cs-CZ" sz="2400" b="1" dirty="0" err="1"/>
              <a:t>of</a:t>
            </a:r>
            <a:r>
              <a:rPr lang="cs-CZ" sz="2400" b="1" dirty="0"/>
              <a:t> </a:t>
            </a:r>
            <a:r>
              <a:rPr lang="cs-CZ" sz="2400" b="1" dirty="0" err="1"/>
              <a:t>wrong</a:t>
            </a:r>
            <a:r>
              <a:rPr lang="cs-CZ" sz="2400" b="1" dirty="0"/>
              <a:t> type </a:t>
            </a:r>
            <a:r>
              <a:rPr lang="cs-CZ" sz="2400" b="1" dirty="0" err="1"/>
              <a:t>of</a:t>
            </a:r>
            <a:r>
              <a:rPr lang="cs-CZ" sz="2400" b="1" dirty="0"/>
              <a:t> </a:t>
            </a:r>
            <a:r>
              <a:rPr lang="cs-CZ" sz="2400" b="1" dirty="0" err="1"/>
              <a:t>accountability</a:t>
            </a:r>
            <a:endParaRPr lang="en-GB" b="1" dirty="0"/>
          </a:p>
        </p:txBody>
      </p:sp>
    </p:spTree>
    <p:extLst>
      <p:ext uri="{BB962C8B-B14F-4D97-AF65-F5344CB8AC3E}">
        <p14:creationId xmlns:p14="http://schemas.microsoft.com/office/powerpoint/2010/main" val="16908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waving reflecting shadow on teal wall paint">
            <a:extLst>
              <a:ext uri="{FF2B5EF4-FFF2-40B4-BE49-F238E27FC236}">
                <a16:creationId xmlns:a16="http://schemas.microsoft.com/office/drawing/2014/main" id="{B1FD84FE-C84D-40BA-B1F6-24F57311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8609CE0-A8A0-4EB4-A242-6C2F209BBCCC}"/>
              </a:ext>
            </a:extLst>
          </p:cNvPr>
          <p:cNvSpPr txBox="1"/>
          <p:nvPr/>
        </p:nvSpPr>
        <p:spPr>
          <a:xfrm>
            <a:off x="6096000" y="1351507"/>
            <a:ext cx="5040702" cy="1200329"/>
          </a:xfrm>
          <a:prstGeom prst="rect">
            <a:avLst/>
          </a:prstGeom>
          <a:noFill/>
        </p:spPr>
        <p:txBody>
          <a:bodyPr wrap="square" rtlCol="0">
            <a:spAutoFit/>
          </a:bodyPr>
          <a:lstStyle/>
          <a:p>
            <a:r>
              <a:rPr lang="cs-CZ" sz="2400" dirty="0" err="1"/>
              <a:t>Thank</a:t>
            </a:r>
            <a:r>
              <a:rPr lang="cs-CZ" sz="2400" dirty="0"/>
              <a:t> </a:t>
            </a:r>
            <a:r>
              <a:rPr lang="cs-CZ" sz="2400" dirty="0" err="1"/>
              <a:t>you</a:t>
            </a:r>
            <a:r>
              <a:rPr lang="cs-CZ" sz="2400" dirty="0"/>
              <a:t> and</a:t>
            </a:r>
          </a:p>
          <a:p>
            <a:r>
              <a:rPr lang="cs-CZ" sz="2400" dirty="0" err="1"/>
              <a:t>see</a:t>
            </a:r>
            <a:r>
              <a:rPr lang="cs-CZ" sz="2400" dirty="0"/>
              <a:t> </a:t>
            </a:r>
            <a:r>
              <a:rPr lang="cs-CZ" sz="2400" dirty="0" err="1"/>
              <a:t>you</a:t>
            </a:r>
            <a:r>
              <a:rPr lang="cs-CZ" sz="2400" dirty="0"/>
              <a:t> in </a:t>
            </a:r>
            <a:r>
              <a:rPr lang="cs-CZ" sz="2400" dirty="0" err="1"/>
              <a:t>three</a:t>
            </a:r>
            <a:r>
              <a:rPr lang="cs-CZ" sz="2400" dirty="0"/>
              <a:t> </a:t>
            </a:r>
            <a:r>
              <a:rPr lang="cs-CZ" sz="2400" dirty="0" err="1"/>
              <a:t>weeks</a:t>
            </a:r>
            <a:r>
              <a:rPr lang="cs-CZ" sz="2400" dirty="0"/>
              <a:t> </a:t>
            </a:r>
          </a:p>
          <a:p>
            <a:r>
              <a:rPr lang="cs-CZ" sz="2400" dirty="0"/>
              <a:t>Same </a:t>
            </a:r>
            <a:r>
              <a:rPr lang="cs-CZ" sz="2400" dirty="0" err="1"/>
              <a:t>room</a:t>
            </a:r>
            <a:r>
              <a:rPr lang="cs-CZ" sz="2400" dirty="0"/>
              <a:t>, </a:t>
            </a:r>
            <a:r>
              <a:rPr lang="cs-CZ" sz="2400" dirty="0" err="1"/>
              <a:t>same</a:t>
            </a:r>
            <a:r>
              <a:rPr lang="cs-CZ" sz="2400" dirty="0"/>
              <a:t> </a:t>
            </a:r>
            <a:r>
              <a:rPr lang="cs-CZ" sz="2400" dirty="0" err="1"/>
              <a:t>time</a:t>
            </a:r>
            <a:r>
              <a:rPr lang="cs-CZ" sz="2400" dirty="0"/>
              <a:t> </a:t>
            </a:r>
          </a:p>
        </p:txBody>
      </p:sp>
    </p:spTree>
    <p:extLst>
      <p:ext uri="{BB962C8B-B14F-4D97-AF65-F5344CB8AC3E}">
        <p14:creationId xmlns:p14="http://schemas.microsoft.com/office/powerpoint/2010/main" val="598426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3C7A3-A931-47E5-8839-3F43A401E3B7}"/>
              </a:ext>
            </a:extLst>
          </p:cNvPr>
          <p:cNvSpPr>
            <a:spLocks noGrp="1"/>
          </p:cNvSpPr>
          <p:nvPr>
            <p:ph type="title"/>
          </p:nvPr>
        </p:nvSpPr>
        <p:spPr/>
        <p:txBody>
          <a:bodyPr/>
          <a:lstStyle/>
          <a:p>
            <a:endParaRPr lang="en-GB" dirty="0"/>
          </a:p>
        </p:txBody>
      </p:sp>
      <p:sp>
        <p:nvSpPr>
          <p:cNvPr id="3" name="Zástupný symbol pro text 2">
            <a:extLst>
              <a:ext uri="{FF2B5EF4-FFF2-40B4-BE49-F238E27FC236}">
                <a16:creationId xmlns:a16="http://schemas.microsoft.com/office/drawing/2014/main" id="{E3FFBF55-4C37-4421-AE10-022B3AC240A2}"/>
              </a:ext>
            </a:extLst>
          </p:cNvPr>
          <p:cNvSpPr>
            <a:spLocks noGrp="1"/>
          </p:cNvSpPr>
          <p:nvPr>
            <p:ph type="body" idx="1"/>
          </p:nvPr>
        </p:nvSpPr>
        <p:spPr/>
        <p:txBody>
          <a:bodyPr/>
          <a:lstStyle/>
          <a:p>
            <a:r>
              <a:rPr lang="cs-CZ" dirty="0" err="1"/>
              <a:t>Following</a:t>
            </a:r>
            <a:r>
              <a:rPr lang="cs-CZ" dirty="0"/>
              <a:t> </a:t>
            </a:r>
            <a:r>
              <a:rPr lang="cs-CZ" dirty="0" err="1"/>
              <a:t>slides</a:t>
            </a:r>
            <a:r>
              <a:rPr lang="cs-CZ" dirty="0"/>
              <a:t> </a:t>
            </a:r>
            <a:r>
              <a:rPr lang="cs-CZ" dirty="0" err="1"/>
              <a:t>will</a:t>
            </a:r>
            <a:r>
              <a:rPr lang="cs-CZ" dirty="0"/>
              <a:t> </a:t>
            </a:r>
            <a:r>
              <a:rPr lang="cs-CZ" dirty="0" err="1"/>
              <a:t>come</a:t>
            </a:r>
            <a:r>
              <a:rPr lang="cs-CZ" dirty="0"/>
              <a:t> </a:t>
            </a:r>
            <a:r>
              <a:rPr lang="cs-CZ" dirty="0" err="1"/>
              <a:t>later</a:t>
            </a:r>
            <a:r>
              <a:rPr lang="cs-CZ" dirty="0"/>
              <a:t> in </a:t>
            </a:r>
            <a:r>
              <a:rPr lang="cs-CZ" dirty="0" err="1"/>
              <a:t>the</a:t>
            </a:r>
            <a:r>
              <a:rPr lang="cs-CZ" dirty="0"/>
              <a:t> </a:t>
            </a:r>
            <a:r>
              <a:rPr lang="cs-CZ" dirty="0" err="1"/>
              <a:t>course</a:t>
            </a:r>
            <a:r>
              <a:rPr lang="cs-CZ" dirty="0"/>
              <a:t>…</a:t>
            </a:r>
            <a:endParaRPr lang="en-GB" dirty="0"/>
          </a:p>
        </p:txBody>
      </p:sp>
    </p:spTree>
    <p:extLst>
      <p:ext uri="{BB962C8B-B14F-4D97-AF65-F5344CB8AC3E}">
        <p14:creationId xmlns:p14="http://schemas.microsoft.com/office/powerpoint/2010/main" val="2870502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 name="Rechthoek 2">
            <a:extLst>
              <a:ext uri="{FF2B5EF4-FFF2-40B4-BE49-F238E27FC236}">
                <a16:creationId xmlns:a16="http://schemas.microsoft.com/office/drawing/2014/main" id="{3259DDF1-84E0-4A83-BA7C-24F8B67BA312}"/>
              </a:ext>
            </a:extLst>
          </p:cNvPr>
          <p:cNvSpPr/>
          <p:nvPr/>
        </p:nvSpPr>
        <p:spPr>
          <a:xfrm>
            <a:off x="1913380" y="3030489"/>
            <a:ext cx="2250951" cy="738664"/>
          </a:xfrm>
          <a:prstGeom prst="rect">
            <a:avLst/>
          </a:prstGeom>
        </p:spPr>
        <p:txBody>
          <a:bodyPr wrap="square">
            <a:spAutoFit/>
          </a:bodyPr>
          <a:lstStyle/>
          <a:p>
            <a:pPr algn="ctr"/>
            <a:r>
              <a:rPr lang="nl-BE" sz="1400" dirty="0" err="1"/>
              <a:t>What</a:t>
            </a:r>
            <a:r>
              <a:rPr lang="nl-BE" sz="1400" dirty="0"/>
              <a:t>: </a:t>
            </a:r>
            <a:r>
              <a:rPr lang="nl-BE" sz="1400" dirty="0" err="1"/>
              <a:t>Give</a:t>
            </a:r>
            <a:r>
              <a:rPr lang="nl-BE" sz="1400" dirty="0"/>
              <a:t> </a:t>
            </a:r>
            <a:r>
              <a:rPr lang="nl-BE" sz="1400" dirty="0" err="1"/>
              <a:t>what</a:t>
            </a:r>
            <a:r>
              <a:rPr lang="nl-BE" sz="1400" dirty="0"/>
              <a:t> </a:t>
            </a:r>
            <a:r>
              <a:rPr lang="nl-BE" sz="1400" dirty="0" err="1"/>
              <a:t>they</a:t>
            </a:r>
            <a:r>
              <a:rPr lang="nl-BE" sz="1400" dirty="0"/>
              <a:t> want as </a:t>
            </a:r>
            <a:r>
              <a:rPr lang="nl-BE" sz="1400" dirty="0" err="1"/>
              <a:t>quickly</a:t>
            </a:r>
            <a:r>
              <a:rPr lang="nl-BE" sz="1400" dirty="0"/>
              <a:t> as </a:t>
            </a:r>
            <a:r>
              <a:rPr lang="nl-BE" sz="1400" dirty="0" err="1"/>
              <a:t>possible</a:t>
            </a:r>
            <a:r>
              <a:rPr lang="nl-BE" sz="1400" dirty="0"/>
              <a:t> (</a:t>
            </a:r>
            <a:r>
              <a:rPr lang="nl-BE" sz="1400" dirty="0" err="1"/>
              <a:t>categorise</a:t>
            </a:r>
            <a:r>
              <a:rPr lang="nl-BE" sz="1400" dirty="0"/>
              <a:t>-act) </a:t>
            </a:r>
          </a:p>
        </p:txBody>
      </p:sp>
      <p:sp>
        <p:nvSpPr>
          <p:cNvPr id="8" name="Rechthoek 7">
            <a:extLst>
              <a:ext uri="{FF2B5EF4-FFF2-40B4-BE49-F238E27FC236}">
                <a16:creationId xmlns:a16="http://schemas.microsoft.com/office/drawing/2014/main" id="{89F736FF-0F56-475D-A573-F7D282FF08D9}"/>
              </a:ext>
            </a:extLst>
          </p:cNvPr>
          <p:cNvSpPr/>
          <p:nvPr/>
        </p:nvSpPr>
        <p:spPr>
          <a:xfrm>
            <a:off x="1033669" y="4205479"/>
            <a:ext cx="3170417" cy="954107"/>
          </a:xfrm>
          <a:prstGeom prst="rect">
            <a:avLst/>
          </a:prstGeom>
        </p:spPr>
        <p:txBody>
          <a:bodyPr wrap="square">
            <a:spAutoFit/>
          </a:bodyPr>
          <a:lstStyle/>
          <a:p>
            <a:pPr lvl="2" algn="ctr"/>
            <a:r>
              <a:rPr lang="nl-BE" sz="1400" dirty="0"/>
              <a:t>How: Focus on </a:t>
            </a:r>
            <a:r>
              <a:rPr lang="nl-BE" sz="1400" dirty="0" err="1"/>
              <a:t>how</a:t>
            </a:r>
            <a:r>
              <a:rPr lang="nl-BE" sz="1400" dirty="0"/>
              <a:t> </a:t>
            </a:r>
            <a:r>
              <a:rPr lang="nl-BE" sz="1400" dirty="0" err="1"/>
              <a:t>to</a:t>
            </a:r>
            <a:r>
              <a:rPr lang="nl-BE" sz="1400" dirty="0"/>
              <a:t> </a:t>
            </a:r>
            <a:r>
              <a:rPr lang="nl-BE" sz="1400" dirty="0" err="1"/>
              <a:t>process</a:t>
            </a:r>
            <a:r>
              <a:rPr lang="nl-BE" sz="1400" dirty="0"/>
              <a:t> </a:t>
            </a:r>
            <a:r>
              <a:rPr lang="nl-BE" sz="1400" dirty="0" err="1"/>
              <a:t>demand</a:t>
            </a:r>
            <a:r>
              <a:rPr lang="nl-BE" sz="1400" dirty="0"/>
              <a:t> right first time </a:t>
            </a:r>
            <a:r>
              <a:rPr lang="nl-BE" sz="1400" dirty="0" err="1"/>
              <a:t>and</a:t>
            </a:r>
            <a:r>
              <a:rPr lang="nl-BE" sz="1400" dirty="0"/>
              <a:t> </a:t>
            </a:r>
            <a:r>
              <a:rPr lang="nl-BE" sz="1400" dirty="0" err="1"/>
              <a:t>frequency</a:t>
            </a:r>
            <a:r>
              <a:rPr lang="nl-BE" sz="1400" dirty="0"/>
              <a:t> of </a:t>
            </a:r>
            <a:r>
              <a:rPr lang="nl-BE" sz="1400" dirty="0" err="1"/>
              <a:t>errors</a:t>
            </a:r>
            <a:r>
              <a:rPr lang="nl-BE" sz="1400" dirty="0"/>
              <a:t> </a:t>
            </a:r>
            <a:r>
              <a:rPr lang="nl-BE" sz="1400" dirty="0" err="1"/>
              <a:t>caused</a:t>
            </a:r>
            <a:r>
              <a:rPr lang="nl-BE" sz="1400" dirty="0"/>
              <a:t> </a:t>
            </a:r>
            <a:r>
              <a:rPr lang="nl-BE" sz="1400" dirty="0" err="1"/>
              <a:t>by</a:t>
            </a:r>
            <a:r>
              <a:rPr lang="nl-BE" sz="1400" dirty="0"/>
              <a:t> </a:t>
            </a:r>
            <a:r>
              <a:rPr lang="nl-BE" sz="1400" dirty="0" err="1"/>
              <a:t>the</a:t>
            </a:r>
            <a:r>
              <a:rPr lang="nl-BE" sz="1400" dirty="0"/>
              <a:t> system</a:t>
            </a:r>
          </a:p>
        </p:txBody>
      </p:sp>
      <p:sp>
        <p:nvSpPr>
          <p:cNvPr id="17" name="Rechthoek 16">
            <a:extLst>
              <a:ext uri="{FF2B5EF4-FFF2-40B4-BE49-F238E27FC236}">
                <a16:creationId xmlns:a16="http://schemas.microsoft.com/office/drawing/2014/main" id="{492F7BE3-9294-4E71-85E2-976F3EBE6157}"/>
              </a:ext>
            </a:extLst>
          </p:cNvPr>
          <p:cNvSpPr/>
          <p:nvPr/>
        </p:nvSpPr>
        <p:spPr>
          <a:xfrm>
            <a:off x="889170" y="5566291"/>
            <a:ext cx="3338670" cy="523220"/>
          </a:xfrm>
          <a:prstGeom prst="rect">
            <a:avLst/>
          </a:prstGeom>
        </p:spPr>
        <p:txBody>
          <a:bodyPr wrap="square">
            <a:spAutoFit/>
          </a:bodyPr>
          <a:lstStyle/>
          <a:p>
            <a:pPr lvl="2" algn="ctr"/>
            <a:r>
              <a:rPr lang="nl-BE" sz="1400" dirty="0" err="1"/>
              <a:t>Main</a:t>
            </a:r>
            <a:r>
              <a:rPr lang="nl-BE" sz="1400" dirty="0"/>
              <a:t> issue: </a:t>
            </a:r>
            <a:r>
              <a:rPr lang="nl-BE" sz="1400" b="1" dirty="0" err="1">
                <a:solidFill>
                  <a:srgbClr val="FF0000"/>
                </a:solidFill>
              </a:rPr>
              <a:t>v</a:t>
            </a:r>
            <a:r>
              <a:rPr lang="nl-BE" sz="1400" dirty="0" err="1"/>
              <a:t>olitality</a:t>
            </a:r>
            <a:r>
              <a:rPr lang="nl-BE" sz="1400" dirty="0"/>
              <a:t> of volume/change of </a:t>
            </a:r>
            <a:r>
              <a:rPr lang="nl-BE" sz="1400" dirty="0" err="1"/>
              <a:t>demand</a:t>
            </a:r>
            <a:endParaRPr lang="nl-BE" sz="1400" dirty="0"/>
          </a:p>
        </p:txBody>
      </p:sp>
      <p:sp>
        <p:nvSpPr>
          <p:cNvPr id="11" name="Pijl: omlaag 10">
            <a:extLst>
              <a:ext uri="{FF2B5EF4-FFF2-40B4-BE49-F238E27FC236}">
                <a16:creationId xmlns:a16="http://schemas.microsoft.com/office/drawing/2014/main" id="{E442C219-2198-4B51-B761-7E5F6D9202EB}"/>
              </a:ext>
            </a:extLst>
          </p:cNvPr>
          <p:cNvSpPr/>
          <p:nvPr/>
        </p:nvSpPr>
        <p:spPr>
          <a:xfrm>
            <a:off x="2915457" y="2673066"/>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B5C4FB89-017D-473A-9665-268E5E79A950}"/>
              </a:ext>
            </a:extLst>
          </p:cNvPr>
          <p:cNvSpPr/>
          <p:nvPr/>
        </p:nvSpPr>
        <p:spPr>
          <a:xfrm>
            <a:off x="5817177" y="2664055"/>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id="{7AC17B2B-6D4D-4773-AB52-C763B66C80AA}"/>
              </a:ext>
            </a:extLst>
          </p:cNvPr>
          <p:cNvSpPr/>
          <p:nvPr/>
        </p:nvSpPr>
        <p:spPr>
          <a:xfrm>
            <a:off x="9000851" y="2689231"/>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AC2E1D54-F324-44CA-8E80-54DE65A89A65}"/>
              </a:ext>
            </a:extLst>
          </p:cNvPr>
          <p:cNvSpPr/>
          <p:nvPr/>
        </p:nvSpPr>
        <p:spPr>
          <a:xfrm>
            <a:off x="4451361" y="4063795"/>
            <a:ext cx="3290559" cy="1169551"/>
          </a:xfrm>
          <a:prstGeom prst="rect">
            <a:avLst/>
          </a:prstGeom>
        </p:spPr>
        <p:txBody>
          <a:bodyPr wrap="square">
            <a:spAutoFit/>
          </a:bodyPr>
          <a:lstStyle/>
          <a:p>
            <a:pPr algn="ctr"/>
            <a:r>
              <a:rPr lang="nl-BE" sz="1400" dirty="0"/>
              <a:t>How: Focus on </a:t>
            </a:r>
            <a:r>
              <a:rPr lang="nl-BE" sz="1400" dirty="0" err="1"/>
              <a:t>understanding</a:t>
            </a:r>
            <a:r>
              <a:rPr lang="nl-BE" sz="1400" dirty="0"/>
              <a:t> type </a:t>
            </a:r>
            <a:r>
              <a:rPr lang="nl-BE" sz="1400" dirty="0" err="1"/>
              <a:t>and</a:t>
            </a:r>
            <a:r>
              <a:rPr lang="nl-BE" sz="1400" dirty="0"/>
              <a:t> </a:t>
            </a:r>
            <a:r>
              <a:rPr lang="nl-BE" sz="1400" dirty="0" err="1"/>
              <a:t>frequency</a:t>
            </a:r>
            <a:r>
              <a:rPr lang="nl-BE" sz="1400" dirty="0"/>
              <a:t> of </a:t>
            </a:r>
            <a:r>
              <a:rPr lang="nl-BE" sz="1400" dirty="0" err="1"/>
              <a:t>value</a:t>
            </a:r>
            <a:r>
              <a:rPr lang="nl-BE" sz="1400" dirty="0"/>
              <a:t> </a:t>
            </a:r>
            <a:r>
              <a:rPr lang="nl-BE" sz="1400" dirty="0" err="1"/>
              <a:t>demand</a:t>
            </a:r>
            <a:r>
              <a:rPr lang="nl-BE" sz="1400" dirty="0"/>
              <a:t>, train </a:t>
            </a:r>
            <a:r>
              <a:rPr lang="nl-BE" sz="1400" dirty="0" err="1"/>
              <a:t>against</a:t>
            </a:r>
            <a:r>
              <a:rPr lang="nl-BE" sz="1400" dirty="0"/>
              <a:t> high </a:t>
            </a:r>
            <a:r>
              <a:rPr lang="nl-BE" sz="1400" dirty="0" err="1"/>
              <a:t>frequency</a:t>
            </a:r>
            <a:r>
              <a:rPr lang="nl-BE" sz="1400" dirty="0"/>
              <a:t> </a:t>
            </a:r>
            <a:r>
              <a:rPr lang="nl-BE" sz="1400" dirty="0" err="1"/>
              <a:t>demand</a:t>
            </a:r>
            <a:r>
              <a:rPr lang="nl-BE" sz="1400" dirty="0"/>
              <a:t> </a:t>
            </a:r>
            <a:r>
              <a:rPr lang="nl-BE" sz="1400" dirty="0" err="1"/>
              <a:t>and</a:t>
            </a:r>
            <a:r>
              <a:rPr lang="nl-BE" sz="1400" dirty="0"/>
              <a:t> put expertise on frontline; pull in expertise </a:t>
            </a:r>
            <a:r>
              <a:rPr lang="nl-BE" sz="1400" dirty="0" err="1"/>
              <a:t>for</a:t>
            </a:r>
            <a:r>
              <a:rPr lang="nl-BE" sz="1400" dirty="0"/>
              <a:t> low </a:t>
            </a:r>
            <a:r>
              <a:rPr lang="nl-BE" sz="1400" dirty="0" err="1"/>
              <a:t>frequency</a:t>
            </a:r>
            <a:r>
              <a:rPr lang="nl-BE" sz="1400" dirty="0"/>
              <a:t> </a:t>
            </a:r>
            <a:r>
              <a:rPr lang="nl-BE" sz="1400" dirty="0" err="1"/>
              <a:t>demand</a:t>
            </a:r>
            <a:endParaRPr lang="nl-BE" sz="1400" dirty="0"/>
          </a:p>
        </p:txBody>
      </p:sp>
      <p:sp>
        <p:nvSpPr>
          <p:cNvPr id="19" name="Rechthoek 18">
            <a:extLst>
              <a:ext uri="{FF2B5EF4-FFF2-40B4-BE49-F238E27FC236}">
                <a16:creationId xmlns:a16="http://schemas.microsoft.com/office/drawing/2014/main" id="{E1240F98-1EB1-4F5A-B755-002BFD6C5011}"/>
              </a:ext>
            </a:extLst>
          </p:cNvPr>
          <p:cNvSpPr/>
          <p:nvPr/>
        </p:nvSpPr>
        <p:spPr>
          <a:xfrm>
            <a:off x="4694323" y="3025091"/>
            <a:ext cx="3078076" cy="954107"/>
          </a:xfrm>
          <a:prstGeom prst="rect">
            <a:avLst/>
          </a:prstGeom>
        </p:spPr>
        <p:txBody>
          <a:bodyPr wrap="square">
            <a:spAutoFit/>
          </a:bodyPr>
          <a:lstStyle/>
          <a:p>
            <a:pPr algn="ctr"/>
            <a:r>
              <a:rPr lang="en-US" sz="1400" dirty="0"/>
              <a:t>What: Interpret/</a:t>
            </a:r>
            <a:r>
              <a:rPr lang="en-US" sz="1400" dirty="0" err="1"/>
              <a:t>analyse</a:t>
            </a:r>
            <a:r>
              <a:rPr lang="en-US" sz="1400" dirty="0"/>
              <a:t> what comes into the system and provide correct response at first point of contact (sense-act)</a:t>
            </a:r>
            <a:endParaRPr lang="nl-BE" sz="1400" dirty="0"/>
          </a:p>
        </p:txBody>
      </p:sp>
      <p:sp>
        <p:nvSpPr>
          <p:cNvPr id="24" name="Rechthoek 23">
            <a:extLst>
              <a:ext uri="{FF2B5EF4-FFF2-40B4-BE49-F238E27FC236}">
                <a16:creationId xmlns:a16="http://schemas.microsoft.com/office/drawing/2014/main" id="{61129F44-03E1-409E-95C1-40B5119FB9C1}"/>
              </a:ext>
            </a:extLst>
          </p:cNvPr>
          <p:cNvSpPr/>
          <p:nvPr/>
        </p:nvSpPr>
        <p:spPr>
          <a:xfrm>
            <a:off x="3610781" y="5455503"/>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somewhat</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6" name="Rechthoek 25">
            <a:extLst>
              <a:ext uri="{FF2B5EF4-FFF2-40B4-BE49-F238E27FC236}">
                <a16:creationId xmlns:a16="http://schemas.microsoft.com/office/drawing/2014/main" id="{6D6DCFC6-0D8E-4DF2-94DC-7305082702B5}"/>
              </a:ext>
            </a:extLst>
          </p:cNvPr>
          <p:cNvSpPr/>
          <p:nvPr/>
        </p:nvSpPr>
        <p:spPr>
          <a:xfrm>
            <a:off x="7608169" y="3068961"/>
            <a:ext cx="3173569" cy="954107"/>
          </a:xfrm>
          <a:prstGeom prst="rect">
            <a:avLst/>
          </a:prstGeom>
        </p:spPr>
        <p:txBody>
          <a:bodyPr wrap="square">
            <a:spAutoFit/>
          </a:bodyPr>
          <a:lstStyle/>
          <a:p>
            <a:pPr algn="ctr"/>
            <a:r>
              <a:rPr lang="en-US" sz="1400" dirty="0"/>
              <a:t>What: explore/discover  the many ambiguous demands coming from the same user(s), over longer term engagement (act-sense)</a:t>
            </a:r>
            <a:endParaRPr lang="nl-BE" sz="1400" dirty="0"/>
          </a:p>
        </p:txBody>
      </p:sp>
      <p:sp>
        <p:nvSpPr>
          <p:cNvPr id="27" name="Tekstvak 26">
            <a:extLst>
              <a:ext uri="{FF2B5EF4-FFF2-40B4-BE49-F238E27FC236}">
                <a16:creationId xmlns:a16="http://schemas.microsoft.com/office/drawing/2014/main" id="{2A5DEB1E-5B22-4CB5-AD6B-C482C4030CC0}"/>
              </a:ext>
            </a:extLst>
          </p:cNvPr>
          <p:cNvSpPr txBox="1"/>
          <p:nvPr/>
        </p:nvSpPr>
        <p:spPr>
          <a:xfrm>
            <a:off x="7786298" y="4077073"/>
            <a:ext cx="2881702" cy="1169551"/>
          </a:xfrm>
          <a:prstGeom prst="rect">
            <a:avLst/>
          </a:prstGeom>
          <a:noFill/>
        </p:spPr>
        <p:txBody>
          <a:bodyPr wrap="square" rtlCol="0">
            <a:spAutoFit/>
          </a:bodyPr>
          <a:lstStyle/>
          <a:p>
            <a:pPr algn="ctr"/>
            <a:r>
              <a:rPr lang="nl-BE" sz="1400" dirty="0"/>
              <a:t>How: focus on </a:t>
            </a:r>
            <a:r>
              <a:rPr lang="nl-BE" sz="1400" dirty="0" err="1"/>
              <a:t>understanding</a:t>
            </a:r>
            <a:r>
              <a:rPr lang="nl-BE" sz="1400" dirty="0"/>
              <a:t> </a:t>
            </a:r>
            <a:r>
              <a:rPr lang="nl-BE" sz="1400" dirty="0" err="1"/>
              <a:t>patterns</a:t>
            </a:r>
            <a:r>
              <a:rPr lang="nl-BE" sz="1400" dirty="0"/>
              <a:t> of </a:t>
            </a:r>
            <a:r>
              <a:rPr lang="nl-BE" sz="1400" dirty="0" err="1"/>
              <a:t>demand</a:t>
            </a:r>
            <a:r>
              <a:rPr lang="nl-BE" sz="1400" dirty="0"/>
              <a:t> (e.g. using personas) and construct </a:t>
            </a:r>
            <a:r>
              <a:rPr lang="en-US" sz="1400" dirty="0"/>
              <a:t>response flexibly (sequence/combination) with known elements</a:t>
            </a:r>
            <a:r>
              <a:rPr lang="nl-BE" sz="1400" dirty="0"/>
              <a:t> </a:t>
            </a:r>
          </a:p>
        </p:txBody>
      </p:sp>
      <p:sp>
        <p:nvSpPr>
          <p:cNvPr id="28" name="Rechthoek 27">
            <a:extLst>
              <a:ext uri="{FF2B5EF4-FFF2-40B4-BE49-F238E27FC236}">
                <a16:creationId xmlns:a16="http://schemas.microsoft.com/office/drawing/2014/main" id="{FED88456-7D39-4C34-B7BA-C506D116D371}"/>
              </a:ext>
            </a:extLst>
          </p:cNvPr>
          <p:cNvSpPr/>
          <p:nvPr/>
        </p:nvSpPr>
        <p:spPr>
          <a:xfrm>
            <a:off x="6567342" y="5445224"/>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highly</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b="1" dirty="0" err="1">
                <a:solidFill>
                  <a:srgbClr val="FF0000"/>
                </a:solidFill>
              </a:rPr>
              <a:t>u</a:t>
            </a:r>
            <a:r>
              <a:rPr lang="nl-BE" sz="1400" dirty="0" err="1"/>
              <a:t>ncertainty</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9" name="Rechthoek 28">
            <a:extLst>
              <a:ext uri="{FF2B5EF4-FFF2-40B4-BE49-F238E27FC236}">
                <a16:creationId xmlns:a16="http://schemas.microsoft.com/office/drawing/2014/main" id="{2576498F-19C1-44A2-8F52-2CDAB87097E0}"/>
              </a:ext>
            </a:extLst>
          </p:cNvPr>
          <p:cNvSpPr/>
          <p:nvPr/>
        </p:nvSpPr>
        <p:spPr>
          <a:xfrm>
            <a:off x="1913380" y="833120"/>
            <a:ext cx="5167661" cy="160528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4" name="TextovéPole 3">
            <a:extLst>
              <a:ext uri="{FF2B5EF4-FFF2-40B4-BE49-F238E27FC236}">
                <a16:creationId xmlns:a16="http://schemas.microsoft.com/office/drawing/2014/main" id="{4E2AB69F-614D-4323-9B24-B381BD886FE0}"/>
              </a:ext>
            </a:extLst>
          </p:cNvPr>
          <p:cNvSpPr txBox="1"/>
          <p:nvPr/>
        </p:nvSpPr>
        <p:spPr>
          <a:xfrm rot="16200000">
            <a:off x="-722859" y="2811517"/>
            <a:ext cx="2641942" cy="369332"/>
          </a:xfrm>
          <a:prstGeom prst="rect">
            <a:avLst/>
          </a:prstGeom>
          <a:noFill/>
        </p:spPr>
        <p:txBody>
          <a:bodyPr wrap="none" rtlCol="0">
            <a:spAutoFit/>
          </a:bodyPr>
          <a:lstStyle/>
          <a:p>
            <a:r>
              <a:rPr lang="cs-CZ" dirty="0" err="1">
                <a:solidFill>
                  <a:srgbClr val="CC0066"/>
                </a:solidFill>
              </a:rPr>
              <a:t>Manufacturing</a:t>
            </a:r>
            <a:r>
              <a:rPr lang="cs-CZ" dirty="0">
                <a:solidFill>
                  <a:srgbClr val="CC0066"/>
                </a:solidFill>
              </a:rPr>
              <a:t> </a:t>
            </a:r>
            <a:r>
              <a:rPr lang="cs-CZ" dirty="0" err="1">
                <a:solidFill>
                  <a:srgbClr val="CC0066"/>
                </a:solidFill>
              </a:rPr>
              <a:t>is</a:t>
            </a:r>
            <a:r>
              <a:rPr lang="cs-CZ" dirty="0">
                <a:solidFill>
                  <a:srgbClr val="CC0066"/>
                </a:solidFill>
              </a:rPr>
              <a:t> </a:t>
            </a:r>
            <a:r>
              <a:rPr lang="cs-CZ" dirty="0" err="1">
                <a:solidFill>
                  <a:srgbClr val="CC0066"/>
                </a:solidFill>
              </a:rPr>
              <a:t>this</a:t>
            </a:r>
            <a:r>
              <a:rPr lang="cs-CZ" dirty="0">
                <a:solidFill>
                  <a:srgbClr val="CC0066"/>
                </a:solidFill>
              </a:rPr>
              <a:t> </a:t>
            </a:r>
            <a:r>
              <a:rPr lang="cs-CZ" dirty="0" err="1">
                <a:solidFill>
                  <a:srgbClr val="CC0066"/>
                </a:solidFill>
              </a:rPr>
              <a:t>way</a:t>
            </a:r>
            <a:r>
              <a:rPr lang="cs-CZ" dirty="0">
                <a:solidFill>
                  <a:srgbClr val="CC0066"/>
                </a:solidFill>
              </a:rPr>
              <a:t> </a:t>
            </a:r>
          </a:p>
        </p:txBody>
      </p:sp>
      <p:sp>
        <p:nvSpPr>
          <p:cNvPr id="9" name="Šipka: doleva 8">
            <a:extLst>
              <a:ext uri="{FF2B5EF4-FFF2-40B4-BE49-F238E27FC236}">
                <a16:creationId xmlns:a16="http://schemas.microsoft.com/office/drawing/2014/main" id="{E62A6CF9-965E-40CA-9FAB-5F2649C06C20}"/>
              </a:ext>
            </a:extLst>
          </p:cNvPr>
          <p:cNvSpPr/>
          <p:nvPr/>
        </p:nvSpPr>
        <p:spPr>
          <a:xfrm>
            <a:off x="304422" y="1306989"/>
            <a:ext cx="508184" cy="523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8" grpId="0"/>
      <p:bldP spid="17" grpId="0"/>
      <p:bldP spid="11" grpId="0" animBg="1"/>
      <p:bldP spid="20" grpId="0" animBg="1"/>
      <p:bldP spid="23" grpId="0" animBg="1"/>
      <p:bldP spid="14" grpId="0"/>
      <p:bldP spid="19" grpId="0"/>
      <p:bldP spid="24" grpId="0"/>
      <p:bldP spid="26" grpId="0"/>
      <p:bldP spid="27" grpId="0"/>
      <p:bldP spid="28" grpId="0"/>
      <p:bldP spid="29" grpId="0" animBg="1"/>
      <p:bldP spid="30" grpId="0"/>
      <p:bldP spid="21" grpId="0"/>
      <p:bldP spid="4" grpId="0"/>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22" name="Obousměrná vodorovná šipka 21"/>
          <p:cNvSpPr/>
          <p:nvPr/>
        </p:nvSpPr>
        <p:spPr>
          <a:xfrm>
            <a:off x="4259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ovéPole 24"/>
          <p:cNvSpPr txBox="1"/>
          <p:nvPr/>
        </p:nvSpPr>
        <p:spPr>
          <a:xfrm>
            <a:off x="1667509" y="2987951"/>
            <a:ext cx="2592287" cy="954107"/>
          </a:xfrm>
          <a:prstGeom prst="rect">
            <a:avLst/>
          </a:prstGeom>
          <a:noFill/>
        </p:spPr>
        <p:txBody>
          <a:bodyPr wrap="square" rtlCol="0">
            <a:spAutoFit/>
          </a:bodyPr>
          <a:lstStyle/>
          <a:p>
            <a:r>
              <a:rPr lang="cs-CZ" sz="2800" dirty="0"/>
              <a:t>More </a:t>
            </a:r>
            <a:r>
              <a:rPr lang="cs-CZ" sz="2800" dirty="0" err="1"/>
              <a:t>similar</a:t>
            </a:r>
            <a:r>
              <a:rPr lang="cs-CZ" sz="2800" dirty="0"/>
              <a:t> to </a:t>
            </a:r>
            <a:r>
              <a:rPr lang="cs-CZ" sz="2800" dirty="0" err="1"/>
              <a:t>manufacturing</a:t>
            </a:r>
            <a:endParaRPr lang="en-GB" sz="2800" dirty="0"/>
          </a:p>
        </p:txBody>
      </p:sp>
      <p:sp>
        <p:nvSpPr>
          <p:cNvPr id="31" name="TextovéPole 30"/>
          <p:cNvSpPr txBox="1"/>
          <p:nvPr/>
        </p:nvSpPr>
        <p:spPr>
          <a:xfrm>
            <a:off x="7860197" y="2987951"/>
            <a:ext cx="2592287" cy="954107"/>
          </a:xfrm>
          <a:prstGeom prst="rect">
            <a:avLst/>
          </a:prstGeom>
          <a:noFill/>
        </p:spPr>
        <p:txBody>
          <a:bodyPr wrap="square" rtlCol="0">
            <a:spAutoFit/>
          </a:bodyPr>
          <a:lstStyle/>
          <a:p>
            <a:r>
              <a:rPr lang="cs-CZ" sz="2800" dirty="0" err="1"/>
              <a:t>Less</a:t>
            </a:r>
            <a:r>
              <a:rPr lang="cs-CZ" sz="2800" dirty="0"/>
              <a:t> </a:t>
            </a:r>
            <a:r>
              <a:rPr lang="cs-CZ" sz="2800" dirty="0" err="1"/>
              <a:t>similar</a:t>
            </a:r>
            <a:r>
              <a:rPr lang="cs-CZ" sz="2800" dirty="0"/>
              <a:t> to </a:t>
            </a:r>
            <a:r>
              <a:rPr lang="cs-CZ" sz="2800" dirty="0" err="1"/>
              <a:t>manufacturing</a:t>
            </a:r>
            <a:endParaRPr lang="en-GB" sz="2800" dirty="0"/>
          </a:p>
        </p:txBody>
      </p:sp>
      <p:sp>
        <p:nvSpPr>
          <p:cNvPr id="32" name="Obousměrná vodorovná šipka 31"/>
          <p:cNvSpPr/>
          <p:nvPr/>
        </p:nvSpPr>
        <p:spPr>
          <a:xfrm>
            <a:off x="4259796" y="4437112"/>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ovéPole 32"/>
          <p:cNvSpPr txBox="1"/>
          <p:nvPr/>
        </p:nvSpPr>
        <p:spPr>
          <a:xfrm>
            <a:off x="1667509" y="4320098"/>
            <a:ext cx="2592287" cy="523220"/>
          </a:xfrm>
          <a:prstGeom prst="rect">
            <a:avLst/>
          </a:prstGeom>
          <a:noFill/>
        </p:spPr>
        <p:txBody>
          <a:bodyPr wrap="square" rtlCol="0">
            <a:spAutoFit/>
          </a:bodyPr>
          <a:lstStyle/>
          <a:p>
            <a:r>
              <a:rPr lang="cs-CZ" sz="2800" dirty="0" err="1"/>
              <a:t>Less</a:t>
            </a:r>
            <a:r>
              <a:rPr lang="cs-CZ" sz="2800" dirty="0"/>
              <a:t> VUCA</a:t>
            </a:r>
            <a:endParaRPr lang="en-GB" sz="2800" dirty="0"/>
          </a:p>
        </p:txBody>
      </p:sp>
      <p:sp>
        <p:nvSpPr>
          <p:cNvPr id="34" name="TextovéPole 33"/>
          <p:cNvSpPr txBox="1"/>
          <p:nvPr/>
        </p:nvSpPr>
        <p:spPr>
          <a:xfrm>
            <a:off x="7860197" y="4320098"/>
            <a:ext cx="2592287" cy="523220"/>
          </a:xfrm>
          <a:prstGeom prst="rect">
            <a:avLst/>
          </a:prstGeom>
          <a:noFill/>
        </p:spPr>
        <p:txBody>
          <a:bodyPr wrap="square" rtlCol="0">
            <a:spAutoFit/>
          </a:bodyPr>
          <a:lstStyle/>
          <a:p>
            <a:r>
              <a:rPr lang="cs-CZ" sz="2800" dirty="0"/>
              <a:t>More VUCA</a:t>
            </a:r>
            <a:endParaRPr lang="en-GB" sz="2800" dirty="0"/>
          </a:p>
        </p:txBody>
      </p:sp>
      <p:sp>
        <p:nvSpPr>
          <p:cNvPr id="35" name="Rámeček 34"/>
          <p:cNvSpPr/>
          <p:nvPr/>
        </p:nvSpPr>
        <p:spPr>
          <a:xfrm>
            <a:off x="1524000" y="764704"/>
            <a:ext cx="2843808" cy="5976664"/>
          </a:xfrm>
          <a:prstGeom prst="frame">
            <a:avLst>
              <a:gd name="adj1" fmla="val 3527"/>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ovéPole 35"/>
          <p:cNvSpPr txBox="1"/>
          <p:nvPr/>
        </p:nvSpPr>
        <p:spPr>
          <a:xfrm>
            <a:off x="1775520" y="4869160"/>
            <a:ext cx="2160240" cy="1938992"/>
          </a:xfrm>
          <a:prstGeom prst="rect">
            <a:avLst/>
          </a:prstGeom>
          <a:noFill/>
        </p:spPr>
        <p:txBody>
          <a:bodyPr wrap="square" rtlCol="0">
            <a:spAutoFit/>
          </a:bodyPr>
          <a:lstStyle/>
          <a:p>
            <a:pPr algn="ctr"/>
            <a:r>
              <a:rPr lang="cs-CZ" sz="2400" dirty="0" err="1"/>
              <a:t>If</a:t>
            </a:r>
            <a:r>
              <a:rPr lang="cs-CZ" sz="2400" dirty="0"/>
              <a:t> </a:t>
            </a:r>
            <a:r>
              <a:rPr lang="cs-CZ" sz="2400" dirty="0">
                <a:solidFill>
                  <a:srgbClr val="FF0000"/>
                </a:solidFill>
              </a:rPr>
              <a:t>V</a:t>
            </a:r>
            <a:r>
              <a:rPr lang="cs-CZ" sz="2400" dirty="0"/>
              <a:t>olatility </a:t>
            </a:r>
            <a:r>
              <a:rPr lang="cs-CZ" sz="2400" dirty="0" err="1"/>
              <a:t>is</a:t>
            </a:r>
            <a:r>
              <a:rPr lang="cs-CZ" sz="2400" dirty="0"/>
              <a:t> </a:t>
            </a:r>
            <a:r>
              <a:rPr lang="cs-CZ" sz="2400" dirty="0" err="1"/>
              <a:t>low</a:t>
            </a:r>
            <a:r>
              <a:rPr lang="cs-CZ" sz="2400" dirty="0"/>
              <a:t>, </a:t>
            </a:r>
            <a:r>
              <a:rPr lang="cs-CZ" sz="2400" dirty="0" err="1"/>
              <a:t>bureaucracy</a:t>
            </a:r>
            <a:r>
              <a:rPr lang="cs-CZ" sz="2400" dirty="0"/>
              <a:t> </a:t>
            </a:r>
            <a:r>
              <a:rPr lang="cs-CZ" sz="2400" dirty="0" err="1"/>
              <a:t>is</a:t>
            </a:r>
            <a:r>
              <a:rPr lang="cs-CZ" sz="2400" dirty="0"/>
              <a:t> a </a:t>
            </a:r>
            <a:r>
              <a:rPr lang="cs-CZ" sz="2400" dirty="0" err="1"/>
              <a:t>good</a:t>
            </a:r>
            <a:r>
              <a:rPr lang="cs-CZ" sz="2400" dirty="0"/>
              <a:t> </a:t>
            </a:r>
            <a:r>
              <a:rPr lang="cs-CZ" sz="2400" dirty="0" err="1"/>
              <a:t>solution</a:t>
            </a:r>
            <a:r>
              <a:rPr lang="cs-CZ" sz="2400" dirty="0"/>
              <a:t> </a:t>
            </a:r>
            <a:r>
              <a:rPr lang="cs-CZ" sz="2400" dirty="0" err="1"/>
              <a:t>here</a:t>
            </a:r>
            <a:r>
              <a:rPr lang="cs-CZ" sz="2400" dirty="0"/>
              <a:t>!</a:t>
            </a:r>
            <a:endParaRPr lang="en-GB" sz="2400" dirty="0"/>
          </a:p>
        </p:txBody>
      </p:sp>
    </p:spTree>
    <p:extLst>
      <p:ext uri="{BB962C8B-B14F-4D97-AF65-F5344CB8AC3E}">
        <p14:creationId xmlns:p14="http://schemas.microsoft.com/office/powerpoint/2010/main" val="29265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31" grpId="0"/>
      <p:bldP spid="32" grpId="0" animBg="1"/>
      <p:bldP spid="33" grpId="0"/>
      <p:bldP spid="34" grpId="0"/>
      <p:bldP spid="35" grpId="0" animBg="1"/>
      <p:bldP spid="3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32" name="Obousměrná vodorovná šipka 31"/>
          <p:cNvSpPr/>
          <p:nvPr/>
        </p:nvSpPr>
        <p:spPr>
          <a:xfrm>
            <a:off x="4259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4783942" y="2780928"/>
            <a:ext cx="2624116" cy="523220"/>
          </a:xfrm>
          <a:prstGeom prst="rect">
            <a:avLst/>
          </a:prstGeom>
          <a:noFill/>
        </p:spPr>
        <p:txBody>
          <a:bodyPr wrap="none" rtlCol="0">
            <a:spAutoFit/>
          </a:bodyPr>
          <a:lstStyle/>
          <a:p>
            <a:r>
              <a:rPr lang="cs-CZ" sz="2800" dirty="0"/>
              <a:t>E – </a:t>
            </a:r>
            <a:r>
              <a:rPr lang="cs-CZ" sz="2800" dirty="0" err="1"/>
              <a:t>Governance</a:t>
            </a:r>
            <a:r>
              <a:rPr lang="cs-CZ" sz="2800" dirty="0"/>
              <a:t>?</a:t>
            </a:r>
            <a:endParaRPr lang="en-GB" sz="2800" dirty="0"/>
          </a:p>
        </p:txBody>
      </p:sp>
      <p:sp>
        <p:nvSpPr>
          <p:cNvPr id="17" name="TextovéPole 16"/>
          <p:cNvSpPr txBox="1"/>
          <p:nvPr/>
        </p:nvSpPr>
        <p:spPr>
          <a:xfrm>
            <a:off x="1775520" y="3811012"/>
            <a:ext cx="3888432" cy="3046988"/>
          </a:xfrm>
          <a:prstGeom prst="rect">
            <a:avLst/>
          </a:prstGeom>
          <a:noFill/>
        </p:spPr>
        <p:txBody>
          <a:bodyPr wrap="square" rtlCol="0">
            <a:spAutoFit/>
          </a:bodyPr>
          <a:lstStyle/>
          <a:p>
            <a:r>
              <a:rPr lang="cs-CZ" sz="2400" dirty="0" err="1"/>
              <a:t>This</a:t>
            </a:r>
            <a:r>
              <a:rPr lang="cs-CZ" sz="2400" dirty="0"/>
              <a:t> </a:t>
            </a:r>
            <a:r>
              <a:rPr lang="cs-CZ" sz="2400" dirty="0" err="1"/>
              <a:t>can</a:t>
            </a:r>
            <a:r>
              <a:rPr lang="cs-CZ" sz="2400" dirty="0"/>
              <a:t> </a:t>
            </a:r>
            <a:r>
              <a:rPr lang="cs-CZ" sz="2400" dirty="0" err="1"/>
              <a:t>be</a:t>
            </a:r>
            <a:r>
              <a:rPr lang="cs-CZ" sz="2400" dirty="0"/>
              <a:t> </a:t>
            </a:r>
            <a:r>
              <a:rPr lang="cs-CZ" sz="2400" dirty="0" err="1"/>
              <a:t>easily</a:t>
            </a:r>
            <a:r>
              <a:rPr lang="cs-CZ" sz="2400" dirty="0"/>
              <a:t> </a:t>
            </a:r>
            <a:r>
              <a:rPr lang="cs-CZ" sz="2400" dirty="0" err="1"/>
              <a:t>automated</a:t>
            </a:r>
            <a:r>
              <a:rPr lang="cs-CZ" sz="2400" dirty="0"/>
              <a:t>.</a:t>
            </a:r>
          </a:p>
          <a:p>
            <a:endParaRPr lang="cs-CZ" sz="2400" dirty="0"/>
          </a:p>
          <a:p>
            <a:r>
              <a:rPr lang="cs-CZ" sz="2400" dirty="0" err="1"/>
              <a:t>Give</a:t>
            </a:r>
            <a:r>
              <a:rPr lang="cs-CZ" sz="2400" dirty="0"/>
              <a:t> </a:t>
            </a:r>
            <a:r>
              <a:rPr lang="cs-CZ" sz="2400" dirty="0" err="1"/>
              <a:t>the</a:t>
            </a:r>
            <a:r>
              <a:rPr lang="cs-CZ" sz="2400" dirty="0"/>
              <a:t> </a:t>
            </a:r>
            <a:r>
              <a:rPr lang="cs-CZ" sz="2400" dirty="0" err="1"/>
              <a:t>boring</a:t>
            </a:r>
            <a:r>
              <a:rPr lang="cs-CZ" sz="2400" dirty="0"/>
              <a:t> </a:t>
            </a:r>
            <a:r>
              <a:rPr lang="cs-CZ" sz="2400" dirty="0" err="1"/>
              <a:t>work</a:t>
            </a:r>
            <a:r>
              <a:rPr lang="cs-CZ" sz="2400" dirty="0"/>
              <a:t> to </a:t>
            </a:r>
            <a:r>
              <a:rPr lang="cs-CZ" sz="2400" dirty="0" err="1"/>
              <a:t>the</a:t>
            </a:r>
            <a:r>
              <a:rPr lang="cs-CZ" sz="2400" dirty="0"/>
              <a:t> AI! </a:t>
            </a:r>
            <a:r>
              <a:rPr lang="cs-CZ" sz="2400" dirty="0" err="1"/>
              <a:t>Human</a:t>
            </a:r>
            <a:r>
              <a:rPr lang="cs-CZ" sz="2400" dirty="0"/>
              <a:t> </a:t>
            </a:r>
            <a:r>
              <a:rPr lang="cs-CZ" sz="2400" dirty="0" err="1"/>
              <a:t>can</a:t>
            </a:r>
            <a:r>
              <a:rPr lang="cs-CZ" sz="2400" dirty="0"/>
              <a:t> </a:t>
            </a:r>
            <a:r>
              <a:rPr lang="cs-CZ" sz="2400" dirty="0" err="1"/>
              <a:t>be</a:t>
            </a:r>
            <a:r>
              <a:rPr lang="cs-CZ" sz="2400" dirty="0"/>
              <a:t> </a:t>
            </a:r>
            <a:r>
              <a:rPr lang="cs-CZ" sz="2400" dirty="0" err="1"/>
              <a:t>replaced</a:t>
            </a:r>
            <a:r>
              <a:rPr lang="cs-CZ" sz="2400" dirty="0"/>
              <a:t> </a:t>
            </a:r>
            <a:r>
              <a:rPr lang="cs-CZ" sz="2400" dirty="0" err="1"/>
              <a:t>here</a:t>
            </a:r>
            <a:r>
              <a:rPr lang="cs-CZ" sz="2400" dirty="0"/>
              <a:t>.</a:t>
            </a:r>
          </a:p>
          <a:p>
            <a:endParaRPr lang="cs-CZ" sz="2400" dirty="0"/>
          </a:p>
          <a:p>
            <a:r>
              <a:rPr lang="cs-CZ" sz="2400" dirty="0" err="1"/>
              <a:t>Redesign</a:t>
            </a:r>
            <a:r>
              <a:rPr lang="cs-CZ" sz="2400" dirty="0"/>
              <a:t> </a:t>
            </a:r>
            <a:r>
              <a:rPr lang="cs-CZ" sz="2400" dirty="0" err="1"/>
              <a:t>the</a:t>
            </a:r>
            <a:r>
              <a:rPr lang="cs-CZ" sz="2400" dirty="0"/>
              <a:t> </a:t>
            </a:r>
            <a:r>
              <a:rPr lang="cs-CZ" sz="2400" dirty="0" err="1"/>
              <a:t>service</a:t>
            </a:r>
            <a:r>
              <a:rPr lang="cs-CZ" sz="2400" dirty="0"/>
              <a:t> </a:t>
            </a:r>
            <a:r>
              <a:rPr lang="cs-CZ" sz="2400" dirty="0" err="1"/>
              <a:t>first</a:t>
            </a:r>
            <a:r>
              <a:rPr lang="cs-CZ" sz="2400" dirty="0"/>
              <a:t>, </a:t>
            </a:r>
            <a:r>
              <a:rPr lang="cs-CZ" sz="2400" dirty="0" err="1"/>
              <a:t>then</a:t>
            </a:r>
            <a:r>
              <a:rPr lang="cs-CZ" sz="2400" dirty="0"/>
              <a:t> </a:t>
            </a:r>
            <a:r>
              <a:rPr lang="cs-CZ" sz="2400" dirty="0" err="1"/>
              <a:t>make</a:t>
            </a:r>
            <a:r>
              <a:rPr lang="cs-CZ" sz="2400" dirty="0"/>
              <a:t> </a:t>
            </a:r>
            <a:r>
              <a:rPr lang="cs-CZ" sz="2400" dirty="0" err="1"/>
              <a:t>it</a:t>
            </a:r>
            <a:r>
              <a:rPr lang="cs-CZ" sz="2400" dirty="0"/>
              <a:t> </a:t>
            </a:r>
            <a:r>
              <a:rPr lang="cs-CZ" sz="2400" dirty="0" err="1"/>
              <a:t>electronic</a:t>
            </a:r>
            <a:r>
              <a:rPr lang="cs-CZ" sz="2400" dirty="0"/>
              <a:t>.</a:t>
            </a:r>
          </a:p>
        </p:txBody>
      </p:sp>
      <p:sp>
        <p:nvSpPr>
          <p:cNvPr id="18" name="TextovéPole 17"/>
          <p:cNvSpPr txBox="1"/>
          <p:nvPr/>
        </p:nvSpPr>
        <p:spPr>
          <a:xfrm>
            <a:off x="6528048" y="3441680"/>
            <a:ext cx="3888432" cy="3416320"/>
          </a:xfrm>
          <a:prstGeom prst="rect">
            <a:avLst/>
          </a:prstGeom>
          <a:noFill/>
        </p:spPr>
        <p:txBody>
          <a:bodyPr wrap="square" rtlCol="0">
            <a:spAutoFit/>
          </a:bodyPr>
          <a:lstStyle/>
          <a:p>
            <a:pPr algn="r"/>
            <a:r>
              <a:rPr lang="cs-CZ" sz="2400" dirty="0" err="1"/>
              <a:t>This</a:t>
            </a:r>
            <a:r>
              <a:rPr lang="cs-CZ" sz="2400" dirty="0"/>
              <a:t> </a:t>
            </a:r>
            <a:r>
              <a:rPr lang="cs-CZ" sz="2400" dirty="0" err="1"/>
              <a:t>can</a:t>
            </a:r>
            <a:r>
              <a:rPr lang="cs-CZ" sz="2400" dirty="0"/>
              <a:t>‘t </a:t>
            </a:r>
            <a:r>
              <a:rPr lang="cs-CZ" sz="2400" dirty="0" err="1"/>
              <a:t>be</a:t>
            </a:r>
            <a:r>
              <a:rPr lang="cs-CZ" sz="2400" dirty="0"/>
              <a:t> </a:t>
            </a:r>
            <a:r>
              <a:rPr lang="cs-CZ" sz="2400" dirty="0" err="1"/>
              <a:t>easily</a:t>
            </a:r>
            <a:r>
              <a:rPr lang="cs-CZ" sz="2400" dirty="0"/>
              <a:t> </a:t>
            </a:r>
            <a:r>
              <a:rPr lang="cs-CZ" sz="2400" dirty="0" err="1"/>
              <a:t>automated</a:t>
            </a:r>
            <a:r>
              <a:rPr lang="cs-CZ" sz="2400" dirty="0"/>
              <a:t>.</a:t>
            </a:r>
          </a:p>
          <a:p>
            <a:pPr algn="r"/>
            <a:endParaRPr lang="cs-CZ" sz="2400" dirty="0"/>
          </a:p>
          <a:p>
            <a:pPr algn="r"/>
            <a:r>
              <a:rPr lang="cs-CZ" sz="2400" dirty="0"/>
              <a:t>Use IT/AI to </a:t>
            </a:r>
            <a:r>
              <a:rPr lang="cs-CZ" sz="2400" dirty="0" err="1"/>
              <a:t>enhance</a:t>
            </a:r>
            <a:r>
              <a:rPr lang="cs-CZ" sz="2400" dirty="0"/>
              <a:t> </a:t>
            </a:r>
            <a:r>
              <a:rPr lang="cs-CZ" sz="2400" dirty="0" err="1"/>
              <a:t>humans</a:t>
            </a:r>
            <a:r>
              <a:rPr lang="cs-CZ" sz="2400" dirty="0"/>
              <a:t> </a:t>
            </a:r>
            <a:r>
              <a:rPr lang="cs-CZ" sz="2400" dirty="0" err="1"/>
              <a:t>here</a:t>
            </a:r>
            <a:r>
              <a:rPr lang="cs-CZ" sz="2400" dirty="0"/>
              <a:t>.</a:t>
            </a:r>
          </a:p>
          <a:p>
            <a:pPr algn="r"/>
            <a:endParaRPr lang="cs-CZ" sz="2400" dirty="0"/>
          </a:p>
          <a:p>
            <a:pPr algn="r"/>
            <a:r>
              <a:rPr lang="cs-CZ" sz="2400" dirty="0" err="1"/>
              <a:t>Redesign</a:t>
            </a:r>
            <a:r>
              <a:rPr lang="cs-CZ" sz="2400" dirty="0"/>
              <a:t> </a:t>
            </a:r>
            <a:r>
              <a:rPr lang="cs-CZ" sz="2400" dirty="0" err="1"/>
              <a:t>the</a:t>
            </a:r>
            <a:r>
              <a:rPr lang="cs-CZ" sz="2400" dirty="0"/>
              <a:t> </a:t>
            </a:r>
            <a:r>
              <a:rPr lang="cs-CZ" sz="2400" dirty="0" err="1"/>
              <a:t>service</a:t>
            </a:r>
            <a:r>
              <a:rPr lang="cs-CZ" sz="2400" dirty="0"/>
              <a:t> </a:t>
            </a:r>
            <a:r>
              <a:rPr lang="cs-CZ" sz="2400" dirty="0" err="1"/>
              <a:t>first</a:t>
            </a:r>
            <a:r>
              <a:rPr lang="cs-CZ" sz="2400" dirty="0"/>
              <a:t>, </a:t>
            </a:r>
            <a:r>
              <a:rPr lang="cs-CZ" sz="2400" dirty="0" err="1"/>
              <a:t>then</a:t>
            </a:r>
            <a:r>
              <a:rPr lang="cs-CZ" sz="2400" dirty="0"/>
              <a:t> </a:t>
            </a:r>
            <a:r>
              <a:rPr lang="cs-CZ" sz="2400" dirty="0" err="1"/>
              <a:t>make</a:t>
            </a:r>
            <a:r>
              <a:rPr lang="cs-CZ" sz="2400" dirty="0"/>
              <a:t> </a:t>
            </a:r>
            <a:r>
              <a:rPr lang="cs-CZ" sz="2400" dirty="0" err="1"/>
              <a:t>it</a:t>
            </a:r>
            <a:r>
              <a:rPr lang="cs-CZ" sz="2400" dirty="0"/>
              <a:t> </a:t>
            </a:r>
            <a:r>
              <a:rPr lang="cs-CZ" sz="2400" dirty="0" err="1"/>
              <a:t>electronic</a:t>
            </a:r>
            <a:r>
              <a:rPr lang="cs-CZ" sz="2400" dirty="0"/>
              <a:t> (</a:t>
            </a:r>
            <a:r>
              <a:rPr lang="cs-CZ" sz="2400" dirty="0" err="1"/>
              <a:t>if</a:t>
            </a:r>
            <a:r>
              <a:rPr lang="cs-CZ" sz="2400" dirty="0"/>
              <a:t> </a:t>
            </a:r>
            <a:r>
              <a:rPr lang="cs-CZ" sz="2400" dirty="0" err="1"/>
              <a:t>still</a:t>
            </a:r>
            <a:r>
              <a:rPr lang="cs-CZ" sz="2400" dirty="0"/>
              <a:t> </a:t>
            </a:r>
            <a:r>
              <a:rPr lang="cs-CZ" sz="2400" dirty="0" err="1"/>
              <a:t>needed</a:t>
            </a:r>
            <a:r>
              <a:rPr lang="cs-CZ" sz="2400" dirty="0"/>
              <a:t>).</a:t>
            </a:r>
          </a:p>
        </p:txBody>
      </p:sp>
    </p:spTree>
    <p:extLst>
      <p:ext uri="{BB962C8B-B14F-4D97-AF65-F5344CB8AC3E}">
        <p14:creationId xmlns:p14="http://schemas.microsoft.com/office/powerpoint/2010/main" val="31069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a:bodyPr>
          <a:lstStyle/>
          <a:p>
            <a:r>
              <a:rPr lang="cs-CZ" dirty="0"/>
              <a:t>Shift #2: </a:t>
            </a:r>
            <a:r>
              <a:rPr lang="cs-CZ" dirty="0" err="1"/>
              <a:t>Purpose</a:t>
            </a:r>
            <a:r>
              <a:rPr lang="cs-CZ" dirty="0"/>
              <a:t>: </a:t>
            </a:r>
            <a:r>
              <a:rPr lang="cs-CZ" dirty="0" err="1"/>
              <a:t>human</a:t>
            </a:r>
            <a:r>
              <a:rPr lang="cs-CZ" dirty="0"/>
              <a:t> </a:t>
            </a:r>
            <a:r>
              <a:rPr lang="cs-CZ" dirty="0" err="1"/>
              <a:t>development</a:t>
            </a:r>
            <a:endParaRPr lang="cs-CZ" dirty="0"/>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cs-CZ" dirty="0"/>
              <a:t>F</a:t>
            </a:r>
            <a:r>
              <a:rPr lang="en-GB" dirty="0"/>
              <a:t>rom </a:t>
            </a:r>
            <a:r>
              <a:rPr lang="cs-CZ" dirty="0" err="1"/>
              <a:t>selecting</a:t>
            </a:r>
            <a:r>
              <a:rPr lang="cs-CZ" dirty="0"/>
              <a:t> </a:t>
            </a:r>
            <a:r>
              <a:rPr lang="cs-CZ" dirty="0" err="1"/>
              <a:t>measures</a:t>
            </a:r>
            <a:r>
              <a:rPr lang="cs-CZ" dirty="0"/>
              <a:t> </a:t>
            </a:r>
            <a:r>
              <a:rPr lang="cs-CZ" dirty="0" err="1"/>
              <a:t>of</a:t>
            </a:r>
            <a:r>
              <a:rPr lang="cs-CZ" dirty="0"/>
              <a:t> </a:t>
            </a:r>
            <a:r>
              <a:rPr lang="cs-CZ" dirty="0" err="1"/>
              <a:t>human</a:t>
            </a:r>
            <a:r>
              <a:rPr lang="cs-CZ" dirty="0"/>
              <a:t> </a:t>
            </a:r>
            <a:r>
              <a:rPr lang="cs-CZ" dirty="0" err="1"/>
              <a:t>well-being</a:t>
            </a:r>
            <a:r>
              <a:rPr lang="cs-CZ" dirty="0"/>
              <a:t> </a:t>
            </a:r>
            <a:r>
              <a:rPr lang="cs-CZ" dirty="0" err="1"/>
              <a:t>from</a:t>
            </a:r>
            <a:r>
              <a:rPr lang="cs-CZ" dirty="0"/>
              <a:t> </a:t>
            </a:r>
            <a:r>
              <a:rPr lang="cs-CZ" dirty="0" err="1"/>
              <a:t>the</a:t>
            </a:r>
            <a:r>
              <a:rPr lang="cs-CZ" dirty="0"/>
              <a:t> point </a:t>
            </a:r>
            <a:r>
              <a:rPr lang="cs-CZ" dirty="0" err="1"/>
              <a:t>of</a:t>
            </a:r>
            <a:r>
              <a:rPr lang="cs-CZ" dirty="0"/>
              <a:t> </a:t>
            </a:r>
            <a:r>
              <a:rPr lang="cs-CZ" dirty="0" err="1"/>
              <a:t>view</a:t>
            </a:r>
            <a:r>
              <a:rPr lang="cs-CZ" dirty="0"/>
              <a:t> </a:t>
            </a:r>
            <a:r>
              <a:rPr lang="cs-CZ" dirty="0" err="1"/>
              <a:t>of</a:t>
            </a:r>
            <a:r>
              <a:rPr lang="cs-CZ" dirty="0"/>
              <a:t> </a:t>
            </a:r>
            <a:r>
              <a:rPr lang="cs-CZ" dirty="0" err="1"/>
              <a:t>policy-makers</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dirty="0"/>
              <a:t>… </a:t>
            </a:r>
            <a:r>
              <a:rPr lang="en-GB" dirty="0"/>
              <a:t>to </a:t>
            </a:r>
            <a:r>
              <a:rPr lang="cs-CZ" dirty="0" err="1"/>
              <a:t>understanding</a:t>
            </a:r>
            <a:r>
              <a:rPr lang="cs-CZ" dirty="0"/>
              <a:t> </a:t>
            </a:r>
            <a:r>
              <a:rPr lang="cs-CZ" dirty="0" err="1"/>
              <a:t>human</a:t>
            </a:r>
            <a:r>
              <a:rPr lang="cs-CZ" dirty="0"/>
              <a:t> </a:t>
            </a:r>
            <a:r>
              <a:rPr lang="cs-CZ" dirty="0" err="1"/>
              <a:t>development</a:t>
            </a:r>
            <a:r>
              <a:rPr lang="cs-CZ" dirty="0"/>
              <a:t> </a:t>
            </a:r>
            <a:r>
              <a:rPr lang="cs-CZ" dirty="0" err="1"/>
              <a:t>from</a:t>
            </a:r>
            <a:r>
              <a:rPr lang="cs-CZ" dirty="0"/>
              <a:t> </a:t>
            </a:r>
            <a:r>
              <a:rPr lang="cs-CZ" dirty="0" err="1"/>
              <a:t>the</a:t>
            </a:r>
            <a:r>
              <a:rPr lang="cs-CZ" dirty="0"/>
              <a:t> point </a:t>
            </a:r>
            <a:r>
              <a:rPr lang="cs-CZ" dirty="0" err="1"/>
              <a:t>of</a:t>
            </a:r>
            <a:r>
              <a:rPr lang="cs-CZ" dirty="0"/>
              <a:t> </a:t>
            </a:r>
            <a:r>
              <a:rPr lang="cs-CZ" dirty="0" err="1"/>
              <a:t>view</a:t>
            </a:r>
            <a:r>
              <a:rPr lang="cs-CZ" dirty="0"/>
              <a:t> </a:t>
            </a:r>
            <a:r>
              <a:rPr lang="cs-CZ" dirty="0" err="1"/>
              <a:t>of</a:t>
            </a:r>
            <a:r>
              <a:rPr lang="cs-CZ" dirty="0"/>
              <a:t> a diversity </a:t>
            </a:r>
            <a:r>
              <a:rPr lang="cs-CZ" dirty="0" err="1"/>
              <a:t>of</a:t>
            </a:r>
            <a:r>
              <a:rPr lang="cs-CZ" dirty="0"/>
              <a:t> </a:t>
            </a:r>
            <a:r>
              <a:rPr lang="cs-CZ" dirty="0" err="1"/>
              <a:t>citizens</a:t>
            </a:r>
            <a:r>
              <a:rPr lang="cs-CZ" dirty="0"/>
              <a:t>.</a:t>
            </a:r>
          </a:p>
        </p:txBody>
      </p:sp>
      <p:sp>
        <p:nvSpPr>
          <p:cNvPr id="4" name="TextovéPole 3">
            <a:extLst>
              <a:ext uri="{FF2B5EF4-FFF2-40B4-BE49-F238E27FC236}">
                <a16:creationId xmlns:a16="http://schemas.microsoft.com/office/drawing/2014/main" id="{1344F1BF-EB22-433E-9AA6-22D960A83F88}"/>
              </a:ext>
            </a:extLst>
          </p:cNvPr>
          <p:cNvSpPr txBox="1"/>
          <p:nvPr/>
        </p:nvSpPr>
        <p:spPr>
          <a:xfrm>
            <a:off x="1051842" y="3429000"/>
            <a:ext cx="10086534" cy="1200329"/>
          </a:xfrm>
          <a:prstGeom prst="rect">
            <a:avLst/>
          </a:prstGeom>
          <a:noFill/>
        </p:spPr>
        <p:txBody>
          <a:bodyPr wrap="square" rtlCol="0">
            <a:spAutoFit/>
          </a:bodyPr>
          <a:lstStyle/>
          <a:p>
            <a:r>
              <a:rPr lang="en-US" sz="2400" dirty="0"/>
              <a:t>The purpose of any public service is positive change in the well-being of people and an expansion of their </a:t>
            </a:r>
            <a:r>
              <a:rPr lang="cs-CZ" sz="2400" dirty="0" err="1"/>
              <a:t>freedom</a:t>
            </a:r>
            <a:r>
              <a:rPr lang="cs-CZ" sz="2400" dirty="0"/>
              <a:t> to do </a:t>
            </a:r>
            <a:r>
              <a:rPr lang="cs-CZ" sz="2400" dirty="0" err="1"/>
              <a:t>what</a:t>
            </a:r>
            <a:r>
              <a:rPr lang="cs-CZ" sz="2400" dirty="0"/>
              <a:t> </a:t>
            </a:r>
            <a:r>
              <a:rPr lang="cs-CZ" sz="2400" dirty="0" err="1"/>
              <a:t>they</a:t>
            </a:r>
            <a:r>
              <a:rPr lang="cs-CZ" sz="2400" dirty="0"/>
              <a:t> </a:t>
            </a:r>
            <a:r>
              <a:rPr lang="cs-CZ" sz="2400" dirty="0" err="1"/>
              <a:t>value</a:t>
            </a:r>
            <a:r>
              <a:rPr lang="en-US" sz="2400" dirty="0"/>
              <a:t>. These are the results we look for, not indicators or targets. </a:t>
            </a:r>
            <a:endParaRPr lang="cs-CZ" sz="2400" dirty="0"/>
          </a:p>
        </p:txBody>
      </p:sp>
    </p:spTree>
    <p:extLst>
      <p:ext uri="{BB962C8B-B14F-4D97-AF65-F5344CB8AC3E}">
        <p14:creationId xmlns:p14="http://schemas.microsoft.com/office/powerpoint/2010/main" val="3618602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Reflections</a:t>
            </a:r>
            <a:r>
              <a:rPr lang="cs-CZ" dirty="0"/>
              <a:t> and </a:t>
            </a:r>
            <a:r>
              <a:rPr lang="cs-CZ" dirty="0" err="1"/>
              <a:t>clarifications</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pPr marL="0" indent="0">
              <a:buNone/>
            </a:pPr>
            <a:r>
              <a:rPr lang="cs-CZ" sz="2400" dirty="0" err="1">
                <a:solidFill>
                  <a:srgbClr val="CC0066"/>
                </a:solidFill>
              </a:rPr>
              <a:t>Why</a:t>
            </a:r>
            <a:r>
              <a:rPr lang="cs-CZ" sz="2400" dirty="0">
                <a:solidFill>
                  <a:srgbClr val="CC0066"/>
                </a:solidFill>
              </a:rPr>
              <a:t> </a:t>
            </a:r>
            <a:r>
              <a:rPr lang="cs-CZ" sz="2400" dirty="0" err="1">
                <a:solidFill>
                  <a:srgbClr val="CC0066"/>
                </a:solidFill>
              </a:rPr>
              <a:t>we</a:t>
            </a:r>
            <a:r>
              <a:rPr lang="cs-CZ" sz="2400" dirty="0">
                <a:solidFill>
                  <a:srgbClr val="CC0066"/>
                </a:solidFill>
              </a:rPr>
              <a:t> </a:t>
            </a:r>
            <a:r>
              <a:rPr lang="cs-CZ" sz="2400" dirty="0" err="1">
                <a:solidFill>
                  <a:srgbClr val="CC0066"/>
                </a:solidFill>
              </a:rPr>
              <a:t>still</a:t>
            </a:r>
            <a:r>
              <a:rPr lang="cs-CZ" sz="2400" dirty="0">
                <a:solidFill>
                  <a:srgbClr val="CC0066"/>
                </a:solidFill>
              </a:rPr>
              <a:t> </a:t>
            </a:r>
            <a:r>
              <a:rPr lang="cs-CZ" sz="2400" dirty="0" err="1">
                <a:solidFill>
                  <a:srgbClr val="CC0066"/>
                </a:solidFill>
              </a:rPr>
              <a:t>manage</a:t>
            </a:r>
            <a:r>
              <a:rPr lang="cs-CZ" sz="2400" dirty="0">
                <a:solidFill>
                  <a:srgbClr val="CC0066"/>
                </a:solidFill>
              </a:rPr>
              <a:t> public </a:t>
            </a:r>
            <a:r>
              <a:rPr lang="cs-CZ" sz="2400" dirty="0" err="1">
                <a:solidFill>
                  <a:srgbClr val="CC0066"/>
                </a:solidFill>
              </a:rPr>
              <a:t>services</a:t>
            </a:r>
            <a:r>
              <a:rPr lang="cs-CZ" sz="2400" dirty="0">
                <a:solidFill>
                  <a:srgbClr val="CC0066"/>
                </a:solidFill>
              </a:rPr>
              <a:t> in </a:t>
            </a:r>
            <a:r>
              <a:rPr lang="cs-CZ" sz="2400" dirty="0" err="1">
                <a:solidFill>
                  <a:srgbClr val="CC0066"/>
                </a:solidFill>
              </a:rPr>
              <a:t>the</a:t>
            </a:r>
            <a:r>
              <a:rPr lang="cs-CZ" sz="2400" dirty="0">
                <a:solidFill>
                  <a:srgbClr val="CC0066"/>
                </a:solidFill>
              </a:rPr>
              <a:t> </a:t>
            </a:r>
            <a:r>
              <a:rPr lang="cs-CZ" sz="2400" dirty="0" err="1">
                <a:solidFill>
                  <a:srgbClr val="CC0066"/>
                </a:solidFill>
              </a:rPr>
              <a:t>old</a:t>
            </a:r>
            <a:r>
              <a:rPr lang="cs-CZ" sz="2400" dirty="0">
                <a:solidFill>
                  <a:srgbClr val="CC0066"/>
                </a:solidFill>
              </a:rPr>
              <a:t> </a:t>
            </a:r>
            <a:r>
              <a:rPr lang="cs-CZ" sz="2400" dirty="0" err="1">
                <a:solidFill>
                  <a:srgbClr val="CC0066"/>
                </a:solidFill>
              </a:rPr>
              <a:t>way</a:t>
            </a:r>
            <a:r>
              <a:rPr lang="cs-CZ" sz="2400" dirty="0">
                <a:solidFill>
                  <a:srgbClr val="CC0066"/>
                </a:solidFill>
              </a:rPr>
              <a:t>, </a:t>
            </a:r>
            <a:r>
              <a:rPr lang="cs-CZ" sz="2400" dirty="0" err="1">
                <a:solidFill>
                  <a:srgbClr val="CC0066"/>
                </a:solidFill>
              </a:rPr>
              <a:t>when</a:t>
            </a:r>
            <a:r>
              <a:rPr lang="cs-CZ" sz="2400" dirty="0">
                <a:solidFill>
                  <a:srgbClr val="CC0066"/>
                </a:solidFill>
              </a:rPr>
              <a:t> </a:t>
            </a:r>
            <a:r>
              <a:rPr lang="cs-CZ" sz="2400" dirty="0" err="1">
                <a:solidFill>
                  <a:srgbClr val="CC0066"/>
                </a:solidFill>
              </a:rPr>
              <a:t>it</a:t>
            </a:r>
            <a:r>
              <a:rPr lang="cs-CZ" sz="2400" dirty="0">
                <a:solidFill>
                  <a:srgbClr val="CC0066"/>
                </a:solidFill>
              </a:rPr>
              <a:t> </a:t>
            </a:r>
            <a:r>
              <a:rPr lang="cs-CZ" sz="2400" dirty="0" err="1">
                <a:solidFill>
                  <a:srgbClr val="CC0066"/>
                </a:solidFill>
              </a:rPr>
              <a:t>doesn‘t</a:t>
            </a:r>
            <a:r>
              <a:rPr lang="cs-CZ" sz="2400" dirty="0">
                <a:solidFill>
                  <a:srgbClr val="CC0066"/>
                </a:solidFill>
              </a:rPr>
              <a:t> </a:t>
            </a:r>
            <a:r>
              <a:rPr lang="cs-CZ" sz="2400" dirty="0" err="1">
                <a:solidFill>
                  <a:srgbClr val="CC0066"/>
                </a:solidFill>
              </a:rPr>
              <a:t>work</a:t>
            </a:r>
            <a:r>
              <a:rPr lang="cs-CZ" sz="2400" dirty="0">
                <a:solidFill>
                  <a:srgbClr val="CC0066"/>
                </a:solidFill>
              </a:rPr>
              <a:t>?</a:t>
            </a:r>
          </a:p>
          <a:p>
            <a:pPr marL="0" indent="0">
              <a:buNone/>
            </a:pPr>
            <a:endParaRPr lang="cs-CZ" sz="2400" dirty="0"/>
          </a:p>
          <a:p>
            <a:pPr marL="0" indent="0">
              <a:buNone/>
            </a:pPr>
            <a:r>
              <a:rPr lang="cs-CZ" sz="2400" dirty="0" err="1"/>
              <a:t>Changing</a:t>
            </a:r>
            <a:r>
              <a:rPr lang="cs-CZ" sz="2400" dirty="0"/>
              <a:t> </a:t>
            </a:r>
            <a:r>
              <a:rPr lang="cs-CZ" sz="2400" dirty="0" err="1"/>
              <a:t>assumptions</a:t>
            </a:r>
            <a:r>
              <a:rPr lang="cs-CZ" sz="2400" dirty="0"/>
              <a:t> </a:t>
            </a:r>
            <a:r>
              <a:rPr lang="cs-CZ" sz="2400" dirty="0" err="1"/>
              <a:t>about</a:t>
            </a:r>
            <a:r>
              <a:rPr lang="cs-CZ" sz="2400" dirty="0"/>
              <a:t> </a:t>
            </a:r>
            <a:r>
              <a:rPr lang="cs-CZ" sz="2400" dirty="0" err="1"/>
              <a:t>how</a:t>
            </a:r>
            <a:r>
              <a:rPr lang="cs-CZ" sz="2400" dirty="0"/>
              <a:t> </a:t>
            </a:r>
            <a:r>
              <a:rPr lang="cs-CZ" sz="2400" dirty="0" err="1"/>
              <a:t>things</a:t>
            </a:r>
            <a:r>
              <a:rPr lang="cs-CZ" sz="2400" dirty="0"/>
              <a:t> are </a:t>
            </a:r>
            <a:r>
              <a:rPr lang="cs-CZ" sz="2400" dirty="0" err="1"/>
              <a:t>is</a:t>
            </a:r>
            <a:r>
              <a:rPr lang="cs-CZ" sz="2400" dirty="0"/>
              <a:t> </a:t>
            </a:r>
            <a:r>
              <a:rPr lang="cs-CZ" sz="2400" dirty="0" err="1"/>
              <a:t>often</a:t>
            </a:r>
            <a:r>
              <a:rPr lang="cs-CZ" sz="2400" dirty="0"/>
              <a:t> VERY </a:t>
            </a:r>
            <a:r>
              <a:rPr lang="cs-CZ" sz="2400" dirty="0" err="1"/>
              <a:t>difficult</a:t>
            </a:r>
            <a:r>
              <a:rPr lang="cs-CZ" sz="2400" dirty="0"/>
              <a:t>. </a:t>
            </a:r>
            <a:r>
              <a:rPr lang="cs-CZ" sz="2400" dirty="0" err="1"/>
              <a:t>Here</a:t>
            </a:r>
            <a:r>
              <a:rPr lang="cs-CZ" sz="2400" dirty="0"/>
              <a:t> </a:t>
            </a:r>
            <a:r>
              <a:rPr lang="cs-CZ" sz="2400" dirty="0" err="1"/>
              <a:t>the</a:t>
            </a:r>
            <a:r>
              <a:rPr lang="cs-CZ" sz="2400" dirty="0"/>
              <a:t> </a:t>
            </a:r>
            <a:r>
              <a:rPr lang="cs-CZ" sz="2400" dirty="0" err="1"/>
              <a:t>solution</a:t>
            </a:r>
            <a:r>
              <a:rPr lang="cs-CZ" sz="2400" dirty="0"/>
              <a:t> </a:t>
            </a:r>
            <a:r>
              <a:rPr lang="cs-CZ" sz="2400" dirty="0" err="1"/>
              <a:t>requests</a:t>
            </a:r>
            <a:r>
              <a:rPr lang="cs-CZ" sz="2400" dirty="0"/>
              <a:t> </a:t>
            </a:r>
            <a:r>
              <a:rPr lang="cs-CZ" sz="2400" dirty="0" err="1"/>
              <a:t>giving</a:t>
            </a:r>
            <a:r>
              <a:rPr lang="cs-CZ" sz="2400" dirty="0"/>
              <a:t> up a </a:t>
            </a:r>
            <a:r>
              <a:rPr lang="cs-CZ" sz="2400" dirty="0" err="1"/>
              <a:t>certain</a:t>
            </a:r>
            <a:r>
              <a:rPr lang="cs-CZ" sz="2400" dirty="0"/>
              <a:t> type </a:t>
            </a:r>
            <a:r>
              <a:rPr lang="cs-CZ" sz="2400" dirty="0" err="1"/>
              <a:t>of</a:t>
            </a:r>
            <a:r>
              <a:rPr lang="cs-CZ" sz="2400" dirty="0"/>
              <a:t> </a:t>
            </a:r>
            <a:r>
              <a:rPr lang="cs-CZ" sz="2400" dirty="0" err="1"/>
              <a:t>control</a:t>
            </a:r>
            <a:r>
              <a:rPr lang="cs-CZ" sz="2400" dirty="0"/>
              <a:t> (and </a:t>
            </a:r>
            <a:r>
              <a:rPr lang="cs-CZ" sz="2400" dirty="0" err="1"/>
              <a:t>gaining</a:t>
            </a:r>
            <a:r>
              <a:rPr lang="cs-CZ" sz="2400" dirty="0"/>
              <a:t> a </a:t>
            </a:r>
            <a:r>
              <a:rPr lang="cs-CZ" sz="2400" dirty="0" err="1"/>
              <a:t>different</a:t>
            </a:r>
            <a:r>
              <a:rPr lang="cs-CZ" sz="2400" dirty="0"/>
              <a:t> type </a:t>
            </a:r>
            <a:r>
              <a:rPr lang="cs-CZ" sz="2400" dirty="0" err="1"/>
              <a:t>of</a:t>
            </a:r>
            <a:r>
              <a:rPr lang="cs-CZ" sz="2400" dirty="0"/>
              <a:t> </a:t>
            </a:r>
            <a:r>
              <a:rPr lang="cs-CZ" sz="2400" dirty="0" err="1"/>
              <a:t>control</a:t>
            </a:r>
            <a:r>
              <a:rPr lang="cs-CZ" sz="2400" dirty="0"/>
              <a:t>). </a:t>
            </a:r>
            <a:r>
              <a:rPr lang="cs-CZ" sz="2400" dirty="0" err="1"/>
              <a:t>For</a:t>
            </a:r>
            <a:r>
              <a:rPr lang="cs-CZ" sz="2400" dirty="0"/>
              <a:t> </a:t>
            </a:r>
            <a:r>
              <a:rPr lang="cs-CZ" sz="2400" dirty="0" err="1"/>
              <a:t>managers</a:t>
            </a:r>
            <a:r>
              <a:rPr lang="cs-CZ" sz="2400" dirty="0"/>
              <a:t> and </a:t>
            </a:r>
            <a:r>
              <a:rPr lang="cs-CZ" sz="2400" dirty="0" err="1"/>
              <a:t>politicians</a:t>
            </a:r>
            <a:r>
              <a:rPr lang="cs-CZ" sz="2400" dirty="0"/>
              <a:t> </a:t>
            </a:r>
            <a:r>
              <a:rPr lang="cs-CZ" sz="2400" dirty="0" err="1"/>
              <a:t>it</a:t>
            </a:r>
            <a:r>
              <a:rPr lang="cs-CZ" sz="2400" dirty="0"/>
              <a:t> </a:t>
            </a:r>
            <a:r>
              <a:rPr lang="cs-CZ" sz="2400" dirty="0" err="1"/>
              <a:t>is</a:t>
            </a:r>
            <a:r>
              <a:rPr lang="cs-CZ" sz="2400" dirty="0"/>
              <a:t> </a:t>
            </a:r>
            <a:r>
              <a:rPr lang="cs-CZ" sz="2400" dirty="0" err="1"/>
              <a:t>difficult</a:t>
            </a:r>
            <a:r>
              <a:rPr lang="cs-CZ" sz="2400" dirty="0"/>
              <a:t> to </a:t>
            </a:r>
            <a:r>
              <a:rPr lang="cs-CZ" sz="2400" dirty="0" err="1"/>
              <a:t>give</a:t>
            </a:r>
            <a:r>
              <a:rPr lang="cs-CZ" sz="2400" dirty="0"/>
              <a:t> up (</a:t>
            </a:r>
            <a:r>
              <a:rPr lang="cs-CZ" sz="2400" dirty="0" err="1"/>
              <a:t>an</a:t>
            </a:r>
            <a:r>
              <a:rPr lang="cs-CZ" sz="2400" dirty="0"/>
              <a:t> </a:t>
            </a:r>
            <a:r>
              <a:rPr lang="cs-CZ" sz="2400" dirty="0" err="1"/>
              <a:t>illusion</a:t>
            </a:r>
            <a:r>
              <a:rPr lang="cs-CZ" sz="2400" dirty="0"/>
              <a:t> </a:t>
            </a:r>
            <a:r>
              <a:rPr lang="cs-CZ" sz="2400" dirty="0" err="1"/>
              <a:t>of</a:t>
            </a:r>
            <a:r>
              <a:rPr lang="cs-CZ" sz="2400" dirty="0"/>
              <a:t>) </a:t>
            </a:r>
            <a:r>
              <a:rPr lang="cs-CZ" sz="2400" dirty="0" err="1"/>
              <a:t>control</a:t>
            </a:r>
            <a:r>
              <a:rPr lang="cs-CZ" sz="2400" dirty="0"/>
              <a:t>. </a:t>
            </a:r>
          </a:p>
          <a:p>
            <a:pPr marL="0" indent="0">
              <a:buNone/>
            </a:pPr>
            <a:endParaRPr lang="cs-CZ" sz="2400" dirty="0"/>
          </a:p>
          <a:p>
            <a:pPr marL="0" indent="0">
              <a:buNone/>
            </a:pPr>
            <a:r>
              <a:rPr lang="cs-CZ" sz="2400" dirty="0" err="1"/>
              <a:t>We</a:t>
            </a:r>
            <a:r>
              <a:rPr lang="cs-CZ" sz="2400" dirty="0"/>
              <a:t> </a:t>
            </a:r>
            <a:r>
              <a:rPr lang="cs-CZ" sz="2400" dirty="0" err="1"/>
              <a:t>will</a:t>
            </a:r>
            <a:r>
              <a:rPr lang="cs-CZ" sz="2400" dirty="0"/>
              <a:t> </a:t>
            </a:r>
            <a:r>
              <a:rPr lang="cs-CZ" sz="2400" dirty="0" err="1"/>
              <a:t>discuss</a:t>
            </a:r>
            <a:r>
              <a:rPr lang="cs-CZ" sz="2400" dirty="0"/>
              <a:t> </a:t>
            </a:r>
            <a:r>
              <a:rPr lang="cs-CZ" sz="2400" dirty="0" err="1"/>
              <a:t>this</a:t>
            </a:r>
            <a:r>
              <a:rPr lang="cs-CZ" sz="2400" dirty="0"/>
              <a:t> </a:t>
            </a:r>
            <a:r>
              <a:rPr lang="cs-CZ" sz="2400" dirty="0" err="1"/>
              <a:t>mainly</a:t>
            </a:r>
            <a:r>
              <a:rPr lang="cs-CZ" sz="2400" dirty="0"/>
              <a:t> in </a:t>
            </a:r>
            <a:r>
              <a:rPr lang="cs-CZ" sz="2400" dirty="0" err="1"/>
              <a:t>the</a:t>
            </a:r>
            <a:r>
              <a:rPr lang="cs-CZ" sz="2400" dirty="0"/>
              <a:t> </a:t>
            </a:r>
            <a:r>
              <a:rPr lang="cs-CZ" sz="2400" dirty="0" err="1"/>
              <a:t>Topic</a:t>
            </a:r>
            <a:r>
              <a:rPr lang="cs-CZ" sz="2400" dirty="0"/>
              <a:t> 4 (</a:t>
            </a:r>
            <a:r>
              <a:rPr lang="cs-CZ" sz="2400" dirty="0" err="1"/>
              <a:t>Learning</a:t>
            </a:r>
            <a:r>
              <a:rPr lang="cs-CZ" sz="2400" dirty="0"/>
              <a:t> </a:t>
            </a:r>
            <a:r>
              <a:rPr lang="cs-CZ" sz="2400" dirty="0" err="1"/>
              <a:t>within</a:t>
            </a:r>
            <a:r>
              <a:rPr lang="cs-CZ" sz="2400" dirty="0"/>
              <a:t> HLS)</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5916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DD2E7-645C-4807-8928-BE66173168C1}"/>
              </a:ext>
            </a:extLst>
          </p:cNvPr>
          <p:cNvSpPr txBox="1">
            <a:spLocks/>
          </p:cNvSpPr>
          <p:nvPr/>
        </p:nvSpPr>
        <p:spPr>
          <a:xfrm>
            <a:off x="950343" y="692929"/>
            <a:ext cx="10515600" cy="506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7200" baseline="30000" dirty="0" err="1">
                <a:solidFill>
                  <a:srgbClr val="CC0066"/>
                </a:solidFill>
                <a:latin typeface="+mn-lt"/>
              </a:rPr>
              <a:t>Reflection</a:t>
            </a:r>
            <a:endParaRPr lang="en-GB" sz="7200" baseline="30000" dirty="0">
              <a:solidFill>
                <a:srgbClr val="CC0066"/>
              </a:solidFill>
              <a:latin typeface="+mn-lt"/>
            </a:endParaRPr>
          </a:p>
        </p:txBody>
      </p:sp>
      <p:sp>
        <p:nvSpPr>
          <p:cNvPr id="5" name="Zástupný symbol pro obsah 2">
            <a:extLst>
              <a:ext uri="{FF2B5EF4-FFF2-40B4-BE49-F238E27FC236}">
                <a16:creationId xmlns:a16="http://schemas.microsoft.com/office/drawing/2014/main" id="{F2E9C17C-5578-4483-8395-9BD840A2202C}"/>
              </a:ext>
            </a:extLst>
          </p:cNvPr>
          <p:cNvSpPr txBox="1">
            <a:spLocks/>
          </p:cNvSpPr>
          <p:nvPr/>
        </p:nvSpPr>
        <p:spPr>
          <a:xfrm>
            <a:off x="1012104" y="1272349"/>
            <a:ext cx="4974577"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err="1"/>
              <a:t>What</a:t>
            </a:r>
            <a:r>
              <a:rPr lang="cs-CZ" dirty="0"/>
              <a:t> are </a:t>
            </a:r>
            <a:r>
              <a:rPr lang="cs-CZ" dirty="0" err="1"/>
              <a:t>your</a:t>
            </a:r>
            <a:r>
              <a:rPr lang="cs-CZ" dirty="0"/>
              <a:t> </a:t>
            </a:r>
            <a:r>
              <a:rPr lang="cs-CZ" dirty="0" err="1"/>
              <a:t>new</a:t>
            </a:r>
            <a:r>
              <a:rPr lang="cs-CZ" dirty="0"/>
              <a:t> </a:t>
            </a:r>
            <a:r>
              <a:rPr lang="cs-CZ" dirty="0" err="1"/>
              <a:t>insights</a:t>
            </a:r>
            <a:r>
              <a:rPr lang="cs-CZ" dirty="0"/>
              <a:t> </a:t>
            </a:r>
            <a:r>
              <a:rPr lang="cs-CZ" dirty="0" err="1"/>
              <a:t>after</a:t>
            </a:r>
            <a:r>
              <a:rPr lang="cs-CZ" dirty="0"/>
              <a:t> </a:t>
            </a:r>
            <a:r>
              <a:rPr lang="cs-CZ" dirty="0" err="1"/>
              <a:t>the</a:t>
            </a:r>
            <a:r>
              <a:rPr lang="cs-CZ" dirty="0"/>
              <a:t> </a:t>
            </a:r>
            <a:r>
              <a:rPr lang="cs-CZ" dirty="0" err="1"/>
              <a:t>first</a:t>
            </a:r>
            <a:r>
              <a:rPr lang="cs-CZ" dirty="0"/>
              <a:t> </a:t>
            </a:r>
            <a:r>
              <a:rPr lang="cs-CZ" dirty="0" err="1"/>
              <a:t>topic</a:t>
            </a:r>
            <a:r>
              <a:rPr lang="cs-CZ" dirty="0"/>
              <a:t>?</a:t>
            </a:r>
          </a:p>
          <a:p>
            <a:pPr marL="0" indent="0">
              <a:buNone/>
            </a:pPr>
            <a:endParaRPr lang="cs-CZ" dirty="0"/>
          </a:p>
          <a:p>
            <a:pPr marL="0" indent="0">
              <a:buNone/>
            </a:pPr>
            <a:r>
              <a:rPr lang="cs-CZ" dirty="0" err="1"/>
              <a:t>Where</a:t>
            </a:r>
            <a:r>
              <a:rPr lang="cs-CZ" dirty="0"/>
              <a:t> are </a:t>
            </a:r>
            <a:r>
              <a:rPr lang="cs-CZ" dirty="0" err="1"/>
              <a:t>you</a:t>
            </a:r>
            <a:r>
              <a:rPr lang="cs-CZ" dirty="0"/>
              <a:t> </a:t>
            </a:r>
            <a:r>
              <a:rPr lang="cs-CZ" dirty="0" err="1"/>
              <a:t>still</a:t>
            </a:r>
            <a:r>
              <a:rPr lang="cs-CZ" dirty="0"/>
              <a:t> </a:t>
            </a:r>
            <a:r>
              <a:rPr lang="cs-CZ" dirty="0" err="1"/>
              <a:t>puzzled</a:t>
            </a:r>
            <a:r>
              <a:rPr lang="cs-CZ" dirty="0"/>
              <a:t>?</a:t>
            </a:r>
          </a:p>
        </p:txBody>
      </p:sp>
      <p:pic>
        <p:nvPicPr>
          <p:cNvPr id="3" name="Obrázek 2">
            <a:extLst>
              <a:ext uri="{FF2B5EF4-FFF2-40B4-BE49-F238E27FC236}">
                <a16:creationId xmlns:a16="http://schemas.microsoft.com/office/drawing/2014/main" id="{22EB0F7A-0147-46F6-807F-E3843936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90" y="-1238001"/>
            <a:ext cx="5397910" cy="8096001"/>
          </a:xfrm>
          <a:prstGeom prst="rect">
            <a:avLst/>
          </a:prstGeom>
        </p:spPr>
      </p:pic>
      <p:sp>
        <p:nvSpPr>
          <p:cNvPr id="7" name="Obdélník 6">
            <a:extLst>
              <a:ext uri="{FF2B5EF4-FFF2-40B4-BE49-F238E27FC236}">
                <a16:creationId xmlns:a16="http://schemas.microsoft.com/office/drawing/2014/main" id="{856133A3-F1BA-405F-A7F6-47077E280B06}"/>
              </a:ext>
            </a:extLst>
          </p:cNvPr>
          <p:cNvSpPr/>
          <p:nvPr/>
        </p:nvSpPr>
        <p:spPr>
          <a:xfrm>
            <a:off x="9836673" y="6581001"/>
            <a:ext cx="2311082" cy="276999"/>
          </a:xfrm>
          <a:prstGeom prst="rect">
            <a:avLst/>
          </a:prstGeom>
        </p:spPr>
        <p:txBody>
          <a:bodyPr wrap="none">
            <a:spAutoFit/>
          </a:bodyPr>
          <a:lstStyle/>
          <a:p>
            <a:r>
              <a:rPr lang="en-US" sz="1200" dirty="0">
                <a:solidFill>
                  <a:schemeClr val="bg1">
                    <a:lumMod val="50000"/>
                  </a:schemeClr>
                </a:solidFill>
              </a:rPr>
              <a:t>Photo by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Luke Leung</a:t>
            </a:r>
            <a:r>
              <a:rPr lang="en-US" sz="1200" dirty="0">
                <a:solidFill>
                  <a:schemeClr val="bg1">
                    <a:lumMod val="50000"/>
                  </a:schemeClr>
                </a:solidFill>
              </a:rPr>
              <a:t> on </a:t>
            </a:r>
            <a:r>
              <a:rPr lang="en-US" sz="120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200" dirty="0">
                <a:solidFill>
                  <a:schemeClr val="bg1">
                    <a:lumMod val="50000"/>
                  </a:schemeClr>
                </a:solidFill>
              </a:rPr>
              <a:t> </a:t>
            </a:r>
            <a:endParaRPr lang="cs-CZ" sz="1200" dirty="0">
              <a:solidFill>
                <a:schemeClr val="bg1">
                  <a:lumMod val="50000"/>
                </a:schemeClr>
              </a:solidFill>
            </a:endParaRPr>
          </a:p>
        </p:txBody>
      </p:sp>
    </p:spTree>
    <p:extLst>
      <p:ext uri="{BB962C8B-B14F-4D97-AF65-F5344CB8AC3E}">
        <p14:creationId xmlns:p14="http://schemas.microsoft.com/office/powerpoint/2010/main" val="5271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B9BAC-E42C-4080-888F-6D6956771F4E}"/>
              </a:ext>
            </a:extLst>
          </p:cNvPr>
          <p:cNvSpPr>
            <a:spLocks noGrp="1"/>
          </p:cNvSpPr>
          <p:nvPr>
            <p:ph type="title"/>
          </p:nvPr>
        </p:nvSpPr>
        <p:spPr/>
        <p:txBody>
          <a:bodyPr>
            <a:normAutofit fontScale="90000"/>
          </a:bodyPr>
          <a:lstStyle/>
          <a:p>
            <a:r>
              <a:rPr lang="cs-CZ" dirty="0"/>
              <a:t>Shift #3: </a:t>
            </a:r>
            <a:r>
              <a:rPr lang="cs-CZ" dirty="0" err="1"/>
              <a:t>What</a:t>
            </a:r>
            <a:r>
              <a:rPr lang="cs-CZ" dirty="0"/>
              <a:t> </a:t>
            </a:r>
            <a:r>
              <a:rPr lang="cs-CZ" dirty="0" err="1"/>
              <a:t>the</a:t>
            </a:r>
            <a:r>
              <a:rPr lang="cs-CZ" dirty="0"/>
              <a:t> public </a:t>
            </a:r>
            <a:r>
              <a:rPr lang="cs-CZ" dirty="0" err="1"/>
              <a:t>sector</a:t>
            </a:r>
            <a:r>
              <a:rPr lang="cs-CZ" dirty="0"/>
              <a:t> </a:t>
            </a:r>
            <a:r>
              <a:rPr lang="cs-CZ" dirty="0" err="1"/>
              <a:t>delivers</a:t>
            </a:r>
            <a:r>
              <a:rPr lang="cs-CZ" dirty="0"/>
              <a:t> (and </a:t>
            </a:r>
            <a:r>
              <a:rPr lang="cs-CZ" dirty="0" err="1"/>
              <a:t>how</a:t>
            </a:r>
            <a:r>
              <a:rPr lang="cs-CZ" dirty="0"/>
              <a:t> </a:t>
            </a:r>
            <a:r>
              <a:rPr lang="cs-CZ" dirty="0" err="1"/>
              <a:t>it</a:t>
            </a:r>
            <a:r>
              <a:rPr lang="cs-CZ" dirty="0"/>
              <a:t> </a:t>
            </a:r>
            <a:r>
              <a:rPr lang="cs-CZ" dirty="0" err="1"/>
              <a:t>manages</a:t>
            </a:r>
            <a:r>
              <a:rPr lang="cs-CZ" dirty="0"/>
              <a:t> </a:t>
            </a:r>
            <a:r>
              <a:rPr lang="cs-CZ" dirty="0" err="1"/>
              <a:t>the</a:t>
            </a:r>
            <a:r>
              <a:rPr lang="cs-CZ" dirty="0"/>
              <a:t> </a:t>
            </a:r>
            <a:r>
              <a:rPr lang="cs-CZ" dirty="0" err="1"/>
              <a:t>delivery</a:t>
            </a:r>
            <a:r>
              <a:rPr lang="cs-CZ" dirty="0"/>
              <a:t>)</a:t>
            </a:r>
          </a:p>
        </p:txBody>
      </p:sp>
      <p:sp>
        <p:nvSpPr>
          <p:cNvPr id="3" name="Zástupný symbol pro obsah 2">
            <a:extLst>
              <a:ext uri="{FF2B5EF4-FFF2-40B4-BE49-F238E27FC236}">
                <a16:creationId xmlns:a16="http://schemas.microsoft.com/office/drawing/2014/main" id="{5C92D592-B3BE-43CE-9DAF-A4C7C783F74B}"/>
              </a:ext>
            </a:extLst>
          </p:cNvPr>
          <p:cNvSpPr>
            <a:spLocks noGrp="1"/>
          </p:cNvSpPr>
          <p:nvPr>
            <p:ph sz="half" idx="1"/>
          </p:nvPr>
        </p:nvSpPr>
        <p:spPr/>
        <p:txBody>
          <a:bodyPr>
            <a:normAutofit/>
          </a:bodyPr>
          <a:lstStyle/>
          <a:p>
            <a:pPr marL="0" indent="0" algn="r">
              <a:buNone/>
            </a:pPr>
            <a:r>
              <a:rPr lang="cs-CZ" dirty="0"/>
              <a:t>F</a:t>
            </a:r>
            <a:r>
              <a:rPr lang="en-GB" dirty="0"/>
              <a:t>rom </a:t>
            </a:r>
            <a:r>
              <a:rPr lang="cs-CZ" dirty="0" err="1"/>
              <a:t>products</a:t>
            </a:r>
            <a:r>
              <a:rPr lang="cs-CZ" dirty="0"/>
              <a:t>…</a:t>
            </a:r>
            <a:r>
              <a:rPr lang="en-GB" dirty="0"/>
              <a:t> </a:t>
            </a:r>
            <a:endParaRPr lang="cs-CZ" dirty="0"/>
          </a:p>
        </p:txBody>
      </p:sp>
      <p:cxnSp>
        <p:nvCxnSpPr>
          <p:cNvPr id="9" name="Přímá spojnice 8">
            <a:extLst>
              <a:ext uri="{FF2B5EF4-FFF2-40B4-BE49-F238E27FC236}">
                <a16:creationId xmlns:a16="http://schemas.microsoft.com/office/drawing/2014/main" id="{E994C8AC-9BF1-49B7-B4FE-5A6967056EB9}"/>
              </a:ext>
            </a:extLst>
          </p:cNvPr>
          <p:cNvCxnSpPr>
            <a:cxnSpLocks/>
          </p:cNvCxnSpPr>
          <p:nvPr/>
        </p:nvCxnSpPr>
        <p:spPr>
          <a:xfrm>
            <a:off x="6095110" y="1982623"/>
            <a:ext cx="890" cy="144637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1917E322-53C8-4859-B1BA-0443AC42A211}"/>
              </a:ext>
            </a:extLst>
          </p:cNvPr>
          <p:cNvSpPr>
            <a:spLocks noGrp="1"/>
          </p:cNvSpPr>
          <p:nvPr>
            <p:ph sz="half" idx="2"/>
          </p:nvPr>
        </p:nvSpPr>
        <p:spPr>
          <a:xfrm>
            <a:off x="6172203" y="1982623"/>
            <a:ext cx="4967955" cy="4328445"/>
          </a:xfrm>
        </p:spPr>
        <p:txBody>
          <a:bodyPr/>
          <a:lstStyle/>
          <a:p>
            <a:pPr marL="0" indent="0">
              <a:buNone/>
            </a:pPr>
            <a:r>
              <a:rPr lang="cs-CZ" dirty="0"/>
              <a:t>… </a:t>
            </a:r>
            <a:r>
              <a:rPr lang="en-GB" dirty="0"/>
              <a:t>to </a:t>
            </a:r>
            <a:r>
              <a:rPr lang="cs-CZ" dirty="0" err="1"/>
              <a:t>services</a:t>
            </a:r>
            <a:endParaRPr lang="cs-CZ" dirty="0"/>
          </a:p>
        </p:txBody>
      </p:sp>
      <p:sp>
        <p:nvSpPr>
          <p:cNvPr id="4" name="TextovéPole 3">
            <a:extLst>
              <a:ext uri="{FF2B5EF4-FFF2-40B4-BE49-F238E27FC236}">
                <a16:creationId xmlns:a16="http://schemas.microsoft.com/office/drawing/2014/main" id="{A8D50D90-3DD8-47D4-991B-860E7A1619B1}"/>
              </a:ext>
            </a:extLst>
          </p:cNvPr>
          <p:cNvSpPr txBox="1"/>
          <p:nvPr/>
        </p:nvSpPr>
        <p:spPr>
          <a:xfrm>
            <a:off x="1051842" y="3429000"/>
            <a:ext cx="10086534" cy="3046988"/>
          </a:xfrm>
          <a:prstGeom prst="rect">
            <a:avLst/>
          </a:prstGeom>
          <a:noFill/>
        </p:spPr>
        <p:txBody>
          <a:bodyPr wrap="square" rtlCol="0">
            <a:spAutoFit/>
          </a:bodyPr>
          <a:lstStyle/>
          <a:p>
            <a:r>
              <a:rPr lang="en-US" sz="2400" dirty="0"/>
              <a:t>Public services are often managed in </a:t>
            </a:r>
            <a:r>
              <a:rPr lang="en-US" sz="2400" b="1" dirty="0">
                <a:solidFill>
                  <a:srgbClr val="CC0066"/>
                </a:solidFill>
              </a:rPr>
              <a:t>product</a:t>
            </a:r>
            <a:r>
              <a:rPr lang="en-US" sz="2400" b="1" dirty="0"/>
              <a:t> </a:t>
            </a:r>
            <a:r>
              <a:rPr lang="en-US" sz="2400" dirty="0"/>
              <a:t>manufacturing style. Production and consumption of products is separated in time and space and variety of products is relatively limited. But public services are </a:t>
            </a:r>
            <a:r>
              <a:rPr lang="en-US" sz="2400" b="1" dirty="0">
                <a:solidFill>
                  <a:srgbClr val="CC0066"/>
                </a:solidFill>
              </a:rPr>
              <a:t>services</a:t>
            </a:r>
            <a:r>
              <a:rPr lang="en-US" sz="2400" dirty="0"/>
              <a:t>, not products. Each service is co-produced in interaction between user and provider and consumed at the moment of its provision. As people have different needs, this leads to enormous variety in demand on services. Thus, service provision should be managed in a way different from manufacturing in order to cope with the variety and complexity of demand. </a:t>
            </a:r>
            <a:endParaRPr lang="cs-CZ" sz="2400" dirty="0"/>
          </a:p>
        </p:txBody>
      </p:sp>
    </p:spTree>
    <p:extLst>
      <p:ext uri="{BB962C8B-B14F-4D97-AF65-F5344CB8AC3E}">
        <p14:creationId xmlns:p14="http://schemas.microsoft.com/office/powerpoint/2010/main" val="121226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Your</a:t>
            </a:r>
            <a:r>
              <a:rPr lang="cs-CZ" dirty="0"/>
              <a:t> </a:t>
            </a:r>
            <a:r>
              <a:rPr lang="cs-CZ" dirty="0" err="1"/>
              <a:t>companions</a:t>
            </a:r>
            <a:r>
              <a:rPr lang="cs-CZ" dirty="0"/>
              <a:t> </a:t>
            </a:r>
            <a:r>
              <a:rPr lang="cs-CZ" dirty="0" err="1"/>
              <a:t>of</a:t>
            </a:r>
            <a:r>
              <a:rPr lang="cs-CZ" dirty="0"/>
              <a:t> </a:t>
            </a:r>
            <a:r>
              <a:rPr lang="cs-CZ" dirty="0" err="1"/>
              <a:t>the</a:t>
            </a:r>
            <a:r>
              <a:rPr lang="cs-CZ" dirty="0"/>
              <a:t> </a:t>
            </a:r>
            <a:r>
              <a:rPr lang="cs-CZ" dirty="0" err="1"/>
              <a:t>previous</a:t>
            </a:r>
            <a:r>
              <a:rPr lang="cs-CZ" dirty="0"/>
              <a:t> </a:t>
            </a:r>
            <a:r>
              <a:rPr lang="cs-CZ" dirty="0" err="1"/>
              <a:t>week</a:t>
            </a:r>
            <a:endParaRPr lang="cs-CZ" dirty="0"/>
          </a:p>
        </p:txBody>
      </p:sp>
      <p:pic>
        <p:nvPicPr>
          <p:cNvPr id="6" name="Obrázek 5" descr="adamsmith.jpg">
            <a:extLst>
              <a:ext uri="{FF2B5EF4-FFF2-40B4-BE49-F238E27FC236}">
                <a16:creationId xmlns:a16="http://schemas.microsoft.com/office/drawing/2014/main" id="{DC612230-817D-465D-A28D-4A6192D6BE3C}"/>
              </a:ext>
            </a:extLst>
          </p:cNvPr>
          <p:cNvPicPr>
            <a:picLocks noChangeAspect="1"/>
          </p:cNvPicPr>
          <p:nvPr/>
        </p:nvPicPr>
        <p:blipFill>
          <a:blip r:embed="rId2" cstate="print"/>
          <a:stretch>
            <a:fillRect/>
          </a:stretch>
        </p:blipFill>
        <p:spPr>
          <a:xfrm>
            <a:off x="3186114" y="3429000"/>
            <a:ext cx="1453345" cy="2164220"/>
          </a:xfrm>
          <a:prstGeom prst="rect">
            <a:avLst/>
          </a:prstGeom>
        </p:spPr>
      </p:pic>
      <p:pic>
        <p:nvPicPr>
          <p:cNvPr id="7" name="Picture 10" descr="Výsledek obrázku pro karl marx">
            <a:extLst>
              <a:ext uri="{FF2B5EF4-FFF2-40B4-BE49-F238E27FC236}">
                <a16:creationId xmlns:a16="http://schemas.microsoft.com/office/drawing/2014/main" id="{AD8BAF27-3298-4625-BA35-49CD0C380D5B}"/>
              </a:ext>
            </a:extLst>
          </p:cNvPr>
          <p:cNvPicPr>
            <a:picLocks noChangeAspect="1" noChangeArrowheads="1"/>
          </p:cNvPicPr>
          <p:nvPr/>
        </p:nvPicPr>
        <p:blipFill>
          <a:blip r:embed="rId3" cstate="print"/>
          <a:srcRect/>
          <a:stretch>
            <a:fillRect/>
          </a:stretch>
        </p:blipFill>
        <p:spPr bwMode="auto">
          <a:xfrm>
            <a:off x="5410200" y="3429001"/>
            <a:ext cx="1540229" cy="2164220"/>
          </a:xfrm>
          <a:prstGeom prst="rect">
            <a:avLst/>
          </a:prstGeom>
          <a:noFill/>
        </p:spPr>
      </p:pic>
      <p:pic>
        <p:nvPicPr>
          <p:cNvPr id="8" name="Picture 12" descr="Výsledek obrázku pro john seddon">
            <a:extLst>
              <a:ext uri="{FF2B5EF4-FFF2-40B4-BE49-F238E27FC236}">
                <a16:creationId xmlns:a16="http://schemas.microsoft.com/office/drawing/2014/main" id="{0F3AE10E-7D61-4D18-9B48-D8B66C4E7180}"/>
              </a:ext>
            </a:extLst>
          </p:cNvPr>
          <p:cNvPicPr>
            <a:picLocks noChangeAspect="1" noChangeArrowheads="1"/>
          </p:cNvPicPr>
          <p:nvPr/>
        </p:nvPicPr>
        <p:blipFill>
          <a:blip r:embed="rId4" cstate="print"/>
          <a:srcRect/>
          <a:stretch>
            <a:fillRect/>
          </a:stretch>
        </p:blipFill>
        <p:spPr bwMode="auto">
          <a:xfrm>
            <a:off x="7552543" y="3429000"/>
            <a:ext cx="1447800" cy="1447800"/>
          </a:xfrm>
          <a:prstGeom prst="rect">
            <a:avLst/>
          </a:prstGeom>
          <a:noFill/>
        </p:spPr>
      </p:pic>
      <p:pic>
        <p:nvPicPr>
          <p:cNvPr id="10242" name="Picture 2" descr="Stream episode Hilary Cottam, Innovator and Social Entrepreneur by Business  Fights Poverty podcast | Listen online for free on SoundCloud">
            <a:extLst>
              <a:ext uri="{FF2B5EF4-FFF2-40B4-BE49-F238E27FC236}">
                <a16:creationId xmlns:a16="http://schemas.microsoft.com/office/drawing/2014/main" id="{18F0D396-4D86-492F-A7A7-8C6B3387A43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51846" y="1283047"/>
            <a:ext cx="1425666" cy="14256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ᗪᗩᐯᕮ SᑎOᗯᗪᕮᑎ 🏴󠁧󠁢󠁷󠁬󠁳󠁿 🇪🇺 (@snowded) | Twitter">
            <a:extLst>
              <a:ext uri="{FF2B5EF4-FFF2-40B4-BE49-F238E27FC236}">
                <a16:creationId xmlns:a16="http://schemas.microsoft.com/office/drawing/2014/main" id="{AB739EE9-E4BB-451C-88DE-E912E6EE0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4" y="1264780"/>
            <a:ext cx="1443934" cy="14439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rofessor Gwyn Bevan">
            <a:extLst>
              <a:ext uri="{FF2B5EF4-FFF2-40B4-BE49-F238E27FC236}">
                <a16:creationId xmlns:a16="http://schemas.microsoft.com/office/drawing/2014/main" id="{F18B5E0B-DFA9-4C10-80E8-21F2578DE6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83047"/>
            <a:ext cx="1443934" cy="1443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D8518776-75E4-4E47-827D-E7EE0BB9A318}"/>
              </a:ext>
            </a:extLst>
          </p:cNvPr>
          <p:cNvSpPr txBox="1"/>
          <p:nvPr/>
        </p:nvSpPr>
        <p:spPr>
          <a:xfrm>
            <a:off x="1028804" y="2853546"/>
            <a:ext cx="1471750" cy="369332"/>
          </a:xfrm>
          <a:prstGeom prst="rect">
            <a:avLst/>
          </a:prstGeom>
          <a:noFill/>
        </p:spPr>
        <p:txBody>
          <a:bodyPr wrap="none" rtlCol="0">
            <a:spAutoFit/>
          </a:bodyPr>
          <a:lstStyle/>
          <a:p>
            <a:r>
              <a:rPr lang="cs-CZ" dirty="0"/>
              <a:t>Hilary </a:t>
            </a:r>
            <a:r>
              <a:rPr lang="cs-CZ" dirty="0" err="1"/>
              <a:t>Cottam</a:t>
            </a:r>
            <a:endParaRPr lang="cs-CZ" dirty="0"/>
          </a:p>
        </p:txBody>
      </p:sp>
      <p:sp>
        <p:nvSpPr>
          <p:cNvPr id="13" name="TextovéPole 12">
            <a:extLst>
              <a:ext uri="{FF2B5EF4-FFF2-40B4-BE49-F238E27FC236}">
                <a16:creationId xmlns:a16="http://schemas.microsoft.com/office/drawing/2014/main" id="{23D90C20-A126-4625-91A1-4AD42DED2AB2}"/>
              </a:ext>
            </a:extLst>
          </p:cNvPr>
          <p:cNvSpPr txBox="1"/>
          <p:nvPr/>
        </p:nvSpPr>
        <p:spPr>
          <a:xfrm>
            <a:off x="3158298" y="2884191"/>
            <a:ext cx="1575047" cy="369332"/>
          </a:xfrm>
          <a:prstGeom prst="rect">
            <a:avLst/>
          </a:prstGeom>
          <a:noFill/>
        </p:spPr>
        <p:txBody>
          <a:bodyPr wrap="none" rtlCol="0">
            <a:spAutoFit/>
          </a:bodyPr>
          <a:lstStyle/>
          <a:p>
            <a:r>
              <a:rPr lang="cs-CZ" dirty="0"/>
              <a:t>Dave </a:t>
            </a:r>
            <a:r>
              <a:rPr lang="cs-CZ" dirty="0" err="1"/>
              <a:t>Snowden</a:t>
            </a:r>
            <a:endParaRPr lang="cs-CZ" dirty="0"/>
          </a:p>
        </p:txBody>
      </p:sp>
      <p:sp>
        <p:nvSpPr>
          <p:cNvPr id="14" name="TextovéPole 13">
            <a:extLst>
              <a:ext uri="{FF2B5EF4-FFF2-40B4-BE49-F238E27FC236}">
                <a16:creationId xmlns:a16="http://schemas.microsoft.com/office/drawing/2014/main" id="{37870822-30D1-4F5E-9D18-7A33745A1249}"/>
              </a:ext>
            </a:extLst>
          </p:cNvPr>
          <p:cNvSpPr txBox="1"/>
          <p:nvPr/>
        </p:nvSpPr>
        <p:spPr>
          <a:xfrm>
            <a:off x="5344643" y="2893325"/>
            <a:ext cx="1345946" cy="369332"/>
          </a:xfrm>
          <a:prstGeom prst="rect">
            <a:avLst/>
          </a:prstGeom>
          <a:noFill/>
        </p:spPr>
        <p:txBody>
          <a:bodyPr wrap="none" rtlCol="0">
            <a:spAutoFit/>
          </a:bodyPr>
          <a:lstStyle/>
          <a:p>
            <a:r>
              <a:rPr lang="cs-CZ" dirty="0" err="1"/>
              <a:t>Gwyn</a:t>
            </a:r>
            <a:r>
              <a:rPr lang="cs-CZ" dirty="0"/>
              <a:t> </a:t>
            </a:r>
            <a:r>
              <a:rPr lang="cs-CZ" dirty="0" err="1"/>
              <a:t>Bevan</a:t>
            </a:r>
            <a:endParaRPr lang="cs-CZ" dirty="0"/>
          </a:p>
        </p:txBody>
      </p:sp>
      <p:sp>
        <p:nvSpPr>
          <p:cNvPr id="15" name="TextovéPole 14">
            <a:extLst>
              <a:ext uri="{FF2B5EF4-FFF2-40B4-BE49-F238E27FC236}">
                <a16:creationId xmlns:a16="http://schemas.microsoft.com/office/drawing/2014/main" id="{E1757CA4-EDFB-4D17-A11C-8D4E23C3FA89}"/>
              </a:ext>
            </a:extLst>
          </p:cNvPr>
          <p:cNvSpPr txBox="1"/>
          <p:nvPr/>
        </p:nvSpPr>
        <p:spPr>
          <a:xfrm>
            <a:off x="3158298" y="5768697"/>
            <a:ext cx="1329210" cy="369332"/>
          </a:xfrm>
          <a:prstGeom prst="rect">
            <a:avLst/>
          </a:prstGeom>
          <a:noFill/>
        </p:spPr>
        <p:txBody>
          <a:bodyPr wrap="none" rtlCol="0">
            <a:spAutoFit/>
          </a:bodyPr>
          <a:lstStyle/>
          <a:p>
            <a:r>
              <a:rPr lang="cs-CZ" dirty="0"/>
              <a:t>Adam Smith</a:t>
            </a:r>
          </a:p>
        </p:txBody>
      </p:sp>
      <p:sp>
        <p:nvSpPr>
          <p:cNvPr id="16" name="TextovéPole 15">
            <a:extLst>
              <a:ext uri="{FF2B5EF4-FFF2-40B4-BE49-F238E27FC236}">
                <a16:creationId xmlns:a16="http://schemas.microsoft.com/office/drawing/2014/main" id="{4A823CB8-9AB4-43F5-ACB3-2FD00CFE64CF}"/>
              </a:ext>
            </a:extLst>
          </p:cNvPr>
          <p:cNvSpPr txBox="1"/>
          <p:nvPr/>
        </p:nvSpPr>
        <p:spPr>
          <a:xfrm>
            <a:off x="5431395" y="5768697"/>
            <a:ext cx="1084912" cy="369332"/>
          </a:xfrm>
          <a:prstGeom prst="rect">
            <a:avLst/>
          </a:prstGeom>
          <a:noFill/>
        </p:spPr>
        <p:txBody>
          <a:bodyPr wrap="none" rtlCol="0">
            <a:spAutoFit/>
          </a:bodyPr>
          <a:lstStyle/>
          <a:p>
            <a:r>
              <a:rPr lang="cs-CZ" dirty="0"/>
              <a:t>Karl Marx</a:t>
            </a:r>
          </a:p>
        </p:txBody>
      </p:sp>
      <p:sp>
        <p:nvSpPr>
          <p:cNvPr id="17" name="TextovéPole 16">
            <a:extLst>
              <a:ext uri="{FF2B5EF4-FFF2-40B4-BE49-F238E27FC236}">
                <a16:creationId xmlns:a16="http://schemas.microsoft.com/office/drawing/2014/main" id="{3A87F902-4DB9-40A0-8CBA-7048FD845D4F}"/>
              </a:ext>
            </a:extLst>
          </p:cNvPr>
          <p:cNvSpPr txBox="1"/>
          <p:nvPr/>
        </p:nvSpPr>
        <p:spPr>
          <a:xfrm>
            <a:off x="7583785" y="5058456"/>
            <a:ext cx="1385316" cy="369332"/>
          </a:xfrm>
          <a:prstGeom prst="rect">
            <a:avLst/>
          </a:prstGeom>
          <a:noFill/>
        </p:spPr>
        <p:txBody>
          <a:bodyPr wrap="none" rtlCol="0">
            <a:spAutoFit/>
          </a:bodyPr>
          <a:lstStyle/>
          <a:p>
            <a:r>
              <a:rPr lang="cs-CZ" dirty="0"/>
              <a:t>John </a:t>
            </a:r>
            <a:r>
              <a:rPr lang="cs-CZ" dirty="0" err="1"/>
              <a:t>Seddon</a:t>
            </a:r>
            <a:endParaRPr lang="cs-CZ" dirty="0"/>
          </a:p>
        </p:txBody>
      </p:sp>
    </p:spTree>
    <p:extLst>
      <p:ext uri="{BB962C8B-B14F-4D97-AF65-F5344CB8AC3E}">
        <p14:creationId xmlns:p14="http://schemas.microsoft.com/office/powerpoint/2010/main" val="130900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a:t>Reading reflections</a:t>
            </a:r>
          </a:p>
        </p:txBody>
      </p:sp>
      <p:sp>
        <p:nvSpPr>
          <p:cNvPr id="3" name="Zástupný symbol pro obsah 2"/>
          <p:cNvSpPr>
            <a:spLocks noGrp="1"/>
          </p:cNvSpPr>
          <p:nvPr>
            <p:ph idx="1"/>
          </p:nvPr>
        </p:nvSpPr>
        <p:spPr/>
        <p:txBody>
          <a:bodyPr/>
          <a:lstStyle/>
          <a:p>
            <a:r>
              <a:rPr lang="en-GB" noProof="0" dirty="0"/>
              <a:t>Split into groups</a:t>
            </a:r>
          </a:p>
          <a:p>
            <a:r>
              <a:rPr lang="en-GB" noProof="0" dirty="0"/>
              <a:t>Do exercise </a:t>
            </a:r>
            <a:r>
              <a:rPr lang="cs-CZ" noProof="0" dirty="0"/>
              <a:t>2</a:t>
            </a:r>
            <a:r>
              <a:rPr lang="en-GB" noProof="0" dirty="0"/>
              <a:t>-1, first individually and then discuss within groups</a:t>
            </a:r>
          </a:p>
          <a:p>
            <a:endParaRPr lang="en-GB" noProof="0" dirty="0"/>
          </a:p>
          <a:p>
            <a:r>
              <a:rPr lang="en-GB" noProof="0" dirty="0"/>
              <a:t>Do exercise </a:t>
            </a:r>
            <a:r>
              <a:rPr lang="cs-CZ" noProof="0" dirty="0"/>
              <a:t>2</a:t>
            </a:r>
            <a:r>
              <a:rPr lang="en-GB" noProof="0" dirty="0"/>
              <a:t>-2, first individually. </a:t>
            </a:r>
          </a:p>
          <a:p>
            <a:r>
              <a:rPr lang="en-GB" noProof="0" dirty="0"/>
              <a:t>Then compare within groups and try to explain each other the problematic points.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3776</Words>
  <Application>Microsoft Office PowerPoint</Application>
  <PresentationFormat>Širokoúhlá obrazovka</PresentationFormat>
  <Paragraphs>448</Paragraphs>
  <Slides>61</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61</vt:i4>
      </vt:variant>
    </vt:vector>
  </HeadingPairs>
  <TitlesOfParts>
    <vt:vector size="67" baseType="lpstr">
      <vt:lpstr>ＭＳ Ｐゴシック</vt:lpstr>
      <vt:lpstr>Arial</vt:lpstr>
      <vt:lpstr>Calibri</vt:lpstr>
      <vt:lpstr>Calibri Light</vt:lpstr>
      <vt:lpstr>Wingdings</vt:lpstr>
      <vt:lpstr>Motiv Office</vt:lpstr>
      <vt:lpstr>Public Management for 21st Century</vt:lpstr>
      <vt:lpstr>Outline for today:</vt:lpstr>
      <vt:lpstr>But first some more introductions</vt:lpstr>
      <vt:lpstr>Public Management for 21st Century</vt:lpstr>
      <vt:lpstr>Shift #1: The environment we operate in </vt:lpstr>
      <vt:lpstr>Shift #2: Purpose: human development</vt:lpstr>
      <vt:lpstr>Shift #3: What the public sector delivers (and how it manages the delivery)</vt:lpstr>
      <vt:lpstr>Your companions of the previous week</vt:lpstr>
      <vt:lpstr>Reading reflections</vt:lpstr>
      <vt:lpstr>Reflections and clarifications</vt:lpstr>
      <vt:lpstr>The Cynefin framework (/kəˈnɛvɪn/)</vt:lpstr>
      <vt:lpstr>Prezentace aplikace PowerPoint</vt:lpstr>
      <vt:lpstr>Prezentace aplikace PowerPoint</vt:lpstr>
      <vt:lpstr>Prezentace aplikace PowerPoint</vt:lpstr>
      <vt:lpstr>The Cynefin framework</vt:lpstr>
      <vt:lpstr>What’s Measured Is What Matters</vt:lpstr>
      <vt:lpstr>Dilbert‘s take aways from readings</vt:lpstr>
      <vt:lpstr>What gets measured, gets done…</vt:lpstr>
      <vt:lpstr>Prezentace aplikace PowerPoint</vt:lpstr>
      <vt:lpstr>Prezentace aplikace PowerPoint</vt:lpstr>
      <vt:lpstr> What gets measured, gets done…</vt:lpstr>
      <vt:lpstr>What gets measured, gets done…</vt:lpstr>
      <vt:lpstr>Problem of targets</vt:lpstr>
      <vt:lpstr>Goodhart‘s Law</vt:lpstr>
      <vt:lpstr>How thinking rules the systems</vt:lpstr>
      <vt:lpstr>Proclaimed vs. de-facto purpose – EU funds</vt:lpstr>
      <vt:lpstr>Measures and targets – main message</vt:lpstr>
      <vt:lpstr>Failure demand  &amp; Value demand Exercise: UK Police Force</vt:lpstr>
      <vt:lpstr>Demand Exercise</vt:lpstr>
      <vt:lpstr>Value and failure demand</vt:lpstr>
      <vt:lpstr>Prezentace aplikace PowerPoint</vt:lpstr>
      <vt:lpstr>Public Management for 21st Century</vt:lpstr>
      <vt:lpstr>Shift #4: The Nature of Public Organisations</vt:lpstr>
      <vt:lpstr>Group discussion</vt:lpstr>
      <vt:lpstr>Quick discussion </vt:lpstr>
      <vt:lpstr>Shift #4: The Nature of Public Organisations</vt:lpstr>
      <vt:lpstr>Shift #5: Motivation of Staff</vt:lpstr>
      <vt:lpstr>Flow</vt:lpstr>
      <vt:lpstr>Flow</vt:lpstr>
      <vt:lpstr>Prezentace aplikace PowerPoint</vt:lpstr>
      <vt:lpstr>Prezentace aplikace PowerPoint</vt:lpstr>
      <vt:lpstr>Shift #5: Motivation of Staff</vt:lpstr>
      <vt:lpstr>Shift #6: Accountability</vt:lpstr>
      <vt:lpstr>Accountability - discussion</vt:lpstr>
      <vt:lpstr>Shift #6: Accountability</vt:lpstr>
      <vt:lpstr>Your companions for the next three weeks</vt:lpstr>
      <vt:lpstr>Reading and watching list</vt:lpstr>
      <vt:lpstr>Prezentace aplikace PowerPoint</vt:lpstr>
      <vt:lpstr>Homework #2</vt:lpstr>
      <vt:lpstr>Double-loop learning</vt:lpstr>
      <vt:lpstr>Double-loop learning – Malaria example</vt:lpstr>
      <vt:lpstr>Policy cycle is (typically) a single-loop learning</vt:lpstr>
      <vt:lpstr>Course overview - Structure</vt:lpstr>
      <vt:lpstr>Prezentace aplikace PowerPoint</vt:lpstr>
      <vt:lpstr>Prezentace aplikace PowerPoint</vt:lpstr>
      <vt:lpstr>Prezentace aplikace PowerPoint</vt:lpstr>
      <vt:lpstr>A continuum of services…</vt:lpstr>
      <vt:lpstr>A continuum of services…</vt:lpstr>
      <vt:lpstr>A continuum of services…</vt:lpstr>
      <vt:lpstr>Reflections and clarifications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Management for 21st Century</dc:title>
  <dc:creator>Vláďa</dc:creator>
  <cp:lastModifiedBy>Vláďa</cp:lastModifiedBy>
  <cp:revision>63</cp:revision>
  <dcterms:created xsi:type="dcterms:W3CDTF">2021-10-02T08:48:21Z</dcterms:created>
  <dcterms:modified xsi:type="dcterms:W3CDTF">2022-10-19T20:37:16Z</dcterms:modified>
</cp:coreProperties>
</file>