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7E56A451-7F23-4285-93C8-25281717801D}" type="datetimeFigureOut">
              <a:rPr lang="cs-CZ" smtClean="0"/>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409729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56A451-7F23-4285-93C8-25281717801D}" type="datetimeFigureOut">
              <a:rPr lang="cs-CZ" smtClean="0"/>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80290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56A451-7F23-4285-93C8-25281717801D}" type="datetimeFigureOut">
              <a:rPr lang="cs-CZ" smtClean="0"/>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384582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56A451-7F23-4285-93C8-25281717801D}" type="datetimeFigureOut">
              <a:rPr lang="cs-CZ" smtClean="0"/>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261890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7E56A451-7F23-4285-93C8-25281717801D}" type="datetimeFigureOut">
              <a:rPr lang="cs-CZ" smtClean="0"/>
              <a:t>21.10.2020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157380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E56A451-7F23-4285-93C8-25281717801D}" type="datetimeFigureOut">
              <a:rPr lang="cs-CZ" smtClean="0"/>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383017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E56A451-7F23-4285-93C8-25281717801D}" type="datetimeFigureOut">
              <a:rPr lang="cs-CZ" smtClean="0"/>
              <a:t>21.10.2020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272167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E56A451-7F23-4285-93C8-25281717801D}" type="datetimeFigureOut">
              <a:rPr lang="cs-CZ" smtClean="0"/>
              <a:t>21.10.2020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140857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E56A451-7F23-4285-93C8-25281717801D}" type="datetimeFigureOut">
              <a:rPr lang="cs-CZ" smtClean="0"/>
              <a:t>21.10.2020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294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E56A451-7F23-4285-93C8-25281717801D}" type="datetimeFigureOut">
              <a:rPr lang="cs-CZ" smtClean="0"/>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35497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E56A451-7F23-4285-93C8-25281717801D}" type="datetimeFigureOut">
              <a:rPr lang="cs-CZ" smtClean="0"/>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2B68FD-E417-4095-AE67-501E9C0E2CE9}" type="slidenum">
              <a:rPr lang="cs-CZ" smtClean="0"/>
              <a:t>‹#›</a:t>
            </a:fld>
            <a:endParaRPr lang="cs-CZ"/>
          </a:p>
        </p:txBody>
      </p:sp>
    </p:spTree>
    <p:extLst>
      <p:ext uri="{BB962C8B-B14F-4D97-AF65-F5344CB8AC3E}">
        <p14:creationId xmlns:p14="http://schemas.microsoft.com/office/powerpoint/2010/main" val="59152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6A451-7F23-4285-93C8-25281717801D}" type="datetimeFigureOut">
              <a:rPr lang="cs-CZ" smtClean="0"/>
              <a:t>21.10.2020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B68FD-E417-4095-AE67-501E9C0E2CE9}" type="slidenum">
              <a:rPr lang="cs-CZ" smtClean="0"/>
              <a:t>‹#›</a:t>
            </a:fld>
            <a:endParaRPr lang="cs-CZ"/>
          </a:p>
        </p:txBody>
      </p:sp>
    </p:spTree>
    <p:extLst>
      <p:ext uri="{BB962C8B-B14F-4D97-AF65-F5344CB8AC3E}">
        <p14:creationId xmlns:p14="http://schemas.microsoft.com/office/powerpoint/2010/main" val="355822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120074"/>
            <a:ext cx="10515600" cy="733563"/>
          </a:xfrm>
        </p:spPr>
        <p:txBody>
          <a:bodyPr>
            <a:normAutofit fontScale="90000"/>
          </a:bodyPr>
          <a:lstStyle/>
          <a:p>
            <a:pPr algn="ctr"/>
            <a:r>
              <a:rPr lang="cs-CZ" sz="3600" dirty="0" err="1" smtClean="0">
                <a:latin typeface="Arial Black" panose="020B0A04020102020204" pitchFamily="34" charset="0"/>
              </a:rPr>
              <a:t>The</a:t>
            </a:r>
            <a:r>
              <a:rPr lang="cs-CZ" sz="3600" dirty="0" smtClean="0">
                <a:latin typeface="Arial Black" panose="020B0A04020102020204" pitchFamily="34" charset="0"/>
              </a:rPr>
              <a:t> </a:t>
            </a:r>
            <a:r>
              <a:rPr lang="cs-CZ" sz="3600" dirty="0" err="1" smtClean="0">
                <a:latin typeface="Arial Black" panose="020B0A04020102020204" pitchFamily="34" charset="0"/>
              </a:rPr>
              <a:t>Shaping</a:t>
            </a:r>
            <a:r>
              <a:rPr lang="cs-CZ" sz="3600" dirty="0" smtClean="0">
                <a:latin typeface="Arial Black" panose="020B0A04020102020204" pitchFamily="34" charset="0"/>
              </a:rPr>
              <a:t> </a:t>
            </a:r>
            <a:r>
              <a:rPr lang="cs-CZ" sz="3600" dirty="0" err="1" smtClean="0">
                <a:latin typeface="Arial Black" panose="020B0A04020102020204" pitchFamily="34" charset="0"/>
              </a:rPr>
              <a:t>of</a:t>
            </a:r>
            <a:r>
              <a:rPr lang="cs-CZ" sz="3600" dirty="0" smtClean="0">
                <a:latin typeface="Arial Black" panose="020B0A04020102020204" pitchFamily="34" charset="0"/>
              </a:rPr>
              <a:t> </a:t>
            </a:r>
            <a:r>
              <a:rPr lang="cs-CZ" sz="3600" dirty="0" err="1" smtClean="0">
                <a:latin typeface="Arial Black" panose="020B0A04020102020204" pitchFamily="34" charset="0"/>
              </a:rPr>
              <a:t>the</a:t>
            </a:r>
            <a:r>
              <a:rPr lang="cs-CZ" sz="3600" dirty="0" smtClean="0">
                <a:latin typeface="Arial Black" panose="020B0A04020102020204" pitchFamily="34" charset="0"/>
              </a:rPr>
              <a:t> </a:t>
            </a:r>
            <a:r>
              <a:rPr lang="cs-CZ" sz="3600" dirty="0" err="1" smtClean="0">
                <a:latin typeface="Arial Black" panose="020B0A04020102020204" pitchFamily="34" charset="0"/>
              </a:rPr>
              <a:t>Puritan</a:t>
            </a:r>
            <a:r>
              <a:rPr lang="cs-CZ" sz="3600" dirty="0" smtClean="0">
                <a:latin typeface="Arial Black" panose="020B0A04020102020204" pitchFamily="34" charset="0"/>
              </a:rPr>
              <a:t> </a:t>
            </a:r>
            <a:r>
              <a:rPr lang="cs-CZ" sz="3600" dirty="0" err="1" smtClean="0">
                <a:latin typeface="Arial Black" panose="020B0A04020102020204" pitchFamily="34" charset="0"/>
              </a:rPr>
              <a:t>Self</a:t>
            </a:r>
            <a:r>
              <a:rPr lang="cs-CZ" sz="3600" dirty="0" smtClean="0">
                <a:latin typeface="Arial Black" panose="020B0A04020102020204" pitchFamily="34" charset="0"/>
              </a:rPr>
              <a:t>: </a:t>
            </a:r>
            <a:br>
              <a:rPr lang="cs-CZ" sz="3600" dirty="0" smtClean="0">
                <a:latin typeface="Arial Black" panose="020B0A04020102020204" pitchFamily="34" charset="0"/>
              </a:rPr>
            </a:br>
            <a:r>
              <a:rPr lang="cs-CZ" sz="3600" dirty="0" smtClean="0">
                <a:latin typeface="Arial Black" panose="020B0A04020102020204" pitchFamily="34" charset="0"/>
              </a:rPr>
              <a:t>Anne </a:t>
            </a:r>
            <a:r>
              <a:rPr lang="cs-CZ" sz="3600" dirty="0" err="1" smtClean="0">
                <a:latin typeface="Arial Black" panose="020B0A04020102020204" pitchFamily="34" charset="0"/>
              </a:rPr>
              <a:t>Bradstreet</a:t>
            </a:r>
            <a:r>
              <a:rPr lang="cs-CZ" sz="3600" dirty="0" smtClean="0">
                <a:latin typeface="Arial Black" panose="020B0A04020102020204" pitchFamily="34" charset="0"/>
              </a:rPr>
              <a:t> and </a:t>
            </a:r>
            <a:r>
              <a:rPr lang="cs-CZ" sz="3600" dirty="0" err="1" smtClean="0">
                <a:latin typeface="Arial Black" panose="020B0A04020102020204" pitchFamily="34" charset="0"/>
              </a:rPr>
              <a:t>Others</a:t>
            </a:r>
            <a:endParaRPr lang="cs-CZ" sz="3600" dirty="0">
              <a:latin typeface="Arial Black" panose="020B0A04020102020204" pitchFamily="34" charset="0"/>
            </a:endParaRPr>
          </a:p>
        </p:txBody>
      </p:sp>
      <p:sp>
        <p:nvSpPr>
          <p:cNvPr id="5" name="Zástupný symbol pro obsah 4"/>
          <p:cNvSpPr>
            <a:spLocks noGrp="1"/>
          </p:cNvSpPr>
          <p:nvPr>
            <p:ph sz="half" idx="1"/>
          </p:nvPr>
        </p:nvSpPr>
        <p:spPr>
          <a:xfrm>
            <a:off x="64655" y="960583"/>
            <a:ext cx="9171708" cy="6169890"/>
          </a:xfrm>
        </p:spPr>
        <p:txBody>
          <a:bodyPr>
            <a:normAutofit fontScale="77500" lnSpcReduction="20000"/>
          </a:bodyPr>
          <a:lstStyle/>
          <a:p>
            <a:pPr marL="0" indent="0">
              <a:lnSpc>
                <a:spcPct val="120000"/>
              </a:lnSpc>
              <a:spcBef>
                <a:spcPts val="0"/>
              </a:spcBef>
              <a:buNone/>
            </a:pPr>
            <a:r>
              <a:rPr lang="en-GB" sz="2400" b="1" dirty="0" smtClean="0">
                <a:solidFill>
                  <a:srgbClr val="7030A0"/>
                </a:solidFill>
              </a:rPr>
              <a:t>Calvinist Doctrine and Puritan Mind</a:t>
            </a:r>
          </a:p>
          <a:p>
            <a:pPr marL="0" indent="0">
              <a:lnSpc>
                <a:spcPct val="120000"/>
              </a:lnSpc>
              <a:spcBef>
                <a:spcPts val="0"/>
              </a:spcBef>
              <a:buNone/>
            </a:pPr>
            <a:r>
              <a:rPr lang="en-GB" sz="2400" b="1" dirty="0" smtClean="0"/>
              <a:t>Calvinism:</a:t>
            </a:r>
            <a:r>
              <a:rPr lang="en-GB" sz="2100" b="1" dirty="0" smtClean="0"/>
              <a:t> </a:t>
            </a:r>
            <a:r>
              <a:rPr lang="en-GB" sz="2300" dirty="0" smtClean="0"/>
              <a:t>a major branch of </a:t>
            </a:r>
            <a:r>
              <a:rPr lang="en-GB" sz="2300" b="1" dirty="0" smtClean="0"/>
              <a:t>Protestantism</a:t>
            </a:r>
            <a:r>
              <a:rPr lang="en-GB" sz="2300" dirty="0" smtClean="0"/>
              <a:t> following the doctrine of </a:t>
            </a:r>
            <a:r>
              <a:rPr lang="en-GB" sz="2300" b="1" dirty="0" smtClean="0"/>
              <a:t>John Calvin </a:t>
            </a:r>
            <a:r>
              <a:rPr lang="en-GB" sz="2300" dirty="0" smtClean="0"/>
              <a:t>(</a:t>
            </a:r>
            <a:r>
              <a:rPr lang="en-GB" sz="2300" dirty="0" err="1" smtClean="0"/>
              <a:t>Jehan</a:t>
            </a:r>
            <a:r>
              <a:rPr lang="en-GB" sz="2300" dirty="0" smtClean="0"/>
              <a:t> </a:t>
            </a:r>
            <a:r>
              <a:rPr lang="en-GB" sz="2300" dirty="0" err="1" smtClean="0"/>
              <a:t>Cauvin</a:t>
            </a:r>
            <a:r>
              <a:rPr lang="en-GB" sz="2300" dirty="0" smtClean="0"/>
              <a:t>, 1509-64), a French religious reformer who lived in Geneva. Calvinism </a:t>
            </a:r>
            <a:r>
              <a:rPr lang="en-GB" sz="2300" b="1" dirty="0" smtClean="0"/>
              <a:t>became a basis of the theological doctrines and religious communities</a:t>
            </a:r>
            <a:r>
              <a:rPr lang="en-GB" sz="2300" dirty="0" smtClean="0"/>
              <a:t> of </a:t>
            </a:r>
            <a:r>
              <a:rPr lang="en-GB" sz="2300" b="1" dirty="0" smtClean="0"/>
              <a:t>English, Scottish and American Puritans.</a:t>
            </a:r>
          </a:p>
          <a:p>
            <a:pPr marL="0" indent="0">
              <a:lnSpc>
                <a:spcPct val="120000"/>
              </a:lnSpc>
              <a:spcBef>
                <a:spcPts val="0"/>
              </a:spcBef>
              <a:buNone/>
            </a:pPr>
            <a:r>
              <a:rPr lang="en-GB" sz="2400" b="1" dirty="0" smtClean="0"/>
              <a:t>Predestination:</a:t>
            </a:r>
            <a:r>
              <a:rPr lang="en-GB" sz="2100" b="1" dirty="0" smtClean="0"/>
              <a:t> </a:t>
            </a:r>
            <a:r>
              <a:rPr lang="en-GB" sz="2300" dirty="0" smtClean="0"/>
              <a:t>Following the Epistles of St Paul in the </a:t>
            </a:r>
            <a:r>
              <a:rPr lang="en-GB" sz="2300" i="1" dirty="0" smtClean="0"/>
              <a:t>New </a:t>
            </a:r>
            <a:r>
              <a:rPr lang="en-GB" sz="2300" i="1" dirty="0" smtClean="0"/>
              <a:t>Testament</a:t>
            </a:r>
            <a:r>
              <a:rPr lang="en-GB" sz="2300" dirty="0" smtClean="0"/>
              <a:t> </a:t>
            </a:r>
            <a:r>
              <a:rPr lang="en-GB" sz="2300" dirty="0" smtClean="0"/>
              <a:t>and St Augustine, Calvinism taught that </a:t>
            </a:r>
            <a:r>
              <a:rPr lang="en-GB" sz="2300" b="1" dirty="0" smtClean="0"/>
              <a:t>all events have been predestined in the Divine Mind</a:t>
            </a:r>
            <a:r>
              <a:rPr lang="en-GB" sz="2300" dirty="0" smtClean="0"/>
              <a:t>, and God knows everything that will happen in future. The Puritans believed that </a:t>
            </a:r>
            <a:r>
              <a:rPr lang="en-GB" sz="2300" b="1" dirty="0" smtClean="0"/>
              <a:t>some individuals are predestined for salvation and others for damnation</a:t>
            </a:r>
            <a:r>
              <a:rPr lang="en-GB" sz="2300" dirty="0" smtClean="0"/>
              <a:t>. </a:t>
            </a:r>
            <a:endParaRPr lang="en-GB" sz="2300" b="1" i="1" dirty="0" smtClean="0"/>
          </a:p>
          <a:p>
            <a:pPr marL="0" indent="0">
              <a:lnSpc>
                <a:spcPct val="120000"/>
              </a:lnSpc>
              <a:spcBef>
                <a:spcPts val="0"/>
              </a:spcBef>
              <a:buNone/>
            </a:pPr>
            <a:r>
              <a:rPr lang="en-GB" sz="2400" b="1" dirty="0" smtClean="0"/>
              <a:t>God‘s Grace and Will </a:t>
            </a:r>
            <a:r>
              <a:rPr lang="en-GB" sz="2300" dirty="0" smtClean="0"/>
              <a:t>were able </a:t>
            </a:r>
            <a:r>
              <a:rPr lang="en-GB" sz="2300" b="1" dirty="0" smtClean="0"/>
              <a:t>to change the predestination</a:t>
            </a:r>
            <a:r>
              <a:rPr lang="en-GB" sz="2300" dirty="0" smtClean="0"/>
              <a:t>. If a repentant sinner deserved God‘s grace, he could be saved; but Divine Will could also change the predestination to salvation to that to damnation. </a:t>
            </a:r>
            <a:r>
              <a:rPr lang="en-GB" sz="2300" b="1" dirty="0" smtClean="0"/>
              <a:t>Divine Will was believed to be an absolute power</a:t>
            </a:r>
            <a:r>
              <a:rPr lang="en-GB" sz="2300" dirty="0" smtClean="0"/>
              <a:t> which humans could not influence.</a:t>
            </a:r>
          </a:p>
          <a:p>
            <a:pPr marL="0" indent="0">
              <a:lnSpc>
                <a:spcPct val="120000"/>
              </a:lnSpc>
              <a:spcBef>
                <a:spcPts val="0"/>
              </a:spcBef>
              <a:buNone/>
            </a:pPr>
            <a:r>
              <a:rPr lang="en-GB" sz="2600" b="1" dirty="0" smtClean="0"/>
              <a:t>Anxiety and Introspection: </a:t>
            </a:r>
            <a:r>
              <a:rPr lang="en-GB" sz="2300" b="1" dirty="0" smtClean="0"/>
              <a:t>The doctrines of Predestination and Divine Will made people extremely anxious about their uncertain future.</a:t>
            </a:r>
            <a:r>
              <a:rPr lang="en-GB" sz="2300" dirty="0" smtClean="0"/>
              <a:t> </a:t>
            </a:r>
            <a:r>
              <a:rPr lang="cs-CZ" sz="2300" dirty="0" err="1" smtClean="0"/>
              <a:t>The</a:t>
            </a:r>
            <a:r>
              <a:rPr lang="cs-CZ" sz="2300" dirty="0" smtClean="0"/>
              <a:t> </a:t>
            </a:r>
            <a:r>
              <a:rPr lang="cs-CZ" sz="2300" dirty="0" err="1" smtClean="0"/>
              <a:t>Puritans</a:t>
            </a:r>
            <a:r>
              <a:rPr lang="en-GB" sz="2300" dirty="0" smtClean="0"/>
              <a:t> </a:t>
            </a:r>
            <a:r>
              <a:rPr lang="en-GB" sz="2300" dirty="0" smtClean="0"/>
              <a:t>were told </a:t>
            </a:r>
            <a:r>
              <a:rPr lang="en-GB" sz="2300" b="1" dirty="0" smtClean="0"/>
              <a:t>to introspect their minds </a:t>
            </a:r>
            <a:r>
              <a:rPr lang="en-GB" sz="2300" dirty="0" smtClean="0"/>
              <a:t>and look for the </a:t>
            </a:r>
            <a:r>
              <a:rPr lang="en-GB" sz="2300" b="1" dirty="0" smtClean="0"/>
              <a:t>signs of God‘s favour or disfavour</a:t>
            </a:r>
            <a:r>
              <a:rPr lang="en-GB" sz="2300" dirty="0" smtClean="0"/>
              <a:t>. These signs would indicate what their future fate may be.</a:t>
            </a:r>
          </a:p>
          <a:p>
            <a:pPr marL="0" indent="0">
              <a:lnSpc>
                <a:spcPct val="120000"/>
              </a:lnSpc>
              <a:spcBef>
                <a:spcPts val="0"/>
              </a:spcBef>
              <a:buNone/>
            </a:pPr>
            <a:r>
              <a:rPr lang="en-GB" sz="2600" b="1" dirty="0" smtClean="0"/>
              <a:t>Regeneration: </a:t>
            </a:r>
            <a:r>
              <a:rPr lang="en-GB" sz="2100" dirty="0" smtClean="0"/>
              <a:t>To reaffirm their faith and alleviate their anxieties, the believers were encouraged to embark on the process of </a:t>
            </a:r>
            <a:r>
              <a:rPr lang="en-GB" sz="2100" b="1" dirty="0" smtClean="0"/>
              <a:t>spiritual regeneration</a:t>
            </a:r>
            <a:r>
              <a:rPr lang="en-GB" sz="2100" dirty="0" smtClean="0"/>
              <a:t> which had two phases: </a:t>
            </a:r>
            <a:r>
              <a:rPr lang="en-GB" sz="2100" b="1" dirty="0" smtClean="0"/>
              <a:t>justification </a:t>
            </a:r>
            <a:r>
              <a:rPr lang="en-GB" sz="2100" dirty="0" smtClean="0"/>
              <a:t>of the sinner before God and the congregation, and the spiritual revival called </a:t>
            </a:r>
            <a:r>
              <a:rPr lang="en-GB" sz="2100" b="1" dirty="0" smtClean="0"/>
              <a:t>vivification, </a:t>
            </a:r>
            <a:r>
              <a:rPr lang="en-GB" sz="2100" dirty="0" smtClean="0"/>
              <a:t>after which the individual could even become a saint.  </a:t>
            </a:r>
            <a:r>
              <a:rPr lang="en-GB" sz="2100" b="1" dirty="0" smtClean="0"/>
              <a:t>The decision whether the sinner was regenerated was made by the Council of a Puritan congregation (called the Church) composed of the </a:t>
            </a:r>
            <a:r>
              <a:rPr lang="cs-CZ" sz="2100" b="1" dirty="0" err="1" smtClean="0"/>
              <a:t>Church</a:t>
            </a:r>
            <a:r>
              <a:rPr lang="cs-CZ" sz="2100" b="1" dirty="0" smtClean="0"/>
              <a:t> E</a:t>
            </a:r>
            <a:r>
              <a:rPr lang="en-GB" sz="2100" b="1" dirty="0" err="1" smtClean="0"/>
              <a:t>lders</a:t>
            </a:r>
            <a:r>
              <a:rPr lang="en-GB" sz="2100" b="1" dirty="0" smtClean="0"/>
              <a:t>.</a:t>
            </a:r>
            <a:endParaRPr lang="en-GB" sz="2100" b="1" dirty="0"/>
          </a:p>
        </p:txBody>
      </p:sp>
      <p:pic>
        <p:nvPicPr>
          <p:cNvPr id="1026" name="Picture 2" descr="https://smallnotes.library.virginia.edu/files/2015/01/Doom2.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5022" r="5704"/>
          <a:stretch/>
        </p:blipFill>
        <p:spPr bwMode="auto">
          <a:xfrm>
            <a:off x="9236363" y="1293092"/>
            <a:ext cx="2955637" cy="439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9158210" y="5893636"/>
            <a:ext cx="3111942" cy="830997"/>
          </a:xfrm>
          <a:prstGeom prst="rect">
            <a:avLst/>
          </a:prstGeom>
          <a:noFill/>
        </p:spPr>
        <p:txBody>
          <a:bodyPr wrap="none" rtlCol="0">
            <a:spAutoFit/>
          </a:bodyPr>
          <a:lstStyle/>
          <a:p>
            <a:pPr algn="ctr"/>
            <a:r>
              <a:rPr lang="cs-CZ" sz="1600" dirty="0" smtClean="0"/>
              <a:t>Michael </a:t>
            </a:r>
            <a:r>
              <a:rPr lang="cs-CZ" sz="1600" dirty="0" err="1" smtClean="0"/>
              <a:t>Wigglesworth‘s</a:t>
            </a:r>
            <a:r>
              <a:rPr lang="cs-CZ" sz="1600" dirty="0" smtClean="0"/>
              <a:t> </a:t>
            </a:r>
            <a:r>
              <a:rPr lang="cs-CZ" sz="1600" i="1" dirty="0" err="1" smtClean="0"/>
              <a:t>The</a:t>
            </a:r>
            <a:r>
              <a:rPr lang="cs-CZ" sz="1600" i="1" dirty="0" smtClean="0"/>
              <a:t> </a:t>
            </a:r>
            <a:r>
              <a:rPr lang="cs-CZ" sz="1600" i="1" dirty="0" err="1" smtClean="0"/>
              <a:t>Day</a:t>
            </a:r>
            <a:endParaRPr lang="cs-CZ" sz="1600" i="1" dirty="0" smtClean="0"/>
          </a:p>
          <a:p>
            <a:pPr algn="ctr"/>
            <a:r>
              <a:rPr lang="cs-CZ" sz="1600" i="1" dirty="0" err="1"/>
              <a:t>o</a:t>
            </a:r>
            <a:r>
              <a:rPr lang="cs-CZ" sz="1600" i="1" dirty="0" err="1" smtClean="0"/>
              <a:t>f</a:t>
            </a:r>
            <a:r>
              <a:rPr lang="cs-CZ" sz="1600" i="1" dirty="0" smtClean="0"/>
              <a:t> </a:t>
            </a:r>
            <a:r>
              <a:rPr lang="cs-CZ" sz="1600" i="1" dirty="0" err="1" smtClean="0"/>
              <a:t>Doom</a:t>
            </a:r>
            <a:r>
              <a:rPr lang="cs-CZ" sz="1600" dirty="0" smtClean="0"/>
              <a:t> (1662) </a:t>
            </a:r>
            <a:r>
              <a:rPr lang="cs-CZ" sz="1600" dirty="0" err="1" smtClean="0"/>
              <a:t>was</a:t>
            </a:r>
            <a:r>
              <a:rPr lang="cs-CZ" sz="1600" dirty="0" smtClean="0"/>
              <a:t> </a:t>
            </a:r>
            <a:r>
              <a:rPr lang="cs-CZ" sz="1600" dirty="0" err="1" smtClean="0"/>
              <a:t>the</a:t>
            </a:r>
            <a:r>
              <a:rPr lang="cs-CZ" sz="1600" dirty="0" smtClean="0"/>
              <a:t> </a:t>
            </a:r>
            <a:r>
              <a:rPr lang="cs-CZ" sz="1600" dirty="0" err="1" smtClean="0"/>
              <a:t>bestselling</a:t>
            </a:r>
            <a:endParaRPr lang="cs-CZ" sz="1600" dirty="0" smtClean="0"/>
          </a:p>
          <a:p>
            <a:pPr algn="ctr"/>
            <a:r>
              <a:rPr lang="cs-CZ" sz="1600" dirty="0" err="1"/>
              <a:t>b</a:t>
            </a:r>
            <a:r>
              <a:rPr lang="cs-CZ" sz="1600" dirty="0" err="1" smtClean="0"/>
              <a:t>ook</a:t>
            </a:r>
            <a:r>
              <a:rPr lang="cs-CZ" sz="1600" dirty="0" smtClean="0"/>
              <a:t> in </a:t>
            </a:r>
            <a:r>
              <a:rPr lang="cs-CZ" sz="1600" dirty="0" err="1" smtClean="0"/>
              <a:t>the</a:t>
            </a:r>
            <a:r>
              <a:rPr lang="cs-CZ" sz="1600" dirty="0" smtClean="0"/>
              <a:t> </a:t>
            </a:r>
            <a:r>
              <a:rPr lang="cs-CZ" sz="1600" dirty="0" err="1" smtClean="0"/>
              <a:t>Puritan</a:t>
            </a:r>
            <a:r>
              <a:rPr lang="cs-CZ" sz="1600" dirty="0" smtClean="0"/>
              <a:t> </a:t>
            </a:r>
            <a:r>
              <a:rPr lang="cs-CZ" sz="1600" dirty="0" err="1" smtClean="0"/>
              <a:t>colonies</a:t>
            </a:r>
            <a:r>
              <a:rPr lang="cs-CZ" sz="1600" dirty="0" smtClean="0"/>
              <a:t>.</a:t>
            </a:r>
            <a:endParaRPr lang="cs-CZ" sz="1600" dirty="0"/>
          </a:p>
        </p:txBody>
      </p:sp>
    </p:spTree>
    <p:extLst>
      <p:ext uri="{BB962C8B-B14F-4D97-AF65-F5344CB8AC3E}">
        <p14:creationId xmlns:p14="http://schemas.microsoft.com/office/powerpoint/2010/main" val="277460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099127"/>
          </a:xfrm>
        </p:spPr>
        <p:txBody>
          <a:bodyPr>
            <a:normAutofit/>
          </a:bodyPr>
          <a:lstStyle/>
          <a:p>
            <a:pPr algn="ctr"/>
            <a:r>
              <a:rPr lang="cs-CZ" sz="3600" b="1" dirty="0" smtClean="0">
                <a:latin typeface="Arial Black" panose="020B0A04020102020204" pitchFamily="34" charset="0"/>
              </a:rPr>
              <a:t>Anne </a:t>
            </a:r>
            <a:r>
              <a:rPr lang="cs-CZ" sz="3600" b="1" dirty="0" err="1" smtClean="0">
                <a:latin typeface="Arial Black" panose="020B0A04020102020204" pitchFamily="34" charset="0"/>
              </a:rPr>
              <a:t>Bradstreet</a:t>
            </a:r>
            <a:r>
              <a:rPr lang="cs-CZ" sz="3600" b="1" dirty="0" smtClean="0">
                <a:latin typeface="Arial Black" panose="020B0A04020102020204" pitchFamily="34" charset="0"/>
              </a:rPr>
              <a:t> (1612-72): </a:t>
            </a:r>
            <a:br>
              <a:rPr lang="cs-CZ" sz="3600" b="1" dirty="0" smtClean="0">
                <a:latin typeface="Arial Black" panose="020B0A04020102020204" pitchFamily="34" charset="0"/>
              </a:rPr>
            </a:br>
            <a:r>
              <a:rPr lang="cs-CZ" sz="3600" b="1" dirty="0" err="1" smtClean="0">
                <a:latin typeface="Arial Black" panose="020B0A04020102020204" pitchFamily="34" charset="0"/>
              </a:rPr>
              <a:t>the</a:t>
            </a:r>
            <a:r>
              <a:rPr lang="cs-CZ" sz="3600" b="1" dirty="0" smtClean="0">
                <a:latin typeface="Arial Black" panose="020B0A04020102020204" pitchFamily="34" charset="0"/>
              </a:rPr>
              <a:t> </a:t>
            </a:r>
            <a:r>
              <a:rPr lang="cs-CZ" sz="3600" b="1" dirty="0" err="1" smtClean="0">
                <a:latin typeface="Arial Black" panose="020B0A04020102020204" pitchFamily="34" charset="0"/>
              </a:rPr>
              <a:t>First</a:t>
            </a:r>
            <a:r>
              <a:rPr lang="cs-CZ" sz="3600" b="1" dirty="0" smtClean="0">
                <a:latin typeface="Arial Black" panose="020B0A04020102020204" pitchFamily="34" charset="0"/>
              </a:rPr>
              <a:t> </a:t>
            </a:r>
            <a:r>
              <a:rPr lang="cs-CZ" sz="3600" b="1" dirty="0" err="1" smtClean="0">
                <a:latin typeface="Arial Black" panose="020B0A04020102020204" pitchFamily="34" charset="0"/>
              </a:rPr>
              <a:t>Poetess</a:t>
            </a:r>
            <a:r>
              <a:rPr lang="cs-CZ" sz="3600" b="1" dirty="0" smtClean="0">
                <a:latin typeface="Arial Black" panose="020B0A04020102020204" pitchFamily="34" charset="0"/>
              </a:rPr>
              <a:t> </a:t>
            </a:r>
            <a:r>
              <a:rPr lang="cs-CZ" sz="3600" b="1" dirty="0" err="1" smtClean="0">
                <a:latin typeface="Arial Black" panose="020B0A04020102020204" pitchFamily="34" charset="0"/>
              </a:rPr>
              <a:t>of</a:t>
            </a:r>
            <a:r>
              <a:rPr lang="cs-CZ" sz="3600" b="1" dirty="0" smtClean="0">
                <a:latin typeface="Arial Black" panose="020B0A04020102020204" pitchFamily="34" charset="0"/>
              </a:rPr>
              <a:t> </a:t>
            </a:r>
            <a:r>
              <a:rPr lang="cs-CZ" sz="3600" b="1" dirty="0" err="1" smtClean="0">
                <a:latin typeface="Arial Black" panose="020B0A04020102020204" pitchFamily="34" charset="0"/>
              </a:rPr>
              <a:t>the</a:t>
            </a:r>
            <a:r>
              <a:rPr lang="cs-CZ" sz="3600" b="1" dirty="0" smtClean="0">
                <a:latin typeface="Arial Black" panose="020B0A04020102020204" pitchFamily="34" charset="0"/>
              </a:rPr>
              <a:t> </a:t>
            </a:r>
            <a:r>
              <a:rPr lang="cs-CZ" sz="3600" b="1" dirty="0" err="1" smtClean="0">
                <a:latin typeface="Arial Black" panose="020B0A04020102020204" pitchFamily="34" charset="0"/>
              </a:rPr>
              <a:t>Colonial</a:t>
            </a:r>
            <a:r>
              <a:rPr lang="cs-CZ" sz="3600" b="1" dirty="0" smtClean="0">
                <a:latin typeface="Arial Black" panose="020B0A04020102020204" pitchFamily="34" charset="0"/>
              </a:rPr>
              <a:t> Era </a:t>
            </a:r>
            <a:endParaRPr lang="cs-CZ" sz="3600" b="1" dirty="0">
              <a:latin typeface="Arial Black" panose="020B0A04020102020204" pitchFamily="34" charset="0"/>
            </a:endParaRPr>
          </a:p>
        </p:txBody>
      </p:sp>
      <p:sp>
        <p:nvSpPr>
          <p:cNvPr id="3" name="Zástupný symbol pro obsah 2"/>
          <p:cNvSpPr>
            <a:spLocks noGrp="1"/>
          </p:cNvSpPr>
          <p:nvPr>
            <p:ph sz="half" idx="1"/>
          </p:nvPr>
        </p:nvSpPr>
        <p:spPr>
          <a:xfrm>
            <a:off x="314036" y="1099127"/>
            <a:ext cx="8118764" cy="5615709"/>
          </a:xfrm>
        </p:spPr>
        <p:txBody>
          <a:bodyPr>
            <a:normAutofit fontScale="92500" lnSpcReduction="20000"/>
          </a:bodyPr>
          <a:lstStyle/>
          <a:p>
            <a:pPr marL="0" indent="0" algn="ctr">
              <a:buNone/>
            </a:pPr>
            <a:r>
              <a:rPr lang="en-GB" sz="2400" b="1" dirty="0" smtClean="0">
                <a:solidFill>
                  <a:srgbClr val="7030A0"/>
                </a:solidFill>
              </a:rPr>
              <a:t>Life</a:t>
            </a:r>
            <a:endParaRPr lang="cs-CZ" sz="2400" b="1" dirty="0" smtClean="0">
              <a:solidFill>
                <a:srgbClr val="7030A0"/>
              </a:solidFill>
            </a:endParaRPr>
          </a:p>
          <a:p>
            <a:r>
              <a:rPr lang="en-GB" sz="2200" dirty="0" smtClean="0"/>
              <a:t>Bradstreet came to America in </a:t>
            </a:r>
            <a:r>
              <a:rPr lang="en-GB" sz="2200" b="1" dirty="0" smtClean="0"/>
              <a:t>1630</a:t>
            </a:r>
            <a:r>
              <a:rPr lang="en-GB" sz="2200" dirty="0" smtClean="0"/>
              <a:t>, when she was 18, with John Winthrop‘s expedition, which founded the </a:t>
            </a:r>
            <a:r>
              <a:rPr lang="en-GB" sz="2200" b="1" dirty="0" smtClean="0"/>
              <a:t>Massachusetts Bay colony </a:t>
            </a:r>
            <a:r>
              <a:rPr lang="en-GB" sz="2200" dirty="0" smtClean="0"/>
              <a:t>(today‘s Greater Boston area). The expedition was financed by the Earl of Lincoln, who supported the Puritans. Bradstreet‘s father, Thomas Dudley, was a steward of the Earl of Lincoln; </a:t>
            </a:r>
            <a:r>
              <a:rPr lang="en-GB" sz="2200" b="1" dirty="0" smtClean="0"/>
              <a:t>her husband Simon, whom she married at the age of 16, was a colonial businessman, magistrate, diplomat</a:t>
            </a:r>
            <a:r>
              <a:rPr lang="en-GB" sz="2200" dirty="0" smtClean="0"/>
              <a:t>, and the last governor of the Massachusetts Bay colony (before it was integrated into the colony of Massachusetts).  </a:t>
            </a:r>
          </a:p>
          <a:p>
            <a:r>
              <a:rPr lang="cs-CZ" sz="2200" b="1" dirty="0" smtClean="0"/>
              <a:t>Anne </a:t>
            </a:r>
            <a:r>
              <a:rPr lang="en-GB" sz="2200" b="1" dirty="0" smtClean="0"/>
              <a:t>Bradstreet‘s </a:t>
            </a:r>
            <a:r>
              <a:rPr lang="en-GB" sz="2200" b="1" dirty="0" smtClean="0"/>
              <a:t>health was infirm</a:t>
            </a:r>
            <a:r>
              <a:rPr lang="en-GB" sz="2200" dirty="0" smtClean="0"/>
              <a:t>, she had suffered of smallpox, rheumatic fever, later of paralysis and tuberculosis (of which she died). In spite of this, she had to </a:t>
            </a:r>
            <a:r>
              <a:rPr lang="en-GB" sz="2200" b="1" dirty="0" smtClean="0"/>
              <a:t>bear and raise eight children</a:t>
            </a:r>
            <a:r>
              <a:rPr lang="en-GB" sz="2200" dirty="0" smtClean="0"/>
              <a:t> between 1633 (when she was 21) and 1652 (40). </a:t>
            </a:r>
            <a:r>
              <a:rPr lang="en-GB" sz="2200" b="1" dirty="0" smtClean="0"/>
              <a:t>Her husband was mostly away from home on business</a:t>
            </a:r>
            <a:r>
              <a:rPr lang="en-GB" sz="2200" dirty="0" smtClean="0"/>
              <a:t> and she had to take care of the whole house. Because of famine and illnesses the family had </a:t>
            </a:r>
            <a:r>
              <a:rPr lang="en-GB" sz="2200" b="1" dirty="0" smtClean="0"/>
              <a:t>to move six times</a:t>
            </a:r>
            <a:r>
              <a:rPr lang="en-GB" sz="2200" dirty="0" smtClean="0"/>
              <a:t>; the </a:t>
            </a:r>
            <a:r>
              <a:rPr lang="cs-CZ" sz="2200" dirty="0" err="1" smtClean="0"/>
              <a:t>relocation</a:t>
            </a:r>
            <a:r>
              <a:rPr lang="en-GB" sz="2200" dirty="0" smtClean="0"/>
              <a:t> from Ipswich to Andover in 1643 was the worst one, since Bradstreet was in an advanced stage of pregnancy. </a:t>
            </a:r>
          </a:p>
          <a:p>
            <a:r>
              <a:rPr lang="en-GB" sz="2200" dirty="0" smtClean="0"/>
              <a:t>Though she had been very religious and given to introspection since her early childhood, </a:t>
            </a:r>
            <a:r>
              <a:rPr lang="en-GB" sz="2200" b="1" dirty="0" smtClean="0"/>
              <a:t>she could not easily get used to the “new manners” of the Puritan community</a:t>
            </a:r>
            <a:r>
              <a:rPr lang="en-GB" sz="2200" dirty="0" smtClean="0"/>
              <a:t> and to the different conditions of life. In her own words, her “heart rose,” when she had to join “the church”(Puritan congregation) in Boston. Unfortunately, </a:t>
            </a:r>
            <a:r>
              <a:rPr lang="en-GB" sz="2200" b="1" dirty="0" smtClean="0"/>
              <a:t>she had no other choice than to accept Puritan habits and discipline</a:t>
            </a:r>
            <a:r>
              <a:rPr lang="en-GB" sz="2200" dirty="0" smtClean="0"/>
              <a:t>, and she became an exemplary wife and mother.</a:t>
            </a:r>
            <a:endParaRPr lang="en-GB" sz="2200" dirty="0"/>
          </a:p>
        </p:txBody>
      </p:sp>
      <p:pic>
        <p:nvPicPr>
          <p:cNvPr id="1026" name="Picture 2" descr="https://upload.wikimedia.org/wikipedia/commons/8/82/Frontispiece_for_An_Account_of_Anne_Bradstreet_The_Puritan_Poetess%2C_and_Kindred_Topics%2C_edited_by_Colonel_Luther_Caldwell_%28Boston%2C_1898%29_%28cropped%29.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761197" y="1099127"/>
            <a:ext cx="3363316" cy="507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8631013" y="6175127"/>
            <a:ext cx="3623684" cy="584775"/>
          </a:xfrm>
          <a:prstGeom prst="rect">
            <a:avLst/>
          </a:prstGeom>
          <a:noFill/>
        </p:spPr>
        <p:txBody>
          <a:bodyPr wrap="none" rtlCol="0">
            <a:spAutoFit/>
          </a:bodyPr>
          <a:lstStyle/>
          <a:p>
            <a:r>
              <a:rPr lang="en-GB" sz="1600" dirty="0" smtClean="0"/>
              <a:t>An imaginary portrait (1897).  No portrait</a:t>
            </a:r>
          </a:p>
          <a:p>
            <a:r>
              <a:rPr lang="en-GB" sz="1600" dirty="0" smtClean="0"/>
              <a:t>of Anne Bradstreet has been preserved.</a:t>
            </a:r>
            <a:r>
              <a:rPr lang="cs-CZ" sz="1600" dirty="0" smtClean="0"/>
              <a:t> </a:t>
            </a:r>
            <a:endParaRPr lang="cs-CZ" sz="1600" dirty="0"/>
          </a:p>
        </p:txBody>
      </p:sp>
    </p:spTree>
    <p:extLst>
      <p:ext uri="{BB962C8B-B14F-4D97-AF65-F5344CB8AC3E}">
        <p14:creationId xmlns:p14="http://schemas.microsoft.com/office/powerpoint/2010/main" val="177444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073" y="0"/>
            <a:ext cx="11083635" cy="646545"/>
          </a:xfrm>
        </p:spPr>
        <p:txBody>
          <a:bodyPr>
            <a:normAutofit/>
          </a:bodyPr>
          <a:lstStyle/>
          <a:p>
            <a:pPr algn="ctr"/>
            <a:r>
              <a:rPr lang="cs-CZ" sz="3600" dirty="0" smtClean="0">
                <a:latin typeface="Arial Black" panose="020B0A04020102020204" pitchFamily="34" charset="0"/>
              </a:rPr>
              <a:t>Anne </a:t>
            </a:r>
            <a:r>
              <a:rPr lang="cs-CZ" sz="3600" dirty="0" err="1" smtClean="0">
                <a:latin typeface="Arial Black" panose="020B0A04020102020204" pitchFamily="34" charset="0"/>
              </a:rPr>
              <a:t>Bradstreet‘s</a:t>
            </a:r>
            <a:r>
              <a:rPr lang="cs-CZ" sz="3600" dirty="0" smtClean="0">
                <a:latin typeface="Arial Black" panose="020B0A04020102020204" pitchFamily="34" charset="0"/>
              </a:rPr>
              <a:t> </a:t>
            </a:r>
            <a:r>
              <a:rPr lang="cs-CZ" sz="3600" dirty="0" err="1" smtClean="0">
                <a:latin typeface="Arial Black" panose="020B0A04020102020204" pitchFamily="34" charset="0"/>
              </a:rPr>
              <a:t>Poetry</a:t>
            </a:r>
            <a:r>
              <a:rPr lang="cs-CZ" sz="3600" dirty="0" smtClean="0">
                <a:latin typeface="Arial Black" panose="020B0A04020102020204" pitchFamily="34" charset="0"/>
              </a:rPr>
              <a:t>: </a:t>
            </a:r>
            <a:r>
              <a:rPr lang="cs-CZ" sz="3600" dirty="0" err="1" smtClean="0">
                <a:latin typeface="Arial Black" panose="020B0A04020102020204" pitchFamily="34" charset="0"/>
              </a:rPr>
              <a:t>an</a:t>
            </a:r>
            <a:r>
              <a:rPr lang="cs-CZ" sz="3600" dirty="0" smtClean="0">
                <a:latin typeface="Arial Black" panose="020B0A04020102020204" pitchFamily="34" charset="0"/>
              </a:rPr>
              <a:t> </a:t>
            </a:r>
            <a:r>
              <a:rPr lang="cs-CZ" sz="3600" dirty="0" err="1" smtClean="0">
                <a:latin typeface="Arial Black" panose="020B0A04020102020204" pitchFamily="34" charset="0"/>
              </a:rPr>
              <a:t>Introduction</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0" y="609599"/>
            <a:ext cx="9097817" cy="6299200"/>
          </a:xfrm>
        </p:spPr>
        <p:txBody>
          <a:bodyPr>
            <a:noAutofit/>
          </a:bodyPr>
          <a:lstStyle/>
          <a:p>
            <a:pPr>
              <a:lnSpc>
                <a:spcPct val="100000"/>
              </a:lnSpc>
              <a:spcBef>
                <a:spcPts val="0"/>
              </a:spcBef>
            </a:pPr>
            <a:r>
              <a:rPr lang="en-GB" sz="2000" dirty="0" smtClean="0"/>
              <a:t>Bradstreet‘s major work is a collection of poems </a:t>
            </a:r>
            <a:r>
              <a:rPr lang="en-GB" sz="2000" b="1" i="1" dirty="0" smtClean="0"/>
              <a:t>The Tenth Muse Lately Sprung up in America</a:t>
            </a:r>
            <a:r>
              <a:rPr lang="en-GB" sz="2000" b="1" dirty="0" smtClean="0"/>
              <a:t> (1650)</a:t>
            </a:r>
            <a:r>
              <a:rPr lang="en-GB" sz="2000" dirty="0" smtClean="0"/>
              <a:t> published for the first time anonymously (the author is called “a Gentlewoman”) by her brother-in-law, </a:t>
            </a:r>
            <a:r>
              <a:rPr lang="en-GB" sz="2000" b="1" dirty="0" smtClean="0"/>
              <a:t>John Woodbridge</a:t>
            </a:r>
            <a:r>
              <a:rPr lang="en-GB" sz="2000" dirty="0" smtClean="0"/>
              <a:t>. He introduces the author as “</a:t>
            </a:r>
            <a:r>
              <a:rPr lang="en-GB" sz="2000" b="1" dirty="0" smtClean="0"/>
              <a:t>a Woman, </a:t>
            </a:r>
            <a:r>
              <a:rPr lang="en-GB" sz="2000" b="1" dirty="0" err="1" smtClean="0"/>
              <a:t>honored</a:t>
            </a:r>
            <a:r>
              <a:rPr lang="en-GB" sz="2000" b="1" dirty="0" smtClean="0"/>
              <a:t> and esteemed where she lives</a:t>
            </a:r>
            <a:r>
              <a:rPr lang="en-GB" sz="2000" dirty="0" smtClean="0"/>
              <a:t>” and adds that her poetry is not a product of leisure but had been </a:t>
            </a:r>
            <a:r>
              <a:rPr lang="en-GB" sz="2000" b="1" dirty="0" smtClean="0"/>
              <a:t>written along with her household work</a:t>
            </a:r>
            <a:r>
              <a:rPr lang="en-GB" sz="2000" dirty="0" smtClean="0"/>
              <a:t>: “these poems are the fruit but of some few hours, curtailed from sleep and other refreshments.” </a:t>
            </a:r>
          </a:p>
          <a:p>
            <a:pPr>
              <a:lnSpc>
                <a:spcPct val="100000"/>
              </a:lnSpc>
              <a:spcBef>
                <a:spcPts val="0"/>
              </a:spcBef>
            </a:pPr>
            <a:r>
              <a:rPr lang="en-GB" sz="2000" dirty="0" smtClean="0"/>
              <a:t>Bradstreet presents herself as </a:t>
            </a:r>
            <a:r>
              <a:rPr lang="en-GB" sz="2000" b="1" dirty="0" smtClean="0"/>
              <a:t>an educated poet influenced by</a:t>
            </a:r>
            <a:r>
              <a:rPr lang="en-GB" sz="2000" dirty="0" smtClean="0"/>
              <a:t> the French </a:t>
            </a:r>
            <a:r>
              <a:rPr lang="en-GB" sz="2000" dirty="0" err="1" smtClean="0"/>
              <a:t>Hugenot</a:t>
            </a:r>
            <a:r>
              <a:rPr lang="en-GB" sz="2000" dirty="0" smtClean="0"/>
              <a:t> (Calvinist) poet </a:t>
            </a:r>
            <a:r>
              <a:rPr lang="en-GB" sz="2000" b="1" dirty="0" smtClean="0"/>
              <a:t>Guillaume </a:t>
            </a:r>
            <a:r>
              <a:rPr lang="en-GB" sz="2000" b="1" dirty="0" err="1" smtClean="0"/>
              <a:t>Salluste</a:t>
            </a:r>
            <a:r>
              <a:rPr lang="en-GB" sz="2000" b="1" dirty="0" smtClean="0"/>
              <a:t> du </a:t>
            </a:r>
            <a:r>
              <a:rPr lang="en-GB" sz="2000" b="1" dirty="0" err="1" smtClean="0"/>
              <a:t>Bartas</a:t>
            </a:r>
            <a:r>
              <a:rPr lang="en-GB" sz="2000" dirty="0" smtClean="0"/>
              <a:t> (1544-90), whose epic poems </a:t>
            </a:r>
            <a:r>
              <a:rPr lang="en-GB" sz="2000" i="1" dirty="0" smtClean="0"/>
              <a:t>La </a:t>
            </a:r>
            <a:r>
              <a:rPr lang="en-GB" sz="2000" i="1" dirty="0" err="1" smtClean="0"/>
              <a:t>Semaine</a:t>
            </a:r>
            <a:r>
              <a:rPr lang="en-GB" sz="2000" i="1" dirty="0" smtClean="0"/>
              <a:t>, </a:t>
            </a:r>
            <a:r>
              <a:rPr lang="en-GB" sz="2000" i="1" dirty="0" err="1" smtClean="0"/>
              <a:t>ou</a:t>
            </a:r>
            <a:r>
              <a:rPr lang="en-GB" sz="2000" i="1" dirty="0" smtClean="0"/>
              <a:t> Creation du monde </a:t>
            </a:r>
            <a:r>
              <a:rPr lang="en-GB" sz="2000" dirty="0" smtClean="0"/>
              <a:t>(1578, The Week or the Creation of the World) and </a:t>
            </a:r>
            <a:r>
              <a:rPr lang="en-GB" sz="2000" i="1" dirty="0" smtClean="0"/>
              <a:t>La </a:t>
            </a:r>
            <a:r>
              <a:rPr lang="en-GB" sz="2000" i="1" dirty="0" err="1" smtClean="0"/>
              <a:t>Seconde</a:t>
            </a:r>
            <a:r>
              <a:rPr lang="en-GB" sz="2000" i="1" dirty="0" smtClean="0"/>
              <a:t> </a:t>
            </a:r>
            <a:r>
              <a:rPr lang="en-GB" sz="2000" i="1" dirty="0" err="1" smtClean="0"/>
              <a:t>Semaine</a:t>
            </a:r>
            <a:r>
              <a:rPr lang="en-GB" sz="2000" i="1" dirty="0" smtClean="0"/>
              <a:t> </a:t>
            </a:r>
            <a:r>
              <a:rPr lang="en-GB" sz="2000" dirty="0" smtClean="0"/>
              <a:t>(1584-1603, The Second Week) she was reading since her youth. She also praises the English Renaissance poet, </a:t>
            </a:r>
            <a:r>
              <a:rPr lang="en-GB" sz="2000" b="1" dirty="0" smtClean="0"/>
              <a:t>Sir Philip Sidney</a:t>
            </a:r>
            <a:r>
              <a:rPr lang="en-GB" sz="2000" dirty="0" smtClean="0"/>
              <a:t> (1554-86). </a:t>
            </a:r>
          </a:p>
          <a:p>
            <a:pPr>
              <a:lnSpc>
                <a:spcPct val="100000"/>
              </a:lnSpc>
              <a:spcBef>
                <a:spcPts val="0"/>
              </a:spcBef>
            </a:pPr>
            <a:r>
              <a:rPr lang="en-GB" sz="2000" dirty="0" smtClean="0"/>
              <a:t>Although she is self-critical, attributing the faults of her writing to the </a:t>
            </a:r>
            <a:r>
              <a:rPr lang="en-GB" sz="2000" b="1" dirty="0" smtClean="0"/>
              <a:t>imperfection of women and their social position</a:t>
            </a:r>
            <a:r>
              <a:rPr lang="en-GB" sz="2000" dirty="0" smtClean="0"/>
              <a:t>, she also c</a:t>
            </a:r>
            <a:r>
              <a:rPr lang="en-GB" sz="2000" b="1" dirty="0" smtClean="0"/>
              <a:t>riticizes contemporary readers for their denigration of women authors</a:t>
            </a:r>
            <a:r>
              <a:rPr lang="en-GB" sz="2000" dirty="0" smtClean="0"/>
              <a:t> and uses the </a:t>
            </a:r>
            <a:r>
              <a:rPr lang="en-GB" sz="2100" dirty="0" smtClean="0"/>
              <a:t>example of Ancient Greeks, who </a:t>
            </a:r>
            <a:r>
              <a:rPr lang="en-GB" sz="2100" b="1" dirty="0" smtClean="0"/>
              <a:t>celebrated women poets, such as Sappho.</a:t>
            </a:r>
            <a:r>
              <a:rPr lang="en-GB" sz="2100" dirty="0" smtClean="0"/>
              <a:t> In her criticism she </a:t>
            </a:r>
            <a:r>
              <a:rPr lang="en-GB" sz="2100" b="1" dirty="0" smtClean="0"/>
              <a:t>appeals to the royal authority of Queen Elizabeth I</a:t>
            </a:r>
            <a:r>
              <a:rPr lang="en-GB" sz="2100" dirty="0" smtClean="0"/>
              <a:t> (a poem “In </a:t>
            </a:r>
            <a:r>
              <a:rPr lang="en-GB" sz="2100" dirty="0" err="1" smtClean="0"/>
              <a:t>Honor</a:t>
            </a:r>
            <a:r>
              <a:rPr lang="en-GB" sz="2100" dirty="0" smtClean="0"/>
              <a:t> of that High and Mighty Princess Queen Elizabeth of Happy Memory”), whom she praises for her leadership qualities: “She has </a:t>
            </a:r>
            <a:r>
              <a:rPr lang="en-GB" sz="2100" dirty="0" err="1" smtClean="0"/>
              <a:t>wip'd</a:t>
            </a:r>
            <a:r>
              <a:rPr lang="en-GB" sz="2100" dirty="0" smtClean="0"/>
              <a:t> off </a:t>
            </a:r>
            <a:r>
              <a:rPr lang="en-GB" sz="2100" dirty="0" err="1" smtClean="0"/>
              <a:t>th</a:t>
            </a:r>
            <a:r>
              <a:rPr lang="en-GB" sz="2100" dirty="0" smtClean="0"/>
              <a:t>' aspersion of her Sex,/ That women </a:t>
            </a:r>
            <a:r>
              <a:rPr lang="en-GB" sz="2100" dirty="0" err="1" smtClean="0"/>
              <a:t>wisdome</a:t>
            </a:r>
            <a:r>
              <a:rPr lang="en-GB" sz="2100" dirty="0" smtClean="0"/>
              <a:t> lack to play the Rex.”</a:t>
            </a:r>
          </a:p>
          <a:p>
            <a:pPr marL="0" indent="0">
              <a:buNone/>
            </a:pPr>
            <a:endParaRPr lang="cs-CZ" sz="2100" dirty="0" smtClean="0"/>
          </a:p>
          <a:p>
            <a:pPr marL="0" indent="0">
              <a:buNone/>
            </a:pPr>
            <a:r>
              <a:rPr lang="en-US" sz="2100" dirty="0"/>
              <a:t/>
            </a:r>
            <a:br>
              <a:rPr lang="en-US" sz="2100" dirty="0"/>
            </a:br>
            <a:r>
              <a:rPr lang="en-US" sz="2100" dirty="0"/>
              <a:t>                       </a:t>
            </a:r>
          </a:p>
          <a:p>
            <a:endParaRPr lang="en-US" sz="2100" dirty="0"/>
          </a:p>
          <a:p>
            <a:pPr marL="0" indent="0">
              <a:buNone/>
            </a:pPr>
            <a:endParaRPr lang="cs-CZ" sz="2100" dirty="0"/>
          </a:p>
        </p:txBody>
      </p:sp>
      <p:pic>
        <p:nvPicPr>
          <p:cNvPr id="2050" name="Picture 2" descr="https://upload.wikimedia.org/wikipedia/commons/2/29/The_Tenth_Muse_by_Anne_Bradstreet.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7502"/>
          <a:stretch/>
        </p:blipFill>
        <p:spPr bwMode="auto">
          <a:xfrm>
            <a:off x="9097818" y="1050131"/>
            <a:ext cx="3094182" cy="541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0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4945" y="0"/>
            <a:ext cx="11379199" cy="831274"/>
          </a:xfrm>
        </p:spPr>
        <p:txBody>
          <a:bodyPr/>
          <a:lstStyle/>
          <a:p>
            <a:r>
              <a:rPr lang="cs-CZ" sz="3600" i="1" dirty="0" err="1" smtClean="0">
                <a:latin typeface="Arial Black" panose="020B0A04020102020204" pitchFamily="34" charset="0"/>
              </a:rPr>
              <a:t>The</a:t>
            </a:r>
            <a:r>
              <a:rPr lang="cs-CZ" sz="3600" i="1" dirty="0" smtClean="0">
                <a:latin typeface="Arial Black" panose="020B0A04020102020204" pitchFamily="34" charset="0"/>
              </a:rPr>
              <a:t> </a:t>
            </a:r>
            <a:r>
              <a:rPr lang="cs-CZ" sz="3600" i="1" dirty="0" err="1" smtClean="0">
                <a:latin typeface="Arial Black" panose="020B0A04020102020204" pitchFamily="34" charset="0"/>
              </a:rPr>
              <a:t>Tenth</a:t>
            </a:r>
            <a:r>
              <a:rPr lang="cs-CZ" sz="3600" i="1" dirty="0" smtClean="0">
                <a:latin typeface="Arial Black" panose="020B0A04020102020204" pitchFamily="34" charset="0"/>
              </a:rPr>
              <a:t> </a:t>
            </a:r>
            <a:r>
              <a:rPr lang="cs-CZ" sz="3600" i="1" dirty="0" err="1" smtClean="0">
                <a:latin typeface="Arial Black" panose="020B0A04020102020204" pitchFamily="34" charset="0"/>
              </a:rPr>
              <a:t>Muse</a:t>
            </a:r>
            <a:r>
              <a:rPr lang="cs-CZ" sz="3600" dirty="0" smtClean="0">
                <a:latin typeface="Arial Black" panose="020B0A04020102020204" pitchFamily="34" charset="0"/>
              </a:rPr>
              <a:t>: </a:t>
            </a:r>
            <a:r>
              <a:rPr lang="cs-CZ" sz="3600" dirty="0" err="1" smtClean="0">
                <a:latin typeface="Arial Black" panose="020B0A04020102020204" pitchFamily="34" charset="0"/>
              </a:rPr>
              <a:t>Education</a:t>
            </a:r>
            <a:r>
              <a:rPr lang="cs-CZ" sz="3600" dirty="0" smtClean="0">
                <a:latin typeface="Arial Black" panose="020B0A04020102020204" pitchFamily="34" charset="0"/>
              </a:rPr>
              <a:t> and </a:t>
            </a:r>
            <a:r>
              <a:rPr lang="cs-CZ" sz="3600" dirty="0" err="1" smtClean="0">
                <a:latin typeface="Arial Black" panose="020B0A04020102020204" pitchFamily="34" charset="0"/>
              </a:rPr>
              <a:t>Experience</a:t>
            </a:r>
            <a:endParaRPr lang="cs-CZ" sz="3600" i="1" dirty="0">
              <a:latin typeface="Arial Black" panose="020B0A04020102020204" pitchFamily="34" charset="0"/>
            </a:endParaRPr>
          </a:p>
        </p:txBody>
      </p:sp>
      <p:sp>
        <p:nvSpPr>
          <p:cNvPr id="3" name="Zástupný symbol pro obsah 2"/>
          <p:cNvSpPr>
            <a:spLocks noGrp="1"/>
          </p:cNvSpPr>
          <p:nvPr>
            <p:ph sz="half" idx="1"/>
          </p:nvPr>
        </p:nvSpPr>
        <p:spPr>
          <a:xfrm>
            <a:off x="0" y="831275"/>
            <a:ext cx="8054109" cy="6026726"/>
          </a:xfrm>
        </p:spPr>
        <p:txBody>
          <a:bodyPr>
            <a:normAutofit/>
          </a:bodyPr>
          <a:lstStyle/>
          <a:p>
            <a:pPr>
              <a:lnSpc>
                <a:spcPct val="100000"/>
              </a:lnSpc>
              <a:spcBef>
                <a:spcPts val="0"/>
              </a:spcBef>
            </a:pPr>
            <a:r>
              <a:rPr lang="en-GB" sz="1500" i="1" dirty="0" smtClean="0"/>
              <a:t>The Tenth Muse</a:t>
            </a:r>
            <a:r>
              <a:rPr lang="en-GB" sz="1500" dirty="0" smtClean="0"/>
              <a:t>… is a </a:t>
            </a:r>
            <a:r>
              <a:rPr lang="en-GB" sz="1500" b="1" dirty="0" smtClean="0"/>
              <a:t>carefully composed book of poetry</a:t>
            </a:r>
            <a:r>
              <a:rPr lang="en-GB" sz="1500" dirty="0" smtClean="0"/>
              <a:t> which displays Bradstreet‘s extraordinary learning. It is constructed on </a:t>
            </a:r>
            <a:r>
              <a:rPr lang="en-GB" sz="1500" b="1" dirty="0" smtClean="0"/>
              <a:t>the cyclical model of the </a:t>
            </a:r>
            <a:r>
              <a:rPr lang="en-GB" sz="1500" dirty="0" smtClean="0"/>
              <a:t> </a:t>
            </a:r>
            <a:r>
              <a:rPr lang="en-GB" sz="1500" b="1" dirty="0" smtClean="0"/>
              <a:t>Renaissance macrocosm and microcosm based om four groups, each including four components. </a:t>
            </a:r>
            <a:endParaRPr lang="en-GB" sz="1500" dirty="0" smtClean="0"/>
          </a:p>
          <a:p>
            <a:pPr>
              <a:lnSpc>
                <a:spcPct val="100000"/>
              </a:lnSpc>
              <a:spcBef>
                <a:spcPts val="0"/>
              </a:spcBef>
            </a:pPr>
            <a:r>
              <a:rPr lang="en-GB" sz="1500" b="1" dirty="0" smtClean="0"/>
              <a:t>The first section </a:t>
            </a:r>
            <a:r>
              <a:rPr lang="en-GB" sz="1500" dirty="0" smtClean="0"/>
              <a:t>includes </a:t>
            </a:r>
            <a:r>
              <a:rPr lang="en-GB" sz="1500" b="1" dirty="0" smtClean="0"/>
              <a:t>four long poems (called Quaternions)</a:t>
            </a:r>
            <a:r>
              <a:rPr lang="en-GB" sz="1500" dirty="0" smtClean="0"/>
              <a:t> dealing with </a:t>
            </a:r>
            <a:r>
              <a:rPr lang="en-GB" sz="1500" b="1" dirty="0" smtClean="0"/>
              <a:t> "The Four Elements"</a:t>
            </a:r>
            <a:r>
              <a:rPr lang="en-GB" sz="1500" dirty="0" smtClean="0"/>
              <a:t> (water, fire, earth, air), </a:t>
            </a:r>
            <a:r>
              <a:rPr lang="en-GB" sz="1500" b="1" dirty="0" smtClean="0"/>
              <a:t>"The Four Humours of Man“</a:t>
            </a:r>
            <a:r>
              <a:rPr lang="en-GB" sz="1500" dirty="0" smtClean="0"/>
              <a:t> (blood, bile, phlegm, black bile) </a:t>
            </a:r>
            <a:r>
              <a:rPr lang="en-GB" sz="1500" b="1" dirty="0" smtClean="0"/>
              <a:t>“The Four Ages of Man” </a:t>
            </a:r>
            <a:r>
              <a:rPr lang="en-GB" sz="1500" dirty="0" smtClean="0"/>
              <a:t>(childhood, youth, mature age, old age) and </a:t>
            </a:r>
            <a:r>
              <a:rPr lang="en-GB" sz="1500" b="1" dirty="0" smtClean="0"/>
              <a:t>"The Four Seasons."</a:t>
            </a:r>
            <a:r>
              <a:rPr lang="en-GB" sz="1500" dirty="0" smtClean="0"/>
              <a:t> All those poems demonstrate Bradstreet‘s learning in anatomy, physiology, medieval and Renaissance cosmology. Although she draws from the works of diverse scholars, her poems are </a:t>
            </a:r>
            <a:r>
              <a:rPr lang="en-GB" sz="1500" b="1" dirty="0" smtClean="0"/>
              <a:t>more dramatic than contemporary didactic poetry.</a:t>
            </a:r>
            <a:r>
              <a:rPr lang="en-GB" sz="1500" dirty="0" smtClean="0"/>
              <a:t> They are </a:t>
            </a:r>
            <a:r>
              <a:rPr lang="en-GB" sz="1500" b="1" dirty="0" smtClean="0"/>
              <a:t>based on personal experience of hard life of the settlers full of diseases and death</a:t>
            </a:r>
            <a:r>
              <a:rPr lang="en-GB" sz="1500" dirty="0" smtClean="0"/>
              <a:t>, which Bradstreet also sees in the life of her children.</a:t>
            </a:r>
          </a:p>
          <a:p>
            <a:pPr marL="0" indent="0">
              <a:lnSpc>
                <a:spcPct val="100000"/>
              </a:lnSpc>
              <a:spcBef>
                <a:spcPts val="0"/>
              </a:spcBef>
              <a:buNone/>
            </a:pPr>
            <a:r>
              <a:rPr lang="en-GB" sz="1500" dirty="0" smtClean="0"/>
              <a:t>                           What gripes of wind my infancy did pain,</a:t>
            </a:r>
            <a:br>
              <a:rPr lang="en-GB" sz="1500" dirty="0" smtClean="0"/>
            </a:br>
            <a:r>
              <a:rPr lang="en-GB" sz="1500" dirty="0" smtClean="0"/>
              <a:t>                           What tortures I in breeding teeth sustain?</a:t>
            </a:r>
            <a:br>
              <a:rPr lang="en-GB" sz="1500" dirty="0" smtClean="0"/>
            </a:br>
            <a:r>
              <a:rPr lang="en-GB" sz="1500" dirty="0" smtClean="0"/>
              <a:t>                           What crudities my stomach cold has bred,</a:t>
            </a:r>
            <a:br>
              <a:rPr lang="en-GB" sz="1500" dirty="0" smtClean="0"/>
            </a:br>
            <a:r>
              <a:rPr lang="en-GB" sz="1500" dirty="0" smtClean="0"/>
              <a:t>                           Whence vomits, flux, and worms have issued?</a:t>
            </a:r>
          </a:p>
          <a:p>
            <a:pPr>
              <a:lnSpc>
                <a:spcPct val="100000"/>
              </a:lnSpc>
              <a:spcBef>
                <a:spcPts val="0"/>
              </a:spcBef>
            </a:pPr>
            <a:r>
              <a:rPr lang="en-GB" sz="1500" b="1" dirty="0" smtClean="0"/>
              <a:t>The second part </a:t>
            </a:r>
            <a:r>
              <a:rPr lang="en-GB" sz="1500" dirty="0" smtClean="0"/>
              <a:t>of the book deals with </a:t>
            </a:r>
            <a:r>
              <a:rPr lang="en-GB" sz="1500" b="1" dirty="0" smtClean="0"/>
              <a:t>the cycles of universal history</a:t>
            </a:r>
            <a:r>
              <a:rPr lang="en-GB" sz="1500" dirty="0" smtClean="0"/>
              <a:t>. The epic poem </a:t>
            </a:r>
            <a:r>
              <a:rPr lang="en-GB" sz="1500" b="1" dirty="0" smtClean="0"/>
              <a:t>"The Four Monarchies"</a:t>
            </a:r>
            <a:r>
              <a:rPr lang="en-GB" sz="1500" dirty="0" smtClean="0"/>
              <a:t> (Assyrian, Persian, Grecian, and Roman) describes  </a:t>
            </a:r>
            <a:r>
              <a:rPr lang="en-GB" sz="1500" b="1" dirty="0" smtClean="0"/>
              <a:t>the rise and dissolution of empires</a:t>
            </a:r>
            <a:r>
              <a:rPr lang="en-GB" sz="1500" dirty="0" smtClean="0"/>
              <a:t> and is inspired by </a:t>
            </a:r>
            <a:r>
              <a:rPr lang="en-GB" sz="1500" b="1" dirty="0" smtClean="0"/>
              <a:t>Walter Raleigh's</a:t>
            </a:r>
            <a:r>
              <a:rPr lang="en-GB" sz="1500" dirty="0" smtClean="0"/>
              <a:t> </a:t>
            </a:r>
            <a:r>
              <a:rPr lang="en-GB" sz="1500" b="1" i="1" dirty="0" smtClean="0"/>
              <a:t>History of the World </a:t>
            </a:r>
            <a:r>
              <a:rPr lang="en-GB" sz="1500" dirty="0" smtClean="0"/>
              <a:t>(1614). The destruction of the empires is seen as the outcome of predestination, God‘s plan of world history.</a:t>
            </a:r>
          </a:p>
          <a:p>
            <a:pPr>
              <a:lnSpc>
                <a:spcPct val="100000"/>
              </a:lnSpc>
              <a:spcBef>
                <a:spcPts val="0"/>
              </a:spcBef>
            </a:pPr>
            <a:r>
              <a:rPr lang="en-GB" sz="1500" b="1" dirty="0" smtClean="0"/>
              <a:t>The third part </a:t>
            </a:r>
            <a:r>
              <a:rPr lang="en-GB" sz="1500" dirty="0" smtClean="0"/>
              <a:t>of the book is </a:t>
            </a:r>
            <a:r>
              <a:rPr lang="en-GB" sz="1500" b="1" dirty="0" smtClean="0"/>
              <a:t>an elegy on the fate of England during the Civil War</a:t>
            </a:r>
            <a:r>
              <a:rPr lang="en-GB" sz="1500" dirty="0" smtClean="0"/>
              <a:t> (1642-60), which at that time has reached its peak.  While Bradstreet as a Puritan defends the rebels‘ cause, she bewails the destruction of the </a:t>
            </a:r>
            <a:r>
              <a:rPr lang="en-GB" sz="1500" dirty="0" smtClean="0"/>
              <a:t>country</a:t>
            </a:r>
            <a:r>
              <a:rPr lang="cs-CZ" sz="1500" dirty="0" smtClean="0"/>
              <a:t>,</a:t>
            </a:r>
            <a:r>
              <a:rPr lang="en-GB" sz="1500" dirty="0" smtClean="0"/>
              <a:t> </a:t>
            </a:r>
            <a:r>
              <a:rPr lang="en-GB" sz="1500" dirty="0" smtClean="0"/>
              <a:t>lending her own voice to it:</a:t>
            </a:r>
          </a:p>
          <a:p>
            <a:pPr marL="0" indent="0">
              <a:lnSpc>
                <a:spcPct val="100000"/>
              </a:lnSpc>
              <a:spcBef>
                <a:spcPts val="0"/>
              </a:spcBef>
              <a:buNone/>
            </a:pPr>
            <a:r>
              <a:rPr lang="en-GB" sz="1500" dirty="0" smtClean="0"/>
              <a:t>                           O pity me in this sad perturbation,</a:t>
            </a:r>
            <a:br>
              <a:rPr lang="en-GB" sz="1500" dirty="0" smtClean="0"/>
            </a:br>
            <a:r>
              <a:rPr lang="en-GB" sz="1500" dirty="0" smtClean="0"/>
              <a:t>                           My plundered Towers, my houses devastation,</a:t>
            </a:r>
            <a:br>
              <a:rPr lang="en-GB" sz="1500" dirty="0" smtClean="0"/>
            </a:br>
            <a:r>
              <a:rPr lang="en-GB" sz="1500" dirty="0" smtClean="0"/>
              <a:t>                           My weeping Virgins and my young men slain;</a:t>
            </a:r>
            <a:br>
              <a:rPr lang="en-GB" sz="1500" dirty="0" smtClean="0"/>
            </a:br>
            <a:r>
              <a:rPr lang="en-GB" sz="1500" dirty="0" smtClean="0"/>
              <a:t>                           My wealthy trading </a:t>
            </a:r>
            <a:r>
              <a:rPr lang="en-GB" sz="1500" dirty="0" err="1" smtClean="0"/>
              <a:t>fall'n</a:t>
            </a:r>
            <a:r>
              <a:rPr lang="en-GB" sz="1500" dirty="0" smtClean="0"/>
              <a:t>, my dearth of grain</a:t>
            </a:r>
          </a:p>
        </p:txBody>
      </p:sp>
      <p:pic>
        <p:nvPicPr>
          <p:cNvPr id="1026" name="Picture 2" descr="https://quadriformisratio.files.wordpress.com/2013/06/center.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42688"/>
          <a:stretch/>
        </p:blipFill>
        <p:spPr bwMode="auto">
          <a:xfrm>
            <a:off x="7966283" y="905164"/>
            <a:ext cx="4308844" cy="2493818"/>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descr="http://samedrev.com/wp-content/uploads/2019/07/four-humors-grang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3751" y="3398982"/>
            <a:ext cx="2190750" cy="2838450"/>
          </a:xfrm>
          <a:prstGeom prst="rect">
            <a:avLst/>
          </a:prstGeom>
          <a:noFill/>
          <a:ln>
            <a:noFill/>
          </a:ln>
        </p:spPr>
      </p:pic>
      <p:sp>
        <p:nvSpPr>
          <p:cNvPr id="5" name="TextovéPole 4"/>
          <p:cNvSpPr txBox="1"/>
          <p:nvPr/>
        </p:nvSpPr>
        <p:spPr>
          <a:xfrm>
            <a:off x="7991455" y="6400799"/>
            <a:ext cx="4192173" cy="369332"/>
          </a:xfrm>
          <a:prstGeom prst="rect">
            <a:avLst/>
          </a:prstGeom>
          <a:noFill/>
        </p:spPr>
        <p:txBody>
          <a:bodyPr wrap="none" rtlCol="0">
            <a:spAutoFit/>
          </a:bodyPr>
          <a:lstStyle/>
          <a:p>
            <a:r>
              <a:rPr lang="cs-CZ" sz="1400" dirty="0" err="1" smtClean="0"/>
              <a:t>The</a:t>
            </a:r>
            <a:r>
              <a:rPr lang="cs-CZ" sz="1400" dirty="0" smtClean="0"/>
              <a:t> </a:t>
            </a:r>
            <a:r>
              <a:rPr lang="cs-CZ" sz="1400" dirty="0" err="1" smtClean="0"/>
              <a:t>Four</a:t>
            </a:r>
            <a:r>
              <a:rPr lang="cs-CZ" sz="1400" dirty="0" smtClean="0"/>
              <a:t> </a:t>
            </a:r>
            <a:r>
              <a:rPr lang="cs-CZ" sz="1400" dirty="0" err="1" smtClean="0"/>
              <a:t>Elements</a:t>
            </a:r>
            <a:r>
              <a:rPr lang="cs-CZ" sz="1400" dirty="0" smtClean="0"/>
              <a:t> (</a:t>
            </a:r>
            <a:r>
              <a:rPr lang="cs-CZ" sz="1400" dirty="0" err="1" smtClean="0"/>
              <a:t>above</a:t>
            </a:r>
            <a:r>
              <a:rPr lang="cs-CZ" sz="1400" dirty="0" smtClean="0"/>
              <a:t>); </a:t>
            </a:r>
            <a:r>
              <a:rPr lang="cs-CZ" sz="1400" dirty="0" err="1" smtClean="0"/>
              <a:t>The</a:t>
            </a:r>
            <a:r>
              <a:rPr lang="cs-CZ" sz="1400" dirty="0" smtClean="0"/>
              <a:t> </a:t>
            </a:r>
            <a:r>
              <a:rPr lang="cs-CZ" sz="1400" dirty="0" err="1" smtClean="0"/>
              <a:t>Four</a:t>
            </a:r>
            <a:r>
              <a:rPr lang="cs-CZ" sz="1400" dirty="0" smtClean="0"/>
              <a:t> </a:t>
            </a:r>
            <a:r>
              <a:rPr lang="cs-CZ" sz="1400" dirty="0" err="1" smtClean="0"/>
              <a:t>Humours</a:t>
            </a:r>
            <a:r>
              <a:rPr lang="cs-CZ" sz="1400" dirty="0" smtClean="0"/>
              <a:t> (</a:t>
            </a:r>
            <a:r>
              <a:rPr lang="cs-CZ" sz="1400" dirty="0" err="1" smtClean="0"/>
              <a:t>below</a:t>
            </a:r>
            <a:r>
              <a:rPr lang="cs-CZ" dirty="0" smtClean="0"/>
              <a:t>)</a:t>
            </a:r>
            <a:endParaRPr lang="cs-CZ" dirty="0"/>
          </a:p>
        </p:txBody>
      </p:sp>
    </p:spTree>
    <p:extLst>
      <p:ext uri="{BB962C8B-B14F-4D97-AF65-F5344CB8AC3E}">
        <p14:creationId xmlns:p14="http://schemas.microsoft.com/office/powerpoint/2010/main" val="287433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781" y="138545"/>
            <a:ext cx="11951855" cy="877455"/>
          </a:xfrm>
        </p:spPr>
        <p:txBody>
          <a:bodyPr>
            <a:normAutofit fontScale="90000"/>
          </a:bodyPr>
          <a:lstStyle/>
          <a:p>
            <a:pPr algn="ctr"/>
            <a:r>
              <a:rPr lang="cs-CZ" sz="3600" i="1" dirty="0" err="1" smtClean="0">
                <a:latin typeface="Arial Black" panose="020B0A04020102020204" pitchFamily="34" charset="0"/>
              </a:rPr>
              <a:t>The</a:t>
            </a:r>
            <a:r>
              <a:rPr lang="cs-CZ" sz="3600" i="1" dirty="0" smtClean="0">
                <a:latin typeface="Arial Black" panose="020B0A04020102020204" pitchFamily="34" charset="0"/>
              </a:rPr>
              <a:t> </a:t>
            </a:r>
            <a:r>
              <a:rPr lang="cs-CZ" sz="3600" i="1" dirty="0" err="1" smtClean="0">
                <a:latin typeface="Arial Black" panose="020B0A04020102020204" pitchFamily="34" charset="0"/>
              </a:rPr>
              <a:t>Tenth</a:t>
            </a:r>
            <a:r>
              <a:rPr lang="cs-CZ" sz="3600" i="1" dirty="0" smtClean="0">
                <a:latin typeface="Arial Black" panose="020B0A04020102020204" pitchFamily="34" charset="0"/>
              </a:rPr>
              <a:t> </a:t>
            </a:r>
            <a:r>
              <a:rPr lang="cs-CZ" sz="3600" i="1" dirty="0" err="1" smtClean="0">
                <a:latin typeface="Arial Black" panose="020B0A04020102020204" pitchFamily="34" charset="0"/>
              </a:rPr>
              <a:t>Muse</a:t>
            </a:r>
            <a:r>
              <a:rPr lang="cs-CZ" sz="3600" dirty="0" smtClean="0">
                <a:latin typeface="Arial Black" panose="020B0A04020102020204" pitchFamily="34" charset="0"/>
              </a:rPr>
              <a:t>: </a:t>
            </a:r>
            <a:r>
              <a:rPr lang="cs-CZ" sz="3600" dirty="0" err="1" smtClean="0">
                <a:latin typeface="Arial Black" panose="020B0A04020102020204" pitchFamily="34" charset="0"/>
              </a:rPr>
              <a:t>Woman‘s</a:t>
            </a:r>
            <a:r>
              <a:rPr lang="cs-CZ" sz="3600" dirty="0" smtClean="0">
                <a:latin typeface="Arial Black" panose="020B0A04020102020204" pitchFamily="34" charset="0"/>
              </a:rPr>
              <a:t> </a:t>
            </a:r>
            <a:r>
              <a:rPr lang="cs-CZ" sz="3600" dirty="0" err="1" smtClean="0">
                <a:latin typeface="Arial Black" panose="020B0A04020102020204" pitchFamily="34" charset="0"/>
              </a:rPr>
              <a:t>Life</a:t>
            </a:r>
            <a:r>
              <a:rPr lang="cs-CZ" sz="3600" dirty="0" smtClean="0">
                <a:latin typeface="Arial Black" panose="020B0A04020102020204" pitchFamily="34" charset="0"/>
              </a:rPr>
              <a:t> – Patriarchy and Sin</a:t>
            </a:r>
            <a:endParaRPr lang="cs-CZ" sz="3600" i="1" dirty="0">
              <a:latin typeface="Arial Black" panose="020B0A04020102020204" pitchFamily="34" charset="0"/>
            </a:endParaRPr>
          </a:p>
        </p:txBody>
      </p:sp>
      <p:sp>
        <p:nvSpPr>
          <p:cNvPr id="3" name="Zástupný symbol pro obsah 2"/>
          <p:cNvSpPr>
            <a:spLocks noGrp="1"/>
          </p:cNvSpPr>
          <p:nvPr>
            <p:ph sz="half" idx="1"/>
          </p:nvPr>
        </p:nvSpPr>
        <p:spPr>
          <a:xfrm>
            <a:off x="147782" y="1016000"/>
            <a:ext cx="6862617" cy="5745018"/>
          </a:xfrm>
        </p:spPr>
        <p:txBody>
          <a:bodyPr>
            <a:normAutofit lnSpcReduction="10000"/>
          </a:bodyPr>
          <a:lstStyle/>
          <a:p>
            <a:pPr marL="0" indent="0">
              <a:buNone/>
            </a:pPr>
            <a:r>
              <a:rPr lang="en-GB" sz="2000" b="1" dirty="0" smtClean="0">
                <a:solidFill>
                  <a:srgbClr val="7030A0"/>
                </a:solidFill>
              </a:rPr>
              <a:t>1. Patriarchy: Submission and Self-debasement:</a:t>
            </a:r>
          </a:p>
          <a:p>
            <a:pPr marL="0" indent="0">
              <a:lnSpc>
                <a:spcPct val="100000"/>
              </a:lnSpc>
              <a:spcBef>
                <a:spcPts val="0"/>
              </a:spcBef>
              <a:buNone/>
            </a:pPr>
            <a:r>
              <a:rPr lang="en-GB" sz="1800" b="1" dirty="0" smtClean="0"/>
              <a:t>Cosmic Hierarchy Reflected in Marriage: “Letter to Her Husband”</a:t>
            </a:r>
          </a:p>
          <a:p>
            <a:pPr marL="0" indent="0">
              <a:lnSpc>
                <a:spcPct val="100000"/>
              </a:lnSpc>
              <a:spcBef>
                <a:spcPts val="0"/>
              </a:spcBef>
              <a:buNone/>
            </a:pPr>
            <a:r>
              <a:rPr lang="en-GB" sz="1900" dirty="0" smtClean="0"/>
              <a:t>Compares herself to </a:t>
            </a:r>
            <a:r>
              <a:rPr lang="en-GB" sz="1900" b="1" dirty="0" smtClean="0"/>
              <a:t>the Earth</a:t>
            </a:r>
            <a:r>
              <a:rPr lang="en-GB" sz="1900" dirty="0" smtClean="0"/>
              <a:t> mourning when </a:t>
            </a:r>
            <a:r>
              <a:rPr lang="en-GB" sz="1900" b="1" dirty="0" smtClean="0"/>
              <a:t>the Sun </a:t>
            </a:r>
            <a:r>
              <a:rPr lang="en-GB" sz="1900" dirty="0" smtClean="0"/>
              <a:t>does not heat her Tropic of Cancer, and reviving with the return of her </a:t>
            </a:r>
            <a:r>
              <a:rPr lang="en-GB" sz="1900" b="1" dirty="0" smtClean="0"/>
              <a:t>Sun-husband</a:t>
            </a:r>
            <a:r>
              <a:rPr lang="en-GB" sz="1900" dirty="0" smtClean="0"/>
              <a:t>. </a:t>
            </a:r>
            <a:r>
              <a:rPr lang="en-GB" sz="1900" b="1" dirty="0" smtClean="0"/>
              <a:t>The unity of a husband and a wife is sacred:</a:t>
            </a:r>
            <a:r>
              <a:rPr lang="en-GB" sz="1900" dirty="0" smtClean="0"/>
              <a:t>  established by God’s creation.</a:t>
            </a:r>
            <a:endParaRPr lang="en-GB" sz="1900" b="1" dirty="0" smtClean="0"/>
          </a:p>
          <a:p>
            <a:pPr marL="0" indent="0">
              <a:lnSpc>
                <a:spcPct val="100000"/>
              </a:lnSpc>
              <a:spcBef>
                <a:spcPts val="0"/>
              </a:spcBef>
              <a:buNone/>
            </a:pPr>
            <a:r>
              <a:rPr lang="en-GB" sz="1800" b="1" dirty="0" smtClean="0"/>
              <a:t>Bad Investment: “To Her Father with Some Verses”</a:t>
            </a:r>
          </a:p>
          <a:p>
            <a:pPr marL="0" indent="0">
              <a:lnSpc>
                <a:spcPct val="100000"/>
              </a:lnSpc>
              <a:spcBef>
                <a:spcPts val="0"/>
              </a:spcBef>
              <a:buNone/>
            </a:pPr>
            <a:r>
              <a:rPr lang="en-GB" sz="1800" dirty="0" smtClean="0"/>
              <a:t>Bradstreet </a:t>
            </a:r>
            <a:r>
              <a:rPr lang="en-GB" sz="1900" b="1" dirty="0" smtClean="0"/>
              <a:t>compares her own life to a mismanaged fortune </a:t>
            </a:r>
            <a:r>
              <a:rPr lang="en-GB" sz="1900" dirty="0" smtClean="0"/>
              <a:t>(she expressly mentions capital—or “principal” as it was called these days). Her way of life brought to her father nothing but losses. </a:t>
            </a:r>
            <a:r>
              <a:rPr lang="en-GB" sz="1900" b="1" dirty="0" smtClean="0"/>
              <a:t>She made a debt she will not be able to repay.</a:t>
            </a:r>
            <a:r>
              <a:rPr lang="en-GB" sz="1900" dirty="0" smtClean="0"/>
              <a:t> With respect </a:t>
            </a:r>
            <a:r>
              <a:rPr lang="en-GB" sz="1900" b="1" dirty="0" smtClean="0"/>
              <a:t>both to the spiritual and to the financial world of the Puritans</a:t>
            </a:r>
            <a:r>
              <a:rPr lang="en-GB" sz="1900" dirty="0" smtClean="0"/>
              <a:t>, the self of Bradstreet’s poems is marked by </a:t>
            </a:r>
            <a:r>
              <a:rPr lang="en-GB" sz="1900" b="1" dirty="0" smtClean="0"/>
              <a:t>tragic insufficiency</a:t>
            </a:r>
            <a:r>
              <a:rPr lang="en-GB" sz="1900" dirty="0" smtClean="0"/>
              <a:t>.</a:t>
            </a:r>
          </a:p>
          <a:p>
            <a:pPr marL="0" indent="0">
              <a:lnSpc>
                <a:spcPct val="100000"/>
              </a:lnSpc>
              <a:spcBef>
                <a:spcPts val="0"/>
              </a:spcBef>
              <a:buNone/>
            </a:pPr>
            <a:r>
              <a:rPr lang="en-GB" sz="2000" b="1" dirty="0" smtClean="0">
                <a:solidFill>
                  <a:srgbClr val="7030A0"/>
                </a:solidFill>
              </a:rPr>
              <a:t>2. Original Sin and Predestination</a:t>
            </a:r>
          </a:p>
          <a:p>
            <a:pPr marL="0" indent="0">
              <a:lnSpc>
                <a:spcPct val="110000"/>
              </a:lnSpc>
              <a:spcBef>
                <a:spcPts val="0"/>
              </a:spcBef>
              <a:buNone/>
            </a:pPr>
            <a:r>
              <a:rPr lang="en-GB" sz="1900" b="1" dirty="0" smtClean="0"/>
              <a:t>Beauty of Nature and Human Sin: “Contemplations”</a:t>
            </a:r>
          </a:p>
          <a:p>
            <a:pPr marL="0" indent="0">
              <a:lnSpc>
                <a:spcPct val="110000"/>
              </a:lnSpc>
              <a:spcBef>
                <a:spcPts val="0"/>
              </a:spcBef>
              <a:buNone/>
            </a:pPr>
            <a:r>
              <a:rPr lang="en-GB" sz="1900" b="1" dirty="0" smtClean="0"/>
              <a:t>To celebrate God‘s greatness, as it appears in nature</a:t>
            </a:r>
            <a:r>
              <a:rPr lang="en-GB" sz="1900" dirty="0" smtClean="0"/>
              <a:t> and its autumnal beauties, </a:t>
            </a:r>
            <a:r>
              <a:rPr lang="en-GB" sz="1900" b="1" dirty="0" smtClean="0"/>
              <a:t>is impossible</a:t>
            </a:r>
            <a:r>
              <a:rPr lang="en-GB" sz="1900" dirty="0" smtClean="0"/>
              <a:t>, since Bradstreet is </a:t>
            </a:r>
            <a:r>
              <a:rPr lang="en-GB" sz="1900" b="1" dirty="0" smtClean="0"/>
              <a:t>weak in her own body and soul</a:t>
            </a:r>
            <a:r>
              <a:rPr lang="en-GB" sz="1900" dirty="0" smtClean="0"/>
              <a:t>. Human history is a tale of </a:t>
            </a:r>
            <a:r>
              <a:rPr lang="en-GB" sz="1900" b="1" dirty="0" smtClean="0"/>
              <a:t>corruption</a:t>
            </a:r>
            <a:r>
              <a:rPr lang="en-GB" sz="1900" dirty="0" smtClean="0"/>
              <a:t> (of Adam’s sin and Cain’s murder of Abel)</a:t>
            </a:r>
            <a:r>
              <a:rPr lang="cs-CZ" sz="1900" dirty="0" smtClean="0"/>
              <a:t> and </a:t>
            </a:r>
            <a:r>
              <a:rPr lang="cs-CZ" sz="1900" dirty="0" err="1" smtClean="0"/>
              <a:t>of</a:t>
            </a:r>
            <a:r>
              <a:rPr lang="en-GB" sz="1900" dirty="0" smtClean="0"/>
              <a:t> </a:t>
            </a:r>
            <a:r>
              <a:rPr lang="en-GB" sz="1900" b="1" dirty="0" smtClean="0"/>
              <a:t>decay without hope of renewal</a:t>
            </a:r>
            <a:r>
              <a:rPr lang="en-GB" sz="1900" dirty="0" smtClean="0"/>
              <a:t> by </a:t>
            </a:r>
            <a:r>
              <a:rPr lang="en-GB" sz="1900" dirty="0" smtClean="0"/>
              <a:t>natural </a:t>
            </a:r>
            <a:r>
              <a:rPr lang="en-GB" sz="1900" dirty="0" smtClean="0"/>
              <a:t>power and energy. Moreover,</a:t>
            </a:r>
            <a:r>
              <a:rPr lang="en-GB" sz="1900" b="1" dirty="0" smtClean="0"/>
              <a:t> humans do not realize the value of salvation through Christ</a:t>
            </a:r>
            <a:r>
              <a:rPr lang="en-GB" sz="1900" dirty="0" smtClean="0"/>
              <a:t>.</a:t>
            </a:r>
            <a:endParaRPr lang="en-GB" sz="1900" b="1" dirty="0" smtClean="0"/>
          </a:p>
          <a:p>
            <a:pPr marL="0" indent="0">
              <a:lnSpc>
                <a:spcPct val="100000"/>
              </a:lnSpc>
              <a:spcBef>
                <a:spcPts val="0"/>
              </a:spcBef>
              <a:buNone/>
            </a:pPr>
            <a:endParaRPr lang="cs-CZ" sz="1800" b="1" dirty="0"/>
          </a:p>
        </p:txBody>
      </p:sp>
      <p:pic>
        <p:nvPicPr>
          <p:cNvPr id="5" name="Zástupný symbol pro obsah 4" descr="Image for post"/>
          <p:cNvPicPr>
            <a:picLocks noGrp="1"/>
          </p:cNvPicPr>
          <p:nvPr>
            <p:ph sz="half" idx="2"/>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5907" r="11678"/>
          <a:stretch/>
        </p:blipFill>
        <p:spPr bwMode="auto">
          <a:xfrm>
            <a:off x="7010400" y="1877904"/>
            <a:ext cx="5181600" cy="43021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315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782" y="147782"/>
            <a:ext cx="11896436" cy="932873"/>
          </a:xfrm>
        </p:spPr>
        <p:txBody>
          <a:bodyPr>
            <a:normAutofit/>
          </a:bodyPr>
          <a:lstStyle/>
          <a:p>
            <a:pPr algn="ctr"/>
            <a:r>
              <a:rPr lang="cs-CZ" sz="3200" i="1" dirty="0" err="1">
                <a:latin typeface="Arial Black" panose="020B0A04020102020204" pitchFamily="34" charset="0"/>
              </a:rPr>
              <a:t>The</a:t>
            </a:r>
            <a:r>
              <a:rPr lang="cs-CZ" sz="3200" i="1" dirty="0">
                <a:latin typeface="Arial Black" panose="020B0A04020102020204" pitchFamily="34" charset="0"/>
              </a:rPr>
              <a:t> </a:t>
            </a:r>
            <a:r>
              <a:rPr lang="cs-CZ" sz="3200" i="1" dirty="0" err="1">
                <a:latin typeface="Arial Black" panose="020B0A04020102020204" pitchFamily="34" charset="0"/>
              </a:rPr>
              <a:t>Tenth</a:t>
            </a:r>
            <a:r>
              <a:rPr lang="cs-CZ" sz="3200" i="1" dirty="0">
                <a:latin typeface="Arial Black" panose="020B0A04020102020204" pitchFamily="34" charset="0"/>
              </a:rPr>
              <a:t> </a:t>
            </a:r>
            <a:r>
              <a:rPr lang="cs-CZ" sz="3200" i="1" dirty="0" err="1">
                <a:latin typeface="Arial Black" panose="020B0A04020102020204" pitchFamily="34" charset="0"/>
              </a:rPr>
              <a:t>Muse</a:t>
            </a:r>
            <a:r>
              <a:rPr lang="cs-CZ" sz="3200" dirty="0" smtClean="0">
                <a:latin typeface="Arial Black" panose="020B0A04020102020204" pitchFamily="34" charset="0"/>
              </a:rPr>
              <a:t>: </a:t>
            </a:r>
            <a:r>
              <a:rPr lang="cs-CZ" sz="3200" dirty="0" err="1" smtClean="0">
                <a:latin typeface="Arial Black" panose="020B0A04020102020204" pitchFamily="34" charset="0"/>
              </a:rPr>
              <a:t>Bradstreet</a:t>
            </a:r>
            <a:r>
              <a:rPr lang="cs-CZ" sz="3200" dirty="0" smtClean="0">
                <a:latin typeface="Arial Black" panose="020B0A04020102020204" pitchFamily="34" charset="0"/>
              </a:rPr>
              <a:t> as a </a:t>
            </a:r>
            <a:r>
              <a:rPr lang="cs-CZ" sz="3200" dirty="0" err="1" smtClean="0">
                <a:latin typeface="Arial Black" panose="020B0A04020102020204" pitchFamily="34" charset="0"/>
              </a:rPr>
              <a:t>Mother</a:t>
            </a:r>
            <a:r>
              <a:rPr lang="cs-CZ" sz="3200" dirty="0" smtClean="0">
                <a:latin typeface="Arial Black" panose="020B0A04020102020204" pitchFamily="34" charset="0"/>
              </a:rPr>
              <a:t> and </a:t>
            </a:r>
            <a:r>
              <a:rPr lang="cs-CZ" sz="3200" dirty="0" err="1" smtClean="0">
                <a:latin typeface="Arial Black" panose="020B0A04020102020204" pitchFamily="34" charset="0"/>
              </a:rPr>
              <a:t>Author</a:t>
            </a:r>
            <a:endParaRPr lang="cs-CZ" sz="3200" dirty="0"/>
          </a:p>
        </p:txBody>
      </p:sp>
      <p:sp>
        <p:nvSpPr>
          <p:cNvPr id="3" name="Zástupný symbol pro obsah 2"/>
          <p:cNvSpPr>
            <a:spLocks noGrp="1"/>
          </p:cNvSpPr>
          <p:nvPr>
            <p:ph sz="half" idx="1"/>
          </p:nvPr>
        </p:nvSpPr>
        <p:spPr>
          <a:xfrm>
            <a:off x="147781" y="1080655"/>
            <a:ext cx="7767782" cy="5689600"/>
          </a:xfrm>
        </p:spPr>
        <p:txBody>
          <a:bodyPr>
            <a:normAutofit lnSpcReduction="10000"/>
          </a:bodyPr>
          <a:lstStyle/>
          <a:p>
            <a:pPr marL="0" indent="0">
              <a:lnSpc>
                <a:spcPct val="100000"/>
              </a:lnSpc>
              <a:spcBef>
                <a:spcPts val="0"/>
              </a:spcBef>
              <a:buNone/>
            </a:pPr>
            <a:r>
              <a:rPr lang="en-GB" sz="2000" b="1" dirty="0" smtClean="0">
                <a:solidFill>
                  <a:srgbClr val="7030A0"/>
                </a:solidFill>
              </a:rPr>
              <a:t>1. Mother‘s Anxieties </a:t>
            </a:r>
          </a:p>
          <a:p>
            <a:pPr marL="0" indent="0">
              <a:lnSpc>
                <a:spcPct val="100000"/>
              </a:lnSpc>
              <a:spcBef>
                <a:spcPts val="0"/>
              </a:spcBef>
              <a:buNone/>
            </a:pPr>
            <a:r>
              <a:rPr lang="en-GB" sz="2000" b="1" dirty="0" smtClean="0"/>
              <a:t>“Before the Birth of One of Her Children”</a:t>
            </a:r>
            <a:endParaRPr lang="en-GB" sz="1800" dirty="0" smtClean="0"/>
          </a:p>
          <a:p>
            <a:pPr marL="0" indent="0">
              <a:lnSpc>
                <a:spcPct val="100000"/>
              </a:lnSpc>
              <a:spcBef>
                <a:spcPts val="0"/>
              </a:spcBef>
              <a:buNone/>
            </a:pPr>
            <a:r>
              <a:rPr lang="en-GB" sz="1800" dirty="0" smtClean="0"/>
              <a:t>Mother’s love for her child is threatened by </a:t>
            </a:r>
            <a:r>
              <a:rPr lang="en-GB" sz="1800" b="1" dirty="0" smtClean="0"/>
              <a:t>the imminent danger of death during childbirth.</a:t>
            </a:r>
            <a:r>
              <a:rPr lang="en-GB" sz="1800" dirty="0" smtClean="0"/>
              <a:t> The </a:t>
            </a:r>
            <a:r>
              <a:rPr lang="en-GB" sz="1800" b="1" dirty="0" smtClean="0"/>
              <a:t>natural bond between mother and child is broken at</a:t>
            </a:r>
          </a:p>
          <a:p>
            <a:pPr marL="0" indent="0">
              <a:lnSpc>
                <a:spcPct val="100000"/>
              </a:lnSpc>
              <a:spcBef>
                <a:spcPts val="0"/>
              </a:spcBef>
              <a:buNone/>
            </a:pPr>
            <a:r>
              <a:rPr lang="en-GB" sz="1800" b="1" dirty="0" smtClean="0"/>
              <a:t>the moment of birth:</a:t>
            </a:r>
            <a:r>
              <a:rPr lang="en-GB" sz="1800" dirty="0" smtClean="0"/>
              <a:t> “I may seem thine, who in effect am none”. </a:t>
            </a:r>
            <a:r>
              <a:rPr lang="en-GB" sz="1800" b="1" dirty="0" smtClean="0"/>
              <a:t>The further fate of the child is decided only by its father. </a:t>
            </a:r>
            <a:r>
              <a:rPr lang="en-GB" sz="1800" dirty="0" smtClean="0"/>
              <a:t>The dead mother may be replaced by a stepmother and children may forget her.</a:t>
            </a:r>
            <a:endParaRPr lang="en-GB" sz="1800" b="1" dirty="0" smtClean="0"/>
          </a:p>
          <a:p>
            <a:pPr marL="0" indent="0">
              <a:lnSpc>
                <a:spcPct val="100000"/>
              </a:lnSpc>
              <a:spcBef>
                <a:spcPts val="0"/>
              </a:spcBef>
              <a:buNone/>
            </a:pPr>
            <a:r>
              <a:rPr lang="en-GB" sz="2000" b="1" dirty="0" smtClean="0"/>
              <a:t>“In Memory of My Dear Grandchild Elizabeth”</a:t>
            </a:r>
          </a:p>
          <a:p>
            <a:pPr marL="0" indent="0">
              <a:lnSpc>
                <a:spcPct val="100000"/>
              </a:lnSpc>
              <a:spcBef>
                <a:spcPts val="0"/>
              </a:spcBef>
              <a:buNone/>
            </a:pPr>
            <a:r>
              <a:rPr lang="en-GB" sz="1800" b="1" dirty="0" smtClean="0"/>
              <a:t>God‘s Will works against nature</a:t>
            </a:r>
            <a:r>
              <a:rPr lang="en-GB" sz="1800" dirty="0" smtClean="0"/>
              <a:t> and is even </a:t>
            </a:r>
            <a:r>
              <a:rPr lang="en-GB" sz="1800" b="1" dirty="0" smtClean="0"/>
              <a:t>responsible for the death of newly born babies</a:t>
            </a:r>
            <a:r>
              <a:rPr lang="en-GB" sz="1800" dirty="0" smtClean="0"/>
              <a:t> (metaphors of new plants, buds).</a:t>
            </a:r>
          </a:p>
          <a:p>
            <a:pPr marL="0" indent="0">
              <a:lnSpc>
                <a:spcPct val="100000"/>
              </a:lnSpc>
              <a:spcBef>
                <a:spcPts val="0"/>
              </a:spcBef>
              <a:buNone/>
            </a:pPr>
            <a:r>
              <a:rPr lang="en-GB" sz="1800" dirty="0" smtClean="0"/>
              <a:t>“But plants new set to be eradicate, /And buds new blown to have so short a date, /Is by His hand that guides nature and fate.”</a:t>
            </a:r>
          </a:p>
          <a:p>
            <a:pPr marL="0" indent="0">
              <a:lnSpc>
                <a:spcPct val="100000"/>
              </a:lnSpc>
              <a:spcBef>
                <a:spcPts val="0"/>
              </a:spcBef>
              <a:buNone/>
            </a:pPr>
            <a:r>
              <a:rPr lang="en-GB" sz="2000" b="1" dirty="0" smtClean="0">
                <a:solidFill>
                  <a:srgbClr val="7030A0"/>
                </a:solidFill>
              </a:rPr>
              <a:t>2. Authoring as Mothering </a:t>
            </a:r>
            <a:r>
              <a:rPr lang="en-GB" sz="2000" b="1" dirty="0" smtClean="0"/>
              <a:t>“The Author to Her Book”</a:t>
            </a:r>
          </a:p>
          <a:p>
            <a:pPr marL="0" indent="0">
              <a:lnSpc>
                <a:spcPct val="100000"/>
              </a:lnSpc>
              <a:spcBef>
                <a:spcPts val="0"/>
              </a:spcBef>
              <a:buNone/>
            </a:pPr>
            <a:r>
              <a:rPr lang="en-GB" sz="1800" dirty="0" smtClean="0"/>
              <a:t>The poem, written for the second edition of </a:t>
            </a:r>
            <a:r>
              <a:rPr lang="en-GB" sz="1800" i="1" dirty="0" smtClean="0"/>
              <a:t>The Tenth Muse…</a:t>
            </a:r>
            <a:r>
              <a:rPr lang="en-GB" sz="1800" dirty="0" smtClean="0"/>
              <a:t>, published posthumously in 1678, </a:t>
            </a:r>
            <a:r>
              <a:rPr lang="en-GB" sz="1800" b="1" dirty="0" smtClean="0"/>
              <a:t>compares her book to a deformed and stolen fatherless child</a:t>
            </a:r>
            <a:r>
              <a:rPr lang="en-GB" sz="1800" dirty="0" smtClean="0"/>
              <a:t> who can </a:t>
            </a:r>
            <a:r>
              <a:rPr lang="en-GB" sz="1800" b="1" dirty="0" smtClean="0"/>
              <a:t>bring her only shame and will never be reformed.</a:t>
            </a:r>
            <a:r>
              <a:rPr lang="en-GB" sz="1800" dirty="0" smtClean="0"/>
              <a:t> Apart from self-debasement (see the previous slide), </a:t>
            </a:r>
            <a:r>
              <a:rPr lang="en-GB" sz="1800" b="1" dirty="0" smtClean="0"/>
              <a:t>the poem undermines traditional notions of authorship</a:t>
            </a:r>
            <a:r>
              <a:rPr lang="en-GB" sz="1800" dirty="0" smtClean="0"/>
              <a:t>, based on the metaphor of </a:t>
            </a:r>
            <a:r>
              <a:rPr lang="en-GB" sz="1800" b="1" dirty="0" smtClean="0"/>
              <a:t>fathering</a:t>
            </a:r>
            <a:r>
              <a:rPr lang="en-GB" sz="1800" dirty="0" smtClean="0"/>
              <a:t>.</a:t>
            </a:r>
          </a:p>
          <a:p>
            <a:pPr marL="0" indent="0">
              <a:lnSpc>
                <a:spcPct val="100000"/>
              </a:lnSpc>
              <a:spcBef>
                <a:spcPts val="0"/>
              </a:spcBef>
              <a:buNone/>
            </a:pPr>
            <a:r>
              <a:rPr lang="en-GB" sz="2000" b="1" dirty="0" smtClean="0">
                <a:solidFill>
                  <a:srgbClr val="7030A0"/>
                </a:solidFill>
              </a:rPr>
              <a:t>3. Bradstreet‘s Prose </a:t>
            </a:r>
            <a:r>
              <a:rPr lang="en-GB" sz="2000" b="1" i="1" dirty="0" smtClean="0"/>
              <a:t>Meditations Divine and Moral </a:t>
            </a:r>
            <a:r>
              <a:rPr lang="en-GB" sz="2000" dirty="0" smtClean="0"/>
              <a:t>(1664)</a:t>
            </a:r>
          </a:p>
          <a:p>
            <a:pPr marL="0" indent="0">
              <a:lnSpc>
                <a:spcPct val="100000"/>
              </a:lnSpc>
              <a:spcBef>
                <a:spcPts val="0"/>
              </a:spcBef>
              <a:buNone/>
            </a:pPr>
            <a:r>
              <a:rPr lang="en-GB" sz="1800" dirty="0" smtClean="0"/>
              <a:t>Didactic, based on Puritan theology. Explaining </a:t>
            </a:r>
            <a:r>
              <a:rPr lang="en-GB" sz="1800" b="1" dirty="0" smtClean="0"/>
              <a:t>introspection </a:t>
            </a:r>
            <a:r>
              <a:rPr lang="en-GB" sz="1800" dirty="0" smtClean="0"/>
              <a:t>and the interpretation of </a:t>
            </a:r>
            <a:r>
              <a:rPr lang="en-GB" sz="1800" b="1" dirty="0" smtClean="0"/>
              <a:t>all events in life as signs of Divine Will. </a:t>
            </a:r>
            <a:r>
              <a:rPr lang="en-GB" sz="1800" dirty="0" smtClean="0"/>
              <a:t>This cannot be achieved by our imperfect senses, only by contemplating Divine perfection.</a:t>
            </a:r>
            <a:endParaRPr lang="en-GB" sz="1800" b="1" dirty="0"/>
          </a:p>
        </p:txBody>
      </p:sp>
      <p:pic>
        <p:nvPicPr>
          <p:cNvPr id="1026" name="Picture 2" descr="https://womenwordswisdom.files.wordpress.com/2013/04/anne-bradstreet-cartoo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11721" y="2053769"/>
            <a:ext cx="4276725" cy="249081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953880" y="5360678"/>
            <a:ext cx="4199804" cy="923330"/>
          </a:xfrm>
          <a:prstGeom prst="rect">
            <a:avLst/>
          </a:prstGeom>
          <a:noFill/>
        </p:spPr>
        <p:txBody>
          <a:bodyPr wrap="none" rtlCol="0">
            <a:spAutoFit/>
          </a:bodyPr>
          <a:lstStyle/>
          <a:p>
            <a:pPr algn="ctr"/>
            <a:r>
              <a:rPr lang="cs-CZ" dirty="0" smtClean="0"/>
              <a:t>A</a:t>
            </a:r>
            <a:r>
              <a:rPr lang="en-GB" dirty="0" smtClean="0"/>
              <a:t> c</a:t>
            </a:r>
            <a:r>
              <a:rPr lang="cs-CZ" dirty="0" err="1" smtClean="0"/>
              <a:t>omics</a:t>
            </a:r>
            <a:r>
              <a:rPr lang="en-GB" dirty="0" smtClean="0"/>
              <a:t> published after a gate at Harvard </a:t>
            </a:r>
          </a:p>
          <a:p>
            <a:pPr algn="ctr"/>
            <a:r>
              <a:rPr lang="en-GB" dirty="0" smtClean="0"/>
              <a:t>University had been dedicated to </a:t>
            </a:r>
          </a:p>
          <a:p>
            <a:pPr algn="ctr"/>
            <a:r>
              <a:rPr lang="en-GB" dirty="0" smtClean="0"/>
              <a:t>Anne Bradstreet in 1997</a:t>
            </a:r>
            <a:endParaRPr lang="en-GB" dirty="0"/>
          </a:p>
        </p:txBody>
      </p:sp>
    </p:spTree>
    <p:extLst>
      <p:ext uri="{BB962C8B-B14F-4D97-AF65-F5344CB8AC3E}">
        <p14:creationId xmlns:p14="http://schemas.microsoft.com/office/powerpoint/2010/main" val="103765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0836"/>
            <a:ext cx="10515600" cy="1043710"/>
          </a:xfrm>
        </p:spPr>
        <p:txBody>
          <a:bodyPr/>
          <a:lstStyle/>
          <a:p>
            <a:pPr algn="ctr"/>
            <a:r>
              <a:rPr lang="en-GB" sz="3600" dirty="0" smtClean="0">
                <a:latin typeface="Arial Black" panose="020B0A04020102020204" pitchFamily="34" charset="0"/>
              </a:rPr>
              <a:t>Other 17th Century Puritan Writers</a:t>
            </a:r>
            <a:endParaRPr lang="en-GB" sz="3600" dirty="0">
              <a:latin typeface="Arial Black" panose="020B0A04020102020204" pitchFamily="34" charset="0"/>
            </a:endParaRPr>
          </a:p>
        </p:txBody>
      </p:sp>
      <p:sp>
        <p:nvSpPr>
          <p:cNvPr id="5" name="Zástupný symbol pro obsah 4"/>
          <p:cNvSpPr>
            <a:spLocks noGrp="1"/>
          </p:cNvSpPr>
          <p:nvPr>
            <p:ph idx="1"/>
          </p:nvPr>
        </p:nvSpPr>
        <p:spPr>
          <a:xfrm>
            <a:off x="203200" y="1080655"/>
            <a:ext cx="11988799" cy="5708072"/>
          </a:xfrm>
        </p:spPr>
        <p:txBody>
          <a:bodyPr>
            <a:normAutofit lnSpcReduction="10000"/>
          </a:bodyPr>
          <a:lstStyle/>
          <a:p>
            <a:pPr marL="0" indent="0">
              <a:lnSpc>
                <a:spcPct val="100000"/>
              </a:lnSpc>
              <a:spcBef>
                <a:spcPts val="0"/>
              </a:spcBef>
              <a:buNone/>
            </a:pPr>
            <a:r>
              <a:rPr lang="en-GB" sz="2000" b="1" dirty="0" smtClean="0">
                <a:solidFill>
                  <a:srgbClr val="7030A0"/>
                </a:solidFill>
              </a:rPr>
              <a:t>Edward Taylor (</a:t>
            </a:r>
            <a:r>
              <a:rPr lang="en-GB" sz="2000" b="1" i="1" dirty="0" smtClean="0">
                <a:solidFill>
                  <a:srgbClr val="7030A0"/>
                </a:solidFill>
              </a:rPr>
              <a:t>c</a:t>
            </a:r>
            <a:r>
              <a:rPr lang="en-GB" sz="2000" b="1" dirty="0" smtClean="0">
                <a:solidFill>
                  <a:srgbClr val="7030A0"/>
                </a:solidFill>
              </a:rPr>
              <a:t>. 1642-1729)</a:t>
            </a:r>
          </a:p>
          <a:p>
            <a:pPr marL="0" indent="0">
              <a:lnSpc>
                <a:spcPct val="100000"/>
              </a:lnSpc>
              <a:spcBef>
                <a:spcPts val="0"/>
              </a:spcBef>
              <a:buNone/>
            </a:pPr>
            <a:r>
              <a:rPr lang="en-GB" sz="1800" dirty="0" smtClean="0"/>
              <a:t>After late studies at Harvard (enrolled at 29) he became a </a:t>
            </a:r>
            <a:r>
              <a:rPr lang="en-GB" sz="1800" b="1" dirty="0" smtClean="0"/>
              <a:t>minister </a:t>
            </a:r>
            <a:r>
              <a:rPr lang="en-GB" sz="1800" dirty="0" smtClean="0"/>
              <a:t>(priest) </a:t>
            </a:r>
            <a:r>
              <a:rPr lang="en-GB" sz="1800" b="1" dirty="0" smtClean="0"/>
              <a:t>in Westfield</a:t>
            </a:r>
            <a:r>
              <a:rPr lang="en-GB" sz="1800" dirty="0" smtClean="0"/>
              <a:t>, MA, which was a frontier town at that time. He was a conservative, defending Puritan </a:t>
            </a:r>
            <a:r>
              <a:rPr lang="en-GB" sz="1800" b="1" dirty="0" smtClean="0"/>
              <a:t>theocracy</a:t>
            </a:r>
            <a:r>
              <a:rPr lang="en-GB" sz="1800" dirty="0" smtClean="0"/>
              <a:t> (the government influenced by the representatives of the church). His </a:t>
            </a:r>
            <a:r>
              <a:rPr lang="en-GB" sz="1800" b="1" i="1" dirty="0" smtClean="0"/>
              <a:t>Preparatory Meditations </a:t>
            </a:r>
            <a:r>
              <a:rPr lang="en-GB" sz="1800" dirty="0" smtClean="0"/>
              <a:t>were never published in his lifetime (the manuscript was discovered in the 1930s). Most poems were written during his preparations for Sunday sermons (Puritan sermons were </a:t>
            </a:r>
            <a:r>
              <a:rPr lang="en-GB" sz="1800" dirty="0"/>
              <a:t>very long </a:t>
            </a:r>
            <a:r>
              <a:rPr lang="cs-CZ" sz="1800" dirty="0" smtClean="0"/>
              <a:t>and </a:t>
            </a:r>
            <a:r>
              <a:rPr lang="cs-CZ" sz="1800" dirty="0" err="1" smtClean="0"/>
              <a:t>often</a:t>
            </a:r>
            <a:r>
              <a:rPr lang="cs-CZ" sz="1800" dirty="0" smtClean="0"/>
              <a:t> </a:t>
            </a:r>
            <a:r>
              <a:rPr lang="cs-CZ" sz="1800" dirty="0" err="1" smtClean="0"/>
              <a:t>read</a:t>
            </a:r>
            <a:r>
              <a:rPr lang="cs-CZ" sz="1800" dirty="0" smtClean="0"/>
              <a:t> </a:t>
            </a:r>
            <a:r>
              <a:rPr lang="cs-CZ" sz="1800" dirty="0" err="1" smtClean="0"/>
              <a:t>monotonously</a:t>
            </a:r>
            <a:r>
              <a:rPr lang="en-GB" sz="1800" dirty="0" smtClean="0"/>
              <a:t>). In contrast to the dullness of his sermons the poems display bold imagination and powerful as well as playful </a:t>
            </a:r>
            <a:r>
              <a:rPr lang="en-GB" sz="1800" b="1" dirty="0" smtClean="0"/>
              <a:t>Baroque figurative language</a:t>
            </a:r>
            <a:r>
              <a:rPr lang="en-GB" sz="1800" dirty="0" smtClean="0"/>
              <a:t>, which creates </a:t>
            </a:r>
            <a:r>
              <a:rPr lang="en-GB" sz="1800" b="1" dirty="0" smtClean="0"/>
              <a:t>“reversible” metaphors </a:t>
            </a:r>
            <a:r>
              <a:rPr lang="en-GB" sz="1800" dirty="0" smtClean="0"/>
              <a:t>pointing to high and low things at the same time: </a:t>
            </a:r>
          </a:p>
          <a:p>
            <a:pPr marL="0" indent="0">
              <a:lnSpc>
                <a:spcPct val="100000"/>
              </a:lnSpc>
              <a:spcBef>
                <a:spcPts val="0"/>
              </a:spcBef>
              <a:buNone/>
            </a:pPr>
            <a:r>
              <a:rPr lang="en-GB" sz="1600" dirty="0" smtClean="0"/>
              <a:t>In “Meditation 8” about the Holy Communion, the whole universe is transformed into a kneading bowl, in which the precious spiritual bread (symbolic of Christ’s transfigured body), is made of the “streams of grace” running out of God’s bowels. The poem boldly combines spiritual and scatological (obscene) meanings - bowels as a seat of compassion, but also as a place where excrement is formed.</a:t>
            </a:r>
          </a:p>
          <a:p>
            <a:pPr marL="0" indent="0">
              <a:lnSpc>
                <a:spcPct val="100000"/>
              </a:lnSpc>
              <a:spcBef>
                <a:spcPts val="0"/>
              </a:spcBef>
              <a:buNone/>
            </a:pPr>
            <a:r>
              <a:rPr lang="en-GB" sz="2000" b="1" dirty="0" smtClean="0">
                <a:solidFill>
                  <a:srgbClr val="7030A0"/>
                </a:solidFill>
              </a:rPr>
              <a:t>Cotton Mather (1663-1728) </a:t>
            </a:r>
          </a:p>
          <a:p>
            <a:pPr marL="0" indent="0">
              <a:lnSpc>
                <a:spcPct val="100000"/>
              </a:lnSpc>
              <a:spcBef>
                <a:spcPts val="0"/>
              </a:spcBef>
              <a:buNone/>
            </a:pPr>
            <a:r>
              <a:rPr lang="en-GB" sz="1800" dirty="0" smtClean="0"/>
              <a:t>The corresponding member of the Royal Society (one of the first scientific bodies) became famous </a:t>
            </a:r>
            <a:r>
              <a:rPr lang="cs-CZ" sz="1800" dirty="0" err="1" smtClean="0"/>
              <a:t>for</a:t>
            </a:r>
            <a:r>
              <a:rPr lang="cs-CZ" sz="1800" dirty="0" smtClean="0"/>
              <a:t> </a:t>
            </a:r>
            <a:r>
              <a:rPr lang="en-GB" sz="1800" dirty="0" smtClean="0"/>
              <a:t>his </a:t>
            </a:r>
            <a:r>
              <a:rPr lang="en-GB" sz="1800" b="1" dirty="0" smtClean="0"/>
              <a:t>participation in the Puritan witch trials,</a:t>
            </a:r>
            <a:r>
              <a:rPr lang="en-GB" sz="1800" dirty="0" smtClean="0"/>
              <a:t> which he defended in his treatise </a:t>
            </a:r>
            <a:r>
              <a:rPr lang="en-GB" sz="1800" b="1" i="1" dirty="0" smtClean="0"/>
              <a:t>Wonders of the Invisible World</a:t>
            </a:r>
            <a:r>
              <a:rPr lang="en-GB" sz="1800" i="1" dirty="0" smtClean="0"/>
              <a:t> </a:t>
            </a:r>
            <a:r>
              <a:rPr lang="en-GB" sz="1800" dirty="0" smtClean="0"/>
              <a:t>(1693) as </a:t>
            </a:r>
            <a:r>
              <a:rPr lang="en-GB" sz="1800" b="1" dirty="0" smtClean="0"/>
              <a:t>a necessary fight against</a:t>
            </a:r>
            <a:r>
              <a:rPr lang="en-GB" sz="1800" dirty="0" smtClean="0"/>
              <a:t> </a:t>
            </a:r>
            <a:r>
              <a:rPr lang="en-GB" sz="1800" b="1" dirty="0" smtClean="0"/>
              <a:t>the snares of the Devil, who had decided to mar the spiritual rebirth of Christianity in the New World</a:t>
            </a:r>
            <a:r>
              <a:rPr lang="en-GB" sz="1800" dirty="0" smtClean="0"/>
              <a:t>. This rebirth, he argued in his </a:t>
            </a:r>
            <a:r>
              <a:rPr lang="en-GB" sz="1800" b="1" dirty="0" smtClean="0"/>
              <a:t>“ecclesiastical history of New England,” </a:t>
            </a:r>
            <a:r>
              <a:rPr lang="en-GB" sz="1800" b="1" i="1" dirty="0" err="1" smtClean="0"/>
              <a:t>Magnalia</a:t>
            </a:r>
            <a:r>
              <a:rPr lang="en-GB" sz="1800" b="1" i="1" dirty="0" smtClean="0"/>
              <a:t> Christi Americana </a:t>
            </a:r>
            <a:r>
              <a:rPr lang="en-GB" sz="1800" dirty="0" smtClean="0"/>
              <a:t>(1702), was accomplished by the work of Christ through many of Puritan “saints” - leaders like William Bradford and John Winthrop. In contrast to the poetry of Anne Bradstreet, </a:t>
            </a:r>
            <a:r>
              <a:rPr lang="en-GB" sz="1800" b="1" dirty="0" smtClean="0"/>
              <a:t>in the works of Taylor and Cotton Mather, Puritan spirituality often becomes hysterical, prompted by the anxiety of demonic forces working from inside Puritan churches</a:t>
            </a:r>
            <a:r>
              <a:rPr lang="en-GB" sz="1800" dirty="0" smtClean="0"/>
              <a:t>. This explains the violent treatment of the people (both women and men) accused of witchcraft.</a:t>
            </a:r>
          </a:p>
          <a:p>
            <a:pPr marL="0" indent="0">
              <a:lnSpc>
                <a:spcPct val="110000"/>
              </a:lnSpc>
              <a:spcBef>
                <a:spcPts val="0"/>
              </a:spcBef>
              <a:buNone/>
            </a:pPr>
            <a:r>
              <a:rPr lang="en-GB" sz="2000" b="1" i="1" dirty="0" smtClean="0">
                <a:solidFill>
                  <a:srgbClr val="7030A0"/>
                </a:solidFill>
              </a:rPr>
              <a:t>A Narrative of the Captivity and Restoration of Mrs. Mary Rowlandson </a:t>
            </a:r>
            <a:r>
              <a:rPr lang="en-GB" sz="2000" b="1" dirty="0" smtClean="0">
                <a:solidFill>
                  <a:srgbClr val="7030A0"/>
                </a:solidFill>
              </a:rPr>
              <a:t>(1682)</a:t>
            </a:r>
          </a:p>
          <a:p>
            <a:pPr marL="0" indent="0">
              <a:lnSpc>
                <a:spcPct val="110000"/>
              </a:lnSpc>
              <a:spcBef>
                <a:spcPts val="0"/>
              </a:spcBef>
              <a:buNone/>
            </a:pPr>
            <a:r>
              <a:rPr lang="en-GB" sz="1800" dirty="0" smtClean="0"/>
              <a:t>One of many accounts about the captivity of the colonists by Native Americans during the so-called King Philip Wars. Includes a </a:t>
            </a:r>
            <a:r>
              <a:rPr lang="en-GB" sz="1800" b="1" dirty="0" smtClean="0"/>
              <a:t>moving description of the death of the writer‘s baby in Indian captivity</a:t>
            </a:r>
            <a:r>
              <a:rPr lang="en-GB" sz="1800" dirty="0" smtClean="0"/>
              <a:t> and </a:t>
            </a:r>
            <a:r>
              <a:rPr lang="en-GB" sz="1800" b="1" dirty="0" smtClean="0"/>
              <a:t>the mother‘s search for consolation in the Bible</a:t>
            </a:r>
            <a:r>
              <a:rPr lang="en-GB" sz="1800" dirty="0" smtClean="0"/>
              <a:t>. </a:t>
            </a:r>
            <a:endParaRPr lang="en-GB" sz="1800" dirty="0"/>
          </a:p>
        </p:txBody>
      </p:sp>
    </p:spTree>
    <p:extLst>
      <p:ext uri="{BB962C8B-B14F-4D97-AF65-F5344CB8AC3E}">
        <p14:creationId xmlns:p14="http://schemas.microsoft.com/office/powerpoint/2010/main" val="245182125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2111</Words>
  <Application>Microsoft Office PowerPoint</Application>
  <PresentationFormat>Širokoúhlá obrazovka</PresentationFormat>
  <Paragraphs>63</Paragraphs>
  <Slides>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Arial</vt:lpstr>
      <vt:lpstr>Arial Black</vt:lpstr>
      <vt:lpstr>Calibri</vt:lpstr>
      <vt:lpstr>Calibri Light</vt:lpstr>
      <vt:lpstr>Motiv Office</vt:lpstr>
      <vt:lpstr>The Shaping of the Puritan Self:  Anne Bradstreet and Others</vt:lpstr>
      <vt:lpstr>Anne Bradstreet (1612-72):  the First Poetess of the Colonial Era </vt:lpstr>
      <vt:lpstr>Anne Bradstreet‘s Poetry: an Introduction</vt:lpstr>
      <vt:lpstr>The Tenth Muse: Education and Experience</vt:lpstr>
      <vt:lpstr>The Tenth Muse: Woman‘s Life – Patriarchy and Sin</vt:lpstr>
      <vt:lpstr>The Tenth Muse: Bradstreet as a Mother and Author</vt:lpstr>
      <vt:lpstr>Other 17th Century Puritan Writers</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Procházka</dc:creator>
  <cp:lastModifiedBy>Martin Procházka</cp:lastModifiedBy>
  <cp:revision>61</cp:revision>
  <dcterms:created xsi:type="dcterms:W3CDTF">2020-10-14T08:43:40Z</dcterms:created>
  <dcterms:modified xsi:type="dcterms:W3CDTF">2020-10-21T10:20:50Z</dcterms:modified>
</cp:coreProperties>
</file>