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BBE3-B46F-46E7-9DBC-8FFE3E1A06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A50D-C99E-48AE-98FB-F5823E7C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06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12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8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83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8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6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5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74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7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9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0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3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4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7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798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utenberg.spiegel.de/buch/-926/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Sigmund Freud.</a:t>
            </a:r>
            <a:br>
              <a:rPr lang="cs-CZ" b="1" dirty="0" smtClean="0"/>
            </a:br>
            <a:r>
              <a:rPr lang="cs-CZ" b="1" dirty="0" smtClean="0"/>
              <a:t>Identita a nevědomí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4. 12. 2017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985" y="4455620"/>
            <a:ext cx="717126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Sen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Definice</a:t>
            </a:r>
          </a:p>
          <a:p>
            <a:pPr marL="109728" indent="0">
              <a:buNone/>
            </a:pPr>
            <a:r>
              <a:rPr lang="cs-CZ" sz="2400" dirty="0"/>
              <a:t>„Proč neusne všechen duševní život? Pravděpodobně proto, že něco v duši nemůže dojít klidu. Působí na ni podněty a ona na ně musí reagovat. Sen je tedy způsob, jakým duše reaguje na podněty ve stavu spánku.“ </a:t>
            </a:r>
            <a:r>
              <a:rPr lang="cs-CZ" sz="2400" dirty="0" smtClean="0"/>
              <a:t>69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u="sng" dirty="0" smtClean="0"/>
              <a:t>Výklad snů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volné asociace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odpor (</a:t>
            </a:r>
            <a:r>
              <a:rPr lang="cs-CZ" sz="2400" dirty="0"/>
              <a:t>„právě nápady, které by člověk chtěl takto potlačit, jsou </a:t>
            </a:r>
            <a:r>
              <a:rPr lang="cs-CZ" sz="2400" i="1" dirty="0"/>
              <a:t>bez výjimky</a:t>
            </a:r>
            <a:r>
              <a:rPr lang="cs-CZ" sz="2400" dirty="0"/>
              <a:t> nejzávažnější, rozhodující pro vypátrání </a:t>
            </a:r>
            <a:r>
              <a:rPr lang="cs-CZ" sz="2400" dirty="0" smtClean="0"/>
              <a:t>nevědomého“, 90)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480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Sen - důsledky Freudova výkladu snů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a) Existence nevědomého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„</a:t>
            </a:r>
            <a:r>
              <a:rPr lang="en-US" sz="2400" dirty="0" err="1"/>
              <a:t>Místo</a:t>
            </a:r>
            <a:r>
              <a:rPr lang="en-US" sz="2400" dirty="0"/>
              <a:t> </a:t>
            </a:r>
            <a:r>
              <a:rPr lang="en-US" sz="2400" dirty="0" err="1"/>
              <a:t>skryté</a:t>
            </a:r>
            <a:r>
              <a:rPr lang="en-US" sz="2400" dirty="0"/>
              <a:t>, </a:t>
            </a:r>
            <a:r>
              <a:rPr lang="en-US" sz="2400" dirty="0" err="1"/>
              <a:t>nepřístupné</a:t>
            </a:r>
            <a:r>
              <a:rPr lang="en-US" sz="2400" dirty="0"/>
              <a:t>, </a:t>
            </a:r>
            <a:r>
              <a:rPr lang="en-US" sz="2400" dirty="0" err="1"/>
              <a:t>nahrazené</a:t>
            </a:r>
            <a:r>
              <a:rPr lang="en-US" sz="2400" dirty="0"/>
              <a:t> </a:t>
            </a:r>
            <a:r>
              <a:rPr lang="en-US" sz="2400" dirty="0" err="1"/>
              <a:t>říkáme</a:t>
            </a:r>
            <a:r>
              <a:rPr lang="en-US" sz="2400" dirty="0"/>
              <a:t> v </a:t>
            </a:r>
            <a:r>
              <a:rPr lang="en-US" sz="2400" dirty="0" err="1"/>
              <a:t>souladu</a:t>
            </a:r>
            <a:r>
              <a:rPr lang="en-US" sz="2400" dirty="0"/>
              <a:t> se </a:t>
            </a:r>
            <a:r>
              <a:rPr lang="en-US" sz="2400" dirty="0" err="1"/>
              <a:t>správným</a:t>
            </a:r>
            <a:r>
              <a:rPr lang="en-US" sz="2400" dirty="0"/>
              <a:t> </a:t>
            </a:r>
            <a:r>
              <a:rPr lang="en-US" sz="2400" dirty="0" err="1"/>
              <a:t>popisem</a:t>
            </a:r>
            <a:r>
              <a:rPr lang="en-US" sz="2400" dirty="0"/>
              <a:t>: </a:t>
            </a:r>
            <a:r>
              <a:rPr lang="en-US" sz="2400" dirty="0" err="1"/>
              <a:t>nepřístupné</a:t>
            </a:r>
            <a:r>
              <a:rPr lang="en-US" sz="2400" dirty="0"/>
              <a:t> pro </a:t>
            </a:r>
            <a:r>
              <a:rPr lang="en-US" sz="2400" dirty="0" err="1"/>
              <a:t>vědomí</a:t>
            </a:r>
            <a:r>
              <a:rPr lang="en-US" sz="2400" dirty="0"/>
              <a:t> </a:t>
            </a:r>
            <a:r>
              <a:rPr lang="en-US" sz="2400" dirty="0" err="1"/>
              <a:t>dané</a:t>
            </a:r>
            <a:r>
              <a:rPr lang="en-US" sz="2400" dirty="0"/>
              <a:t> </a:t>
            </a:r>
            <a:r>
              <a:rPr lang="en-US" sz="2400" dirty="0" err="1"/>
              <a:t>osoby</a:t>
            </a:r>
            <a:r>
              <a:rPr lang="en-US" sz="2400" dirty="0"/>
              <a:t> </a:t>
            </a:r>
            <a:r>
              <a:rPr lang="en-US" sz="2400" dirty="0" err="1"/>
              <a:t>čili</a:t>
            </a:r>
            <a:r>
              <a:rPr lang="en-US" sz="2400" dirty="0"/>
              <a:t> </a:t>
            </a:r>
            <a:r>
              <a:rPr lang="en-US" sz="2400" dirty="0" err="1"/>
              <a:t>nevědomé</a:t>
            </a:r>
            <a:r>
              <a:rPr lang="en-US" sz="2400" dirty="0"/>
              <a:t>. </a:t>
            </a:r>
            <a:r>
              <a:rPr lang="en-US" sz="2400" dirty="0" err="1"/>
              <a:t>Nemíníme</a:t>
            </a:r>
            <a:r>
              <a:rPr lang="en-US" sz="2400" dirty="0"/>
              <a:t> </a:t>
            </a:r>
            <a:r>
              <a:rPr lang="en-US" sz="2400" dirty="0" err="1"/>
              <a:t>tím</a:t>
            </a:r>
            <a:r>
              <a:rPr lang="en-US" sz="2400" dirty="0"/>
              <a:t> </a:t>
            </a:r>
            <a:r>
              <a:rPr lang="en-US" sz="2400" dirty="0" err="1"/>
              <a:t>nic</a:t>
            </a:r>
            <a:r>
              <a:rPr lang="en-US" sz="2400" dirty="0"/>
              <a:t> </a:t>
            </a:r>
            <a:r>
              <a:rPr lang="en-US" sz="2400" dirty="0" err="1"/>
              <a:t>jiného</a:t>
            </a:r>
            <a:r>
              <a:rPr lang="en-US" sz="2400" dirty="0"/>
              <a:t> </a:t>
            </a:r>
            <a:r>
              <a:rPr lang="en-US" sz="2400" dirty="0" err="1"/>
              <a:t>než</a:t>
            </a:r>
            <a:r>
              <a:rPr lang="en-US" sz="2400" dirty="0"/>
              <a:t> to, co </a:t>
            </a:r>
            <a:r>
              <a:rPr lang="en-US" sz="2400" dirty="0" err="1"/>
              <a:t>vám</a:t>
            </a:r>
            <a:r>
              <a:rPr lang="en-US" sz="2400" dirty="0"/>
              <a:t> </a:t>
            </a:r>
            <a:r>
              <a:rPr lang="en-US" sz="2400" dirty="0" err="1"/>
              <a:t>může</a:t>
            </a:r>
            <a:r>
              <a:rPr lang="en-US" sz="2400" dirty="0"/>
              <a:t> </a:t>
            </a:r>
            <a:r>
              <a:rPr lang="en-US" sz="2400" dirty="0" err="1"/>
              <a:t>ozřejmit</a:t>
            </a:r>
            <a:r>
              <a:rPr lang="en-US" sz="2400" dirty="0"/>
              <a:t> </a:t>
            </a:r>
            <a:r>
              <a:rPr lang="en-US" sz="2400" dirty="0" err="1"/>
              <a:t>příklad</a:t>
            </a:r>
            <a:r>
              <a:rPr lang="en-US" sz="2400" dirty="0"/>
              <a:t> </a:t>
            </a:r>
            <a:r>
              <a:rPr lang="en-US" sz="2400" dirty="0" err="1"/>
              <a:t>zapomenutého</a:t>
            </a:r>
            <a:r>
              <a:rPr lang="en-US" sz="2400" dirty="0"/>
              <a:t> </a:t>
            </a:r>
            <a:r>
              <a:rPr lang="en-US" sz="2400" dirty="0" err="1"/>
              <a:t>slova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rušivé</a:t>
            </a:r>
            <a:r>
              <a:rPr lang="en-US" sz="2400" dirty="0"/>
              <a:t> </a:t>
            </a:r>
            <a:r>
              <a:rPr lang="en-US" sz="2400" dirty="0" err="1"/>
              <a:t>tendence</a:t>
            </a:r>
            <a:r>
              <a:rPr lang="en-US" sz="2400" dirty="0"/>
              <a:t> </a:t>
            </a:r>
            <a:r>
              <a:rPr lang="en-US" sz="2400" dirty="0" err="1"/>
              <a:t>chybného</a:t>
            </a:r>
            <a:r>
              <a:rPr lang="en-US" sz="2400" dirty="0"/>
              <a:t> </a:t>
            </a:r>
            <a:r>
              <a:rPr lang="en-US" sz="2400" dirty="0" err="1"/>
              <a:t>výkonu</a:t>
            </a:r>
            <a:r>
              <a:rPr lang="en-US" sz="2400" dirty="0"/>
              <a:t>, </a:t>
            </a:r>
            <a:r>
              <a:rPr lang="en-US" sz="2400" dirty="0" err="1"/>
              <a:t>totiž</a:t>
            </a:r>
            <a:r>
              <a:rPr lang="en-US" sz="2400" dirty="0"/>
              <a:t> </a:t>
            </a:r>
            <a:r>
              <a:rPr lang="en-US" sz="2400" dirty="0" err="1"/>
              <a:t>toho</a:t>
            </a:r>
            <a:r>
              <a:rPr lang="en-US" sz="2400" dirty="0"/>
              <a:t> </a:t>
            </a:r>
            <a:r>
              <a:rPr lang="en-US" sz="2400" dirty="0" err="1"/>
              <a:t>času</a:t>
            </a:r>
            <a:r>
              <a:rPr lang="en-US" sz="2400" dirty="0"/>
              <a:t> </a:t>
            </a:r>
            <a:r>
              <a:rPr lang="en-US" sz="2400" dirty="0" err="1"/>
              <a:t>nevědomé</a:t>
            </a:r>
            <a:r>
              <a:rPr lang="en-US" sz="2400" dirty="0"/>
              <a:t>. </a:t>
            </a:r>
            <a:r>
              <a:rPr lang="en-US" sz="2400" dirty="0" err="1"/>
              <a:t>Snové</a:t>
            </a:r>
            <a:r>
              <a:rPr lang="en-US" sz="2400" dirty="0"/>
              <a:t> </a:t>
            </a:r>
            <a:r>
              <a:rPr lang="en-US" sz="2400" dirty="0" err="1"/>
              <a:t>prvky</a:t>
            </a:r>
            <a:r>
              <a:rPr lang="en-US" sz="2400" dirty="0"/>
              <a:t> </a:t>
            </a:r>
            <a:r>
              <a:rPr lang="en-US" sz="2400" dirty="0" err="1"/>
              <a:t>samy</a:t>
            </a:r>
            <a:r>
              <a:rPr lang="en-US" sz="2400" dirty="0"/>
              <a:t> a </a:t>
            </a:r>
            <a:r>
              <a:rPr lang="en-US" sz="2400" dirty="0" err="1"/>
              <a:t>náhradní</a:t>
            </a:r>
            <a:r>
              <a:rPr lang="en-US" sz="2400" dirty="0"/>
              <a:t> </a:t>
            </a:r>
            <a:r>
              <a:rPr lang="en-US" sz="2400" dirty="0" err="1"/>
              <a:t>představy</a:t>
            </a:r>
            <a:r>
              <a:rPr lang="en-US" sz="2400" dirty="0"/>
              <a:t> </a:t>
            </a:r>
            <a:r>
              <a:rPr lang="en-US" sz="2400" dirty="0" err="1"/>
              <a:t>nově</a:t>
            </a:r>
            <a:r>
              <a:rPr lang="en-US" sz="2400" dirty="0"/>
              <a:t> </a:t>
            </a:r>
            <a:r>
              <a:rPr lang="en-US" sz="2400" dirty="0" err="1"/>
              <a:t>získané</a:t>
            </a:r>
            <a:r>
              <a:rPr lang="en-US" sz="2400" dirty="0"/>
              <a:t> </a:t>
            </a:r>
            <a:r>
              <a:rPr lang="en-US" sz="2400" dirty="0" err="1"/>
              <a:t>asociacemi</a:t>
            </a:r>
            <a:r>
              <a:rPr lang="en-US" sz="2400" dirty="0"/>
              <a:t> </a:t>
            </a:r>
            <a:r>
              <a:rPr lang="en-US" sz="2400" dirty="0" err="1"/>
              <a:t>můžeme</a:t>
            </a:r>
            <a:r>
              <a:rPr lang="en-US" sz="2400" dirty="0"/>
              <a:t> </a:t>
            </a:r>
            <a:r>
              <a:rPr lang="en-US" sz="2400" dirty="0" err="1"/>
              <a:t>ovšem</a:t>
            </a:r>
            <a:r>
              <a:rPr lang="en-US" sz="2400" dirty="0"/>
              <a:t> v </a:t>
            </a:r>
            <a:r>
              <a:rPr lang="en-US" sz="2400" dirty="0" err="1"/>
              <a:t>protikladu</a:t>
            </a:r>
            <a:r>
              <a:rPr lang="en-US" sz="2400" dirty="0"/>
              <a:t> k </a:t>
            </a:r>
            <a:r>
              <a:rPr lang="en-US" sz="2400" dirty="0" err="1"/>
              <a:t>tomu</a:t>
            </a:r>
            <a:r>
              <a:rPr lang="en-US" sz="2400" dirty="0"/>
              <a:t> </a:t>
            </a:r>
            <a:r>
              <a:rPr lang="en-US" sz="2400" dirty="0" err="1"/>
              <a:t>nazvat</a:t>
            </a:r>
            <a:r>
              <a:rPr lang="en-US" sz="2400" dirty="0"/>
              <a:t> </a:t>
            </a:r>
            <a:r>
              <a:rPr lang="en-US" sz="2400" dirty="0" err="1"/>
              <a:t>vědomými</a:t>
            </a:r>
            <a:r>
              <a:rPr lang="en-US" sz="2400" dirty="0"/>
              <a:t>.“ (88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903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Důsledky výkladu snů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b) Určitý typ determinismu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„ve vás vězí hluboko zakořeněná víra v duševní svobodu a nepodmíněnost, která je však zcela nevědecká a před požadavkem uznat determinismus ovládající i duševní život musí svinout plachty. Prosím vás, abyste skutečnost, že tázaného napadlo toto a nic jiného, respektovali jako určitý fakt. Ale nestavím proti jedné víře víru jinou</a:t>
            </a:r>
            <a:r>
              <a:rPr lang="cs-CZ" sz="2400" dirty="0" smtClean="0"/>
              <a:t>. Dá se dokázat, že nápad, který tázanému vytane, není libovolný, neurčitelný, že není bez souvislosti s tím, co hledáme.“ (82n.)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235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Obecná nauka o neurózách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smtClean="0"/>
              <a:t>Neurotické onemocnění</a:t>
            </a:r>
            <a:endParaRPr lang="cs-CZ" sz="2400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/>
              <a:t>„blud“: neodbytná představa, již nelze odstranit poukazem na skutečnost (192) a která zasahuje do života dané osoby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mechanismus </a:t>
            </a:r>
            <a:r>
              <a:rPr lang="cs-CZ" sz="2200" dirty="0" smtClean="0"/>
              <a:t>přesunu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„Neurotické symptomy mají tedy zrovna tak jako chybné úkony a jako sny určitý smysl, a zrovna tak jako chybné úkony a sny mají i určitou souvislost s životem osob, u nichž se projevují.“ (197</a:t>
            </a:r>
            <a:r>
              <a:rPr lang="cs-CZ" sz="2200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vztah k „jednotlivé prožité situaci“ (pacient je událostí fixován)</a:t>
            </a:r>
          </a:p>
          <a:p>
            <a:pPr marL="201168" lvl="1" indent="0">
              <a:buNone/>
            </a:pPr>
            <a:r>
              <a:rPr lang="cs-CZ" sz="2200" dirty="0" smtClean="0"/>
              <a:t>- traumatické neurózy</a:t>
            </a:r>
          </a:p>
          <a:p>
            <a:pPr marL="201168" lvl="1" indent="0">
              <a:buNone/>
            </a:pPr>
            <a:r>
              <a:rPr lang="cs-CZ" sz="2200" dirty="0" smtClean="0"/>
              <a:t>- afektivní neurózy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vazba na zážitek, kterým je neurotik fixován: „každá </a:t>
            </a:r>
            <a:r>
              <a:rPr lang="cs-CZ" sz="2200" dirty="0" err="1" smtClean="0"/>
              <a:t>neurosa</a:t>
            </a:r>
            <a:r>
              <a:rPr lang="cs-CZ" sz="2200" dirty="0" smtClean="0"/>
              <a:t> obsahuje takovou fixaci“ (211)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268697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Obecná nauka o neurózách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smtClean="0"/>
              <a:t>Důsledky a terapie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neurotické symptomy jsou důkazem, že existuje „oddělená oblast duševního života“, nevědomí (212</a:t>
            </a:r>
            <a:r>
              <a:rPr lang="cs-CZ" sz="2400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Symptomy můžeme </a:t>
            </a:r>
            <a:r>
              <a:rPr lang="cs-CZ" sz="2400" dirty="0" smtClean="0"/>
              <a:t>„chápat </a:t>
            </a:r>
            <a:r>
              <a:rPr lang="cs-CZ" sz="2400" dirty="0"/>
              <a:t>jako náhradní ukojení místo onoho ukojení, které je v životě postrádáno.“ (229</a:t>
            </a:r>
            <a:r>
              <a:rPr lang="cs-CZ" sz="2400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Klíčová úvaha pro terapii:</a:t>
            </a:r>
          </a:p>
          <a:p>
            <a:pPr lvl="1"/>
            <a:r>
              <a:rPr lang="cs-CZ" sz="2200" dirty="0"/>
              <a:t>„Z vědomých pochodů se symptomy nevytvářejí; jakmile se příslušné nevědomé pochody stanou vědomými, musí symptom zmizet. Poznáváte, že se zde najednou otevírá cesta k terapii, cesta, jak lze symptomy odstranit.“ (213)</a:t>
            </a:r>
            <a:endParaRPr lang="en-US" sz="2200" dirty="0"/>
          </a:p>
          <a:p>
            <a:pPr lvl="1"/>
            <a:r>
              <a:rPr lang="cs-CZ" sz="2200" dirty="0"/>
              <a:t>„Naše terapie působí tím, že proměňuje nevědomé ve vědomé, a působí jen potud, pokud je s to této proměny dosáhnout.“ (214)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331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život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Libido</a:t>
            </a:r>
          </a:p>
          <a:p>
            <a:pPr marL="109728" indent="0">
              <a:buNone/>
            </a:pPr>
            <a:r>
              <a:rPr lang="cs-CZ" sz="2400" dirty="0"/>
              <a:t>„Libido má zcela analogicky jako </a:t>
            </a:r>
            <a:r>
              <a:rPr lang="cs-CZ" sz="2400" i="1" dirty="0"/>
              <a:t>hlad</a:t>
            </a:r>
            <a:r>
              <a:rPr lang="cs-CZ" sz="2400" dirty="0"/>
              <a:t> označovat sílu, kterou se pud projevuje, a to v tomto případě pud sexuální, podobně jako u hladu pud vyživovací.“ 238</a:t>
            </a: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fáze sexuálního života a Oidipův komplex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„Tyto úkoly stojí před každým člověkem; je pozoruhodné, jak zřídka se je podaří vyřešit ideálně, tj. psychologicky i sociálně správným způsobem. Neurotikům se však toto rozřešení nepodaří vůbec, syn zůstane na celý život podřízen autoritě otcově a není s to přenést svoje libido na cizí sexuální objekt. Totéž, jen v opačné kombinaci, se může stát údělem dcery. V tomto smyslu platí </a:t>
            </a:r>
            <a:r>
              <a:rPr lang="cs-CZ" sz="2400" dirty="0" err="1"/>
              <a:t>oidipský</a:t>
            </a:r>
            <a:r>
              <a:rPr lang="cs-CZ" sz="2400" dirty="0"/>
              <a:t> komplex právem za jádro neuros.“ (257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999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Freud a filosofie mysli (Locke et al.)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err="1" smtClean="0"/>
              <a:t>Lockova</a:t>
            </a:r>
            <a:r>
              <a:rPr lang="cs-CZ" sz="2400" u="sng" dirty="0" smtClean="0"/>
              <a:t> teze o mysli: </a:t>
            </a:r>
            <a:r>
              <a:rPr lang="cs-CZ" sz="2400" u="sng" dirty="0"/>
              <a:t>máme-li ideje, nemůžeme si toho nebýt </a:t>
            </a:r>
            <a:r>
              <a:rPr lang="cs-CZ" sz="2400" u="sng" dirty="0" smtClean="0"/>
              <a:t>vědomi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„Jakmile vidíme, slyšíme, čicháme, chutnáme, cítíme, hloubáme nebo něco chceme, víme, že tak činíme.“ (J. Locke, </a:t>
            </a:r>
            <a:r>
              <a:rPr lang="cs-CZ" sz="2200" i="1" dirty="0"/>
              <a:t>Esej, </a:t>
            </a:r>
            <a:r>
              <a:rPr lang="cs-CZ" sz="2200" dirty="0"/>
              <a:t>II/XXVII, §9</a:t>
            </a:r>
            <a:r>
              <a:rPr lang="cs-CZ" sz="2200" dirty="0" smtClean="0"/>
              <a:t>).</a:t>
            </a:r>
            <a:endParaRPr lang="cs-CZ" sz="2400" dirty="0"/>
          </a:p>
          <a:p>
            <a:pPr marL="0" indent="0">
              <a:buNone/>
            </a:pPr>
            <a:r>
              <a:rPr lang="cs-CZ" sz="2400" u="sng" dirty="0" smtClean="0"/>
              <a:t>Freudova teze o nevědomí: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„u člověka existují tendence, které mohou působit, aniž on </a:t>
            </a:r>
            <a:r>
              <a:rPr lang="cs-CZ" sz="2200" dirty="0" err="1" smtClean="0"/>
              <a:t>onich</a:t>
            </a:r>
            <a:r>
              <a:rPr lang="cs-CZ" sz="2200" dirty="0" smtClean="0"/>
              <a:t> vůbec ví“ (</a:t>
            </a:r>
            <a:r>
              <a:rPr lang="cs-CZ" sz="2200" i="1" dirty="0" smtClean="0"/>
              <a:t>Přednášky</a:t>
            </a:r>
            <a:r>
              <a:rPr lang="cs-CZ" sz="2200" dirty="0" smtClean="0"/>
              <a:t>, str. 58)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tj. duševní jevy jsou (1) nevědomé, (2) jsou to síly (tendence).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„psychoanalýza nemůže podstatu psychična spatřovat ve vědomí, nýbrž fakt, že je něco vědomé, musí pojímat jako určitou kvalitu psychického, která se může vyskytovat pospolu s jinými kvalitami, nebo může chybět.“ (</a:t>
            </a:r>
            <a:r>
              <a:rPr lang="cs-CZ" sz="2200" i="1" dirty="0" smtClean="0"/>
              <a:t>Já a ono</a:t>
            </a:r>
            <a:r>
              <a:rPr lang="cs-CZ" sz="2200" dirty="0" smtClean="0"/>
              <a:t>, in: Freud, </a:t>
            </a:r>
            <a:r>
              <a:rPr lang="cs-CZ" sz="2200" i="1" dirty="0" smtClean="0"/>
              <a:t>O člověku a kultuře</a:t>
            </a:r>
            <a:r>
              <a:rPr lang="cs-CZ" sz="2200" dirty="0" smtClean="0"/>
              <a:t>, str. 99)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1164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a nevědomí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Freudova psychoanalýza a diskuse o identitě osoby</a:t>
            </a:r>
          </a:p>
          <a:p>
            <a:pPr marL="635508" lvl="1" indent="-342900">
              <a:buFontTx/>
              <a:buChar char="-"/>
            </a:pPr>
            <a:r>
              <a:rPr lang="cs-CZ" sz="2200" dirty="0" smtClean="0"/>
              <a:t>Otázka charakterizace (nikoli otázka re-identifikace)</a:t>
            </a:r>
          </a:p>
          <a:p>
            <a:pPr marL="635508" lvl="1" indent="-342900">
              <a:buFontTx/>
              <a:buChar char="-"/>
            </a:pPr>
            <a:r>
              <a:rPr lang="cs-CZ" sz="2200" dirty="0" smtClean="0"/>
              <a:t>Tedy otázka „kdo jsem“ (</a:t>
            </a:r>
            <a:r>
              <a:rPr lang="cs-CZ" sz="2000" dirty="0"/>
              <a:t>“Jaký soubor charakteristik identifikuje nějakou osobu jako </a:t>
            </a:r>
            <a:r>
              <a:rPr lang="cs-CZ" sz="2000" i="1" dirty="0"/>
              <a:t>zásadně </a:t>
            </a:r>
            <a:r>
              <a:rPr lang="cs-CZ" sz="2000" dirty="0"/>
              <a:t>tu osobu, jíž je, takže pokud by došlo ke změně těchto rysů, byla by podstatně jinou osobou, třebaže by mohla být rozlišena od jiných a re-identifikována jako táž?“ (A. O. </a:t>
            </a:r>
            <a:r>
              <a:rPr lang="cs-CZ" sz="2000" dirty="0" err="1"/>
              <a:t>Rorty</a:t>
            </a:r>
            <a:r>
              <a:rPr lang="cs-CZ" sz="2000" dirty="0"/>
              <a:t>,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Identities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Persons</a:t>
            </a:r>
            <a:r>
              <a:rPr lang="cs-CZ" sz="2000" i="1" dirty="0"/>
              <a:t>, </a:t>
            </a:r>
            <a:r>
              <a:rPr lang="cs-CZ" sz="2000" dirty="0" err="1"/>
              <a:t>Introduction</a:t>
            </a:r>
            <a:r>
              <a:rPr lang="cs-CZ" sz="2000" dirty="0" smtClean="0"/>
              <a:t>).</a:t>
            </a:r>
          </a:p>
          <a:p>
            <a:pPr marL="635508" lvl="1" indent="-342900">
              <a:buFontTx/>
              <a:buChar char="-"/>
            </a:pPr>
            <a:r>
              <a:rPr lang="cs-CZ" sz="2000" dirty="0" smtClean="0"/>
              <a:t>Zpochybnění, že na otázku „kdo“ (charakterizační </a:t>
            </a:r>
            <a:r>
              <a:rPr lang="cs-CZ" sz="2000" dirty="0" err="1" smtClean="0"/>
              <a:t>ot</a:t>
            </a:r>
            <a:r>
              <a:rPr lang="cs-CZ" sz="2000" dirty="0" smtClean="0"/>
              <a:t>.) může osoba sama dát relevantní odpověď.</a:t>
            </a:r>
            <a:endParaRPr lang="en-US" sz="2000" dirty="0"/>
          </a:p>
          <a:p>
            <a:pPr marL="635508" lvl="1" indent="-342900">
              <a:buFontTx/>
              <a:buChar char="-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2532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en-US" dirty="0" err="1" smtClean="0"/>
              <a:t>ýznam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/>
              <a:t>„identity“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k </a:t>
            </a:r>
            <a:r>
              <a:rPr lang="en-US" dirty="0" err="1"/>
              <a:t>osobám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lvl="0" indent="0">
              <a:buNone/>
            </a:pPr>
            <a:r>
              <a:rPr lang="cs-CZ" sz="2400" dirty="0" smtClean="0"/>
              <a:t>1. nepřerušená existence v čase</a:t>
            </a:r>
          </a:p>
          <a:p>
            <a:pPr lvl="1"/>
            <a:r>
              <a:rPr lang="cs-CZ" sz="2200" dirty="0" smtClean="0"/>
              <a:t>zaručovaná tělesnou složkou osoby (typicky mozek)</a:t>
            </a:r>
          </a:p>
          <a:p>
            <a:pPr lvl="1"/>
            <a:r>
              <a:rPr lang="cs-CZ" sz="2200" dirty="0" smtClean="0"/>
              <a:t>zaručovaná duševním životem osoby (typicky paměť), Locke</a:t>
            </a:r>
          </a:p>
          <a:p>
            <a:pPr marL="109728" indent="0">
              <a:buNone/>
            </a:pPr>
            <a:r>
              <a:rPr lang="cs-CZ" sz="2400" dirty="0" smtClean="0"/>
              <a:t>2. jednota jako výraz sebe-utváření osoby („praktická identita“)</a:t>
            </a:r>
          </a:p>
          <a:p>
            <a:pPr marL="0" indent="0">
              <a:buNone/>
            </a:pPr>
            <a:r>
              <a:rPr lang="cs-CZ" sz="2200" dirty="0" smtClean="0"/>
              <a:t>- osobní jednota praktického typu: Locke, </a:t>
            </a:r>
            <a:r>
              <a:rPr lang="cs-CZ" sz="2200" dirty="0" err="1" smtClean="0"/>
              <a:t>Korsgaard</a:t>
            </a:r>
            <a:r>
              <a:rPr lang="cs-CZ" sz="2200" dirty="0" smtClean="0"/>
              <a:t>, </a:t>
            </a:r>
            <a:r>
              <a:rPr lang="cs-CZ" sz="2200" dirty="0" err="1" smtClean="0"/>
              <a:t>Taylor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jednota životního příběhu: </a:t>
            </a:r>
            <a:r>
              <a:rPr lang="cs-CZ" sz="2200" dirty="0" err="1" smtClean="0"/>
              <a:t>MacIntyre</a:t>
            </a:r>
            <a:r>
              <a:rPr lang="cs-CZ" sz="2200" dirty="0" smtClean="0"/>
              <a:t>, </a:t>
            </a:r>
            <a:r>
              <a:rPr lang="cs-CZ" sz="2200" dirty="0" err="1" smtClean="0"/>
              <a:t>Ricoeur</a:t>
            </a:r>
            <a:r>
              <a:rPr lang="cs-CZ" sz="2200" dirty="0" smtClean="0"/>
              <a:t> (narativní pojetí identity)</a:t>
            </a:r>
          </a:p>
          <a:p>
            <a:pPr marL="0" indent="0">
              <a:buNone/>
            </a:pPr>
            <a:r>
              <a:rPr lang="cs-CZ" sz="2400" dirty="0" smtClean="0"/>
              <a:t>3. zpochybnění osobní identity: </a:t>
            </a:r>
            <a:r>
              <a:rPr lang="cs-CZ" sz="2400" dirty="0" err="1" smtClean="0"/>
              <a:t>Hume</a:t>
            </a:r>
            <a:r>
              <a:rPr lang="cs-CZ" sz="2400" dirty="0" smtClean="0"/>
              <a:t>, </a:t>
            </a:r>
            <a:r>
              <a:rPr lang="cs-CZ" sz="2400" dirty="0" err="1" smtClean="0"/>
              <a:t>Parfit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09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 čemu je dobrá osobní identita?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Locke: je třeba vyložit</a:t>
            </a:r>
          </a:p>
          <a:p>
            <a:pPr marL="109728" indent="0">
              <a:buNone/>
            </a:pPr>
            <a:r>
              <a:rPr lang="cs-CZ" sz="2400" dirty="0" smtClean="0"/>
              <a:t>- jak připisujeme někomu zodpovědnost za činy, a to jak během života (lidská spravedlnost), tak po něm (poslední soud).</a:t>
            </a:r>
          </a:p>
          <a:p>
            <a:pPr marL="109728" indent="0">
              <a:buNone/>
            </a:pPr>
            <a:r>
              <a:rPr lang="cs-CZ" sz="2400" dirty="0" smtClean="0"/>
              <a:t>- jak můžeme usilovat o vlastní štěstí.</a:t>
            </a:r>
          </a:p>
          <a:p>
            <a:pPr marL="109728" indent="0">
              <a:buNone/>
            </a:pPr>
            <a:r>
              <a:rPr lang="cs-CZ" sz="2400" dirty="0" smtClean="0"/>
              <a:t>Předpokladem je (1.) totožnost osoby v čase, (2.) chápaná jako jednota téhož vědomí.</a:t>
            </a:r>
          </a:p>
          <a:p>
            <a:pPr marL="109728" indent="0">
              <a:buNone/>
            </a:pPr>
            <a:r>
              <a:rPr lang="cs-CZ" sz="2400" dirty="0" smtClean="0"/>
              <a:t>Možné problémy (související s </a:t>
            </a:r>
            <a:r>
              <a:rPr lang="cs-CZ" sz="2400" dirty="0" err="1" smtClean="0"/>
              <a:t>Lockovým</a:t>
            </a:r>
            <a:r>
              <a:rPr lang="cs-CZ" sz="2400" dirty="0" smtClean="0"/>
              <a:t> „obratem k subjektu“)</a:t>
            </a:r>
          </a:p>
          <a:p>
            <a:pPr marL="109728" indent="0">
              <a:buNone/>
            </a:pPr>
            <a:r>
              <a:rPr lang="cs-CZ" sz="2400" dirty="0" smtClean="0"/>
              <a:t>- nepřiměřené zdůraznění vlastní perspektivy osoby</a:t>
            </a:r>
          </a:p>
          <a:p>
            <a:pPr marL="109728" indent="0">
              <a:buNone/>
            </a:pPr>
            <a:r>
              <a:rPr lang="cs-CZ" sz="2400" dirty="0" smtClean="0"/>
              <a:t>- vědomí u Locka nepřipouští stupně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468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Námitky proti </a:t>
            </a:r>
            <a:r>
              <a:rPr lang="cs-CZ" sz="3200" dirty="0" err="1" smtClean="0"/>
              <a:t>Lockovu</a:t>
            </a:r>
            <a:r>
              <a:rPr lang="cs-CZ" sz="3200" dirty="0" smtClean="0"/>
              <a:t> pojetí osobní identity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u="sng" dirty="0" smtClean="0"/>
              <a:t>I. Lockem zkoumané námitky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u="sng" dirty="0"/>
          </a:p>
          <a:p>
            <a:pPr marL="624078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 smtClean="0"/>
              <a:t>Vědomí není vždy souvislé (spánek, blouznění, opilost)</a:t>
            </a:r>
          </a:p>
          <a:p>
            <a:pPr marL="624078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 smtClean="0"/>
              <a:t>Vědomí (paměť) se může mýlit</a:t>
            </a:r>
          </a:p>
          <a:p>
            <a:pPr marL="624078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 smtClean="0"/>
              <a:t>Tělesné změny musí mít dopad na vědomí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u="sng" dirty="0" smtClean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u="sng" dirty="0" smtClean="0"/>
              <a:t>II. Námitky oponentů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u="sng" dirty="0" smtClean="0"/>
          </a:p>
          <a:p>
            <a:pPr marL="624078" indent="-51435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sz="2400" dirty="0" smtClean="0"/>
              <a:t>Zodpovědnost se nemůže vztahovat jen na to, co si osoba uvědomuje (eticko-právní námitka)</a:t>
            </a:r>
          </a:p>
          <a:p>
            <a:pPr marL="624078" indent="-51435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sz="2400" dirty="0" smtClean="0"/>
              <a:t>Kruhovost </a:t>
            </a:r>
            <a:r>
              <a:rPr lang="cs-CZ" sz="2400" dirty="0" err="1" smtClean="0"/>
              <a:t>Lockovy</a:t>
            </a:r>
            <a:r>
              <a:rPr lang="cs-CZ" sz="2400" dirty="0" smtClean="0"/>
              <a:t> definice identity</a:t>
            </a:r>
          </a:p>
          <a:p>
            <a:pPr marL="624078" indent="-51435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cs-CZ" sz="2400" dirty="0" smtClean="0"/>
              <a:t>Problém transitivity</a:t>
            </a:r>
          </a:p>
        </p:txBody>
      </p:sp>
    </p:spTree>
    <p:extLst>
      <p:ext uri="{BB962C8B-B14F-4D97-AF65-F5344CB8AC3E}">
        <p14:creationId xmlns:p14="http://schemas.microsoft.com/office/powerpoint/2010/main" val="281708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Závěr: nejasnosti </a:t>
            </a:r>
            <a:r>
              <a:rPr lang="cs-CZ" sz="3200" dirty="0" err="1" smtClean="0"/>
              <a:t>Lockovy</a:t>
            </a:r>
            <a:r>
              <a:rPr lang="cs-CZ" sz="3200" dirty="0" smtClean="0"/>
              <a:t> nauky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/>
              <a:t>Jaký je smysl oddělování „osoby“ a „člověka“?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více osob může sídlit v tomtéž těle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táž osoba si může osvojit různá těla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Leibniz: existují „nevnímatelné percepce“, vědomí připouští stupně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2400" dirty="0" smtClean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 smtClean="0"/>
              <a:t>Vysvětlí Locke, že osoba je právní pojem?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je vlastní vědomí nejvyšší </a:t>
            </a:r>
            <a:r>
              <a:rPr lang="cs-CZ" sz="2400" i="1" dirty="0" smtClean="0"/>
              <a:t>právní </a:t>
            </a:r>
            <a:r>
              <a:rPr lang="cs-CZ" sz="2400" dirty="0" smtClean="0"/>
              <a:t>autoritou?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Leibniz: při ztrátě paměti „jsem povinen nechat se znovu druhými poučit“ (</a:t>
            </a:r>
            <a:r>
              <a:rPr lang="cs-CZ" sz="2400" i="1" dirty="0" err="1" smtClean="0"/>
              <a:t>Nouveaux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essais</a:t>
            </a:r>
            <a:r>
              <a:rPr lang="cs-CZ" sz="2400" dirty="0" smtClean="0"/>
              <a:t>, II/XXVII, § 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2400" dirty="0" smtClean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/>
              <a:t>V</a:t>
            </a:r>
            <a:r>
              <a:rPr lang="cs-CZ" sz="2400" dirty="0" smtClean="0"/>
              <a:t>ýznam pojmu „identita“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kontinuální existence (§ 25: „totéž přetrvávající vědomí“)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sjednocení bez kontinuity (§ 16: sjednocuje „projevy a činy, i velmi časově vzdálené, do téže </a:t>
            </a:r>
            <a:r>
              <a:rPr lang="cs-CZ" sz="2400" i="1" dirty="0" smtClean="0"/>
              <a:t>osoby</a:t>
            </a:r>
            <a:r>
              <a:rPr lang="cs-CZ" sz="2400" dirty="0" smtClean="0"/>
              <a:t>“).</a:t>
            </a:r>
          </a:p>
        </p:txBody>
      </p:sp>
    </p:spTree>
    <p:extLst>
      <p:ext uri="{BB962C8B-B14F-4D97-AF65-F5344CB8AC3E}">
        <p14:creationId xmlns:p14="http://schemas.microsoft.com/office/powerpoint/2010/main" val="421801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Sigmund Freud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i="1" dirty="0" err="1"/>
              <a:t>Přednášky</a:t>
            </a:r>
            <a:r>
              <a:rPr lang="en-US" sz="2400" i="1" dirty="0"/>
              <a:t> k </a:t>
            </a:r>
            <a:r>
              <a:rPr lang="en-US" sz="2400" i="1" dirty="0" err="1"/>
              <a:t>úvodu</a:t>
            </a:r>
            <a:r>
              <a:rPr lang="en-US" sz="2400" i="1" dirty="0"/>
              <a:t> do </a:t>
            </a:r>
            <a:r>
              <a:rPr lang="en-US" sz="2400" i="1" dirty="0" err="1"/>
              <a:t>psychoanalysy</a:t>
            </a:r>
            <a:r>
              <a:rPr lang="en-US" sz="2400" dirty="0"/>
              <a:t> (ZS 1915/1916 a ZS 1916/1917</a:t>
            </a:r>
            <a:r>
              <a:rPr lang="en-US" sz="2400" dirty="0" smtClean="0"/>
              <a:t>)</a:t>
            </a:r>
            <a:r>
              <a:rPr lang="cs-CZ" sz="2400" dirty="0" smtClean="0"/>
              <a:t>, in: </a:t>
            </a:r>
            <a:r>
              <a:rPr lang="en-US" sz="2400" dirty="0" smtClean="0"/>
              <a:t>Sigmund </a:t>
            </a:r>
            <a:r>
              <a:rPr lang="en-US" sz="2400" dirty="0"/>
              <a:t>Freud, </a:t>
            </a:r>
            <a:r>
              <a:rPr lang="en-US" sz="2400" dirty="0" err="1"/>
              <a:t>Vybrané</a:t>
            </a:r>
            <a:r>
              <a:rPr lang="en-US" sz="2400" dirty="0"/>
              <a:t> </a:t>
            </a:r>
            <a:r>
              <a:rPr lang="en-US" sz="2400" dirty="0" err="1"/>
              <a:t>spisy</a:t>
            </a:r>
            <a:r>
              <a:rPr lang="en-US" sz="2400" dirty="0"/>
              <a:t> </a:t>
            </a:r>
            <a:r>
              <a:rPr lang="en-US" sz="2400" dirty="0" smtClean="0"/>
              <a:t>I</a:t>
            </a:r>
            <a:r>
              <a:rPr lang="cs-CZ" sz="2400" dirty="0" smtClean="0"/>
              <a:t>, </a:t>
            </a:r>
            <a:r>
              <a:rPr lang="en-US" sz="2400" dirty="0" err="1" smtClean="0"/>
              <a:t>přel</a:t>
            </a:r>
            <a:r>
              <a:rPr lang="en-US" sz="2400" dirty="0"/>
              <a:t>. J. </a:t>
            </a:r>
            <a:r>
              <a:rPr lang="en-US" sz="2400" dirty="0" err="1"/>
              <a:t>Pechar</a:t>
            </a:r>
            <a:r>
              <a:rPr lang="en-US" sz="2400" dirty="0"/>
              <a:t> a E. </a:t>
            </a:r>
            <a:r>
              <a:rPr lang="en-US" sz="2400" dirty="0" err="1"/>
              <a:t>Wiškovský</a:t>
            </a:r>
            <a:r>
              <a:rPr lang="en-US" sz="2400" dirty="0"/>
              <a:t>, </a:t>
            </a:r>
            <a:r>
              <a:rPr lang="en-US" sz="2400" dirty="0" err="1"/>
              <a:t>Státní</a:t>
            </a:r>
            <a:r>
              <a:rPr lang="en-US" sz="2400" dirty="0"/>
              <a:t> </a:t>
            </a:r>
            <a:r>
              <a:rPr lang="en-US" sz="2400" dirty="0" err="1"/>
              <a:t>zdravotnické</a:t>
            </a:r>
            <a:r>
              <a:rPr lang="en-US" sz="2400" dirty="0"/>
              <a:t> </a:t>
            </a:r>
            <a:r>
              <a:rPr lang="en-US" sz="2400" dirty="0" err="1"/>
              <a:t>nakladatelství</a:t>
            </a:r>
            <a:r>
              <a:rPr lang="en-US" sz="2400" dirty="0"/>
              <a:t>, Praha </a:t>
            </a:r>
            <a:r>
              <a:rPr lang="en-US" sz="2400" dirty="0" smtClean="0"/>
              <a:t>1969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Online (v němčině): </a:t>
            </a:r>
            <a:r>
              <a:rPr lang="cs-CZ" sz="2400" dirty="0">
                <a:hlinkClick r:id="rId2"/>
              </a:rPr>
              <a:t>http://gutenberg.spiegel.de/buch/-</a:t>
            </a:r>
            <a:r>
              <a:rPr lang="cs-CZ" sz="2400" dirty="0" smtClean="0">
                <a:hlinkClick r:id="rId2"/>
              </a:rPr>
              <a:t>926/1</a:t>
            </a:r>
            <a:endParaRPr lang="cs-CZ" sz="2400" dirty="0" smtClean="0"/>
          </a:p>
          <a:p>
            <a:pPr marL="109728" indent="0">
              <a:buNone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err="1"/>
              <a:t>První</a:t>
            </a:r>
            <a:r>
              <a:rPr lang="en-US" sz="2400" dirty="0"/>
              <a:t> </a:t>
            </a:r>
            <a:r>
              <a:rPr lang="en-US" sz="2400" dirty="0" err="1"/>
              <a:t>díl</a:t>
            </a:r>
            <a:r>
              <a:rPr lang="en-US" sz="2400" dirty="0"/>
              <a:t>: </a:t>
            </a:r>
            <a:r>
              <a:rPr lang="en-US" sz="2400" dirty="0" err="1"/>
              <a:t>Chybné</a:t>
            </a:r>
            <a:r>
              <a:rPr lang="en-US" sz="2400" dirty="0"/>
              <a:t> </a:t>
            </a:r>
            <a:r>
              <a:rPr lang="en-US" sz="2400" dirty="0" err="1" smtClean="0"/>
              <a:t>úkony</a:t>
            </a:r>
            <a:r>
              <a:rPr lang="cs-CZ" sz="2400" dirty="0" smtClean="0"/>
              <a:t> (</a:t>
            </a:r>
            <a:r>
              <a:rPr lang="cs-CZ" sz="2400" i="1" dirty="0" smtClean="0"/>
              <a:t>Psychopatologie všedního života, </a:t>
            </a:r>
            <a:r>
              <a:rPr lang="cs-CZ" sz="2400" dirty="0" smtClean="0"/>
              <a:t>1901)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Druhý díl: Sen (</a:t>
            </a:r>
            <a:r>
              <a:rPr lang="cs-CZ" sz="2400" i="1" dirty="0" smtClean="0"/>
              <a:t>Výklad snů</a:t>
            </a:r>
            <a:r>
              <a:rPr lang="cs-CZ" sz="2400" dirty="0" smtClean="0"/>
              <a:t>, 1899)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Třetí díl: Obecná nauka o </a:t>
            </a:r>
            <a:r>
              <a:rPr lang="cs-CZ" sz="2400" dirty="0" err="1" smtClean="0"/>
              <a:t>neurosách</a:t>
            </a:r>
            <a:endParaRPr lang="cs-CZ" sz="24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04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tvrzení, jimiž psychoanalýza „uráží celý svět“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smtClean="0"/>
              <a:t>1. Nauka o nevědomí</a:t>
            </a:r>
          </a:p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že duševní pochody jsou samy o sobě nevědomé, a že vědomé duševní pochody jsou pouze jednotlivými projevy a složkami celkového duševního života.“ </a:t>
            </a:r>
            <a:r>
              <a:rPr lang="cs-CZ" sz="2400" dirty="0" smtClean="0"/>
              <a:t>(18)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2. Úloha přisuzovaná sexuálnímu pudu</a:t>
            </a:r>
            <a:endParaRPr lang="en-US" sz="2400" u="sng" dirty="0"/>
          </a:p>
          <a:p>
            <a:pPr marL="109728" indent="0">
              <a:buNone/>
            </a:pPr>
            <a:r>
              <a:rPr lang="cs-CZ" sz="2400" dirty="0"/>
              <a:t>„že pudová hnutí, která lze... označit jedině jako sexuální, hrají neobyčejně velkou a dosud nedoceněnou roli při vzniku nervových a duševních chorob. Ba ještě více, že se tato sexuální hnutí podílejí na největších kulturních, uměleckých a společenských výtvorech lidstva přínosem, který nelze podceňovat.“ </a:t>
            </a:r>
            <a:r>
              <a:rPr lang="cs-CZ" sz="2400" dirty="0" smtClean="0"/>
              <a:t>(18)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738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Chybné úkony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přeřeknutí, přepsání, mylné čtení, přeslechnutí</a:t>
            </a:r>
            <a:endParaRPr lang="en-US" sz="24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dočasné zapomenutí – jména, nějakého předsevzetí</a:t>
            </a:r>
            <a:endParaRPr lang="en-US" sz="24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založení, ztracení </a:t>
            </a:r>
            <a:r>
              <a:rPr lang="cs-CZ" sz="2400" dirty="0" smtClean="0"/>
              <a:t>věci</a:t>
            </a:r>
          </a:p>
          <a:p>
            <a:pPr marL="109728" lv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u="sng" dirty="0"/>
              <a:t>„Smysl“ určitého psychického pochodu</a:t>
            </a:r>
            <a:endParaRPr lang="en-US" sz="2400" u="sng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„úmysl, jemuž slouží“ (32)</a:t>
            </a:r>
            <a:endParaRPr lang="en-US" sz="2400" dirty="0"/>
          </a:p>
          <a:p>
            <a:pPr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/>
              <a:t>„Smyslem rozumíme účel, tendenci a zapojení do určité řady psychických souvislostí“ (47</a:t>
            </a:r>
            <a:r>
              <a:rPr lang="cs-CZ" sz="2400" dirty="0" smtClean="0"/>
              <a:t>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/>
          </a:p>
          <a:p>
            <a:pPr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sz="2400" dirty="0" smtClean="0"/>
              <a:t>Příklady přeřeknutí, založení věci, zapomínání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8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Chybné úkony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smtClean="0"/>
              <a:t>Výklad mechanismu přeřeknutí </a:t>
            </a:r>
            <a:r>
              <a:rPr lang="cs-CZ" sz="2400" u="sng" dirty="0"/>
              <a:t>(a obecněji chybných úkonů)</a:t>
            </a:r>
            <a:endParaRPr lang="en-US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existují dvě tendence: rušená a rušící (potlačená)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„</a:t>
            </a:r>
            <a:r>
              <a:rPr lang="cs-CZ" sz="2400" i="1" dirty="0" smtClean="0"/>
              <a:t>Mluvčí </a:t>
            </a:r>
            <a:r>
              <a:rPr lang="cs-CZ" sz="2400" i="1" dirty="0"/>
              <a:t>se rozhodl, že ji nevyjádří slovy, a pak se přeřekne, tj. potlačená tendence se projeví proti jeho vůli tím, že pozmění výraz oné intence, kterou připustil, že se s ním smísí nebo se dokonce </a:t>
            </a:r>
            <a:r>
              <a:rPr lang="cs-CZ" sz="2400" i="1" dirty="0" smtClean="0"/>
              <a:t>vloudí </a:t>
            </a:r>
            <a:r>
              <a:rPr lang="cs-CZ" sz="2400" i="1" dirty="0"/>
              <a:t>na jeho místo.</a:t>
            </a:r>
            <a:r>
              <a:rPr lang="cs-CZ" sz="2400" dirty="0"/>
              <a:t> To je tedy mechanismus přeřeknutí.“ </a:t>
            </a:r>
            <a:r>
              <a:rPr lang="cs-CZ" sz="2400" dirty="0" smtClean="0"/>
              <a:t>51</a:t>
            </a:r>
          </a:p>
          <a:p>
            <a:pPr marL="109728" indent="0">
              <a:buNone/>
            </a:pPr>
            <a:r>
              <a:rPr lang="cs-CZ" sz="2400" u="sng" dirty="0" smtClean="0"/>
              <a:t>Výsledek</a:t>
            </a:r>
            <a:endParaRPr lang="cs-CZ" sz="2400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/>
              <a:t>duševno je dynamickým křížením tendencí</a:t>
            </a:r>
            <a:endParaRPr lang="en-US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/>
              <a:t>existuje nevědomé: „u člověka existují tendence, které mohou působit, aniž on o nich vůbec ví“ (58</a:t>
            </a:r>
            <a:r>
              <a:rPr lang="cs-CZ" sz="2400" dirty="0" smtClean="0"/>
              <a:t>)</a:t>
            </a:r>
            <a:endParaRPr lang="cs-CZ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408967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264</TotalTime>
  <Words>1148</Words>
  <Application>Microsoft Office PowerPoint</Application>
  <PresentationFormat>Širokoúhlá obrazovka</PresentationFormat>
  <Paragraphs>122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Retrospektiva</vt:lpstr>
      <vt:lpstr>Sigmund Freud. Identita a nevědomí</vt:lpstr>
      <vt:lpstr>Významy „identity“ ve vztahu k osobám</vt:lpstr>
      <vt:lpstr>K čemu je dobrá osobní identita?</vt:lpstr>
      <vt:lpstr>Námitky proti Lockovu pojetí osobní identity</vt:lpstr>
      <vt:lpstr>Závěr: nejasnosti Lockovy nauky</vt:lpstr>
      <vt:lpstr>Sigmund Freud</vt:lpstr>
      <vt:lpstr>Dvě tvrzení, jimiž psychoanalýza „uráží celý svět“</vt:lpstr>
      <vt:lpstr>1. Chybné úkony</vt:lpstr>
      <vt:lpstr>1. Chybné úkony</vt:lpstr>
      <vt:lpstr>2. Sen</vt:lpstr>
      <vt:lpstr>2. Sen - důsledky Freudova výkladu snů</vt:lpstr>
      <vt:lpstr>2. Důsledky výkladu snů</vt:lpstr>
      <vt:lpstr>3. Obecná nauka o neurózách</vt:lpstr>
      <vt:lpstr>3. Obecná nauka o neurózách</vt:lpstr>
      <vt:lpstr>Sexuální život</vt:lpstr>
      <vt:lpstr>Freud a filosofie mysli (Locke et al.)</vt:lpstr>
      <vt:lpstr>Identita a nevědomí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30</cp:revision>
  <cp:lastPrinted>2016-11-07T11:13:19Z</cp:lastPrinted>
  <dcterms:created xsi:type="dcterms:W3CDTF">2016-10-03T08:26:47Z</dcterms:created>
  <dcterms:modified xsi:type="dcterms:W3CDTF">2018-02-08T10:25:07Z</dcterms:modified>
</cp:coreProperties>
</file>