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265" r:id="rId5"/>
    <p:sldId id="266" r:id="rId6"/>
    <p:sldId id="262" r:id="rId7"/>
    <p:sldId id="267" r:id="rId8"/>
    <p:sldId id="268" r:id="rId9"/>
    <p:sldId id="269" r:id="rId10"/>
    <p:sldId id="261" r:id="rId11"/>
    <p:sldId id="258" r:id="rId12"/>
    <p:sldId id="259" r:id="rId13"/>
    <p:sldId id="260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084" autoAdjust="0"/>
  </p:normalViewPr>
  <p:slideViewPr>
    <p:cSldViewPr snapToGrid="0">
      <p:cViewPr varScale="1">
        <p:scale>
          <a:sx n="77" d="100"/>
          <a:sy n="77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F101-8DC6-4574-8F7D-595D2438BB08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67000-4E0D-4FAA-B129-617F6DF6E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94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BCD8-C322-4C48-9D65-58ED09FC7F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72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Terminologie</a:t>
            </a:r>
          </a:p>
          <a:p>
            <a:r>
              <a:rPr lang="en-GB" baseline="0" dirty="0"/>
              <a:t>h</a:t>
            </a:r>
            <a:r>
              <a:rPr lang="cs-CZ" baseline="0" dirty="0" err="1"/>
              <a:t>oofdzin</a:t>
            </a:r>
            <a:r>
              <a:rPr lang="cs-CZ" baseline="0" dirty="0"/>
              <a:t>= </a:t>
            </a:r>
            <a:r>
              <a:rPr lang="cs-CZ" baseline="0" dirty="0" err="1"/>
              <a:t>zelfstandige</a:t>
            </a:r>
            <a:r>
              <a:rPr lang="cs-CZ" baseline="0" dirty="0"/>
              <a:t> </a:t>
            </a:r>
            <a:r>
              <a:rPr lang="cs-CZ" baseline="0" dirty="0" err="1"/>
              <a:t>zin</a:t>
            </a:r>
            <a:r>
              <a:rPr lang="cs-CZ" baseline="0" dirty="0"/>
              <a:t> </a:t>
            </a:r>
            <a:r>
              <a:rPr lang="en-GB" baseline="0" dirty="0"/>
              <a:t>(</a:t>
            </a:r>
            <a:r>
              <a:rPr lang="en-GB" baseline="0" dirty="0" err="1"/>
              <a:t>een</a:t>
            </a:r>
            <a:r>
              <a:rPr lang="en-GB" baseline="0" dirty="0"/>
              <a:t> zin </a:t>
            </a:r>
            <a:r>
              <a:rPr lang="en-GB" baseline="0" dirty="0" err="1"/>
              <a:t>inclusief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 </a:t>
            </a:r>
            <a:r>
              <a:rPr lang="en-GB" baseline="0" dirty="0" err="1"/>
              <a:t>afhankelijke</a:t>
            </a:r>
            <a:r>
              <a:rPr lang="en-GB" baseline="0" dirty="0"/>
              <a:t> </a:t>
            </a:r>
            <a:r>
              <a:rPr lang="en-GB" baseline="0" dirty="0" err="1"/>
              <a:t>bijzinnen</a:t>
            </a:r>
            <a:r>
              <a:rPr lang="en-GB" baseline="0" dirty="0"/>
              <a:t>)</a:t>
            </a:r>
            <a:endParaRPr lang="cs-CZ" baseline="0" dirty="0"/>
          </a:p>
          <a:p>
            <a:r>
              <a:rPr lang="en-GB" baseline="0" dirty="0"/>
              <a:t>b</a:t>
            </a:r>
            <a:r>
              <a:rPr lang="cs-CZ" baseline="0" dirty="0" err="1"/>
              <a:t>ijzin</a:t>
            </a:r>
            <a:r>
              <a:rPr lang="cs-CZ" baseline="0" dirty="0"/>
              <a:t> = </a:t>
            </a:r>
            <a:r>
              <a:rPr lang="cs-CZ" baseline="0" dirty="0" err="1"/>
              <a:t>ondergeschikte</a:t>
            </a:r>
            <a:r>
              <a:rPr lang="cs-CZ" baseline="0" dirty="0"/>
              <a:t> </a:t>
            </a:r>
            <a:r>
              <a:rPr lang="cs-CZ" baseline="0" dirty="0" err="1"/>
              <a:t>zin</a:t>
            </a:r>
            <a:r>
              <a:rPr lang="cs-CZ" baseline="0" dirty="0"/>
              <a:t> = </a:t>
            </a:r>
            <a:r>
              <a:rPr lang="cs-CZ" baseline="0" dirty="0" err="1"/>
              <a:t>afhankelijke</a:t>
            </a:r>
            <a:r>
              <a:rPr lang="cs-CZ" baseline="0" dirty="0"/>
              <a:t> </a:t>
            </a:r>
            <a:r>
              <a:rPr lang="cs-CZ" baseline="0" dirty="0" err="1"/>
              <a:t>zin</a:t>
            </a:r>
            <a:endParaRPr lang="cs-CZ" baseline="0" dirty="0"/>
          </a:p>
          <a:p>
            <a:r>
              <a:rPr lang="cs-CZ" baseline="0" dirty="0" err="1"/>
              <a:t>rompzin</a:t>
            </a:r>
            <a:r>
              <a:rPr lang="cs-CZ" baseline="0" dirty="0"/>
              <a:t> = </a:t>
            </a:r>
            <a:r>
              <a:rPr lang="cs-CZ" baseline="0" dirty="0" err="1"/>
              <a:t>hoofdzin</a:t>
            </a:r>
            <a:r>
              <a:rPr lang="cs-CZ" baseline="0" dirty="0"/>
              <a:t> </a:t>
            </a:r>
            <a:r>
              <a:rPr lang="cs-CZ" baseline="0" dirty="0" err="1"/>
              <a:t>zonder</a:t>
            </a:r>
            <a:r>
              <a:rPr lang="cs-CZ" baseline="0" dirty="0"/>
              <a:t> </a:t>
            </a:r>
            <a:r>
              <a:rPr lang="cs-CZ" baseline="0" dirty="0" err="1"/>
              <a:t>bijzinnen</a:t>
            </a:r>
            <a:r>
              <a:rPr lang="cs-CZ" baseline="0" dirty="0"/>
              <a:t> (</a:t>
            </a:r>
            <a:r>
              <a:rPr lang="cs-CZ" baseline="0" dirty="0" err="1"/>
              <a:t>wat</a:t>
            </a:r>
            <a:r>
              <a:rPr lang="cs-CZ" baseline="0" dirty="0"/>
              <a:t> </a:t>
            </a:r>
            <a:r>
              <a:rPr lang="cs-CZ" baseline="0" dirty="0" err="1"/>
              <a:t>er</a:t>
            </a:r>
            <a:r>
              <a:rPr lang="cs-CZ" baseline="0" dirty="0"/>
              <a:t> </a:t>
            </a:r>
            <a:r>
              <a:rPr lang="cs-CZ" baseline="0" dirty="0" err="1"/>
              <a:t>overblijft</a:t>
            </a:r>
            <a:r>
              <a:rPr lang="cs-CZ" baseline="0" dirty="0"/>
              <a:t>) </a:t>
            </a:r>
            <a:endParaRPr lang="en-GB" baseline="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NEVENSCHIKKING</a:t>
            </a:r>
          </a:p>
          <a:p>
            <a:r>
              <a:rPr lang="nl-NL" dirty="0"/>
              <a:t>In het algemeen verbinden nevenschikkende voegwoorden syntactisch gelijksoortige taalelementen</a:t>
            </a:r>
            <a:r>
              <a:rPr lang="cs-CZ" baseline="0" dirty="0"/>
              <a:t> = </a:t>
            </a:r>
            <a:r>
              <a:rPr lang="cs-CZ" dirty="0" err="1"/>
              <a:t>zinnen</a:t>
            </a:r>
            <a:r>
              <a:rPr lang="cs-CZ" dirty="0"/>
              <a:t>, </a:t>
            </a:r>
            <a:r>
              <a:rPr lang="cs-CZ" dirty="0" err="1"/>
              <a:t>constituenten</a:t>
            </a:r>
            <a:r>
              <a:rPr lang="cs-CZ" dirty="0"/>
              <a:t> en </a:t>
            </a:r>
            <a:r>
              <a:rPr lang="cs-CZ" dirty="0" err="1"/>
              <a:t>woorddelen</a:t>
            </a:r>
            <a:endParaRPr lang="en-GB" dirty="0"/>
          </a:p>
          <a:p>
            <a:r>
              <a:rPr lang="en-GB" dirty="0"/>
              <a:t>ONDERSCHIKKING</a:t>
            </a:r>
            <a:r>
              <a:rPr lang="en-GB" baseline="0" dirty="0"/>
              <a:t> – </a:t>
            </a:r>
            <a:r>
              <a:rPr lang="en-GB" baseline="0" dirty="0" err="1"/>
              <a:t>verbindt</a:t>
            </a:r>
            <a:r>
              <a:rPr lang="en-GB" baseline="0" dirty="0"/>
              <a:t> </a:t>
            </a:r>
            <a:r>
              <a:rPr lang="en-GB" baseline="0" dirty="0" err="1"/>
              <a:t>afhankelijke</a:t>
            </a:r>
            <a:r>
              <a:rPr lang="en-GB" baseline="0" dirty="0"/>
              <a:t> </a:t>
            </a:r>
            <a:r>
              <a:rPr lang="en-GB" baseline="0" dirty="0" err="1"/>
              <a:t>zinsdelen</a:t>
            </a:r>
            <a:r>
              <a:rPr lang="en-GB" baseline="0" dirty="0"/>
              <a:t> (</a:t>
            </a:r>
            <a:r>
              <a:rPr lang="en-GB" baseline="0" dirty="0" err="1"/>
              <a:t>woordgroepen</a:t>
            </a:r>
            <a:r>
              <a:rPr lang="en-GB" baseline="0" dirty="0"/>
              <a:t>, </a:t>
            </a:r>
            <a:r>
              <a:rPr lang="en-GB" baseline="0" dirty="0" err="1"/>
              <a:t>bijzinnen</a:t>
            </a:r>
            <a:r>
              <a:rPr lang="en-GB" baseline="0" dirty="0"/>
              <a:t>)</a:t>
            </a:r>
            <a:endParaRPr lang="nl-NL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4826-C51F-4CAF-B72A-7B69A02F8E7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83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Úkol: na </a:t>
            </a:r>
            <a:r>
              <a:rPr lang="en-GB" dirty="0"/>
              <a:t>10</a:t>
            </a:r>
            <a:r>
              <a:rPr lang="cs-CZ" dirty="0"/>
              <a:t> spoj</a:t>
            </a:r>
            <a:r>
              <a:rPr lang="en-GB" dirty="0" err="1"/>
              <a:t>ek</a:t>
            </a:r>
            <a:r>
              <a:rPr lang="cs-CZ" baseline="0" dirty="0"/>
              <a:t> </a:t>
            </a:r>
            <a:r>
              <a:rPr lang="cs-CZ" baseline="0" dirty="0" err="1"/>
              <a:t>vytvo</a:t>
            </a:r>
            <a:r>
              <a:rPr lang="en-GB" baseline="0" dirty="0" err="1"/>
              <a:t>řte</a:t>
            </a:r>
            <a:r>
              <a:rPr lang="cs-CZ" baseline="0" dirty="0"/>
              <a:t> vetu s </a:t>
            </a:r>
            <a:r>
              <a:rPr lang="cs-CZ" baseline="0" dirty="0" err="1"/>
              <a:t>jasn</a:t>
            </a:r>
            <a:r>
              <a:rPr lang="en-GB" baseline="0" dirty="0"/>
              <a:t>ý</a:t>
            </a:r>
            <a:r>
              <a:rPr lang="cs-CZ" baseline="0" dirty="0"/>
              <a:t>m obsahem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469A9-0D8F-4043-BA70-4A586F7130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Hoewel hij de details niet begrijpt, kan hij het plan toch goed verkopen.</a:t>
            </a:r>
          </a:p>
          <a:p>
            <a:r>
              <a:rPr lang="nl-NL" dirty="0" smtClean="0"/>
              <a:t>Ook al begrijpt hij de details niet, hij kan het plan toch goed verkopen.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7000-4E0D-4FAA-B129-617F6DF6E2B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1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Derhalve</a:t>
            </a:r>
            <a:r>
              <a:rPr lang="cs-CZ" dirty="0"/>
              <a:t> /dus/</a:t>
            </a:r>
            <a:r>
              <a:rPr lang="cs-CZ" dirty="0" err="1"/>
              <a:t>daarom</a:t>
            </a:r>
            <a:endParaRPr lang="cs-CZ" dirty="0"/>
          </a:p>
          <a:p>
            <a:r>
              <a:rPr lang="cs-CZ" dirty="0"/>
              <a:t>DESONDANKS</a:t>
            </a:r>
          </a:p>
          <a:p>
            <a:r>
              <a:rPr lang="cs-CZ" dirty="0" err="1"/>
              <a:t>Alhans</a:t>
            </a:r>
            <a:endParaRPr lang="cs-CZ" dirty="0"/>
          </a:p>
          <a:p>
            <a:r>
              <a:rPr lang="cs-CZ" dirty="0" err="1"/>
              <a:t>echter</a:t>
            </a:r>
            <a:endParaRPr lang="cs-CZ" dirty="0"/>
          </a:p>
          <a:p>
            <a:r>
              <a:rPr lang="cs-CZ" dirty="0" err="1"/>
              <a:t>Toch</a:t>
            </a:r>
            <a:endParaRPr lang="cs-CZ" dirty="0"/>
          </a:p>
          <a:p>
            <a:r>
              <a:rPr lang="cs-CZ" dirty="0"/>
              <a:t>NIETTEMIN = MAAR, ECHTER, TOCH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469A9-0D8F-4043-BA70-4A586F7130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F060-E3BD-46D4-9511-2DB681A464F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97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Raadsels</a:t>
            </a:r>
            <a:r>
              <a:rPr lang="cs-CZ" dirty="0" smtClean="0"/>
              <a:t>: </a:t>
            </a:r>
            <a:r>
              <a:rPr lang="cs-CZ" dirty="0" smtClean="0"/>
              <a:t>De </a:t>
            </a:r>
            <a:r>
              <a:rPr lang="cs-CZ" dirty="0" err="1" smtClean="0"/>
              <a:t>zaag</a:t>
            </a:r>
            <a:r>
              <a:rPr lang="cs-CZ" dirty="0" smtClean="0"/>
              <a:t>, de </a:t>
            </a:r>
            <a:r>
              <a:rPr lang="cs-CZ" dirty="0" err="1" smtClean="0"/>
              <a:t>kaars</a:t>
            </a:r>
            <a:r>
              <a:rPr lang="cs-CZ" dirty="0" smtClean="0"/>
              <a:t>,</a:t>
            </a:r>
            <a:r>
              <a:rPr lang="cs-CZ" baseline="0" dirty="0" smtClean="0"/>
              <a:t> de </a:t>
            </a:r>
            <a:r>
              <a:rPr lang="cs-CZ" baseline="0" dirty="0" err="1" smtClean="0"/>
              <a:t>maan</a:t>
            </a:r>
            <a:r>
              <a:rPr lang="cs-CZ" baseline="0" dirty="0" smtClean="0"/>
              <a:t>, mysterie / </a:t>
            </a:r>
            <a:r>
              <a:rPr lang="cs-CZ" baseline="0" dirty="0" err="1" smtClean="0"/>
              <a:t>geheim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ei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brug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dierenarts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koffie</a:t>
            </a:r>
            <a:endParaRPr lang="cs-CZ" smtClean="0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7000-4E0D-4FAA-B129-617F6DF6E2B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9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3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8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90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9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0255-3954-4994-B379-BDFE2AA4A56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71AF-8470-409A-A62F-5498A31709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8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-ans.ivdnt.org/topics/pid/ans1003lingtop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5875" y="510639"/>
            <a:ext cx="9144000" cy="105690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SYNTAXIS - VOLGORDE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94603"/>
            <a:ext cx="5151437" cy="65865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©Iva Rezková, </a:t>
            </a:r>
            <a:r>
              <a:rPr lang="cs-CZ" b="1" dirty="0" err="1" smtClean="0">
                <a:solidFill>
                  <a:srgbClr val="C00000"/>
                </a:solidFill>
              </a:rPr>
              <a:t>iva.rezkova</a:t>
            </a:r>
            <a:r>
              <a:rPr lang="en-US" b="1" dirty="0">
                <a:solidFill>
                  <a:srgbClr val="C00000"/>
                </a:solidFill>
              </a:rPr>
              <a:t>@ff.cuni.cz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39" y="1745672"/>
            <a:ext cx="6456547" cy="3990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Obrázek 4" descr="My English Corner for 3rd ESO - CDP: Word order for questions with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0" y="19171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hlinkClick r:id="rId3"/>
              </a:rPr>
              <a:t>onderschikkende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voegwoorden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4"/>
          <a:srcRect l="5945" t="21277" r="13801" b="25531"/>
          <a:stretch/>
        </p:blipFill>
        <p:spPr bwMode="auto">
          <a:xfrm>
            <a:off x="1775520" y="1484784"/>
            <a:ext cx="8712968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6962" y="0"/>
            <a:ext cx="5739517" cy="66130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latin typeface="+mn-lt"/>
              </a:rPr>
              <a:t/>
            </a:r>
            <a:br>
              <a:rPr lang="cs-CZ" dirty="0">
                <a:solidFill>
                  <a:srgbClr val="0070C0"/>
                </a:solidFill>
                <a:latin typeface="+mn-lt"/>
              </a:rPr>
            </a:br>
            <a:r>
              <a:rPr lang="cs-CZ" dirty="0" err="1">
                <a:solidFill>
                  <a:srgbClr val="0070C0"/>
                </a:solidFill>
                <a:latin typeface="+mn-lt"/>
              </a:rPr>
              <a:t>Kies</a:t>
            </a:r>
            <a:r>
              <a:rPr lang="cs-CZ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+mn-lt"/>
              </a:rPr>
              <a:t>het</a:t>
            </a:r>
            <a:r>
              <a:rPr lang="cs-CZ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+mn-lt"/>
              </a:rPr>
              <a:t>juiste</a:t>
            </a:r>
            <a:r>
              <a:rPr lang="cs-CZ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+mn-lt"/>
              </a:rPr>
              <a:t>voegwoord</a:t>
            </a:r>
            <a:r>
              <a:rPr lang="cs-CZ" dirty="0">
                <a:solidFill>
                  <a:srgbClr val="0070C0"/>
                </a:solidFill>
                <a:latin typeface="+mn-lt"/>
              </a:rPr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30" y="849086"/>
            <a:ext cx="11836084" cy="54403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err="1" smtClean="0">
                <a:solidFill>
                  <a:srgbClr val="C00000"/>
                </a:solidFill>
              </a:rPr>
              <a:t>Want</a:t>
            </a:r>
            <a:r>
              <a:rPr lang="cs-CZ" i="1" dirty="0" smtClean="0">
                <a:solidFill>
                  <a:srgbClr val="C00000"/>
                </a:solidFill>
              </a:rPr>
              <a:t>/</a:t>
            </a:r>
            <a:r>
              <a:rPr lang="cs-CZ" i="1" dirty="0" err="1" smtClean="0">
                <a:solidFill>
                  <a:srgbClr val="C00000"/>
                </a:solidFill>
              </a:rPr>
              <a:t>daardoor</a:t>
            </a:r>
            <a:r>
              <a:rPr lang="cs-CZ" i="1" dirty="0" smtClean="0">
                <a:solidFill>
                  <a:srgbClr val="C00000"/>
                </a:solidFill>
              </a:rPr>
              <a:t>/</a:t>
            </a:r>
            <a:r>
              <a:rPr lang="cs-CZ" i="1" dirty="0" err="1" smtClean="0">
                <a:solidFill>
                  <a:srgbClr val="C00000"/>
                </a:solidFill>
              </a:rPr>
              <a:t>omdat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langzaam</a:t>
            </a:r>
            <a:r>
              <a:rPr lang="cs-CZ" dirty="0"/>
              <a:t> </a:t>
            </a:r>
            <a:r>
              <a:rPr lang="cs-CZ" dirty="0" err="1"/>
              <a:t>eet</a:t>
            </a:r>
            <a:r>
              <a:rPr lang="cs-CZ" dirty="0"/>
              <a:t>, </a:t>
            </a:r>
            <a:r>
              <a:rPr lang="cs-CZ" dirty="0" err="1"/>
              <a:t>missen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altijd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avondsnieuws</a:t>
            </a:r>
            <a:r>
              <a:rPr lang="cs-CZ" dirty="0"/>
              <a:t>.  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err="1" smtClean="0">
                <a:solidFill>
                  <a:srgbClr val="C00000"/>
                </a:solidFill>
              </a:rPr>
              <a:t>Wanneer</a:t>
            </a:r>
            <a:r>
              <a:rPr lang="cs-CZ" i="1" dirty="0" smtClean="0">
                <a:solidFill>
                  <a:srgbClr val="C00000"/>
                </a:solidFill>
              </a:rPr>
              <a:t>/</a:t>
            </a:r>
            <a:r>
              <a:rPr lang="cs-CZ" i="1" dirty="0" err="1" smtClean="0">
                <a:solidFill>
                  <a:srgbClr val="C00000"/>
                </a:solidFill>
              </a:rPr>
              <a:t>als</a:t>
            </a:r>
            <a:r>
              <a:rPr lang="cs-CZ" i="1" dirty="0" smtClean="0">
                <a:solidFill>
                  <a:srgbClr val="C00000"/>
                </a:solidFill>
              </a:rPr>
              <a:t>/</a:t>
            </a:r>
            <a:r>
              <a:rPr lang="cs-CZ" i="1" dirty="0" err="1" smtClean="0">
                <a:solidFill>
                  <a:srgbClr val="C00000"/>
                </a:solidFill>
              </a:rPr>
              <a:t>toen</a:t>
            </a:r>
            <a:r>
              <a:rPr lang="cs-CZ" dirty="0" smtClean="0"/>
              <a:t> </a:t>
            </a:r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/>
              <a:t>begreep</a:t>
            </a:r>
            <a:r>
              <a:rPr lang="cs-CZ" dirty="0"/>
              <a:t> dat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laat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, </a:t>
            </a:r>
            <a:r>
              <a:rPr lang="cs-CZ" dirty="0" err="1" smtClean="0"/>
              <a:t>ging</a:t>
            </a:r>
            <a:r>
              <a:rPr lang="cs-CZ" dirty="0" smtClean="0"/>
              <a:t> </a:t>
            </a:r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 smtClean="0"/>
              <a:t>terug</a:t>
            </a:r>
            <a:r>
              <a:rPr lang="cs-CZ" dirty="0" smtClean="0"/>
              <a:t> </a:t>
            </a:r>
            <a:r>
              <a:rPr lang="cs-CZ" dirty="0" err="1" smtClean="0"/>
              <a:t>naar</a:t>
            </a:r>
            <a:r>
              <a:rPr lang="cs-CZ" dirty="0" smtClean="0"/>
              <a:t> </a:t>
            </a:r>
            <a:r>
              <a:rPr lang="cs-CZ" dirty="0" err="1" smtClean="0"/>
              <a:t>huis</a:t>
            </a:r>
            <a:r>
              <a:rPr lang="cs-CZ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err="1" smtClean="0">
                <a:solidFill>
                  <a:srgbClr val="C00000"/>
                </a:solidFill>
              </a:rPr>
              <a:t>Hoewel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/ </a:t>
            </a:r>
            <a:r>
              <a:rPr lang="cs-CZ" i="1" dirty="0" err="1">
                <a:solidFill>
                  <a:srgbClr val="C00000"/>
                </a:solidFill>
              </a:rPr>
              <a:t>ook</a:t>
            </a:r>
            <a:r>
              <a:rPr lang="cs-CZ" i="1" dirty="0">
                <a:solidFill>
                  <a:srgbClr val="C00000"/>
                </a:solidFill>
              </a:rPr>
              <a:t> al/</a:t>
            </a:r>
            <a:r>
              <a:rPr lang="cs-CZ" i="1" dirty="0" err="1">
                <a:solidFill>
                  <a:srgbClr val="C00000"/>
                </a:solidFill>
              </a:rPr>
              <a:t>toch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al </a:t>
            </a:r>
            <a:r>
              <a:rPr lang="cs-CZ" dirty="0" err="1"/>
              <a:t>vaak</a:t>
            </a:r>
            <a:r>
              <a:rPr lang="cs-CZ" dirty="0"/>
              <a:t> </a:t>
            </a:r>
            <a:r>
              <a:rPr lang="cs-CZ" dirty="0" err="1"/>
              <a:t>geweest</a:t>
            </a:r>
            <a:r>
              <a:rPr lang="cs-CZ" dirty="0"/>
              <a:t> ben, </a:t>
            </a:r>
            <a:r>
              <a:rPr lang="cs-CZ" dirty="0" err="1"/>
              <a:t>heb</a:t>
            </a:r>
            <a:r>
              <a:rPr lang="cs-CZ" dirty="0"/>
              <a:t> </a:t>
            </a: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 smtClean="0"/>
              <a:t>elke</a:t>
            </a:r>
            <a:r>
              <a:rPr lang="cs-CZ" dirty="0" smtClean="0"/>
              <a:t> </a:t>
            </a:r>
            <a:r>
              <a:rPr lang="cs-CZ" dirty="0" err="1" smtClean="0"/>
              <a:t>keer</a:t>
            </a:r>
            <a:r>
              <a:rPr lang="cs-CZ" dirty="0" smtClean="0"/>
              <a:t> </a:t>
            </a:r>
            <a:r>
              <a:rPr lang="cs-CZ" dirty="0" err="1" smtClean="0"/>
              <a:t>moeite</a:t>
            </a:r>
            <a:r>
              <a:rPr lang="cs-CZ" dirty="0" smtClean="0"/>
              <a:t> </a:t>
            </a:r>
            <a:r>
              <a:rPr lang="cs-CZ" dirty="0" err="1"/>
              <a:t>om</a:t>
            </a:r>
            <a:r>
              <a:rPr lang="cs-CZ" dirty="0"/>
              <a:t> de </a:t>
            </a:r>
            <a:r>
              <a:rPr lang="cs-CZ" dirty="0" err="1"/>
              <a:t>weg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vinden</a:t>
            </a:r>
            <a:r>
              <a:rPr lang="cs-CZ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solidFill>
                  <a:srgbClr val="C00000"/>
                </a:solidFill>
              </a:rPr>
              <a:t>Het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kind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wie</a:t>
            </a:r>
            <a:r>
              <a:rPr lang="cs-CZ" i="1" dirty="0">
                <a:solidFill>
                  <a:srgbClr val="C00000"/>
                </a:solidFill>
              </a:rPr>
              <a:t>/</a:t>
            </a:r>
            <a:r>
              <a:rPr lang="cs-CZ" i="1" dirty="0" err="1">
                <a:solidFill>
                  <a:srgbClr val="C00000"/>
                </a:solidFill>
              </a:rPr>
              <a:t>wat</a:t>
            </a:r>
            <a:r>
              <a:rPr lang="cs-CZ" i="1" dirty="0">
                <a:solidFill>
                  <a:srgbClr val="C00000"/>
                </a:solidFill>
              </a:rPr>
              <a:t>/dat </a:t>
            </a:r>
            <a:r>
              <a:rPr lang="cs-CZ" dirty="0"/>
              <a:t>in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gevallen</a:t>
            </a:r>
            <a:r>
              <a:rPr lang="cs-CZ" dirty="0"/>
              <a:t>, </a:t>
            </a:r>
            <a:r>
              <a:rPr lang="cs-CZ" dirty="0" err="1"/>
              <a:t>probeerde</a:t>
            </a:r>
            <a:r>
              <a:rPr lang="cs-CZ" dirty="0"/>
              <a:t> </a:t>
            </a:r>
            <a:r>
              <a:rPr lang="cs-CZ" dirty="0" err="1" smtClean="0"/>
              <a:t>om</a:t>
            </a:r>
            <a:r>
              <a:rPr lang="cs-CZ" dirty="0" smtClean="0"/>
              <a:t> </a:t>
            </a:r>
            <a:r>
              <a:rPr lang="cs-CZ" dirty="0" err="1"/>
              <a:t>aan</a:t>
            </a:r>
            <a:r>
              <a:rPr lang="cs-CZ" dirty="0"/>
              <a:t> de kant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komen</a:t>
            </a:r>
            <a:r>
              <a:rPr lang="cs-CZ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err="1"/>
              <a:t>wist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zeker</a:t>
            </a:r>
            <a:r>
              <a:rPr lang="cs-CZ" dirty="0"/>
              <a:t> </a:t>
            </a:r>
            <a:r>
              <a:rPr lang="cs-CZ" i="1" dirty="0" smtClean="0">
                <a:solidFill>
                  <a:srgbClr val="C00000"/>
                </a:solidFill>
              </a:rPr>
              <a:t>dat/</a:t>
            </a:r>
            <a:r>
              <a:rPr lang="cs-CZ" i="1" dirty="0" err="1" smtClean="0">
                <a:solidFill>
                  <a:srgbClr val="C00000"/>
                </a:solidFill>
              </a:rPr>
              <a:t>of</a:t>
            </a:r>
            <a:r>
              <a:rPr lang="cs-CZ" i="1" dirty="0" smtClean="0">
                <a:solidFill>
                  <a:srgbClr val="C00000"/>
                </a:solidFill>
              </a:rPr>
              <a:t>/</a:t>
            </a:r>
            <a:r>
              <a:rPr lang="cs-CZ" i="1" dirty="0" err="1" smtClean="0">
                <a:solidFill>
                  <a:srgbClr val="C00000"/>
                </a:solidFill>
              </a:rPr>
              <a:t>als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smtClean="0"/>
              <a:t>hem had </a:t>
            </a:r>
            <a:r>
              <a:rPr lang="cs-CZ" dirty="0" err="1" smtClean="0"/>
              <a:t>uitgenodigd</a:t>
            </a:r>
            <a:r>
              <a:rPr lang="cs-CZ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err="1" smtClean="0"/>
              <a:t>moet</a:t>
            </a:r>
            <a:r>
              <a:rPr lang="cs-CZ" dirty="0" smtClean="0"/>
              <a:t> </a:t>
            </a:r>
            <a:r>
              <a:rPr lang="cs-CZ" dirty="0" err="1" smtClean="0"/>
              <a:t>liever</a:t>
            </a:r>
            <a:r>
              <a:rPr lang="cs-CZ" dirty="0" smtClean="0"/>
              <a:t> </a:t>
            </a:r>
            <a:r>
              <a:rPr lang="cs-CZ" dirty="0" err="1" smtClean="0"/>
              <a:t>thuis</a:t>
            </a:r>
            <a:r>
              <a:rPr lang="cs-CZ" dirty="0" smtClean="0"/>
              <a:t> </a:t>
            </a:r>
            <a:r>
              <a:rPr lang="cs-CZ" dirty="0" err="1" smtClean="0"/>
              <a:t>blijven</a:t>
            </a:r>
            <a:r>
              <a:rPr lang="cs-CZ" dirty="0" smtClean="0"/>
              <a:t> </a:t>
            </a:r>
            <a:r>
              <a:rPr lang="cs-CZ" i="1" dirty="0" err="1">
                <a:solidFill>
                  <a:srgbClr val="C00000"/>
                </a:solidFill>
              </a:rPr>
              <a:t>want</a:t>
            </a:r>
            <a:r>
              <a:rPr lang="cs-CZ" i="1" dirty="0">
                <a:solidFill>
                  <a:srgbClr val="C00000"/>
                </a:solidFill>
              </a:rPr>
              <a:t>/</a:t>
            </a:r>
            <a:r>
              <a:rPr lang="cs-CZ" i="1" dirty="0" err="1">
                <a:solidFill>
                  <a:srgbClr val="C00000"/>
                </a:solidFill>
              </a:rPr>
              <a:t>omdat</a:t>
            </a:r>
            <a:r>
              <a:rPr lang="cs-CZ" i="1" dirty="0">
                <a:solidFill>
                  <a:srgbClr val="C00000"/>
                </a:solidFill>
              </a:rPr>
              <a:t>/</a:t>
            </a:r>
            <a:r>
              <a:rPr lang="cs-CZ" i="1" dirty="0" err="1">
                <a:solidFill>
                  <a:srgbClr val="C00000"/>
                </a:solidFill>
              </a:rPr>
              <a:t>als</a:t>
            </a:r>
            <a:r>
              <a:rPr lang="cs-CZ" dirty="0" smtClean="0"/>
              <a:t> </a:t>
            </a:r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err="1" smtClean="0"/>
              <a:t>voel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helemaal</a:t>
            </a:r>
            <a:r>
              <a:rPr lang="cs-CZ" dirty="0" smtClean="0"/>
              <a:t> </a:t>
            </a:r>
            <a:r>
              <a:rPr lang="cs-CZ" dirty="0" err="1" smtClean="0"/>
              <a:t>niet</a:t>
            </a:r>
            <a:r>
              <a:rPr lang="cs-CZ" dirty="0" smtClean="0"/>
              <a:t> </a:t>
            </a:r>
            <a:r>
              <a:rPr lang="cs-CZ" dirty="0" err="1" smtClean="0"/>
              <a:t>goed</a:t>
            </a:r>
            <a:r>
              <a:rPr lang="cs-CZ" dirty="0" smtClean="0"/>
              <a:t>.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dirty="0" smtClean="0"/>
          </a:p>
        </p:txBody>
      </p:sp>
      <p:pic>
        <p:nvPicPr>
          <p:cNvPr id="4" name="Obrázek 3" descr="Thought Thinking Emoji Free HQ Image Transparent HQ PNG Downloa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14" y="-1"/>
            <a:ext cx="2296886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2CF5A-8898-1ADF-A732-CBCEF748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9" y="116632"/>
            <a:ext cx="9820132" cy="490066"/>
          </a:xfrm>
        </p:spPr>
        <p:txBody>
          <a:bodyPr>
            <a:noAutofit/>
          </a:bodyPr>
          <a:lstStyle/>
          <a:p>
            <a:r>
              <a:rPr lang="cs-CZ" sz="3600" b="1" dirty="0" err="1">
                <a:latin typeface="+mn-lt"/>
              </a:rPr>
              <a:t>Oefening</a:t>
            </a:r>
            <a:r>
              <a:rPr lang="cs-CZ" sz="3600" b="1" dirty="0">
                <a:latin typeface="+mn-lt"/>
              </a:rPr>
              <a:t> – </a:t>
            </a:r>
            <a:r>
              <a:rPr lang="cs-CZ" sz="3600" b="1" dirty="0" err="1">
                <a:latin typeface="+mn-lt"/>
              </a:rPr>
              <a:t>onderschikkende</a:t>
            </a:r>
            <a:r>
              <a:rPr lang="cs-CZ" sz="3600" b="1" dirty="0">
                <a:latin typeface="+mn-lt"/>
              </a:rPr>
              <a:t> </a:t>
            </a:r>
            <a:r>
              <a:rPr lang="cs-CZ" sz="3600" b="1" dirty="0" err="1">
                <a:latin typeface="+mn-lt"/>
              </a:rPr>
              <a:t>voegwoorden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2DFF8-D667-93EA-E5AE-BE7D0CC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606698"/>
            <a:ext cx="11839492" cy="625130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 err="1" smtClean="0"/>
              <a:t>Kies</a:t>
            </a:r>
            <a:r>
              <a:rPr lang="cs-CZ" sz="2400" dirty="0" smtClean="0"/>
              <a:t> </a:t>
            </a:r>
            <a:r>
              <a:rPr lang="cs-CZ" sz="2400" dirty="0" err="1" smtClean="0"/>
              <a:t>uit</a:t>
            </a:r>
            <a:r>
              <a:rPr lang="cs-CZ" sz="2400" dirty="0" smtClean="0"/>
              <a:t>: </a:t>
            </a:r>
            <a:r>
              <a:rPr lang="cs-CZ" b="1" i="1" dirty="0" err="1">
                <a:solidFill>
                  <a:srgbClr val="C00000"/>
                </a:solidFill>
              </a:rPr>
              <a:t>zodra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zodat</a:t>
            </a:r>
            <a:r>
              <a:rPr lang="cs-CZ" b="1" i="1" dirty="0">
                <a:solidFill>
                  <a:srgbClr val="C00000"/>
                </a:solidFill>
              </a:rPr>
              <a:t>,  </a:t>
            </a:r>
            <a:r>
              <a:rPr lang="cs-CZ" b="1" i="1" dirty="0" err="1">
                <a:solidFill>
                  <a:srgbClr val="C00000"/>
                </a:solidFill>
              </a:rPr>
              <a:t>sinds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tenzij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zoals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hoewel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doordat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700" b="1" dirty="0">
                <a:solidFill>
                  <a:srgbClr val="0070C0"/>
                </a:solidFill>
              </a:rPr>
              <a:t>U </a:t>
            </a:r>
            <a:r>
              <a:rPr lang="cs-CZ" sz="2700" b="1" dirty="0" err="1">
                <a:solidFill>
                  <a:srgbClr val="0070C0"/>
                </a:solidFill>
              </a:rPr>
              <a:t>krijgt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geen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korting</a:t>
            </a:r>
            <a:r>
              <a:rPr lang="cs-CZ" sz="2700" b="1" dirty="0">
                <a:solidFill>
                  <a:srgbClr val="0070C0"/>
                </a:solidFill>
              </a:rPr>
              <a:t> _____ u </a:t>
            </a:r>
            <a:r>
              <a:rPr lang="cs-CZ" sz="2700" b="1" dirty="0" err="1">
                <a:solidFill>
                  <a:srgbClr val="0070C0"/>
                </a:solidFill>
              </a:rPr>
              <a:t>contant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aan</a:t>
            </a:r>
            <a:r>
              <a:rPr lang="cs-CZ" sz="2700" b="1" dirty="0">
                <a:solidFill>
                  <a:srgbClr val="0070C0"/>
                </a:solidFill>
              </a:rPr>
              <a:t> de </a:t>
            </a:r>
            <a:r>
              <a:rPr lang="cs-CZ" sz="2700" b="1" dirty="0" err="1">
                <a:solidFill>
                  <a:srgbClr val="0070C0"/>
                </a:solidFill>
              </a:rPr>
              <a:t>kassa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betaalt</a:t>
            </a:r>
            <a:r>
              <a:rPr lang="cs-CZ" sz="2700" b="1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700" b="1" dirty="0">
                <a:solidFill>
                  <a:srgbClr val="0070C0"/>
                </a:solidFill>
              </a:rPr>
              <a:t>____ </a:t>
            </a:r>
            <a:r>
              <a:rPr lang="cs-CZ" sz="2700" b="1" dirty="0" err="1">
                <a:solidFill>
                  <a:srgbClr val="0070C0"/>
                </a:solidFill>
              </a:rPr>
              <a:t>ik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thuis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was</a:t>
            </a:r>
            <a:r>
              <a:rPr lang="cs-CZ" sz="2700" b="1" dirty="0">
                <a:solidFill>
                  <a:srgbClr val="0070C0"/>
                </a:solidFill>
              </a:rPr>
              <a:t>, </a:t>
            </a:r>
            <a:r>
              <a:rPr lang="cs-CZ" sz="2700" b="1" dirty="0" err="1">
                <a:solidFill>
                  <a:srgbClr val="0070C0"/>
                </a:solidFill>
              </a:rPr>
              <a:t>vertelden</a:t>
            </a:r>
            <a:r>
              <a:rPr lang="cs-CZ" sz="2700" b="1" dirty="0">
                <a:solidFill>
                  <a:srgbClr val="0070C0"/>
                </a:solidFill>
              </a:rPr>
              <a:t> ze </a:t>
            </a:r>
            <a:r>
              <a:rPr lang="cs-CZ" sz="2700" b="1" dirty="0" err="1">
                <a:solidFill>
                  <a:srgbClr val="0070C0"/>
                </a:solidFill>
              </a:rPr>
              <a:t>me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het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goed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nieuws</a:t>
            </a:r>
            <a:r>
              <a:rPr lang="cs-CZ" sz="27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700" b="1" dirty="0">
                <a:solidFill>
                  <a:srgbClr val="0070C0"/>
                </a:solidFill>
              </a:rPr>
              <a:t>____ u </a:t>
            </a:r>
            <a:r>
              <a:rPr lang="cs-CZ" sz="2700" b="1" dirty="0" err="1">
                <a:solidFill>
                  <a:srgbClr val="0070C0"/>
                </a:solidFill>
              </a:rPr>
              <a:t>misschien</a:t>
            </a:r>
            <a:r>
              <a:rPr lang="cs-CZ" sz="2700" b="1" dirty="0">
                <a:solidFill>
                  <a:srgbClr val="0070C0"/>
                </a:solidFill>
              </a:rPr>
              <a:t> al </a:t>
            </a:r>
            <a:r>
              <a:rPr lang="cs-CZ" sz="2700" b="1" dirty="0" err="1">
                <a:solidFill>
                  <a:srgbClr val="0070C0"/>
                </a:solidFill>
              </a:rPr>
              <a:t>hebt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gehoord</a:t>
            </a:r>
            <a:r>
              <a:rPr lang="cs-CZ" sz="2700" b="1" dirty="0">
                <a:solidFill>
                  <a:srgbClr val="0070C0"/>
                </a:solidFill>
              </a:rPr>
              <a:t>, </a:t>
            </a:r>
            <a:r>
              <a:rPr lang="cs-CZ" sz="2700" b="1" dirty="0" err="1">
                <a:solidFill>
                  <a:srgbClr val="0070C0"/>
                </a:solidFill>
              </a:rPr>
              <a:t>bent</a:t>
            </a:r>
            <a:r>
              <a:rPr lang="cs-CZ" sz="2700" b="1" dirty="0">
                <a:solidFill>
                  <a:srgbClr val="0070C0"/>
                </a:solidFill>
              </a:rPr>
              <a:t> u van </a:t>
            </a:r>
            <a:r>
              <a:rPr lang="cs-CZ" sz="2700" b="1" dirty="0" err="1">
                <a:solidFill>
                  <a:srgbClr val="0070C0"/>
                </a:solidFill>
              </a:rPr>
              <a:t>harte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welkom</a:t>
            </a:r>
            <a:r>
              <a:rPr lang="cs-CZ" sz="2700" b="1" dirty="0">
                <a:solidFill>
                  <a:srgbClr val="0070C0"/>
                </a:solidFill>
              </a:rPr>
              <a:t>!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700" b="1" dirty="0">
                <a:solidFill>
                  <a:srgbClr val="0070C0"/>
                </a:solidFill>
              </a:rPr>
              <a:t>________ </a:t>
            </a:r>
            <a:r>
              <a:rPr lang="cs-CZ" sz="2700" b="1" dirty="0" err="1">
                <a:solidFill>
                  <a:srgbClr val="0070C0"/>
                </a:solidFill>
              </a:rPr>
              <a:t>hij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zich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ziek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voelt</a:t>
            </a:r>
            <a:r>
              <a:rPr lang="cs-CZ" sz="2700" b="1" dirty="0">
                <a:solidFill>
                  <a:srgbClr val="0070C0"/>
                </a:solidFill>
              </a:rPr>
              <a:t>, </a:t>
            </a:r>
            <a:r>
              <a:rPr lang="cs-CZ" sz="2700" b="1" dirty="0" err="1">
                <a:solidFill>
                  <a:srgbClr val="0070C0"/>
                </a:solidFill>
              </a:rPr>
              <a:t>blijft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hij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werken</a:t>
            </a:r>
            <a:r>
              <a:rPr lang="cs-CZ" sz="27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700" b="1" dirty="0">
                <a:solidFill>
                  <a:srgbClr val="0070C0"/>
                </a:solidFill>
              </a:rPr>
              <a:t>Ze </a:t>
            </a:r>
            <a:r>
              <a:rPr lang="cs-CZ" sz="2700" b="1" dirty="0" err="1">
                <a:solidFill>
                  <a:srgbClr val="0070C0"/>
                </a:solidFill>
              </a:rPr>
              <a:t>is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altijd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verkouden</a:t>
            </a:r>
            <a:r>
              <a:rPr lang="cs-CZ" sz="2700" b="1" dirty="0">
                <a:solidFill>
                  <a:srgbClr val="0070C0"/>
                </a:solidFill>
              </a:rPr>
              <a:t> _____ ze in </a:t>
            </a:r>
            <a:r>
              <a:rPr lang="cs-CZ" sz="2700" b="1" dirty="0" err="1">
                <a:solidFill>
                  <a:srgbClr val="0070C0"/>
                </a:solidFill>
              </a:rPr>
              <a:t>Nederland</a:t>
            </a:r>
            <a:r>
              <a:rPr lang="cs-CZ" sz="2700" b="1" dirty="0">
                <a:solidFill>
                  <a:srgbClr val="0070C0"/>
                </a:solidFill>
              </a:rPr>
              <a:t> </a:t>
            </a:r>
            <a:r>
              <a:rPr lang="cs-CZ" sz="2700" b="1" dirty="0" err="1">
                <a:solidFill>
                  <a:srgbClr val="0070C0"/>
                </a:solidFill>
              </a:rPr>
              <a:t>woont</a:t>
            </a:r>
            <a:r>
              <a:rPr lang="cs-CZ" sz="2700" b="1" dirty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nl-NL" sz="2700" b="1" dirty="0">
                <a:solidFill>
                  <a:srgbClr val="0070C0"/>
                </a:solidFill>
              </a:rPr>
              <a:t>De scholiere kwam te laat </a:t>
            </a:r>
            <a:r>
              <a:rPr lang="cs-CZ" sz="2700" b="1" dirty="0">
                <a:solidFill>
                  <a:srgbClr val="0070C0"/>
                </a:solidFill>
              </a:rPr>
              <a:t>_____</a:t>
            </a:r>
            <a:r>
              <a:rPr lang="nl-NL" sz="2700" b="1" dirty="0">
                <a:solidFill>
                  <a:srgbClr val="0070C0"/>
                </a:solidFill>
              </a:rPr>
              <a:t> ze betrokken was bij een ongeluk.</a:t>
            </a:r>
            <a:endParaRPr lang="cs-CZ" sz="27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nl-NL" sz="2700" b="1" dirty="0">
                <a:solidFill>
                  <a:srgbClr val="0070C0"/>
                </a:solidFill>
              </a:rPr>
              <a:t>We beginnen met enkele leuke activiteiten, </a:t>
            </a:r>
            <a:r>
              <a:rPr lang="cs-CZ" sz="2700" b="1" dirty="0">
                <a:solidFill>
                  <a:srgbClr val="0070C0"/>
                </a:solidFill>
              </a:rPr>
              <a:t>_____</a:t>
            </a:r>
            <a:r>
              <a:rPr lang="nl-NL" sz="2700" b="1" dirty="0">
                <a:solidFill>
                  <a:srgbClr val="0070C0"/>
                </a:solidFill>
              </a:rPr>
              <a:t> de groep elkaar beter leert kennen.</a:t>
            </a:r>
            <a:endParaRPr lang="cs-CZ" sz="2700" b="1" dirty="0">
              <a:solidFill>
                <a:srgbClr val="0070C0"/>
              </a:solidFill>
            </a:endParaRPr>
          </a:p>
        </p:txBody>
      </p:sp>
      <p:pic>
        <p:nvPicPr>
          <p:cNvPr id="4" name="Obrázek 3" descr="My English Corner for 3rd ESO - CDP: Word order for questions wit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18" y="1904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477" y="95023"/>
            <a:ext cx="9206687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Vul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smtClean="0">
                <a:solidFill>
                  <a:srgbClr val="0070C0"/>
                </a:solidFill>
              </a:rPr>
              <a:t>in: </a:t>
            </a:r>
            <a:r>
              <a:rPr lang="cs-CZ" sz="3200" i="1" dirty="0" smtClean="0">
                <a:solidFill>
                  <a:srgbClr val="C00000"/>
                </a:solidFill>
              </a:rPr>
              <a:t>BOVENDIEN</a:t>
            </a:r>
            <a:r>
              <a:rPr lang="cs-CZ" sz="3200" i="1" dirty="0">
                <a:solidFill>
                  <a:srgbClr val="C00000"/>
                </a:solidFill>
              </a:rPr>
              <a:t>, DUS, ECHTER, DAAROM, </a:t>
            </a:r>
            <a:r>
              <a:rPr lang="cs-CZ" sz="3200" i="1" dirty="0" smtClean="0">
                <a:solidFill>
                  <a:srgbClr val="C00000"/>
                </a:solidFill>
              </a:rPr>
              <a:t>TOCH </a:t>
            </a:r>
            <a:r>
              <a:rPr lang="cs-CZ" sz="2800" i="1" dirty="0" smtClean="0">
                <a:solidFill>
                  <a:srgbClr val="C00000"/>
                </a:solidFill>
              </a:rPr>
              <a:t>2x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123" y="1600200"/>
            <a:ext cx="12117788" cy="49993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3600" dirty="0"/>
              <a:t>Ik ben ziek en kan </a:t>
            </a:r>
            <a:r>
              <a:rPr lang="cs-CZ" sz="3600" dirty="0"/>
              <a:t>______</a:t>
            </a:r>
            <a:r>
              <a:rPr lang="nl-NL" sz="3600" dirty="0"/>
              <a:t> niet komen.</a:t>
            </a:r>
            <a:endParaRPr lang="cs-CZ" sz="3600" dirty="0"/>
          </a:p>
          <a:p>
            <a:pPr>
              <a:spcAft>
                <a:spcPts val="1200"/>
              </a:spcAft>
            </a:pPr>
            <a:r>
              <a:rPr lang="nl-NL" sz="3600" dirty="0"/>
              <a:t>Mijn auto doet raar, </a:t>
            </a:r>
            <a:r>
              <a:rPr lang="cs-CZ" sz="3600" dirty="0"/>
              <a:t>________</a:t>
            </a:r>
            <a:r>
              <a:rPr lang="nl-NL" sz="3600" dirty="0"/>
              <a:t> ga ik ermee weg.</a:t>
            </a:r>
            <a:endParaRPr lang="cs-CZ" sz="3600" dirty="0"/>
          </a:p>
          <a:p>
            <a:pPr>
              <a:spcAft>
                <a:spcPts val="1200"/>
              </a:spcAft>
            </a:pPr>
            <a:r>
              <a:rPr lang="nl-NL" sz="3600" dirty="0" smtClean="0">
                <a:solidFill>
                  <a:srgbClr val="422526"/>
                </a:solidFill>
              </a:rPr>
              <a:t>Ik </a:t>
            </a:r>
            <a:r>
              <a:rPr lang="nl-NL" sz="3600" dirty="0">
                <a:solidFill>
                  <a:srgbClr val="422526"/>
                </a:solidFill>
              </a:rPr>
              <a:t>wil </a:t>
            </a:r>
            <a:r>
              <a:rPr lang="nl-NL" sz="3600" dirty="0" smtClean="0">
                <a:solidFill>
                  <a:srgbClr val="422526"/>
                </a:solidFill>
              </a:rPr>
              <a:t>een </a:t>
            </a:r>
            <a:r>
              <a:rPr lang="nl-NL" sz="3600" dirty="0">
                <a:solidFill>
                  <a:srgbClr val="422526"/>
                </a:solidFill>
              </a:rPr>
              <a:t>afspraak met je maken, ik kan </a:t>
            </a:r>
            <a:r>
              <a:rPr lang="cs-CZ" sz="3600" dirty="0" smtClean="0">
                <a:solidFill>
                  <a:srgbClr val="422526"/>
                </a:solidFill>
              </a:rPr>
              <a:t>__</a:t>
            </a:r>
            <a:r>
              <a:rPr lang="nl-NL" sz="3600" dirty="0" smtClean="0">
                <a:solidFill>
                  <a:srgbClr val="422526"/>
                </a:solidFill>
              </a:rPr>
              <a:t> </a:t>
            </a:r>
            <a:r>
              <a:rPr lang="nl-NL" sz="3600" dirty="0">
                <a:solidFill>
                  <a:srgbClr val="422526"/>
                </a:solidFill>
              </a:rPr>
              <a:t>pas volgende </a:t>
            </a:r>
            <a:r>
              <a:rPr lang="nl-NL" sz="3600" dirty="0" smtClean="0">
                <a:solidFill>
                  <a:srgbClr val="422526"/>
                </a:solidFill>
              </a:rPr>
              <a:t>week</a:t>
            </a:r>
            <a:r>
              <a:rPr lang="cs-CZ" sz="3600" dirty="0" smtClean="0">
                <a:solidFill>
                  <a:srgbClr val="422526"/>
                </a:solidFill>
              </a:rPr>
              <a:t>.</a:t>
            </a:r>
            <a:endParaRPr lang="cs-CZ" sz="3600" dirty="0"/>
          </a:p>
          <a:p>
            <a:pPr>
              <a:spcAft>
                <a:spcPts val="1200"/>
              </a:spcAft>
            </a:pPr>
            <a:r>
              <a:rPr lang="nl-NL" sz="3600" dirty="0">
                <a:solidFill>
                  <a:srgbClr val="422526"/>
                </a:solidFill>
              </a:rPr>
              <a:t>Ik heb vannacht </a:t>
            </a:r>
            <a:r>
              <a:rPr lang="cs-CZ" sz="3600" dirty="0" err="1" smtClean="0">
                <a:solidFill>
                  <a:srgbClr val="422526"/>
                </a:solidFill>
              </a:rPr>
              <a:t>slecht</a:t>
            </a:r>
            <a:r>
              <a:rPr lang="nl-NL" sz="3600" dirty="0" smtClean="0">
                <a:solidFill>
                  <a:srgbClr val="422526"/>
                </a:solidFill>
              </a:rPr>
              <a:t> </a:t>
            </a:r>
            <a:r>
              <a:rPr lang="nl-NL" sz="3600" dirty="0">
                <a:solidFill>
                  <a:srgbClr val="422526"/>
                </a:solidFill>
              </a:rPr>
              <a:t>geslapen en </a:t>
            </a:r>
            <a:r>
              <a:rPr lang="cs-CZ" sz="3600" dirty="0" smtClean="0">
                <a:solidFill>
                  <a:srgbClr val="422526"/>
                </a:solidFill>
              </a:rPr>
              <a:t>___</a:t>
            </a:r>
            <a:r>
              <a:rPr lang="nl-NL" sz="3600" dirty="0" smtClean="0">
                <a:solidFill>
                  <a:srgbClr val="422526"/>
                </a:solidFill>
              </a:rPr>
              <a:t> </a:t>
            </a:r>
            <a:r>
              <a:rPr lang="nl-NL" sz="3600" dirty="0">
                <a:solidFill>
                  <a:srgbClr val="422526"/>
                </a:solidFill>
              </a:rPr>
              <a:t>ben ik moe</a:t>
            </a:r>
            <a:r>
              <a:rPr lang="nl-NL" sz="3600" dirty="0" smtClean="0">
                <a:solidFill>
                  <a:srgbClr val="422526"/>
                </a:solidFill>
              </a:rPr>
              <a:t>.</a:t>
            </a:r>
            <a:endParaRPr lang="cs-CZ" sz="3600" dirty="0" smtClean="0">
              <a:solidFill>
                <a:srgbClr val="422526"/>
              </a:solidFill>
            </a:endParaRPr>
          </a:p>
          <a:p>
            <a:pPr>
              <a:spcAft>
                <a:spcPts val="1200"/>
              </a:spcAft>
            </a:pPr>
            <a:r>
              <a:rPr lang="nl-NL" sz="3600" dirty="0" smtClean="0">
                <a:solidFill>
                  <a:srgbClr val="422526"/>
                </a:solidFill>
              </a:rPr>
              <a:t>Ik heb vannacht </a:t>
            </a:r>
            <a:r>
              <a:rPr lang="cs-CZ" sz="3600" dirty="0" err="1" smtClean="0">
                <a:solidFill>
                  <a:srgbClr val="422526"/>
                </a:solidFill>
              </a:rPr>
              <a:t>goed</a:t>
            </a:r>
            <a:r>
              <a:rPr lang="nl-NL" sz="3600" dirty="0" smtClean="0">
                <a:solidFill>
                  <a:srgbClr val="422526"/>
                </a:solidFill>
              </a:rPr>
              <a:t> geslapen en </a:t>
            </a:r>
            <a:r>
              <a:rPr lang="cs-CZ" sz="3600" dirty="0" smtClean="0">
                <a:solidFill>
                  <a:srgbClr val="422526"/>
                </a:solidFill>
              </a:rPr>
              <a:t>___</a:t>
            </a:r>
            <a:r>
              <a:rPr lang="nl-NL" sz="3600" dirty="0" smtClean="0">
                <a:solidFill>
                  <a:srgbClr val="422526"/>
                </a:solidFill>
              </a:rPr>
              <a:t> ben ik moe.</a:t>
            </a:r>
            <a:endParaRPr lang="cs-CZ" sz="3600" dirty="0"/>
          </a:p>
          <a:p>
            <a:pPr>
              <a:spcAft>
                <a:spcPts val="1200"/>
              </a:spcAft>
            </a:pPr>
            <a:r>
              <a:rPr lang="nl-NL" sz="3600" dirty="0"/>
              <a:t> </a:t>
            </a:r>
            <a:r>
              <a:rPr lang="cs-CZ" sz="3600" dirty="0" err="1"/>
              <a:t>Aan</a:t>
            </a:r>
            <a:r>
              <a:rPr lang="cs-CZ" sz="3600" dirty="0"/>
              <a:t> </a:t>
            </a:r>
            <a:r>
              <a:rPr lang="cs-CZ" sz="3600" dirty="0" err="1"/>
              <a:t>yoga-doen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lekker</a:t>
            </a:r>
            <a:r>
              <a:rPr lang="cs-CZ" sz="3600" dirty="0"/>
              <a:t> en ________ </a:t>
            </a:r>
            <a:r>
              <a:rPr lang="cs-CZ" sz="3600" dirty="0" err="1"/>
              <a:t>is</a:t>
            </a:r>
            <a:r>
              <a:rPr lang="cs-CZ" sz="3600" dirty="0"/>
              <a:t> </a:t>
            </a:r>
            <a:r>
              <a:rPr lang="cs-CZ" sz="3600" dirty="0" err="1"/>
              <a:t>het</a:t>
            </a:r>
            <a:r>
              <a:rPr lang="cs-CZ" sz="3600" dirty="0"/>
              <a:t> </a:t>
            </a:r>
            <a:r>
              <a:rPr lang="cs-CZ" sz="3600" dirty="0" err="1"/>
              <a:t>gezond</a:t>
            </a:r>
            <a:r>
              <a:rPr lang="cs-CZ" sz="36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2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000" y="108239"/>
            <a:ext cx="5377873" cy="161145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OEFENING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339" y="2034193"/>
            <a:ext cx="7642610" cy="3362036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Schrijf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een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verhaal</a:t>
            </a:r>
            <a:r>
              <a:rPr lang="cs-CZ" dirty="0" smtClean="0">
                <a:solidFill>
                  <a:srgbClr val="0070C0"/>
                </a:solidFill>
              </a:rPr>
              <a:t> en </a:t>
            </a:r>
            <a:r>
              <a:rPr lang="cs-CZ" dirty="0" err="1" smtClean="0">
                <a:solidFill>
                  <a:srgbClr val="0070C0"/>
                </a:solidFill>
              </a:rPr>
              <a:t>maak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gebruik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van:</a:t>
            </a:r>
          </a:p>
          <a:p>
            <a:pPr marL="514350" indent="-514350">
              <a:buAutoNum type="arabicPeriod"/>
            </a:pPr>
            <a:r>
              <a:rPr lang="cs-CZ" dirty="0" err="1" smtClean="0">
                <a:solidFill>
                  <a:srgbClr val="0070C0"/>
                </a:solidFill>
              </a:rPr>
              <a:t>alle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VIER COÖRDINATIE VOEGWOORDEN </a:t>
            </a:r>
            <a:endParaRPr lang="cs-CZ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ten </a:t>
            </a:r>
            <a:r>
              <a:rPr lang="cs-CZ" dirty="0" err="1" smtClean="0">
                <a:solidFill>
                  <a:srgbClr val="0070C0"/>
                </a:solidFill>
              </a:rPr>
              <a:t>minste</a:t>
            </a:r>
            <a:r>
              <a:rPr lang="cs-CZ" dirty="0" smtClean="0">
                <a:solidFill>
                  <a:srgbClr val="0070C0"/>
                </a:solidFill>
              </a:rPr>
              <a:t> ACHT SUBORDINATIE </a:t>
            </a:r>
            <a:r>
              <a:rPr lang="cs-CZ" dirty="0" smtClean="0">
                <a:solidFill>
                  <a:srgbClr val="0070C0"/>
                </a:solidFill>
              </a:rPr>
              <a:t>VOEGWOORDEN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70C0"/>
                </a:solidFill>
              </a:rPr>
              <a:t>Ten </a:t>
            </a:r>
            <a:r>
              <a:rPr lang="cs-CZ" dirty="0" err="1" smtClean="0">
                <a:solidFill>
                  <a:srgbClr val="0070C0"/>
                </a:solidFill>
              </a:rPr>
              <a:t>minste</a:t>
            </a:r>
            <a:r>
              <a:rPr lang="cs-CZ" dirty="0" smtClean="0">
                <a:solidFill>
                  <a:srgbClr val="0070C0"/>
                </a:solidFill>
              </a:rPr>
              <a:t> VIER </a:t>
            </a:r>
            <a:r>
              <a:rPr lang="cs-CZ" dirty="0">
                <a:solidFill>
                  <a:srgbClr val="0070C0"/>
                </a:solidFill>
              </a:rPr>
              <a:t>VOEGWOORDELIJKE BIJWOORDEN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LET OP DE VOLGORDE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BEGIN ten </a:t>
            </a:r>
            <a:r>
              <a:rPr lang="cs-CZ" dirty="0" err="1" smtClean="0">
                <a:solidFill>
                  <a:srgbClr val="0070C0"/>
                </a:solidFill>
              </a:rPr>
              <a:t>minste</a:t>
            </a:r>
            <a:r>
              <a:rPr lang="cs-CZ" dirty="0" smtClean="0">
                <a:solidFill>
                  <a:srgbClr val="0070C0"/>
                </a:solidFill>
              </a:rPr>
              <a:t> VIER KEER MET DE BIJZIN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 descr="Fit woman doing ab exercise with swiss b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58" y="217776"/>
            <a:ext cx="1547091" cy="1392382"/>
          </a:xfrm>
          <a:prstGeom prst="rect">
            <a:avLst/>
          </a:prstGeom>
        </p:spPr>
      </p:pic>
      <p:pic>
        <p:nvPicPr>
          <p:cNvPr id="5" name="Obrázek 4" descr="On writ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98" y="3212326"/>
            <a:ext cx="4072644" cy="3395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7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5146" y="171190"/>
            <a:ext cx="4565072" cy="697057"/>
          </a:xfrm>
        </p:spPr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Volgorde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nakijk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08" y="803564"/>
            <a:ext cx="11804073" cy="5975927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Omdat</a:t>
            </a:r>
            <a:r>
              <a:rPr lang="cs-CZ" sz="2200" dirty="0">
                <a:solidFill>
                  <a:srgbClr val="C00000"/>
                </a:solidFill>
              </a:rPr>
              <a:t> Jan </a:t>
            </a:r>
            <a:r>
              <a:rPr lang="cs-CZ" sz="2200" dirty="0" err="1">
                <a:solidFill>
                  <a:srgbClr val="C00000"/>
                </a:solidFill>
              </a:rPr>
              <a:t>een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leuk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boek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voor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zijn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verjaardag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heeft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gekregen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hij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wilde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rustig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gaan</a:t>
            </a:r>
            <a:r>
              <a:rPr lang="cs-CZ" sz="2200" dirty="0">
                <a:solidFill>
                  <a:srgbClr val="C00000"/>
                </a:solidFill>
              </a:rPr>
              <a:t> lezen. 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Ik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vraag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me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af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of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hij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komt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vandaag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naar</a:t>
            </a:r>
            <a:r>
              <a:rPr lang="cs-CZ" sz="2200" dirty="0">
                <a:solidFill>
                  <a:srgbClr val="C00000"/>
                </a:solidFill>
              </a:rPr>
              <a:t> de les op </a:t>
            </a:r>
            <a:r>
              <a:rPr lang="cs-CZ" sz="2200" dirty="0" err="1">
                <a:solidFill>
                  <a:srgbClr val="C00000"/>
                </a:solidFill>
              </a:rPr>
              <a:t>tijd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>
                <a:solidFill>
                  <a:srgbClr val="C00000"/>
                </a:solidFill>
              </a:rPr>
              <a:t>De </a:t>
            </a:r>
            <a:r>
              <a:rPr lang="cs-CZ" sz="2200" dirty="0" err="1">
                <a:solidFill>
                  <a:srgbClr val="C00000"/>
                </a:solidFill>
              </a:rPr>
              <a:t>studenten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moeten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een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essay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schrijven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of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kunnen</a:t>
            </a:r>
            <a:r>
              <a:rPr lang="cs-CZ" sz="2200" dirty="0">
                <a:solidFill>
                  <a:srgbClr val="C00000"/>
                </a:solidFill>
              </a:rPr>
              <a:t> ze </a:t>
            </a:r>
            <a:r>
              <a:rPr lang="cs-CZ" sz="2200" dirty="0" err="1">
                <a:solidFill>
                  <a:srgbClr val="C00000"/>
                </a:solidFill>
              </a:rPr>
              <a:t>een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presentatie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geven</a:t>
            </a:r>
            <a:r>
              <a:rPr lang="cs-CZ" sz="2200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 smtClean="0">
                <a:solidFill>
                  <a:srgbClr val="C00000"/>
                </a:solidFill>
              </a:rPr>
              <a:t>Omdat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ik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me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niet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lekker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voel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ik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blijf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thuis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kind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wat</a:t>
            </a:r>
            <a:r>
              <a:rPr lang="cs-CZ" sz="2200" dirty="0">
                <a:solidFill>
                  <a:srgbClr val="C00000"/>
                </a:solidFill>
              </a:rPr>
              <a:t> in </a:t>
            </a: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water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is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gevallen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probeerde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om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aan</a:t>
            </a:r>
            <a:r>
              <a:rPr lang="cs-CZ" sz="2200" dirty="0">
                <a:solidFill>
                  <a:srgbClr val="C00000"/>
                </a:solidFill>
              </a:rPr>
              <a:t> de kant </a:t>
            </a:r>
            <a:r>
              <a:rPr lang="cs-CZ" sz="2200" dirty="0" err="1">
                <a:solidFill>
                  <a:srgbClr val="C00000"/>
                </a:solidFill>
              </a:rPr>
              <a:t>te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komen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Ik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houd</a:t>
            </a:r>
            <a:r>
              <a:rPr lang="cs-CZ" sz="2200" dirty="0">
                <a:solidFill>
                  <a:srgbClr val="C00000"/>
                </a:solidFill>
              </a:rPr>
              <a:t> van </a:t>
            </a:r>
            <a:r>
              <a:rPr lang="cs-CZ" sz="2200" dirty="0" err="1">
                <a:solidFill>
                  <a:srgbClr val="C00000"/>
                </a:solidFill>
              </a:rPr>
              <a:t>mensen</a:t>
            </a:r>
            <a:r>
              <a:rPr lang="cs-CZ" sz="2200" dirty="0">
                <a:solidFill>
                  <a:srgbClr val="C00000"/>
                </a:solidFill>
              </a:rPr>
              <a:t> met </a:t>
            </a:r>
            <a:r>
              <a:rPr lang="cs-CZ" sz="2200" dirty="0" err="1">
                <a:solidFill>
                  <a:srgbClr val="C00000"/>
                </a:solidFill>
              </a:rPr>
              <a:t>die</a:t>
            </a:r>
            <a:r>
              <a:rPr lang="cs-CZ" sz="2200" dirty="0">
                <a:solidFill>
                  <a:srgbClr val="C00000"/>
                </a:solidFill>
              </a:rPr>
              <a:t> je kan </a:t>
            </a:r>
            <a:r>
              <a:rPr lang="cs-CZ" sz="2200" dirty="0" err="1">
                <a:solidFill>
                  <a:srgbClr val="C00000"/>
                </a:solidFill>
              </a:rPr>
              <a:t>makkelijk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praten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>
                <a:solidFill>
                  <a:srgbClr val="C00000"/>
                </a:solidFill>
              </a:rPr>
              <a:t>Die </a:t>
            </a:r>
            <a:r>
              <a:rPr lang="cs-CZ" sz="2200" dirty="0" err="1">
                <a:solidFill>
                  <a:srgbClr val="C00000"/>
                </a:solidFill>
              </a:rPr>
              <a:t>twee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jongens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die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staan</a:t>
            </a:r>
            <a:r>
              <a:rPr lang="cs-CZ" sz="2200" dirty="0">
                <a:solidFill>
                  <a:srgbClr val="C00000"/>
                </a:solidFill>
              </a:rPr>
              <a:t> in de gang </a:t>
            </a:r>
            <a:r>
              <a:rPr lang="cs-CZ" sz="2200" dirty="0" err="1">
                <a:solidFill>
                  <a:srgbClr val="C00000"/>
                </a:solidFill>
              </a:rPr>
              <a:t>te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praten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zijn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mijn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broers</a:t>
            </a:r>
            <a:r>
              <a:rPr lang="cs-CZ" sz="2200" dirty="0">
                <a:solidFill>
                  <a:srgbClr val="C00000"/>
                </a:solidFill>
              </a:rPr>
              <a:t>. 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nieuwe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boek</a:t>
            </a:r>
            <a:r>
              <a:rPr lang="cs-CZ" sz="2200" dirty="0">
                <a:solidFill>
                  <a:srgbClr val="C00000"/>
                </a:solidFill>
              </a:rPr>
              <a:t> van </a:t>
            </a:r>
            <a:r>
              <a:rPr lang="cs-CZ" sz="2200" dirty="0" err="1">
                <a:solidFill>
                  <a:srgbClr val="C00000"/>
                </a:solidFill>
              </a:rPr>
              <a:t>deze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schrijver</a:t>
            </a:r>
            <a:r>
              <a:rPr lang="cs-CZ" sz="2200" dirty="0">
                <a:solidFill>
                  <a:srgbClr val="C00000"/>
                </a:solidFill>
              </a:rPr>
              <a:t> dat </a:t>
            </a:r>
            <a:r>
              <a:rPr lang="cs-CZ" sz="2200" dirty="0" err="1">
                <a:solidFill>
                  <a:srgbClr val="C00000"/>
                </a:solidFill>
              </a:rPr>
              <a:t>ligt</a:t>
            </a:r>
            <a:r>
              <a:rPr lang="cs-CZ" sz="2200" dirty="0">
                <a:solidFill>
                  <a:srgbClr val="C00000"/>
                </a:solidFill>
              </a:rPr>
              <a:t> nu in de </a:t>
            </a:r>
            <a:r>
              <a:rPr lang="cs-CZ" sz="2200" dirty="0" err="1">
                <a:solidFill>
                  <a:srgbClr val="C00000"/>
                </a:solidFill>
              </a:rPr>
              <a:t>winkel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is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hartstikke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leuk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neefje</a:t>
            </a:r>
            <a:r>
              <a:rPr lang="cs-CZ" sz="2200" dirty="0">
                <a:solidFill>
                  <a:srgbClr val="C00000"/>
                </a:solidFill>
              </a:rPr>
              <a:t> van Karel </a:t>
            </a:r>
            <a:r>
              <a:rPr lang="cs-CZ" sz="2200" dirty="0" err="1">
                <a:solidFill>
                  <a:srgbClr val="C00000"/>
                </a:solidFill>
              </a:rPr>
              <a:t>wie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werkt</a:t>
            </a:r>
            <a:r>
              <a:rPr lang="cs-CZ" sz="2200" dirty="0">
                <a:solidFill>
                  <a:srgbClr val="C00000"/>
                </a:solidFill>
              </a:rPr>
              <a:t> in de Albert </a:t>
            </a:r>
            <a:r>
              <a:rPr lang="cs-CZ" sz="2200" dirty="0" err="1">
                <a:solidFill>
                  <a:srgbClr val="C00000"/>
                </a:solidFill>
              </a:rPr>
              <a:t>Heijn</a:t>
            </a:r>
            <a:r>
              <a:rPr lang="cs-CZ" sz="2200" dirty="0">
                <a:solidFill>
                  <a:srgbClr val="C00000"/>
                </a:solidFill>
              </a:rPr>
              <a:t> op </a:t>
            </a: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Museumplein</a:t>
            </a:r>
            <a:r>
              <a:rPr lang="cs-CZ" sz="2200" dirty="0">
                <a:solidFill>
                  <a:srgbClr val="C00000"/>
                </a:solidFill>
              </a:rPr>
              <a:t>, </a:t>
            </a:r>
            <a:r>
              <a:rPr lang="cs-CZ" sz="2200" dirty="0" err="1">
                <a:solidFill>
                  <a:srgbClr val="C00000"/>
                </a:solidFill>
              </a:rPr>
              <a:t>gaat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trouwen</a:t>
            </a:r>
            <a:r>
              <a:rPr lang="cs-CZ" sz="2200" dirty="0" smtClean="0">
                <a:solidFill>
                  <a:srgbClr val="C00000"/>
                </a:solidFill>
              </a:rPr>
              <a:t>.</a:t>
            </a:r>
            <a:endParaRPr lang="cs-CZ" sz="800" dirty="0" smtClean="0">
              <a:solidFill>
                <a:srgbClr val="C00000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pakketje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wat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vandaag</a:t>
            </a:r>
            <a:r>
              <a:rPr lang="cs-CZ" sz="2200" dirty="0">
                <a:solidFill>
                  <a:srgbClr val="C00000"/>
                </a:solidFill>
              </a:rPr>
              <a:t> bij u </a:t>
            </a:r>
            <a:r>
              <a:rPr lang="cs-CZ" sz="2200" dirty="0" err="1">
                <a:solidFill>
                  <a:srgbClr val="C00000"/>
                </a:solidFill>
              </a:rPr>
              <a:t>arriveerde</a:t>
            </a:r>
            <a:r>
              <a:rPr lang="cs-CZ" sz="2200" dirty="0">
                <a:solidFill>
                  <a:srgbClr val="C00000"/>
                </a:solidFill>
              </a:rPr>
              <a:t>, u </a:t>
            </a:r>
            <a:r>
              <a:rPr lang="cs-CZ" sz="2200" dirty="0" err="1">
                <a:solidFill>
                  <a:srgbClr val="C00000"/>
                </a:solidFill>
              </a:rPr>
              <a:t>kunt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ophalen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eerstvolgende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werkdag</a:t>
            </a:r>
            <a:r>
              <a:rPr lang="cs-CZ" sz="2200" dirty="0">
                <a:solidFill>
                  <a:srgbClr val="C00000"/>
                </a:solidFill>
              </a:rPr>
              <a:t> bij </a:t>
            </a:r>
            <a:r>
              <a:rPr lang="cs-CZ" sz="2200" dirty="0" err="1">
                <a:solidFill>
                  <a:srgbClr val="C00000"/>
                </a:solidFill>
              </a:rPr>
              <a:t>het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postkantoor</a:t>
            </a:r>
            <a:r>
              <a:rPr lang="cs-CZ" sz="22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Obrázek 3" descr="Free illustration: Sherlock Holmes, Detective - Free Image on Pixaba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09" y="3205019"/>
            <a:ext cx="2305249" cy="1628082"/>
          </a:xfrm>
          <a:prstGeom prst="rect">
            <a:avLst/>
          </a:prstGeom>
        </p:spPr>
      </p:pic>
      <p:pic>
        <p:nvPicPr>
          <p:cNvPr id="5" name="Obrázek 4" descr="Clipart - thinkingboy out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2" y="171190"/>
            <a:ext cx="966859" cy="13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1324" y="171190"/>
            <a:ext cx="6289963" cy="697057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raadsels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–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raad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het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woord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! 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08" y="868247"/>
            <a:ext cx="11804073" cy="5911244"/>
          </a:xfrm>
        </p:spPr>
        <p:txBody>
          <a:bodyPr>
            <a:noAutofit/>
          </a:bodyPr>
          <a:lstStyle/>
          <a:p>
            <a:r>
              <a:rPr lang="nl-NL" sz="2400" dirty="0"/>
              <a:t>Hij is een persoon </a:t>
            </a:r>
            <a:r>
              <a:rPr lang="cs-CZ" sz="2400" dirty="0" err="1" smtClean="0"/>
              <a:t>naar</a:t>
            </a:r>
            <a:r>
              <a:rPr lang="nl-NL" sz="2400" dirty="0" smtClean="0"/>
              <a:t> </a:t>
            </a:r>
            <a:r>
              <a:rPr lang="nl-NL" sz="2400" dirty="0"/>
              <a:t>wie je </a:t>
            </a:r>
            <a:r>
              <a:rPr lang="cs-CZ" sz="2400" dirty="0" err="1" smtClean="0"/>
              <a:t>gaat</a:t>
            </a:r>
            <a:r>
              <a:rPr lang="nl-NL" sz="2400" dirty="0" smtClean="0"/>
              <a:t> </a:t>
            </a:r>
            <a:r>
              <a:rPr lang="nl-NL" sz="2400" dirty="0"/>
              <a:t>als jouw dier ziek is.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nl-NL" sz="2400" dirty="0"/>
              <a:t>Het is iets waarmee </a:t>
            </a:r>
            <a:r>
              <a:rPr lang="cs-CZ" sz="2400" dirty="0"/>
              <a:t>je de</a:t>
            </a:r>
            <a:r>
              <a:rPr lang="nl-NL" sz="2400" dirty="0"/>
              <a:t> dag moet beginnen</a:t>
            </a:r>
            <a:r>
              <a:rPr lang="cs-CZ" sz="2400" dirty="0"/>
              <a:t> en </a:t>
            </a:r>
            <a:r>
              <a:rPr lang="cs-CZ" sz="2400" dirty="0" err="1" smtClean="0"/>
              <a:t>waardoor</a:t>
            </a:r>
            <a:r>
              <a:rPr lang="cs-CZ" sz="2400" dirty="0" smtClean="0"/>
              <a:t> je </a:t>
            </a:r>
            <a:r>
              <a:rPr lang="cs-CZ" sz="2400" dirty="0" err="1" smtClean="0"/>
              <a:t>hersenen</a:t>
            </a:r>
            <a:r>
              <a:rPr lang="cs-CZ" sz="2400" dirty="0" smtClean="0"/>
              <a:t> </a:t>
            </a:r>
            <a:r>
              <a:rPr lang="cs-CZ" sz="2400" dirty="0" err="1" smtClean="0"/>
              <a:t>wakker</a:t>
            </a:r>
            <a:r>
              <a:rPr lang="cs-CZ" sz="2400" dirty="0" smtClean="0"/>
              <a:t> </a:t>
            </a:r>
            <a:r>
              <a:rPr lang="cs-CZ" sz="2400" dirty="0" err="1" smtClean="0"/>
              <a:t>wordt</a:t>
            </a:r>
            <a:r>
              <a:rPr lang="cs-CZ" sz="2400" dirty="0" smtClean="0"/>
              <a:t>.</a:t>
            </a:r>
            <a:endParaRPr lang="nl-NL" sz="2400" dirty="0"/>
          </a:p>
          <a:p>
            <a:endParaRPr lang="cs-CZ" sz="2400" dirty="0" smtClean="0"/>
          </a:p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plaats</a:t>
            </a:r>
            <a:r>
              <a:rPr lang="nl-NL" sz="2400" dirty="0" smtClean="0"/>
              <a:t> </a:t>
            </a:r>
            <a:r>
              <a:rPr lang="nl-NL" sz="2400" dirty="0"/>
              <a:t>waarover je moet gaan als je </a:t>
            </a:r>
            <a:r>
              <a:rPr lang="nl-NL" sz="2400" dirty="0" smtClean="0"/>
              <a:t>de </a:t>
            </a:r>
            <a:r>
              <a:rPr lang="nl-NL" sz="2400" dirty="0"/>
              <a:t>rivier </a:t>
            </a:r>
            <a:r>
              <a:rPr lang="nl-NL" sz="2400" dirty="0" smtClean="0"/>
              <a:t>wil</a:t>
            </a:r>
            <a:r>
              <a:rPr lang="cs-CZ" sz="2400" dirty="0" smtClean="0"/>
              <a:t> </a:t>
            </a:r>
            <a:r>
              <a:rPr lang="nl-NL" sz="2400" dirty="0" smtClean="0"/>
              <a:t>oversteken</a:t>
            </a:r>
            <a:r>
              <a:rPr lang="nl-NL" sz="2400" dirty="0"/>
              <a:t>.</a:t>
            </a:r>
          </a:p>
          <a:p>
            <a:endParaRPr lang="cs-CZ" sz="2400" dirty="0" smtClean="0"/>
          </a:p>
          <a:p>
            <a:r>
              <a:rPr lang="nl-NL" sz="2400" dirty="0" smtClean="0"/>
              <a:t>Het </a:t>
            </a:r>
            <a:r>
              <a:rPr lang="nl-NL" sz="2400" dirty="0"/>
              <a:t>zijn dingen die je met iemand wilt delen. Als je </a:t>
            </a:r>
            <a:r>
              <a:rPr lang="cs-CZ" sz="2400" dirty="0" err="1" smtClean="0"/>
              <a:t>het</a:t>
            </a:r>
            <a:r>
              <a:rPr lang="nl-NL" sz="2400" dirty="0" smtClean="0"/>
              <a:t> </a:t>
            </a:r>
            <a:r>
              <a:rPr lang="nl-NL" sz="2400" dirty="0"/>
              <a:t>deelt, heb je het niet. Wat is het? </a:t>
            </a:r>
            <a:endParaRPr lang="cs-CZ" sz="2400" dirty="0" smtClean="0"/>
          </a:p>
          <a:p>
            <a:endParaRPr lang="cs-CZ" sz="2400" dirty="0"/>
          </a:p>
          <a:p>
            <a:r>
              <a:rPr lang="nl-NL" sz="2400" dirty="0" smtClean="0"/>
              <a:t>Het </a:t>
            </a:r>
            <a:r>
              <a:rPr lang="nl-NL" sz="2400" dirty="0"/>
              <a:t>is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object</a:t>
            </a:r>
            <a:r>
              <a:rPr lang="nl-NL" sz="2400" dirty="0" smtClean="0"/>
              <a:t> </a:t>
            </a:r>
            <a:r>
              <a:rPr lang="nl-NL" sz="2400" dirty="0"/>
              <a:t>dat steeds van vorm verandert maar toch rond is. </a:t>
            </a:r>
            <a:endParaRPr lang="cs-CZ" sz="2400" dirty="0" smtClean="0"/>
          </a:p>
          <a:p>
            <a:endParaRPr lang="cs-CZ" sz="2400" dirty="0">
              <a:solidFill>
                <a:srgbClr val="C00000"/>
              </a:solidFill>
            </a:endParaRPr>
          </a:p>
          <a:p>
            <a:r>
              <a:rPr lang="nl-NL" sz="2400" dirty="0"/>
              <a:t>Het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nl-NL" sz="2400" dirty="0" smtClean="0"/>
              <a:t>tanden</a:t>
            </a:r>
            <a:r>
              <a:rPr lang="cs-CZ" sz="2400" dirty="0" smtClean="0"/>
              <a:t> </a:t>
            </a:r>
            <a:r>
              <a:rPr lang="cs-CZ" sz="2400" dirty="0" err="1" smtClean="0"/>
              <a:t>waarmee</a:t>
            </a:r>
            <a:r>
              <a:rPr lang="cs-CZ" sz="2400" dirty="0" smtClean="0"/>
              <a:t> </a:t>
            </a:r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</a:t>
            </a:r>
            <a:r>
              <a:rPr lang="cs-CZ" sz="2400" dirty="0"/>
              <a:t>kan </a:t>
            </a:r>
            <a:r>
              <a:rPr lang="cs-CZ" sz="2400" dirty="0" err="1"/>
              <a:t>eten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bijten</a:t>
            </a:r>
            <a:r>
              <a:rPr lang="cs-CZ" sz="2400" dirty="0"/>
              <a:t>. </a:t>
            </a:r>
            <a:r>
              <a:rPr lang="nl-NL" sz="2400" dirty="0"/>
              <a:t>Wat is het? </a:t>
            </a:r>
            <a:endParaRPr lang="cs-CZ" sz="2400" dirty="0"/>
          </a:p>
          <a:p>
            <a:endParaRPr lang="cs-CZ" sz="2200" dirty="0" smtClean="0">
              <a:solidFill>
                <a:srgbClr val="C00000"/>
              </a:solidFill>
            </a:endParaRPr>
          </a:p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iets</a:t>
            </a:r>
            <a:r>
              <a:rPr lang="cs-CZ" sz="2400" dirty="0" smtClean="0"/>
              <a:t>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lang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als</a:t>
            </a:r>
            <a:r>
              <a:rPr lang="cs-CZ" sz="2400" dirty="0" smtClean="0"/>
              <a:t> </a:t>
            </a:r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nl-NL" sz="2400" dirty="0" smtClean="0"/>
              <a:t>jong </a:t>
            </a:r>
            <a:r>
              <a:rPr lang="cs-CZ" sz="2400" dirty="0" err="1" smtClean="0"/>
              <a:t>is</a:t>
            </a:r>
            <a:r>
              <a:rPr lang="cs-CZ" sz="2400" dirty="0" smtClean="0"/>
              <a:t>, en </a:t>
            </a:r>
            <a:r>
              <a:rPr lang="cs-CZ" sz="2400" dirty="0" err="1" smtClean="0"/>
              <a:t>kort</a:t>
            </a:r>
            <a:r>
              <a:rPr lang="cs-CZ" sz="2400" dirty="0" smtClean="0"/>
              <a:t> </a:t>
            </a:r>
            <a:r>
              <a:rPr lang="cs-CZ" sz="2400" dirty="0" err="1" smtClean="0"/>
              <a:t>als</a:t>
            </a:r>
            <a:r>
              <a:rPr lang="cs-CZ" sz="2400" dirty="0" smtClean="0"/>
              <a:t> </a:t>
            </a:r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oud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. </a:t>
            </a:r>
            <a:r>
              <a:rPr lang="nl-NL" sz="2400" dirty="0"/>
              <a:t>Wat is het?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Het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een</a:t>
            </a:r>
            <a:r>
              <a:rPr lang="cs-CZ" sz="2400" dirty="0"/>
              <a:t> </a:t>
            </a:r>
            <a:r>
              <a:rPr lang="cs-CZ" sz="2400" dirty="0" err="1"/>
              <a:t>object</a:t>
            </a:r>
            <a:r>
              <a:rPr lang="cs-CZ" sz="2400" dirty="0"/>
              <a:t> dat </a:t>
            </a:r>
            <a:r>
              <a:rPr lang="cs-CZ" sz="2400" dirty="0" err="1"/>
              <a:t>stuk</a:t>
            </a:r>
            <a:r>
              <a:rPr lang="cs-CZ" sz="2400" dirty="0"/>
              <a:t>/kapot </a:t>
            </a:r>
            <a:r>
              <a:rPr lang="cs-CZ" sz="2400" dirty="0" err="1"/>
              <a:t>moet</a:t>
            </a:r>
            <a:r>
              <a:rPr lang="cs-CZ" sz="2400" dirty="0"/>
              <a:t> </a:t>
            </a:r>
            <a:r>
              <a:rPr lang="cs-CZ" sz="2400" dirty="0" err="1"/>
              <a:t>zijn</a:t>
            </a:r>
            <a:r>
              <a:rPr lang="cs-CZ" sz="2400" dirty="0"/>
              <a:t> </a:t>
            </a:r>
            <a:r>
              <a:rPr lang="cs-CZ" sz="2400" dirty="0" err="1"/>
              <a:t>om</a:t>
            </a:r>
            <a:r>
              <a:rPr lang="cs-CZ" sz="2400" dirty="0"/>
              <a:t> </a:t>
            </a:r>
            <a:r>
              <a:rPr lang="cs-CZ" sz="2400" dirty="0" err="1"/>
              <a:t>het</a:t>
            </a:r>
            <a:r>
              <a:rPr lang="cs-CZ" sz="2400" dirty="0"/>
              <a:t> </a:t>
            </a:r>
            <a:r>
              <a:rPr lang="cs-CZ" sz="2400" dirty="0" err="1"/>
              <a:t>te</a:t>
            </a:r>
            <a:r>
              <a:rPr lang="cs-CZ" sz="2400" dirty="0"/>
              <a:t> </a:t>
            </a:r>
            <a:r>
              <a:rPr lang="cs-CZ" sz="2400" dirty="0" err="1"/>
              <a:t>kunnen</a:t>
            </a:r>
            <a:r>
              <a:rPr lang="cs-CZ" sz="2400" dirty="0"/>
              <a:t> </a:t>
            </a:r>
            <a:r>
              <a:rPr lang="cs-CZ" sz="2400" dirty="0" err="1"/>
              <a:t>gebruiken</a:t>
            </a:r>
            <a:r>
              <a:rPr lang="cs-CZ" sz="2400" dirty="0"/>
              <a:t>. </a:t>
            </a:r>
          </a:p>
          <a:p>
            <a:endParaRPr lang="cs-CZ" sz="2200" dirty="0">
              <a:solidFill>
                <a:srgbClr val="C00000"/>
              </a:solidFill>
            </a:endParaRPr>
          </a:p>
        </p:txBody>
      </p:sp>
      <p:pic>
        <p:nvPicPr>
          <p:cNvPr id="5" name="Obrázek 4" descr="Clipart - thinkingboy out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78" y="4765328"/>
            <a:ext cx="1363703" cy="1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4800" b="1" dirty="0"/>
              <a:t>BEDANKT VOOR UW AANDACHT!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96752"/>
            <a:ext cx="7560840" cy="5400600"/>
          </a:xfrm>
        </p:spPr>
      </p:pic>
    </p:spTree>
    <p:extLst>
      <p:ext uri="{BB962C8B-B14F-4D97-AF65-F5344CB8AC3E}">
        <p14:creationId xmlns:p14="http://schemas.microsoft.com/office/powerpoint/2010/main" val="7329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3764" y="71853"/>
            <a:ext cx="9672782" cy="80789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latin typeface="+mn-lt"/>
              </a:rPr>
              <a:t>HOOFDZIN MET TWEE WERKWOORDEN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07816" y="959031"/>
            <a:ext cx="11859492" cy="48952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1ste ZINSDEEL + </a:t>
            </a:r>
            <a:r>
              <a:rPr lang="cs-CZ" sz="2400" b="1" dirty="0" smtClean="0">
                <a:solidFill>
                  <a:srgbClr val="FF0000"/>
                </a:solidFill>
              </a:rPr>
              <a:t>FINIET WERKWOORD </a:t>
            </a:r>
            <a:r>
              <a:rPr lang="cs-CZ" sz="2400" dirty="0" smtClean="0"/>
              <a:t>+ MIDDENSTUK + </a:t>
            </a:r>
            <a:r>
              <a:rPr lang="cs-CZ" sz="2400" b="1" dirty="0" smtClean="0">
                <a:solidFill>
                  <a:srgbClr val="FF0000"/>
                </a:solidFill>
              </a:rPr>
              <a:t>REST VAN WW</a:t>
            </a:r>
            <a:r>
              <a:rPr lang="cs-CZ" sz="2400" dirty="0" smtClean="0"/>
              <a:t> (+ LAATSTE ZINSDEEL )</a:t>
            </a: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07816" y="1607128"/>
          <a:ext cx="11794835" cy="49691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2584">
                  <a:extLst>
                    <a:ext uri="{9D8B030D-6E8A-4147-A177-3AD203B41FA5}">
                      <a16:colId xmlns:a16="http://schemas.microsoft.com/office/drawing/2014/main" val="1510088848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684719534"/>
                    </a:ext>
                  </a:extLst>
                </a:gridCol>
                <a:gridCol w="3883889">
                  <a:extLst>
                    <a:ext uri="{9D8B030D-6E8A-4147-A177-3AD203B41FA5}">
                      <a16:colId xmlns:a16="http://schemas.microsoft.com/office/drawing/2014/main" val="3376529264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2071797842"/>
                    </a:ext>
                  </a:extLst>
                </a:gridCol>
                <a:gridCol w="2133598">
                  <a:extLst>
                    <a:ext uri="{9D8B030D-6E8A-4147-A177-3AD203B41FA5}">
                      <a16:colId xmlns:a16="http://schemas.microsoft.com/office/drawing/2014/main" val="928137421"/>
                    </a:ext>
                  </a:extLst>
                </a:gridCol>
              </a:tblGrid>
              <a:tr h="75835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1ste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zinsdeel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FINIET WW </a:t>
                      </a:r>
                    </a:p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ANDERE</a:t>
                      </a: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WERKWOORDEN </a:t>
                      </a:r>
                    </a:p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(INFINITIEF/PARTICIPIUM)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30804"/>
                  </a:ext>
                </a:extLst>
              </a:tr>
              <a:tr h="79818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Ik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wil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morgen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vroeg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heel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graag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naar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fietsen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93441"/>
                  </a:ext>
                </a:extLst>
              </a:tr>
              <a:tr h="68252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Morgenochtend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kan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ik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niet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naar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fietsen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err="1" smtClean="0"/>
                        <a:t>wegens</a:t>
                      </a:r>
                      <a:r>
                        <a:rPr lang="cs-CZ" baseline="0" dirty="0" smtClean="0"/>
                        <a:t>  de </a:t>
                      </a:r>
                      <a:r>
                        <a:rPr lang="cs-CZ" baseline="0" dirty="0" err="1" smtClean="0"/>
                        <a:t>sneeuw</a:t>
                      </a:r>
                      <a:r>
                        <a:rPr lang="cs-CZ" baseline="0" dirty="0" smtClean="0"/>
                        <a:t>.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102"/>
                  </a:ext>
                </a:extLst>
              </a:tr>
              <a:tr h="682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Gisteravond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heeft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Hij</a:t>
                      </a:r>
                      <a:r>
                        <a:rPr lang="cs-CZ" dirty="0" smtClean="0"/>
                        <a:t> </a:t>
                      </a:r>
                      <a:r>
                        <a:rPr lang="cs-CZ" baseline="0" dirty="0" err="1" smtClean="0"/>
                        <a:t>heel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snel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naar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gefietst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25523"/>
                  </a:ext>
                </a:extLst>
              </a:tr>
              <a:tr h="68252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Mijn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broerje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heeft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gisteravond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heel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snel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naar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gefietst</a:t>
                      </a:r>
                      <a:endParaRPr lang="cs-CZ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 </a:t>
                      </a:r>
                      <a:r>
                        <a:rPr lang="cs-CZ" dirty="0" err="1" smtClean="0"/>
                        <a:t>zware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regen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08783"/>
                  </a:ext>
                </a:extLst>
              </a:tr>
              <a:tr h="68252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Zou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</a:t>
                      </a:r>
                      <a:r>
                        <a:rPr lang="cs-CZ" baseline="0" dirty="0" smtClean="0"/>
                        <a:t> na de les met </a:t>
                      </a:r>
                      <a:r>
                        <a:rPr lang="cs-CZ" baseline="0" dirty="0" err="1" smtClean="0"/>
                        <a:t>ons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naar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het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cafe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willen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meegaan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48655"/>
                  </a:ext>
                </a:extLst>
              </a:tr>
              <a:tr h="682524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Zijn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jullie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gisteren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nog</a:t>
                      </a:r>
                      <a:r>
                        <a:rPr lang="cs-CZ" baseline="0" dirty="0" smtClean="0"/>
                        <a:t> met de </a:t>
                      </a:r>
                      <a:r>
                        <a:rPr lang="cs-CZ" baseline="0" dirty="0" err="1" smtClean="0"/>
                        <a:t>kinderen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gaan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zwemmen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naar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het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nieuwe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zwembad</a:t>
                      </a:r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3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9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946" y="1265382"/>
            <a:ext cx="11963399" cy="5375562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>
                <a:solidFill>
                  <a:srgbClr val="C00000"/>
                </a:solidFill>
              </a:rPr>
              <a:t>TANGCONSTRUCTIE</a:t>
            </a:r>
            <a:r>
              <a:rPr lang="cs-CZ" sz="4000" dirty="0" smtClean="0"/>
              <a:t> – „KONTRUKCE KLEŠTÍ“</a:t>
            </a:r>
          </a:p>
          <a:p>
            <a:endParaRPr lang="cs-CZ" sz="1600" dirty="0"/>
          </a:p>
          <a:p>
            <a:r>
              <a:rPr lang="cs-CZ" sz="3200" i="1" dirty="0" err="1" smtClean="0">
                <a:solidFill>
                  <a:srgbClr val="7030A0"/>
                </a:solidFill>
              </a:rPr>
              <a:t>We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 smtClean="0">
                <a:solidFill>
                  <a:srgbClr val="C00000"/>
                </a:solidFill>
              </a:rPr>
              <a:t>hebben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heel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lang</a:t>
            </a:r>
            <a:r>
              <a:rPr lang="cs-CZ" sz="3200" i="1" dirty="0" smtClean="0">
                <a:solidFill>
                  <a:srgbClr val="7030A0"/>
                </a:solidFill>
              </a:rPr>
              <a:t> in de </a:t>
            </a:r>
            <a:r>
              <a:rPr lang="cs-CZ" sz="3200" i="1" dirty="0" err="1" smtClean="0">
                <a:solidFill>
                  <a:srgbClr val="7030A0"/>
                </a:solidFill>
              </a:rPr>
              <a:t>regen</a:t>
            </a:r>
            <a:r>
              <a:rPr lang="cs-CZ" sz="3200" i="1" dirty="0" smtClean="0">
                <a:solidFill>
                  <a:srgbClr val="7030A0"/>
                </a:solidFill>
              </a:rPr>
              <a:t> op </a:t>
            </a:r>
            <a:r>
              <a:rPr lang="cs-CZ" sz="3200" i="1" dirty="0" err="1" smtClean="0">
                <a:solidFill>
                  <a:srgbClr val="7030A0"/>
                </a:solidFill>
              </a:rPr>
              <a:t>jou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gewacht</a:t>
            </a:r>
            <a:r>
              <a:rPr lang="cs-CZ" sz="3200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cs-CZ" sz="3200" i="1" dirty="0" err="1">
                <a:solidFill>
                  <a:srgbClr val="7030A0"/>
                </a:solidFill>
              </a:rPr>
              <a:t>W</a:t>
            </a:r>
            <a:r>
              <a:rPr lang="cs-CZ" sz="3200" i="1" dirty="0" err="1" smtClean="0">
                <a:solidFill>
                  <a:srgbClr val="7030A0"/>
                </a:solidFill>
              </a:rPr>
              <a:t>e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willen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zeker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niet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zo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lang</a:t>
            </a:r>
            <a:r>
              <a:rPr lang="cs-CZ" sz="3200" i="1" dirty="0" smtClean="0">
                <a:solidFill>
                  <a:srgbClr val="7030A0"/>
                </a:solidFill>
              </a:rPr>
              <a:t> in de </a:t>
            </a:r>
            <a:r>
              <a:rPr lang="cs-CZ" sz="3200" i="1" dirty="0" err="1" smtClean="0">
                <a:solidFill>
                  <a:srgbClr val="7030A0"/>
                </a:solidFill>
              </a:rPr>
              <a:t>regen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willen</a:t>
            </a:r>
            <a:r>
              <a:rPr lang="cs-CZ" sz="3200" b="1" i="1" u="sng" dirty="0">
                <a:solidFill>
                  <a:srgbClr val="C0000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wachten</a:t>
            </a:r>
            <a:r>
              <a:rPr lang="cs-CZ" sz="3200" b="1" i="1" u="sng" dirty="0">
                <a:solidFill>
                  <a:srgbClr val="C00000"/>
                </a:solidFill>
              </a:rPr>
              <a:t> </a:t>
            </a:r>
            <a:r>
              <a:rPr lang="cs-CZ" sz="3200" i="1" dirty="0" smtClean="0">
                <a:solidFill>
                  <a:srgbClr val="7030A0"/>
                </a:solidFill>
              </a:rPr>
              <a:t>op </a:t>
            </a:r>
            <a:r>
              <a:rPr lang="cs-CZ" sz="3200" i="1" dirty="0" err="1" smtClean="0">
                <a:solidFill>
                  <a:srgbClr val="7030A0"/>
                </a:solidFill>
              </a:rPr>
              <a:t>jou</a:t>
            </a:r>
            <a:r>
              <a:rPr lang="cs-CZ" sz="32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cs-CZ" sz="3200" i="1" dirty="0" err="1" smtClean="0">
                <a:solidFill>
                  <a:srgbClr val="7030A0"/>
                </a:solidFill>
              </a:rPr>
              <a:t>We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willen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zeker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niet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zo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i="1" dirty="0" err="1" smtClean="0">
                <a:solidFill>
                  <a:srgbClr val="7030A0"/>
                </a:solidFill>
              </a:rPr>
              <a:t>lang</a:t>
            </a:r>
            <a:r>
              <a:rPr lang="cs-CZ" sz="3200" i="1" dirty="0" smtClean="0">
                <a:solidFill>
                  <a:srgbClr val="7030A0"/>
                </a:solidFill>
              </a:rPr>
              <a:t> op </a:t>
            </a:r>
            <a:r>
              <a:rPr lang="cs-CZ" sz="3200" i="1" dirty="0" err="1" smtClean="0">
                <a:solidFill>
                  <a:srgbClr val="7030A0"/>
                </a:solidFill>
              </a:rPr>
              <a:t>jou</a:t>
            </a:r>
            <a:r>
              <a:rPr lang="cs-CZ" sz="3200" i="1" dirty="0" smtClean="0">
                <a:solidFill>
                  <a:srgbClr val="7030A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willen</a:t>
            </a:r>
            <a:r>
              <a:rPr lang="cs-CZ" sz="3200" b="1" i="1" u="sng" dirty="0">
                <a:solidFill>
                  <a:srgbClr val="C00000"/>
                </a:solidFill>
              </a:rPr>
              <a:t> </a:t>
            </a:r>
            <a:r>
              <a:rPr lang="cs-CZ" sz="3200" b="1" i="1" u="sng" dirty="0" err="1">
                <a:solidFill>
                  <a:srgbClr val="C00000"/>
                </a:solidFill>
              </a:rPr>
              <a:t>wachten</a:t>
            </a:r>
            <a:r>
              <a:rPr lang="cs-CZ" sz="3200" b="1" i="1" u="sng" dirty="0">
                <a:solidFill>
                  <a:srgbClr val="C00000"/>
                </a:solidFill>
              </a:rPr>
              <a:t> </a:t>
            </a:r>
            <a:r>
              <a:rPr lang="cs-CZ" sz="3200" i="1" dirty="0" smtClean="0">
                <a:solidFill>
                  <a:srgbClr val="7030A0"/>
                </a:solidFill>
              </a:rPr>
              <a:t>in de </a:t>
            </a:r>
            <a:r>
              <a:rPr lang="cs-CZ" sz="3200" i="1" dirty="0" err="1" smtClean="0">
                <a:solidFill>
                  <a:srgbClr val="7030A0"/>
                </a:solidFill>
              </a:rPr>
              <a:t>regen</a:t>
            </a:r>
            <a:r>
              <a:rPr lang="cs-CZ" sz="3200" i="1" dirty="0" smtClean="0">
                <a:solidFill>
                  <a:srgbClr val="7030A0"/>
                </a:solidFill>
              </a:rPr>
              <a:t>.</a:t>
            </a:r>
          </a:p>
          <a:p>
            <a:endParaRPr lang="cs-CZ" dirty="0" smtClean="0"/>
          </a:p>
          <a:p>
            <a:r>
              <a:rPr lang="cs-CZ" i="1" dirty="0" err="1" smtClean="0"/>
              <a:t>Wat</a:t>
            </a:r>
            <a:r>
              <a:rPr lang="cs-CZ" i="1" dirty="0" smtClean="0"/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heb</a:t>
            </a:r>
            <a:r>
              <a:rPr lang="cs-CZ" i="1" dirty="0" smtClean="0"/>
              <a:t> je hen </a:t>
            </a:r>
            <a:r>
              <a:rPr lang="cs-CZ" i="1" dirty="0" err="1" smtClean="0"/>
              <a:t>gisteren</a:t>
            </a:r>
            <a:r>
              <a:rPr lang="cs-CZ" i="1" dirty="0" smtClean="0"/>
              <a:t> </a:t>
            </a:r>
            <a:r>
              <a:rPr lang="cs-CZ" i="1" dirty="0" err="1" smtClean="0"/>
              <a:t>tijdens</a:t>
            </a:r>
            <a:r>
              <a:rPr lang="cs-CZ" i="1" dirty="0" smtClean="0"/>
              <a:t> </a:t>
            </a:r>
            <a:r>
              <a:rPr lang="cs-CZ" i="1" dirty="0" err="1" smtClean="0"/>
              <a:t>het</a:t>
            </a:r>
            <a:r>
              <a:rPr lang="cs-CZ" i="1" dirty="0" smtClean="0"/>
              <a:t> </a:t>
            </a:r>
            <a:r>
              <a:rPr lang="cs-CZ" i="1" dirty="0" err="1" smtClean="0"/>
              <a:t>gesprek</a:t>
            </a:r>
            <a:r>
              <a:rPr lang="cs-CZ" i="1" dirty="0" smtClean="0"/>
              <a:t> in </a:t>
            </a:r>
            <a:r>
              <a:rPr lang="cs-CZ" i="1" dirty="0" err="1" smtClean="0"/>
              <a:t>het</a:t>
            </a:r>
            <a:r>
              <a:rPr lang="cs-CZ" i="1" dirty="0" smtClean="0"/>
              <a:t> café </a:t>
            </a:r>
            <a:r>
              <a:rPr lang="cs-CZ" i="1" dirty="0" err="1" smtClean="0"/>
              <a:t>over</a:t>
            </a:r>
            <a:r>
              <a:rPr lang="cs-CZ" i="1" dirty="0" smtClean="0"/>
              <a:t> je </a:t>
            </a:r>
            <a:r>
              <a:rPr lang="cs-CZ" i="1" dirty="0" err="1" smtClean="0"/>
              <a:t>ouders</a:t>
            </a:r>
            <a:r>
              <a:rPr lang="cs-CZ" i="1" dirty="0" smtClean="0"/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verteld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Wat</a:t>
            </a:r>
            <a:r>
              <a:rPr lang="cs-CZ" i="1" dirty="0" smtClean="0"/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heb</a:t>
            </a:r>
            <a:r>
              <a:rPr lang="cs-CZ" i="1" dirty="0" smtClean="0"/>
              <a:t> je hen </a:t>
            </a:r>
            <a:r>
              <a:rPr lang="cs-CZ" i="1" dirty="0" err="1" smtClean="0"/>
              <a:t>gisteren</a:t>
            </a:r>
            <a:r>
              <a:rPr lang="cs-CZ" i="1" dirty="0" smtClean="0"/>
              <a:t> </a:t>
            </a:r>
            <a:r>
              <a:rPr lang="cs-CZ" i="1" dirty="0" err="1" smtClean="0"/>
              <a:t>tijdens</a:t>
            </a:r>
            <a:r>
              <a:rPr lang="cs-CZ" i="1" dirty="0" smtClean="0"/>
              <a:t> </a:t>
            </a:r>
            <a:r>
              <a:rPr lang="cs-CZ" i="1" dirty="0" err="1" smtClean="0"/>
              <a:t>het</a:t>
            </a:r>
            <a:r>
              <a:rPr lang="cs-CZ" i="1" dirty="0" smtClean="0"/>
              <a:t> interview in zet café </a:t>
            </a:r>
            <a:r>
              <a:rPr lang="cs-CZ" b="1" i="1" u="sng" dirty="0" err="1">
                <a:solidFill>
                  <a:srgbClr val="C00000"/>
                </a:solidFill>
              </a:rPr>
              <a:t>verteld</a:t>
            </a:r>
            <a:r>
              <a:rPr lang="cs-CZ" i="1" dirty="0" smtClean="0"/>
              <a:t> </a:t>
            </a:r>
            <a:r>
              <a:rPr lang="cs-CZ" i="1" dirty="0" err="1" smtClean="0"/>
              <a:t>over</a:t>
            </a:r>
            <a:r>
              <a:rPr lang="cs-CZ" i="1" dirty="0" smtClean="0"/>
              <a:t> je </a:t>
            </a:r>
            <a:r>
              <a:rPr lang="cs-CZ" i="1" dirty="0" err="1" smtClean="0"/>
              <a:t>ouders</a:t>
            </a:r>
            <a:r>
              <a:rPr lang="cs-CZ" i="1" dirty="0" smtClean="0"/>
              <a:t>? </a:t>
            </a:r>
          </a:p>
          <a:p>
            <a:r>
              <a:rPr lang="cs-CZ" i="1" dirty="0" err="1" smtClean="0"/>
              <a:t>Wat</a:t>
            </a:r>
            <a:r>
              <a:rPr lang="cs-CZ" i="1" dirty="0" smtClean="0"/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heb</a:t>
            </a:r>
            <a:r>
              <a:rPr lang="cs-CZ" i="1" dirty="0" smtClean="0"/>
              <a:t> je hen </a:t>
            </a:r>
            <a:r>
              <a:rPr lang="cs-CZ" i="1" dirty="0" err="1" smtClean="0"/>
              <a:t>gisteren</a:t>
            </a:r>
            <a:r>
              <a:rPr lang="cs-CZ" i="1" dirty="0" smtClean="0"/>
              <a:t> in dat café </a:t>
            </a:r>
            <a:r>
              <a:rPr lang="cs-CZ" i="1" dirty="0" err="1" smtClean="0"/>
              <a:t>over</a:t>
            </a:r>
            <a:r>
              <a:rPr lang="cs-CZ" i="1" dirty="0" smtClean="0"/>
              <a:t> je </a:t>
            </a:r>
            <a:r>
              <a:rPr lang="cs-CZ" i="1" dirty="0" err="1" smtClean="0"/>
              <a:t>ouders</a:t>
            </a:r>
            <a:r>
              <a:rPr lang="cs-CZ" i="1" dirty="0" smtClean="0"/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verteld</a:t>
            </a:r>
            <a:r>
              <a:rPr lang="cs-CZ" i="1" dirty="0" smtClean="0"/>
              <a:t> </a:t>
            </a:r>
            <a:r>
              <a:rPr lang="cs-CZ" i="1" dirty="0" err="1" smtClean="0"/>
              <a:t>tijdens</a:t>
            </a:r>
            <a:r>
              <a:rPr lang="cs-CZ" i="1" dirty="0" smtClean="0"/>
              <a:t> </a:t>
            </a:r>
            <a:r>
              <a:rPr lang="cs-CZ" i="1" dirty="0" err="1" smtClean="0"/>
              <a:t>het</a:t>
            </a:r>
            <a:r>
              <a:rPr lang="cs-CZ" i="1" dirty="0" smtClean="0"/>
              <a:t> interview?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63946" y="246495"/>
            <a:ext cx="9081654" cy="8078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002060"/>
                </a:solidFill>
                <a:latin typeface="+mn-lt"/>
              </a:rPr>
              <a:t>HOOFDZIN MET TWEE WERKWOORDEN</a:t>
            </a:r>
            <a:endParaRPr lang="cs-CZ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Obrázek 4" descr="&lt;strong&gt;Pliers&lt;/strong&gt; | Jeremy Brook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56" y="110691"/>
            <a:ext cx="2540001" cy="25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36" y="157018"/>
            <a:ext cx="11970327" cy="102523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OEFENING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maak</a:t>
            </a:r>
            <a:r>
              <a:rPr lang="cs-CZ" sz="4000" dirty="0" smtClean="0">
                <a:solidFill>
                  <a:srgbClr val="0070C0"/>
                </a:solidFill>
              </a:rPr>
              <a:t> ten </a:t>
            </a:r>
            <a:r>
              <a:rPr lang="cs-CZ" sz="4000" dirty="0" err="1" smtClean="0">
                <a:solidFill>
                  <a:srgbClr val="0070C0"/>
                </a:solidFill>
              </a:rPr>
              <a:t>minste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twee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volgordevari</a:t>
            </a:r>
            <a:r>
              <a:rPr lang="en-US" sz="4000" dirty="0" smtClean="0">
                <a:solidFill>
                  <a:srgbClr val="0070C0"/>
                </a:solidFill>
              </a:rPr>
              <a:t>a</a:t>
            </a:r>
            <a:r>
              <a:rPr lang="cs-CZ" sz="4000" dirty="0" err="1" smtClean="0">
                <a:solidFill>
                  <a:srgbClr val="0070C0"/>
                </a:solidFill>
              </a:rPr>
              <a:t>nten</a:t>
            </a:r>
            <a:r>
              <a:rPr lang="cs-CZ" sz="4000" dirty="0" smtClean="0">
                <a:solidFill>
                  <a:srgbClr val="0070C0"/>
                </a:solidFill>
              </a:rPr>
              <a:t>: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5" y="1182256"/>
            <a:ext cx="11637819" cy="55695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/>
              <a:t>De </a:t>
            </a:r>
            <a:r>
              <a:rPr lang="cs-CZ" dirty="0" err="1"/>
              <a:t>studenten</a:t>
            </a:r>
            <a:r>
              <a:rPr lang="cs-CZ" dirty="0"/>
              <a:t> -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laat</a:t>
            </a:r>
            <a:r>
              <a:rPr lang="cs-CZ" dirty="0"/>
              <a:t> - </a:t>
            </a:r>
            <a:r>
              <a:rPr lang="cs-CZ" dirty="0" err="1"/>
              <a:t>voor</a:t>
            </a:r>
            <a:r>
              <a:rPr lang="cs-CZ" dirty="0"/>
              <a:t> de les – </a:t>
            </a:r>
            <a:r>
              <a:rPr lang="cs-CZ" dirty="0" err="1"/>
              <a:t>vanochtend</a:t>
            </a:r>
            <a:r>
              <a:rPr lang="cs-CZ" dirty="0"/>
              <a:t>.  </a:t>
            </a:r>
            <a:r>
              <a:rPr lang="cs-CZ" i="1" dirty="0">
                <a:solidFill>
                  <a:srgbClr val="0070C0"/>
                </a:solidFill>
              </a:rPr>
              <a:t>(</a:t>
            </a:r>
            <a:r>
              <a:rPr lang="cs-CZ" i="1" dirty="0" err="1">
                <a:solidFill>
                  <a:srgbClr val="0070C0"/>
                </a:solidFill>
              </a:rPr>
              <a:t>zijn</a:t>
            </a:r>
            <a:r>
              <a:rPr lang="cs-CZ" i="1" dirty="0">
                <a:solidFill>
                  <a:srgbClr val="0070C0"/>
                </a:solidFill>
              </a:rPr>
              <a:t> – </a:t>
            </a:r>
            <a:r>
              <a:rPr lang="cs-CZ" i="1" dirty="0" err="1">
                <a:solidFill>
                  <a:srgbClr val="0070C0"/>
                </a:solidFill>
              </a:rPr>
              <a:t>gekomen</a:t>
            </a:r>
            <a:r>
              <a:rPr lang="cs-CZ" i="1" dirty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/>
              <a:t>Ik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en-US" dirty="0" err="1"/>
              <a:t>gisteren</a:t>
            </a:r>
            <a:r>
              <a:rPr lang="cs-CZ" dirty="0"/>
              <a:t> – in </a:t>
            </a:r>
            <a:r>
              <a:rPr lang="cs-CZ" dirty="0" err="1"/>
              <a:t>Praag</a:t>
            </a:r>
            <a:r>
              <a:rPr lang="cs-CZ" dirty="0"/>
              <a:t> -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heel</a:t>
            </a:r>
            <a:r>
              <a:rPr lang="cs-CZ" dirty="0"/>
              <a:t> </a:t>
            </a:r>
            <a:r>
              <a:rPr lang="cs-CZ" dirty="0" err="1"/>
              <a:t>mooi</a:t>
            </a:r>
            <a:r>
              <a:rPr lang="cs-CZ" dirty="0"/>
              <a:t> </a:t>
            </a:r>
            <a:r>
              <a:rPr lang="cs-CZ" dirty="0" err="1"/>
              <a:t>cadeau</a:t>
            </a:r>
            <a:r>
              <a:rPr lang="cs-CZ" dirty="0"/>
              <a:t> – </a:t>
            </a:r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dirty="0" err="1"/>
              <a:t>mijn</a:t>
            </a:r>
            <a:r>
              <a:rPr lang="cs-CZ" dirty="0"/>
              <a:t> </a:t>
            </a:r>
            <a:r>
              <a:rPr lang="cs-CZ" dirty="0" err="1"/>
              <a:t>broer</a:t>
            </a:r>
            <a:r>
              <a:rPr lang="cs-CZ" dirty="0"/>
              <a:t> </a:t>
            </a:r>
            <a:r>
              <a:rPr lang="cs-CZ" i="1" dirty="0">
                <a:solidFill>
                  <a:srgbClr val="0070C0"/>
                </a:solidFill>
              </a:rPr>
              <a:t>(</a:t>
            </a:r>
            <a:r>
              <a:rPr lang="cs-CZ" i="1" dirty="0" err="1">
                <a:solidFill>
                  <a:srgbClr val="0070C0"/>
                </a:solidFill>
              </a:rPr>
              <a:t>heb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gekocht</a:t>
            </a:r>
            <a:r>
              <a:rPr lang="cs-CZ" i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/>
              <a:t>Morgen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cs-CZ" dirty="0" err="1"/>
              <a:t>we</a:t>
            </a:r>
            <a:r>
              <a:rPr lang="cs-CZ" dirty="0"/>
              <a:t> – </a:t>
            </a:r>
            <a:r>
              <a:rPr lang="cs-CZ" dirty="0" err="1"/>
              <a:t>ons</a:t>
            </a:r>
            <a:r>
              <a:rPr lang="cs-CZ" dirty="0"/>
              <a:t> - </a:t>
            </a:r>
            <a:r>
              <a:rPr lang="cs-CZ" dirty="0" err="1"/>
              <a:t>danzij</a:t>
            </a:r>
            <a:r>
              <a:rPr lang="cs-CZ" dirty="0"/>
              <a:t> </a:t>
            </a:r>
            <a:r>
              <a:rPr lang="cs-CZ" dirty="0" err="1"/>
              <a:t>vakantie</a:t>
            </a:r>
            <a:r>
              <a:rPr lang="cs-CZ" dirty="0"/>
              <a:t> – </a:t>
            </a:r>
            <a:r>
              <a:rPr lang="cs-CZ" dirty="0" err="1"/>
              <a:t>niet</a:t>
            </a:r>
            <a:r>
              <a:rPr lang="cs-CZ" dirty="0"/>
              <a:t>  </a:t>
            </a:r>
            <a:r>
              <a:rPr lang="cs-CZ" i="1" dirty="0">
                <a:solidFill>
                  <a:srgbClr val="0070C0"/>
                </a:solidFill>
              </a:rPr>
              <a:t>(</a:t>
            </a:r>
            <a:r>
              <a:rPr lang="cs-CZ" i="1" dirty="0" err="1">
                <a:solidFill>
                  <a:srgbClr val="0070C0"/>
                </a:solidFill>
              </a:rPr>
              <a:t>hoeven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te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haasten</a:t>
            </a:r>
            <a:r>
              <a:rPr lang="cs-CZ" i="1" dirty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/>
              <a:t>Je – </a:t>
            </a:r>
            <a:r>
              <a:rPr lang="cs-CZ" dirty="0" err="1"/>
              <a:t>veel</a:t>
            </a:r>
            <a:r>
              <a:rPr lang="cs-CZ" dirty="0"/>
              <a:t> </a:t>
            </a:r>
            <a:r>
              <a:rPr lang="cs-CZ" dirty="0" err="1"/>
              <a:t>mooie</a:t>
            </a:r>
            <a:r>
              <a:rPr lang="cs-CZ" dirty="0"/>
              <a:t> </a:t>
            </a:r>
            <a:r>
              <a:rPr lang="cs-CZ" dirty="0" err="1"/>
              <a:t>wijken</a:t>
            </a:r>
            <a:r>
              <a:rPr lang="cs-CZ" dirty="0"/>
              <a:t> – in </a:t>
            </a:r>
            <a:r>
              <a:rPr lang="cs-CZ" dirty="0" err="1"/>
              <a:t>Praag</a:t>
            </a:r>
            <a:r>
              <a:rPr lang="cs-CZ" dirty="0"/>
              <a:t> </a:t>
            </a:r>
            <a:r>
              <a:rPr lang="cs-CZ" i="1" dirty="0">
                <a:solidFill>
                  <a:srgbClr val="0070C0"/>
                </a:solidFill>
              </a:rPr>
              <a:t>(kan – </a:t>
            </a:r>
            <a:r>
              <a:rPr lang="cs-CZ" i="1" dirty="0" err="1">
                <a:solidFill>
                  <a:srgbClr val="0070C0"/>
                </a:solidFill>
              </a:rPr>
              <a:t>vinden</a:t>
            </a:r>
            <a:r>
              <a:rPr lang="cs-CZ" i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/>
              <a:t>Mijn</a:t>
            </a:r>
            <a:r>
              <a:rPr lang="cs-CZ" dirty="0"/>
              <a:t> </a:t>
            </a:r>
            <a:r>
              <a:rPr lang="cs-CZ" dirty="0" err="1"/>
              <a:t>vriend</a:t>
            </a:r>
            <a:r>
              <a:rPr lang="cs-CZ" dirty="0"/>
              <a:t> </a:t>
            </a:r>
            <a:r>
              <a:rPr lang="cs-CZ" dirty="0" smtClean="0"/>
              <a:t>-</a:t>
            </a:r>
            <a:r>
              <a:rPr lang="cs-CZ" dirty="0" err="1" smtClean="0"/>
              <a:t>gisteravond</a:t>
            </a:r>
            <a:r>
              <a:rPr lang="cs-CZ" dirty="0" smtClean="0"/>
              <a:t> - </a:t>
            </a:r>
            <a:r>
              <a:rPr lang="cs-CZ" dirty="0" err="1" smtClean="0"/>
              <a:t>bloemen</a:t>
            </a:r>
            <a:r>
              <a:rPr lang="cs-CZ" dirty="0" smtClean="0"/>
              <a:t> - </a:t>
            </a:r>
            <a:r>
              <a:rPr lang="cs-CZ" dirty="0" err="1"/>
              <a:t>mij</a:t>
            </a: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cs-CZ" dirty="0" err="1" smtClean="0"/>
              <a:t>voor</a:t>
            </a:r>
            <a:r>
              <a:rPr lang="cs-CZ" dirty="0" smtClean="0"/>
              <a:t> </a:t>
            </a:r>
            <a:r>
              <a:rPr lang="cs-CZ" dirty="0" err="1"/>
              <a:t>mijn</a:t>
            </a:r>
            <a:r>
              <a:rPr lang="cs-CZ" dirty="0"/>
              <a:t> </a:t>
            </a:r>
            <a:r>
              <a:rPr lang="cs-CZ" dirty="0" err="1"/>
              <a:t>verjaardag</a:t>
            </a:r>
            <a:r>
              <a:rPr lang="cs-CZ" dirty="0" smtClean="0"/>
              <a:t>. </a:t>
            </a:r>
            <a:r>
              <a:rPr lang="cs-CZ" i="1" dirty="0">
                <a:solidFill>
                  <a:srgbClr val="0070C0"/>
                </a:solidFill>
              </a:rPr>
              <a:t>(</a:t>
            </a:r>
            <a:r>
              <a:rPr lang="cs-CZ" i="1" dirty="0" err="1">
                <a:solidFill>
                  <a:srgbClr val="0070C0"/>
                </a:solidFill>
              </a:rPr>
              <a:t>heeft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gegeven</a:t>
            </a:r>
            <a:r>
              <a:rPr lang="cs-CZ" i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 smtClean="0"/>
              <a:t>ik</a:t>
            </a:r>
            <a:r>
              <a:rPr lang="cs-CZ" dirty="0" smtClean="0"/>
              <a:t> - </a:t>
            </a:r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goede</a:t>
            </a:r>
            <a:r>
              <a:rPr lang="cs-CZ" dirty="0" smtClean="0"/>
              <a:t> </a:t>
            </a:r>
            <a:r>
              <a:rPr lang="cs-CZ" dirty="0" err="1" smtClean="0"/>
              <a:t>nieuws</a:t>
            </a:r>
            <a:r>
              <a:rPr lang="cs-CZ" dirty="0" smtClean="0"/>
              <a:t> -  </a:t>
            </a:r>
            <a:r>
              <a:rPr lang="cs-CZ" dirty="0"/>
              <a:t>hem </a:t>
            </a:r>
            <a:r>
              <a:rPr lang="cs-CZ" dirty="0" smtClean="0"/>
              <a:t>-  </a:t>
            </a:r>
            <a:r>
              <a:rPr lang="cs-CZ" dirty="0" err="1"/>
              <a:t>tijdens</a:t>
            </a:r>
            <a:r>
              <a:rPr lang="cs-CZ" dirty="0"/>
              <a:t> de </a:t>
            </a:r>
            <a:r>
              <a:rPr lang="cs-CZ" dirty="0" err="1"/>
              <a:t>vergadering</a:t>
            </a:r>
            <a:r>
              <a:rPr lang="cs-CZ" dirty="0"/>
              <a:t>? 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0070C0"/>
                </a:solidFill>
              </a:rPr>
              <a:t>(</a:t>
            </a:r>
            <a:r>
              <a:rPr lang="cs-CZ" i="1" dirty="0">
                <a:solidFill>
                  <a:srgbClr val="0070C0"/>
                </a:solidFill>
              </a:rPr>
              <a:t>M</a:t>
            </a:r>
            <a:r>
              <a:rPr lang="cs-CZ" i="1" dirty="0" smtClean="0">
                <a:solidFill>
                  <a:srgbClr val="0070C0"/>
                </a:solidFill>
              </a:rPr>
              <a:t>ag – </a:t>
            </a:r>
            <a:r>
              <a:rPr lang="cs-CZ" i="1" dirty="0" err="1" smtClean="0">
                <a:solidFill>
                  <a:srgbClr val="0070C0"/>
                </a:solidFill>
              </a:rPr>
              <a:t>vertellen</a:t>
            </a:r>
            <a:r>
              <a:rPr lang="cs-CZ" i="1" dirty="0" smtClean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err="1"/>
              <a:t>Ik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jou</a:t>
            </a:r>
            <a:r>
              <a:rPr lang="cs-CZ" dirty="0" smtClean="0"/>
              <a:t> - </a:t>
            </a:r>
            <a:r>
              <a:rPr lang="cs-CZ" dirty="0" err="1" smtClean="0"/>
              <a:t>dit</a:t>
            </a:r>
            <a:r>
              <a:rPr lang="cs-CZ" dirty="0" smtClean="0"/>
              <a:t> </a:t>
            </a:r>
            <a:r>
              <a:rPr lang="cs-CZ" dirty="0" err="1"/>
              <a:t>boek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gisteren</a:t>
            </a:r>
            <a:r>
              <a:rPr lang="cs-CZ" dirty="0" smtClean="0"/>
              <a:t> - in </a:t>
            </a:r>
            <a:r>
              <a:rPr lang="cs-CZ" dirty="0"/>
              <a:t>de </a:t>
            </a:r>
            <a:r>
              <a:rPr lang="cs-CZ" dirty="0" err="1"/>
              <a:t>nieuwe</a:t>
            </a:r>
            <a:r>
              <a:rPr lang="cs-CZ" dirty="0"/>
              <a:t> </a:t>
            </a:r>
            <a:r>
              <a:rPr lang="cs-CZ" dirty="0" err="1"/>
              <a:t>winkel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i="1" dirty="0">
                <a:solidFill>
                  <a:srgbClr val="0070C0"/>
                </a:solidFill>
              </a:rPr>
              <a:t>(</a:t>
            </a:r>
            <a:r>
              <a:rPr lang="cs-CZ" i="1" dirty="0" err="1">
                <a:solidFill>
                  <a:srgbClr val="0070C0"/>
                </a:solidFill>
              </a:rPr>
              <a:t>heb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>
                <a:solidFill>
                  <a:srgbClr val="0070C0"/>
                </a:solidFill>
              </a:rPr>
              <a:t>gekocht</a:t>
            </a:r>
            <a:r>
              <a:rPr lang="cs-CZ" i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cs-CZ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182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36" y="157018"/>
            <a:ext cx="11970327" cy="80356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OEFENING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maak</a:t>
            </a:r>
            <a:r>
              <a:rPr lang="cs-CZ" sz="4000" dirty="0" smtClean="0">
                <a:solidFill>
                  <a:srgbClr val="0070C0"/>
                </a:solidFill>
              </a:rPr>
              <a:t> ten </a:t>
            </a:r>
            <a:r>
              <a:rPr lang="cs-CZ" sz="4000" dirty="0" err="1" smtClean="0">
                <a:solidFill>
                  <a:srgbClr val="0070C0"/>
                </a:solidFill>
              </a:rPr>
              <a:t>minste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twee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volgordevari</a:t>
            </a:r>
            <a:r>
              <a:rPr lang="en-US" sz="4000" dirty="0" smtClean="0">
                <a:solidFill>
                  <a:srgbClr val="0070C0"/>
                </a:solidFill>
              </a:rPr>
              <a:t>a</a:t>
            </a:r>
            <a:r>
              <a:rPr lang="cs-CZ" sz="4000" dirty="0" err="1" smtClean="0">
                <a:solidFill>
                  <a:srgbClr val="0070C0"/>
                </a:solidFill>
              </a:rPr>
              <a:t>nten</a:t>
            </a:r>
            <a:r>
              <a:rPr lang="cs-CZ" sz="4000" dirty="0" smtClean="0">
                <a:solidFill>
                  <a:srgbClr val="0070C0"/>
                </a:solidFill>
              </a:rPr>
              <a:t>: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745" y="960582"/>
            <a:ext cx="11637819" cy="589741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 smtClean="0"/>
              <a:t>1. 	De </a:t>
            </a:r>
            <a:r>
              <a:rPr lang="cs-CZ" sz="6400" dirty="0" err="1"/>
              <a:t>studenten</a:t>
            </a:r>
            <a:r>
              <a:rPr lang="cs-CZ" sz="6400" dirty="0"/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zijn</a:t>
            </a:r>
            <a:r>
              <a:rPr lang="cs-CZ" sz="6400" dirty="0" smtClean="0"/>
              <a:t> </a:t>
            </a:r>
            <a:r>
              <a:rPr lang="cs-CZ" sz="6400" dirty="0" err="1"/>
              <a:t>vanochtend</a:t>
            </a:r>
            <a:r>
              <a:rPr lang="cs-CZ" sz="6400" dirty="0"/>
              <a:t> </a:t>
            </a:r>
            <a:r>
              <a:rPr lang="cs-CZ" sz="6400" dirty="0" err="1" smtClean="0"/>
              <a:t>te</a:t>
            </a:r>
            <a:r>
              <a:rPr lang="cs-CZ" sz="6400" dirty="0" smtClean="0"/>
              <a:t> </a:t>
            </a:r>
            <a:r>
              <a:rPr lang="cs-CZ" sz="6400" dirty="0" err="1" smtClean="0"/>
              <a:t>laat</a:t>
            </a:r>
            <a:r>
              <a:rPr lang="cs-CZ" sz="6400" dirty="0" smtClean="0"/>
              <a:t> </a:t>
            </a:r>
            <a:r>
              <a:rPr lang="cs-CZ" sz="6400" dirty="0" err="1" smtClean="0"/>
              <a:t>voor</a:t>
            </a:r>
            <a:r>
              <a:rPr lang="cs-CZ" sz="6400" dirty="0" smtClean="0"/>
              <a:t> </a:t>
            </a:r>
            <a:r>
              <a:rPr lang="cs-CZ" sz="6400" dirty="0"/>
              <a:t>de les </a:t>
            </a:r>
            <a:r>
              <a:rPr lang="cs-CZ" sz="6400" i="1" dirty="0" err="1" smtClean="0">
                <a:solidFill>
                  <a:srgbClr val="0070C0"/>
                </a:solidFill>
              </a:rPr>
              <a:t>gekomen</a:t>
            </a:r>
            <a:r>
              <a:rPr lang="cs-CZ" sz="6400" dirty="0" smtClean="0"/>
              <a:t>. 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 smtClean="0"/>
              <a:t>               </a:t>
            </a:r>
            <a:r>
              <a:rPr lang="cs-CZ" sz="6400" dirty="0" err="1" smtClean="0"/>
              <a:t>Vanochtend</a:t>
            </a:r>
            <a:r>
              <a:rPr lang="cs-CZ" sz="6400" dirty="0" smtClean="0"/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zijn</a:t>
            </a:r>
            <a:r>
              <a:rPr lang="cs-CZ" sz="6400" dirty="0" smtClean="0"/>
              <a:t> de </a:t>
            </a:r>
            <a:r>
              <a:rPr lang="cs-CZ" sz="6400" dirty="0" err="1"/>
              <a:t>studenten</a:t>
            </a:r>
            <a:r>
              <a:rPr lang="cs-CZ" sz="6400" dirty="0" smtClean="0"/>
              <a:t> </a:t>
            </a:r>
            <a:r>
              <a:rPr lang="cs-CZ" sz="6400" dirty="0" err="1"/>
              <a:t>te</a:t>
            </a:r>
            <a:r>
              <a:rPr lang="cs-CZ" sz="6400" dirty="0"/>
              <a:t> </a:t>
            </a:r>
            <a:r>
              <a:rPr lang="cs-CZ" sz="6400" dirty="0" err="1"/>
              <a:t>laat</a:t>
            </a:r>
            <a:r>
              <a:rPr lang="cs-CZ" sz="6400" dirty="0"/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gekomen</a:t>
            </a:r>
            <a:r>
              <a:rPr lang="cs-CZ" sz="6400" dirty="0" smtClean="0"/>
              <a:t> </a:t>
            </a:r>
            <a:r>
              <a:rPr lang="cs-CZ" sz="6400" dirty="0" err="1"/>
              <a:t>voor</a:t>
            </a:r>
            <a:r>
              <a:rPr lang="cs-CZ" sz="6400" dirty="0"/>
              <a:t> de </a:t>
            </a:r>
            <a:r>
              <a:rPr lang="cs-CZ" sz="6400" dirty="0" smtClean="0"/>
              <a:t>les. 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i="1" dirty="0" smtClean="0">
                <a:solidFill>
                  <a:srgbClr val="0070C0"/>
                </a:solidFill>
              </a:rPr>
              <a:t>               </a:t>
            </a:r>
            <a:r>
              <a:rPr lang="cs-CZ" sz="6400" dirty="0" smtClean="0"/>
              <a:t>De </a:t>
            </a:r>
            <a:r>
              <a:rPr lang="cs-CZ" sz="6400" dirty="0" err="1"/>
              <a:t>studenten</a:t>
            </a:r>
            <a:r>
              <a:rPr lang="cs-CZ" sz="6400" dirty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zijn</a:t>
            </a:r>
            <a:r>
              <a:rPr lang="cs-CZ" sz="6400" dirty="0"/>
              <a:t> </a:t>
            </a:r>
            <a:r>
              <a:rPr lang="cs-CZ" sz="6400" dirty="0" err="1"/>
              <a:t>vanochtend</a:t>
            </a:r>
            <a:r>
              <a:rPr lang="cs-CZ" sz="6400" dirty="0"/>
              <a:t> </a:t>
            </a:r>
            <a:r>
              <a:rPr lang="cs-CZ" sz="6400" dirty="0" err="1"/>
              <a:t>te</a:t>
            </a:r>
            <a:r>
              <a:rPr lang="cs-CZ" sz="6400" dirty="0"/>
              <a:t> </a:t>
            </a:r>
            <a:r>
              <a:rPr lang="cs-CZ" sz="6400" dirty="0" err="1"/>
              <a:t>laat</a:t>
            </a:r>
            <a:r>
              <a:rPr lang="cs-CZ" sz="6400" dirty="0"/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gekomen</a:t>
            </a:r>
            <a:r>
              <a:rPr lang="cs-CZ" sz="6400" dirty="0"/>
              <a:t> </a:t>
            </a:r>
            <a:r>
              <a:rPr lang="cs-CZ" sz="6400" dirty="0" err="1"/>
              <a:t>voor</a:t>
            </a:r>
            <a:r>
              <a:rPr lang="cs-CZ" sz="6400" dirty="0"/>
              <a:t> de </a:t>
            </a:r>
            <a:r>
              <a:rPr lang="cs-CZ" sz="6400" dirty="0" smtClean="0"/>
              <a:t>les.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 smtClean="0"/>
              <a:t>2.            </a:t>
            </a:r>
            <a:r>
              <a:rPr lang="en-US" sz="6400" dirty="0" err="1" smtClean="0"/>
              <a:t>Ik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heb</a:t>
            </a:r>
            <a:r>
              <a:rPr lang="en-US" sz="6400" dirty="0" smtClean="0"/>
              <a:t> </a:t>
            </a:r>
            <a:r>
              <a:rPr lang="en-US" sz="6400" dirty="0" err="1"/>
              <a:t>gisteren</a:t>
            </a:r>
            <a:r>
              <a:rPr lang="cs-CZ" sz="6400" dirty="0"/>
              <a:t> </a:t>
            </a:r>
            <a:r>
              <a:rPr lang="cs-CZ" sz="6400" dirty="0" smtClean="0"/>
              <a:t> </a:t>
            </a:r>
            <a:r>
              <a:rPr lang="cs-CZ" sz="6400" dirty="0" err="1"/>
              <a:t>een</a:t>
            </a:r>
            <a:r>
              <a:rPr lang="cs-CZ" sz="6400" dirty="0"/>
              <a:t> </a:t>
            </a:r>
            <a:r>
              <a:rPr lang="cs-CZ" sz="6400" dirty="0" err="1"/>
              <a:t>heel</a:t>
            </a:r>
            <a:r>
              <a:rPr lang="cs-CZ" sz="6400" dirty="0"/>
              <a:t> </a:t>
            </a:r>
            <a:r>
              <a:rPr lang="cs-CZ" sz="6400" dirty="0" err="1"/>
              <a:t>mooi</a:t>
            </a:r>
            <a:r>
              <a:rPr lang="cs-CZ" sz="6400" dirty="0"/>
              <a:t> </a:t>
            </a:r>
            <a:r>
              <a:rPr lang="cs-CZ" sz="6400" dirty="0" err="1"/>
              <a:t>cadeau</a:t>
            </a:r>
            <a:r>
              <a:rPr lang="cs-CZ" sz="6400" dirty="0"/>
              <a:t> </a:t>
            </a:r>
            <a:r>
              <a:rPr lang="cs-CZ" sz="6400" dirty="0" err="1" smtClean="0"/>
              <a:t>voor</a:t>
            </a:r>
            <a:r>
              <a:rPr lang="cs-CZ" sz="6400" dirty="0" smtClean="0"/>
              <a:t> </a:t>
            </a:r>
            <a:r>
              <a:rPr lang="cs-CZ" sz="6400" dirty="0" err="1"/>
              <a:t>mijn</a:t>
            </a:r>
            <a:r>
              <a:rPr lang="cs-CZ" sz="6400" dirty="0"/>
              <a:t> </a:t>
            </a:r>
            <a:r>
              <a:rPr lang="cs-CZ" sz="6400" dirty="0" err="1" smtClean="0"/>
              <a:t>broer</a:t>
            </a:r>
            <a:r>
              <a:rPr lang="cs-CZ" sz="6400" dirty="0" smtClean="0"/>
              <a:t> </a:t>
            </a:r>
            <a:r>
              <a:rPr lang="cs-CZ" sz="6400" dirty="0"/>
              <a:t>in </a:t>
            </a:r>
            <a:r>
              <a:rPr lang="cs-CZ" sz="6400" dirty="0" err="1" smtClean="0"/>
              <a:t>Praag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gekocht</a:t>
            </a:r>
            <a:r>
              <a:rPr lang="cs-CZ" sz="64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/>
              <a:t> </a:t>
            </a:r>
            <a:r>
              <a:rPr lang="cs-CZ" sz="6400" dirty="0" smtClean="0"/>
              <a:t>               </a:t>
            </a:r>
            <a:r>
              <a:rPr lang="cs-CZ" sz="6400" dirty="0" err="1" smtClean="0"/>
              <a:t>Gisteren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heb</a:t>
            </a:r>
            <a:r>
              <a:rPr lang="en-US" sz="6400" dirty="0"/>
              <a:t> </a:t>
            </a:r>
            <a:r>
              <a:rPr lang="cs-CZ" sz="6400" dirty="0" err="1" smtClean="0"/>
              <a:t>ik</a:t>
            </a:r>
            <a:r>
              <a:rPr lang="cs-CZ" sz="6400" dirty="0" smtClean="0"/>
              <a:t>  </a:t>
            </a:r>
            <a:r>
              <a:rPr lang="cs-CZ" sz="6400" dirty="0" err="1"/>
              <a:t>een</a:t>
            </a:r>
            <a:r>
              <a:rPr lang="cs-CZ" sz="6400" dirty="0"/>
              <a:t> </a:t>
            </a:r>
            <a:r>
              <a:rPr lang="cs-CZ" sz="6400" dirty="0" err="1"/>
              <a:t>heel</a:t>
            </a:r>
            <a:r>
              <a:rPr lang="cs-CZ" sz="6400" dirty="0"/>
              <a:t> </a:t>
            </a:r>
            <a:r>
              <a:rPr lang="cs-CZ" sz="6400" dirty="0" err="1"/>
              <a:t>mooi</a:t>
            </a:r>
            <a:r>
              <a:rPr lang="cs-CZ" sz="6400" dirty="0"/>
              <a:t> </a:t>
            </a:r>
            <a:r>
              <a:rPr lang="cs-CZ" sz="6400" dirty="0" err="1"/>
              <a:t>cadeau</a:t>
            </a:r>
            <a:r>
              <a:rPr lang="cs-CZ" sz="6400" dirty="0"/>
              <a:t> </a:t>
            </a:r>
            <a:r>
              <a:rPr lang="cs-CZ" sz="6400" dirty="0" err="1"/>
              <a:t>voor</a:t>
            </a:r>
            <a:r>
              <a:rPr lang="cs-CZ" sz="6400" dirty="0"/>
              <a:t> </a:t>
            </a:r>
            <a:r>
              <a:rPr lang="cs-CZ" sz="6400" dirty="0" err="1"/>
              <a:t>mijn</a:t>
            </a:r>
            <a:r>
              <a:rPr lang="cs-CZ" sz="6400" dirty="0"/>
              <a:t> </a:t>
            </a:r>
            <a:r>
              <a:rPr lang="cs-CZ" sz="6400" dirty="0" err="1"/>
              <a:t>broer</a:t>
            </a:r>
            <a:r>
              <a:rPr lang="cs-CZ" sz="6400" dirty="0"/>
              <a:t> in </a:t>
            </a:r>
            <a:r>
              <a:rPr lang="cs-CZ" sz="6400" dirty="0" err="1"/>
              <a:t>Praag</a:t>
            </a:r>
            <a:r>
              <a:rPr lang="cs-CZ" sz="6400" i="1" dirty="0">
                <a:solidFill>
                  <a:srgbClr val="0070C0"/>
                </a:solidFill>
              </a:rPr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gekocht</a:t>
            </a:r>
            <a:r>
              <a:rPr lang="cs-CZ" sz="64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/>
              <a:t> </a:t>
            </a:r>
            <a:r>
              <a:rPr lang="cs-CZ" sz="6400" dirty="0" smtClean="0"/>
              <a:t>               </a:t>
            </a:r>
            <a:r>
              <a:rPr lang="cs-CZ" sz="6400" dirty="0" err="1" smtClean="0"/>
              <a:t>Gisteren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heb</a:t>
            </a:r>
            <a:r>
              <a:rPr lang="en-US" sz="6400" dirty="0"/>
              <a:t> </a:t>
            </a:r>
            <a:r>
              <a:rPr lang="cs-CZ" sz="6400" dirty="0" err="1"/>
              <a:t>ik</a:t>
            </a:r>
            <a:r>
              <a:rPr lang="cs-CZ" sz="6400" dirty="0"/>
              <a:t>  </a:t>
            </a:r>
            <a:r>
              <a:rPr lang="cs-CZ" sz="6400" dirty="0" err="1"/>
              <a:t>een</a:t>
            </a:r>
            <a:r>
              <a:rPr lang="cs-CZ" sz="6400" dirty="0"/>
              <a:t> </a:t>
            </a:r>
            <a:r>
              <a:rPr lang="cs-CZ" sz="6400" dirty="0" err="1"/>
              <a:t>heel</a:t>
            </a:r>
            <a:r>
              <a:rPr lang="cs-CZ" sz="6400" dirty="0"/>
              <a:t> </a:t>
            </a:r>
            <a:r>
              <a:rPr lang="cs-CZ" sz="6400" dirty="0" err="1"/>
              <a:t>mooi</a:t>
            </a:r>
            <a:r>
              <a:rPr lang="cs-CZ" sz="6400" dirty="0"/>
              <a:t> </a:t>
            </a:r>
            <a:r>
              <a:rPr lang="cs-CZ" sz="6400" dirty="0" err="1" smtClean="0"/>
              <a:t>cadeau</a:t>
            </a:r>
            <a:r>
              <a:rPr lang="cs-CZ" sz="6400" dirty="0" smtClean="0"/>
              <a:t> in </a:t>
            </a:r>
            <a:r>
              <a:rPr lang="cs-CZ" sz="6400" dirty="0" err="1" smtClean="0"/>
              <a:t>Praag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gekocht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dirty="0" err="1"/>
              <a:t>voor</a:t>
            </a:r>
            <a:r>
              <a:rPr lang="cs-CZ" sz="6400" dirty="0"/>
              <a:t> </a:t>
            </a:r>
            <a:r>
              <a:rPr lang="cs-CZ" sz="6400" dirty="0" err="1"/>
              <a:t>mijn</a:t>
            </a:r>
            <a:r>
              <a:rPr lang="cs-CZ" sz="6400" dirty="0"/>
              <a:t> </a:t>
            </a:r>
            <a:r>
              <a:rPr lang="cs-CZ" sz="6400" dirty="0" err="1" smtClean="0"/>
              <a:t>broer</a:t>
            </a:r>
            <a:r>
              <a:rPr lang="cs-CZ" sz="6400" dirty="0" smtClean="0"/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 smtClean="0"/>
              <a:t>3.            </a:t>
            </a:r>
            <a:r>
              <a:rPr lang="cs-CZ" sz="6400" dirty="0" err="1" smtClean="0"/>
              <a:t>Morgen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hoeven</a:t>
            </a:r>
            <a:r>
              <a:rPr lang="cs-CZ" sz="6400" dirty="0" smtClean="0"/>
              <a:t> </a:t>
            </a:r>
            <a:r>
              <a:rPr lang="en-US" sz="6400" dirty="0" smtClean="0"/>
              <a:t> </a:t>
            </a:r>
            <a:r>
              <a:rPr lang="cs-CZ" sz="6400" dirty="0" err="1"/>
              <a:t>we</a:t>
            </a:r>
            <a:r>
              <a:rPr lang="cs-CZ" sz="6400" dirty="0"/>
              <a:t>  </a:t>
            </a:r>
            <a:r>
              <a:rPr lang="cs-CZ" sz="6400" dirty="0" err="1" smtClean="0"/>
              <a:t>ons</a:t>
            </a:r>
            <a:r>
              <a:rPr lang="cs-CZ" sz="6400" dirty="0" smtClean="0"/>
              <a:t> </a:t>
            </a:r>
            <a:r>
              <a:rPr lang="cs-CZ" sz="6400" dirty="0" err="1" smtClean="0"/>
              <a:t>danzij</a:t>
            </a:r>
            <a:r>
              <a:rPr lang="cs-CZ" sz="6400" dirty="0" smtClean="0"/>
              <a:t> </a:t>
            </a:r>
            <a:r>
              <a:rPr lang="cs-CZ" sz="6400" dirty="0" err="1" smtClean="0"/>
              <a:t>vakantie</a:t>
            </a:r>
            <a:r>
              <a:rPr lang="cs-CZ" sz="6400" dirty="0" smtClean="0"/>
              <a:t> </a:t>
            </a:r>
            <a:r>
              <a:rPr lang="cs-CZ" sz="6400" dirty="0" err="1" smtClean="0"/>
              <a:t>niet</a:t>
            </a:r>
            <a:r>
              <a:rPr lang="cs-CZ" sz="6400" dirty="0" smtClean="0"/>
              <a:t>  </a:t>
            </a:r>
            <a:r>
              <a:rPr lang="cs-CZ" sz="6400" i="1" dirty="0" err="1" smtClean="0">
                <a:solidFill>
                  <a:srgbClr val="0070C0"/>
                </a:solidFill>
              </a:rPr>
              <a:t>te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haasten</a:t>
            </a:r>
            <a:r>
              <a:rPr lang="cs-CZ" sz="64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 smtClean="0"/>
              <a:t>                </a:t>
            </a:r>
            <a:r>
              <a:rPr lang="cs-CZ" sz="6400" dirty="0" err="1" smtClean="0"/>
              <a:t>We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hoeven</a:t>
            </a:r>
            <a:r>
              <a:rPr lang="cs-CZ" sz="6400" dirty="0"/>
              <a:t> </a:t>
            </a:r>
            <a:r>
              <a:rPr lang="cs-CZ" sz="6400" dirty="0" err="1" smtClean="0"/>
              <a:t>ons</a:t>
            </a:r>
            <a:r>
              <a:rPr lang="cs-CZ" sz="6400" dirty="0" smtClean="0"/>
              <a:t> </a:t>
            </a:r>
            <a:r>
              <a:rPr lang="cs-CZ" sz="6400" dirty="0" err="1" smtClean="0"/>
              <a:t>morge</a:t>
            </a:r>
            <a:r>
              <a:rPr lang="cs-CZ" sz="6400" dirty="0" smtClean="0"/>
              <a:t> </a:t>
            </a:r>
            <a:r>
              <a:rPr lang="cs-CZ" sz="6400" dirty="0" err="1" smtClean="0"/>
              <a:t>danzij</a:t>
            </a:r>
            <a:r>
              <a:rPr lang="cs-CZ" sz="6400" dirty="0" smtClean="0"/>
              <a:t> </a:t>
            </a:r>
            <a:r>
              <a:rPr lang="cs-CZ" sz="6400" dirty="0" err="1" smtClean="0"/>
              <a:t>vakantie</a:t>
            </a:r>
            <a:r>
              <a:rPr lang="cs-CZ" sz="6400" dirty="0" smtClean="0"/>
              <a:t> </a:t>
            </a:r>
            <a:r>
              <a:rPr lang="cs-CZ" sz="6400" dirty="0" err="1" smtClean="0"/>
              <a:t>niet</a:t>
            </a:r>
            <a:r>
              <a:rPr lang="cs-CZ" sz="6400" dirty="0" smtClean="0"/>
              <a:t>  </a:t>
            </a:r>
            <a:r>
              <a:rPr lang="cs-CZ" sz="6400" i="1" dirty="0" err="1">
                <a:solidFill>
                  <a:srgbClr val="0070C0"/>
                </a:solidFill>
              </a:rPr>
              <a:t>te</a:t>
            </a:r>
            <a:r>
              <a:rPr lang="cs-CZ" sz="6400" i="1" dirty="0">
                <a:solidFill>
                  <a:srgbClr val="0070C0"/>
                </a:solidFill>
              </a:rPr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haasten</a:t>
            </a:r>
            <a:r>
              <a:rPr lang="cs-CZ" sz="6400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6400" dirty="0"/>
              <a:t> </a:t>
            </a:r>
            <a:r>
              <a:rPr lang="cs-CZ" sz="6400" dirty="0" smtClean="0"/>
              <a:t>               </a:t>
            </a:r>
            <a:r>
              <a:rPr lang="cs-CZ" sz="6400" dirty="0" err="1" smtClean="0"/>
              <a:t>Morgen</a:t>
            </a:r>
            <a:r>
              <a:rPr lang="en-US" sz="6400" dirty="0" smtClean="0"/>
              <a:t> </a:t>
            </a:r>
            <a:r>
              <a:rPr lang="cs-CZ" sz="6400" i="1" dirty="0" err="1">
                <a:solidFill>
                  <a:srgbClr val="0070C0"/>
                </a:solidFill>
              </a:rPr>
              <a:t>hoeven</a:t>
            </a:r>
            <a:r>
              <a:rPr lang="cs-CZ" sz="6400" dirty="0"/>
              <a:t> </a:t>
            </a:r>
            <a:r>
              <a:rPr lang="en-US" sz="6400" dirty="0"/>
              <a:t> </a:t>
            </a:r>
            <a:r>
              <a:rPr lang="cs-CZ" sz="6400" dirty="0" err="1"/>
              <a:t>we</a:t>
            </a:r>
            <a:r>
              <a:rPr lang="cs-CZ" sz="6400" dirty="0"/>
              <a:t>  </a:t>
            </a:r>
            <a:r>
              <a:rPr lang="cs-CZ" sz="6400" dirty="0" err="1" smtClean="0"/>
              <a:t>ons</a:t>
            </a:r>
            <a:r>
              <a:rPr lang="cs-CZ" sz="6400" dirty="0" smtClean="0"/>
              <a:t> </a:t>
            </a:r>
            <a:r>
              <a:rPr lang="cs-CZ" sz="6400" dirty="0" err="1" smtClean="0"/>
              <a:t>niet</a:t>
            </a:r>
            <a:r>
              <a:rPr lang="cs-CZ" sz="6400" dirty="0" smtClean="0"/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te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i="1" dirty="0" err="1" smtClean="0">
                <a:solidFill>
                  <a:srgbClr val="0070C0"/>
                </a:solidFill>
              </a:rPr>
              <a:t>haasten</a:t>
            </a:r>
            <a:r>
              <a:rPr lang="cs-CZ" sz="6400" i="1" dirty="0" smtClean="0">
                <a:solidFill>
                  <a:srgbClr val="0070C0"/>
                </a:solidFill>
              </a:rPr>
              <a:t> </a:t>
            </a:r>
            <a:r>
              <a:rPr lang="cs-CZ" sz="6400" dirty="0" err="1"/>
              <a:t>danzij</a:t>
            </a:r>
            <a:r>
              <a:rPr lang="cs-CZ" sz="6400" dirty="0"/>
              <a:t> </a:t>
            </a:r>
            <a:r>
              <a:rPr lang="cs-CZ" sz="6400" dirty="0" err="1" smtClean="0"/>
              <a:t>vakantie</a:t>
            </a:r>
            <a:r>
              <a:rPr lang="cs-CZ" sz="6400" dirty="0" smtClean="0"/>
              <a:t>. </a:t>
            </a:r>
            <a:endParaRPr lang="cs-CZ" sz="64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cs-CZ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cs-CZ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cs-CZ" dirty="0"/>
          </a:p>
          <a:p>
            <a:endParaRPr lang="cs-CZ" i="1" dirty="0"/>
          </a:p>
          <a:p>
            <a:endParaRPr lang="cs-CZ" i="1" dirty="0"/>
          </a:p>
        </p:txBody>
      </p:sp>
      <p:pic>
        <p:nvPicPr>
          <p:cNvPr id="6" name="Obrázek 5" descr="File:Math class in Chu Jen Junior High School 2007-08-23.jp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91" y="1084501"/>
            <a:ext cx="2474191" cy="1649461"/>
          </a:xfrm>
          <a:prstGeom prst="rect">
            <a:avLst/>
          </a:prstGeom>
        </p:spPr>
      </p:pic>
      <p:pic>
        <p:nvPicPr>
          <p:cNvPr id="7" name="Obrázek 6" descr="Smart Tips To Increase The Quality Of Your Sleep | Techno FAQ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0922" y="4940588"/>
            <a:ext cx="3031260" cy="1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913" y="116632"/>
            <a:ext cx="4942440" cy="792088"/>
          </a:xfrm>
        </p:spPr>
        <p:txBody>
          <a:bodyPr>
            <a:normAutofit/>
          </a:bodyPr>
          <a:lstStyle/>
          <a:p>
            <a:r>
              <a:rPr lang="cs-CZ" b="1" dirty="0" err="1"/>
              <a:t>Syntactische</a:t>
            </a:r>
            <a:r>
              <a:rPr lang="cs-CZ" b="1" dirty="0"/>
              <a:t> </a:t>
            </a:r>
            <a:r>
              <a:rPr lang="cs-CZ" b="1" dirty="0" err="1"/>
              <a:t>relaties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636" y="908720"/>
            <a:ext cx="11895151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u="sng" dirty="0" err="1"/>
              <a:t>types</a:t>
            </a:r>
            <a:r>
              <a:rPr lang="cs-CZ" sz="4000" u="sng" dirty="0"/>
              <a:t> verbinding</a:t>
            </a:r>
            <a:r>
              <a:rPr lang="cs-CZ" sz="4000" dirty="0"/>
              <a:t>:</a:t>
            </a:r>
          </a:p>
          <a:p>
            <a:pPr marL="0" indent="0">
              <a:buNone/>
            </a:pPr>
            <a:endParaRPr lang="cs-CZ" sz="1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HOOFDZINNEN</a:t>
            </a:r>
            <a:r>
              <a:rPr lang="cs-CZ" sz="3200" dirty="0" smtClean="0"/>
              <a:t> </a:t>
            </a:r>
            <a:r>
              <a:rPr lang="cs-CZ" sz="3200" dirty="0"/>
              <a:t>– </a:t>
            </a:r>
            <a:r>
              <a:rPr lang="en-US" sz="3200" b="1" i="1" dirty="0"/>
              <a:t>EN, WANT, MAAR, </a:t>
            </a:r>
            <a:r>
              <a:rPr lang="en-US" sz="3200" b="1" i="1" dirty="0" smtClean="0"/>
              <a:t>OF</a:t>
            </a:r>
            <a:r>
              <a:rPr lang="cs-CZ" sz="3200" b="1" i="1" dirty="0" smtClean="0"/>
              <a:t>   </a:t>
            </a:r>
          </a:p>
          <a:p>
            <a:pPr marL="0" indent="0">
              <a:buNone/>
            </a:pPr>
            <a:endParaRPr lang="cs-CZ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rgbClr val="00B050"/>
                </a:solidFill>
              </a:rPr>
              <a:t>BIJZIN</a:t>
            </a:r>
            <a:r>
              <a:rPr lang="cs-CZ" sz="3200" b="1" dirty="0" smtClean="0"/>
              <a:t> </a:t>
            </a:r>
            <a:r>
              <a:rPr lang="en-US" sz="3200" b="1" dirty="0"/>
              <a:t>-  </a:t>
            </a:r>
            <a:r>
              <a:rPr lang="en-US" sz="3200" b="1" i="1" dirty="0"/>
              <a:t>DAT, OMDAT, ALS, TOEN</a:t>
            </a:r>
            <a:r>
              <a:rPr lang="en-US" sz="3200" b="1" dirty="0" smtClean="0"/>
              <a:t>…</a:t>
            </a:r>
            <a:r>
              <a:rPr lang="cs-CZ" sz="3200" b="1" dirty="0" smtClean="0"/>
              <a:t> </a:t>
            </a:r>
            <a:endParaRPr lang="cs-CZ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>
                <a:solidFill>
                  <a:srgbClr val="7030A0"/>
                </a:solidFill>
              </a:rPr>
              <a:t>3. </a:t>
            </a:r>
            <a:r>
              <a:rPr lang="cs-CZ" sz="3200" dirty="0" smtClean="0">
                <a:solidFill>
                  <a:srgbClr val="7030A0"/>
                </a:solidFill>
              </a:rPr>
              <a:t>SPOJOVACÍ PŘÍSLOVCE (</a:t>
            </a:r>
            <a:r>
              <a:rPr lang="cs-CZ" sz="3200" b="1" dirty="0" smtClean="0">
                <a:solidFill>
                  <a:srgbClr val="7030A0"/>
                </a:solidFill>
              </a:rPr>
              <a:t>VOEGWOORDELIJKE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b="1" dirty="0" smtClean="0">
                <a:solidFill>
                  <a:srgbClr val="7030A0"/>
                </a:solidFill>
              </a:rPr>
              <a:t>BIJWOORDEN): </a:t>
            </a:r>
            <a:endParaRPr lang="cs-CZ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3200" b="1" i="1" dirty="0" err="1"/>
              <a:t>bovendien</a:t>
            </a:r>
            <a:r>
              <a:rPr lang="cs-CZ" sz="3200" b="1" i="1" dirty="0"/>
              <a:t>, </a:t>
            </a:r>
            <a:r>
              <a:rPr lang="cs-CZ" sz="3200" b="1" i="1" dirty="0" err="1" smtClean="0"/>
              <a:t>toch</a:t>
            </a:r>
            <a:r>
              <a:rPr lang="cs-CZ" sz="3200" b="1" i="1" dirty="0" smtClean="0"/>
              <a:t>, dus, </a:t>
            </a:r>
            <a:r>
              <a:rPr lang="cs-CZ" sz="3200" b="1" i="1" dirty="0" err="1" smtClean="0"/>
              <a:t>daarboven</a:t>
            </a:r>
            <a:r>
              <a:rPr lang="cs-CZ" sz="3200" b="1" i="1" dirty="0" smtClean="0"/>
              <a:t>, </a:t>
            </a:r>
            <a:r>
              <a:rPr lang="cs-CZ" sz="3200" b="1" i="1" dirty="0" err="1" smtClean="0"/>
              <a:t>daarom</a:t>
            </a:r>
            <a:r>
              <a:rPr lang="cs-CZ" sz="3200" b="1" i="1" dirty="0" smtClean="0"/>
              <a:t>, </a:t>
            </a:r>
            <a:r>
              <a:rPr lang="cs-CZ" sz="3200" b="1" i="1" dirty="0" err="1" smtClean="0"/>
              <a:t>daarentegen</a:t>
            </a:r>
            <a:r>
              <a:rPr lang="cs-CZ" sz="3200" b="1" i="1" dirty="0"/>
              <a:t>, </a:t>
            </a:r>
            <a:r>
              <a:rPr lang="cs-CZ" sz="3200" b="1" i="1" dirty="0" err="1" smtClean="0"/>
              <a:t>bijgevolg</a:t>
            </a:r>
            <a:r>
              <a:rPr lang="cs-CZ" sz="3200" b="1" i="1" dirty="0"/>
              <a:t>… </a:t>
            </a:r>
            <a:endParaRPr lang="cs-CZ" sz="3200" dirty="0"/>
          </a:p>
          <a:p>
            <a:pPr marL="0" indent="0">
              <a:buNone/>
            </a:pPr>
            <a:r>
              <a:rPr lang="cs-CZ" sz="3200" b="1" dirty="0">
                <a:solidFill>
                  <a:srgbClr val="7030A0"/>
                </a:solidFill>
              </a:rPr>
              <a:t> </a:t>
            </a:r>
            <a:r>
              <a:rPr lang="cs-CZ" sz="3200" dirty="0"/>
              <a:t>→  </a:t>
            </a:r>
            <a:r>
              <a:rPr lang="cs-CZ" sz="3200" b="1" dirty="0">
                <a:solidFill>
                  <a:srgbClr val="7030A0"/>
                </a:solidFill>
              </a:rPr>
              <a:t>op de </a:t>
            </a:r>
            <a:r>
              <a:rPr lang="cs-CZ" sz="3200" b="1" dirty="0" err="1">
                <a:solidFill>
                  <a:srgbClr val="7030A0"/>
                </a:solidFill>
              </a:rPr>
              <a:t>eerste</a:t>
            </a:r>
            <a:r>
              <a:rPr lang="cs-CZ" sz="3200" b="1" dirty="0">
                <a:solidFill>
                  <a:srgbClr val="7030A0"/>
                </a:solidFill>
              </a:rPr>
              <a:t> </a:t>
            </a:r>
            <a:r>
              <a:rPr lang="cs-CZ" sz="3200" b="1" dirty="0" err="1">
                <a:solidFill>
                  <a:srgbClr val="7030A0"/>
                </a:solidFill>
              </a:rPr>
              <a:t>zinsplaats</a:t>
            </a:r>
            <a:r>
              <a:rPr lang="cs-CZ" sz="3200" b="1" dirty="0">
                <a:solidFill>
                  <a:srgbClr val="7030A0"/>
                </a:solidFill>
              </a:rPr>
              <a:t> + </a:t>
            </a:r>
            <a:r>
              <a:rPr lang="cs-CZ" sz="3200" b="1" dirty="0" err="1" smtClean="0">
                <a:solidFill>
                  <a:srgbClr val="7030A0"/>
                </a:solidFill>
              </a:rPr>
              <a:t>inversie</a:t>
            </a:r>
            <a:endParaRPr lang="cs-CZ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3127" y="129307"/>
            <a:ext cx="8896927" cy="8497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VOEGWOORDEN</a:t>
            </a:r>
            <a:r>
              <a:rPr lang="cs-CZ" dirty="0" smtClean="0">
                <a:latin typeface="+mn-lt"/>
              </a:rPr>
              <a:t> –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SOUŘADNÉ SPOJKY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073" y="1200726"/>
            <a:ext cx="11988800" cy="56572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SOUŘADNÉ SPOJKY = </a:t>
            </a:r>
            <a:r>
              <a:rPr lang="cs-CZ" b="1" dirty="0" smtClean="0">
                <a:solidFill>
                  <a:srgbClr val="00B050"/>
                </a:solidFill>
              </a:rPr>
              <a:t>COÖRDINATIE</a:t>
            </a:r>
            <a:r>
              <a:rPr lang="cs-CZ" dirty="0" smtClean="0"/>
              <a:t>:  STEJNÝ SLOVOSLED JAKO V HLAVNÍ VĚTE</a:t>
            </a:r>
            <a:endParaRPr lang="cs-CZ" b="1" dirty="0" smtClean="0">
              <a:solidFill>
                <a:srgbClr val="00B050"/>
              </a:solidFill>
            </a:endParaRPr>
          </a:p>
          <a:p>
            <a:endParaRPr lang="cs-CZ" sz="1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4400" b="1" dirty="0" smtClean="0">
                <a:solidFill>
                  <a:srgbClr val="00B050"/>
                </a:solidFill>
              </a:rPr>
              <a:t>   </a:t>
            </a:r>
            <a:r>
              <a:rPr lang="cs-CZ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EN</a:t>
            </a:r>
            <a:r>
              <a:rPr lang="cs-CZ" sz="4800" b="1" dirty="0" smtClean="0">
                <a:solidFill>
                  <a:srgbClr val="00B050"/>
                </a:solidFill>
              </a:rPr>
              <a:t>   -  </a:t>
            </a:r>
            <a:r>
              <a:rPr lang="cs-CZ" sz="4800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MAAR</a:t>
            </a:r>
            <a:r>
              <a:rPr lang="cs-CZ" sz="4800" b="1" dirty="0" smtClean="0">
                <a:solidFill>
                  <a:srgbClr val="00B050"/>
                </a:solidFill>
              </a:rPr>
              <a:t>   -     </a:t>
            </a:r>
            <a:r>
              <a:rPr lang="cs-CZ" sz="48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WANT</a:t>
            </a:r>
            <a:r>
              <a:rPr lang="cs-CZ" sz="4800" b="1" dirty="0" smtClean="0">
                <a:solidFill>
                  <a:srgbClr val="00B050"/>
                </a:solidFill>
              </a:rPr>
              <a:t>     -   </a:t>
            </a:r>
            <a:r>
              <a:rPr lang="cs-CZ" sz="4800" b="1" dirty="0" smtClean="0">
                <a:solidFill>
                  <a:srgbClr val="00B050"/>
                </a:solidFill>
                <a:latin typeface="Broadway" panose="04040905080B02020502" pitchFamily="82" charset="0"/>
              </a:rPr>
              <a:t>OF</a:t>
            </a:r>
            <a:r>
              <a:rPr lang="cs-CZ" sz="4800" b="1" dirty="0" smtClean="0">
                <a:solidFill>
                  <a:srgbClr val="00B050"/>
                </a:solidFill>
              </a:rPr>
              <a:t>  (= nebo)</a:t>
            </a:r>
          </a:p>
          <a:p>
            <a:endParaRPr lang="cs-CZ" sz="2400" i="1" dirty="0" smtClean="0"/>
          </a:p>
          <a:p>
            <a:r>
              <a:rPr lang="cs-CZ" sz="3000" i="1" dirty="0" err="1" smtClean="0"/>
              <a:t>Ik</a:t>
            </a:r>
            <a:r>
              <a:rPr lang="cs-CZ" sz="3000" i="1" dirty="0" smtClean="0"/>
              <a:t> </a:t>
            </a:r>
            <a:r>
              <a:rPr lang="cs-CZ" sz="3000" b="1" i="1" dirty="0" smtClean="0"/>
              <a:t>kan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niet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meer</a:t>
            </a:r>
            <a:r>
              <a:rPr lang="cs-CZ" sz="3000" i="1" dirty="0" smtClean="0"/>
              <a:t> </a:t>
            </a:r>
            <a:r>
              <a:rPr lang="cs-CZ" sz="3000" b="1" i="1" dirty="0" err="1" smtClean="0"/>
              <a:t>wachten</a:t>
            </a:r>
            <a:r>
              <a:rPr lang="cs-CZ" sz="3000" i="1" dirty="0" smtClean="0"/>
              <a:t> </a:t>
            </a:r>
            <a:r>
              <a:rPr lang="cs-CZ" sz="3000" i="1" u="sng" dirty="0" smtClean="0"/>
              <a:t>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ik</a:t>
            </a:r>
            <a:r>
              <a:rPr lang="cs-CZ" sz="3000" i="1" dirty="0"/>
              <a:t> </a:t>
            </a:r>
            <a:r>
              <a:rPr lang="cs-CZ" sz="3000" b="1" i="1" dirty="0" err="1" smtClean="0"/>
              <a:t>zal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ook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niet</a:t>
            </a:r>
            <a:r>
              <a:rPr lang="cs-CZ" sz="3000" i="1" dirty="0" smtClean="0"/>
              <a:t> </a:t>
            </a:r>
            <a:r>
              <a:rPr lang="cs-CZ" sz="3000" b="1" i="1" dirty="0" err="1" smtClean="0"/>
              <a:t>doen</a:t>
            </a:r>
            <a:r>
              <a:rPr lang="cs-CZ" sz="3000" i="1" dirty="0" smtClean="0"/>
              <a:t>.</a:t>
            </a:r>
          </a:p>
          <a:p>
            <a:endParaRPr lang="cs-CZ" sz="1000" i="1" dirty="0" smtClean="0"/>
          </a:p>
          <a:p>
            <a:r>
              <a:rPr lang="cs-CZ" sz="3000" i="1" dirty="0" err="1" smtClean="0"/>
              <a:t>We</a:t>
            </a:r>
            <a:r>
              <a:rPr lang="cs-CZ" sz="3000" i="1" dirty="0" smtClean="0"/>
              <a:t> </a:t>
            </a:r>
            <a:r>
              <a:rPr lang="cs-CZ" sz="3000" b="1" i="1" dirty="0" err="1"/>
              <a:t>willen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naar</a:t>
            </a:r>
            <a:r>
              <a:rPr lang="cs-CZ" sz="3000" i="1" dirty="0" smtClean="0"/>
              <a:t> de </a:t>
            </a:r>
            <a:r>
              <a:rPr lang="cs-CZ" sz="3000" i="1" dirty="0" err="1" smtClean="0"/>
              <a:t>bergen</a:t>
            </a:r>
            <a:r>
              <a:rPr lang="cs-CZ" sz="3000" i="1" dirty="0" smtClean="0"/>
              <a:t> </a:t>
            </a:r>
            <a:r>
              <a:rPr lang="cs-CZ" sz="3000" b="1" i="1" dirty="0" err="1"/>
              <a:t>gaan</a:t>
            </a:r>
            <a:r>
              <a:rPr lang="cs-CZ" sz="3000" i="1" dirty="0" smtClean="0"/>
              <a:t> </a:t>
            </a:r>
            <a:r>
              <a:rPr lang="cs-CZ" sz="3000" i="1" u="sng" dirty="0" err="1" smtClean="0"/>
              <a:t>of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we</a:t>
            </a:r>
            <a:r>
              <a:rPr lang="cs-CZ" sz="3000" i="1" dirty="0" smtClean="0"/>
              <a:t> </a:t>
            </a:r>
            <a:r>
              <a:rPr lang="cs-CZ" sz="3000" b="1" i="1" dirty="0" err="1"/>
              <a:t>kunnen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ook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gewoon</a:t>
            </a:r>
            <a:r>
              <a:rPr lang="cs-CZ" sz="3000" i="1" dirty="0" smtClean="0"/>
              <a:t> </a:t>
            </a:r>
            <a:r>
              <a:rPr lang="cs-CZ" sz="3000" b="1" i="1" dirty="0" err="1"/>
              <a:t>thuisblijven</a:t>
            </a:r>
            <a:r>
              <a:rPr lang="cs-CZ" sz="3000" i="1" dirty="0" smtClean="0"/>
              <a:t>.</a:t>
            </a:r>
          </a:p>
          <a:p>
            <a:endParaRPr lang="cs-CZ" sz="1000" i="1" dirty="0" smtClean="0"/>
          </a:p>
          <a:p>
            <a:r>
              <a:rPr lang="cs-CZ" sz="3000" i="1" dirty="0" smtClean="0"/>
              <a:t>De </a:t>
            </a:r>
            <a:r>
              <a:rPr lang="cs-CZ" sz="3000" i="1" dirty="0" err="1" smtClean="0"/>
              <a:t>studenten</a:t>
            </a:r>
            <a:r>
              <a:rPr lang="cs-CZ" sz="3000" i="1" dirty="0" smtClean="0"/>
              <a:t> </a:t>
            </a:r>
            <a:r>
              <a:rPr lang="cs-CZ" sz="3000" b="1" i="1" dirty="0" err="1"/>
              <a:t>snappen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er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niets</a:t>
            </a:r>
            <a:r>
              <a:rPr lang="cs-CZ" sz="3000" i="1" dirty="0" smtClean="0"/>
              <a:t> van </a:t>
            </a:r>
            <a:r>
              <a:rPr lang="cs-CZ" sz="3000" i="1" u="sng" dirty="0" err="1" smtClean="0"/>
              <a:t>want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</a:t>
            </a:r>
            <a:r>
              <a:rPr lang="cs-CZ" sz="3000" b="1" i="1" dirty="0" err="1"/>
              <a:t>blijft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onduidelijk</a:t>
            </a:r>
            <a:r>
              <a:rPr lang="cs-CZ" sz="3000" i="1" dirty="0" smtClean="0"/>
              <a:t>. </a:t>
            </a:r>
          </a:p>
          <a:p>
            <a:endParaRPr lang="cs-CZ" sz="1000" i="1" dirty="0" smtClean="0"/>
          </a:p>
          <a:p>
            <a:r>
              <a:rPr lang="cs-CZ" sz="3000" i="1" dirty="0" smtClean="0"/>
              <a:t> De docente </a:t>
            </a:r>
            <a:r>
              <a:rPr lang="cs-CZ" sz="3000" b="1" i="1" dirty="0" err="1"/>
              <a:t>heeft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alles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goed</a:t>
            </a:r>
            <a:r>
              <a:rPr lang="cs-CZ" sz="3000" i="1" dirty="0" smtClean="0"/>
              <a:t> </a:t>
            </a:r>
            <a:r>
              <a:rPr lang="cs-CZ" sz="3000" b="1" i="1" dirty="0" err="1" smtClean="0"/>
              <a:t>uitgelegd</a:t>
            </a:r>
            <a:r>
              <a:rPr lang="cs-CZ" sz="3000" i="1" dirty="0" smtClean="0"/>
              <a:t> </a:t>
            </a:r>
            <a:r>
              <a:rPr lang="cs-CZ" sz="3000" i="1" u="sng" dirty="0" smtClean="0"/>
              <a:t>maar</a:t>
            </a:r>
            <a:r>
              <a:rPr lang="cs-CZ" sz="3000" i="1" dirty="0" smtClean="0"/>
              <a:t> de </a:t>
            </a:r>
            <a:r>
              <a:rPr lang="cs-CZ" sz="3000" i="1" dirty="0" err="1" smtClean="0"/>
              <a:t>studenten</a:t>
            </a:r>
            <a:r>
              <a:rPr lang="cs-CZ" sz="3000" i="1" dirty="0" smtClean="0"/>
              <a:t> </a:t>
            </a:r>
            <a:r>
              <a:rPr lang="cs-CZ" sz="3000" b="1" i="1" dirty="0" err="1"/>
              <a:t>hebben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nog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niet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onder</a:t>
            </a:r>
            <a:r>
              <a:rPr lang="cs-CZ" sz="3000" i="1" dirty="0" smtClean="0"/>
              <a:t> de </a:t>
            </a:r>
            <a:r>
              <a:rPr lang="cs-CZ" sz="3000" i="1" dirty="0" err="1" smtClean="0"/>
              <a:t>knie</a:t>
            </a:r>
            <a:r>
              <a:rPr lang="cs-CZ" sz="3000" i="1" dirty="0" smtClean="0"/>
              <a:t> </a:t>
            </a:r>
            <a:r>
              <a:rPr lang="cs-CZ" sz="3000" b="1" i="1" dirty="0" err="1"/>
              <a:t>gekregen</a:t>
            </a:r>
            <a:r>
              <a:rPr lang="cs-CZ" sz="3000" i="1" dirty="0" smtClean="0"/>
              <a:t>. </a:t>
            </a:r>
          </a:p>
          <a:p>
            <a:pPr marL="0" indent="0">
              <a:buNone/>
            </a:pPr>
            <a:endParaRPr lang="cs-CZ" sz="4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3127" y="129307"/>
            <a:ext cx="8896927" cy="8497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VOEGWOORDEN</a:t>
            </a:r>
            <a:r>
              <a:rPr lang="cs-CZ" dirty="0" smtClean="0">
                <a:latin typeface="+mn-lt"/>
              </a:rPr>
              <a:t> –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PODŘADNÉ SPOJKY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64" y="1099127"/>
            <a:ext cx="12016509" cy="575887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 smtClean="0">
                <a:solidFill>
                  <a:srgbClr val="C00000"/>
                </a:solidFill>
              </a:rPr>
              <a:t>TYPICKÉ PODŘADNÉ SPOJKY:</a:t>
            </a:r>
            <a:endParaRPr lang="cs-CZ" sz="3500" dirty="0" smtClean="0"/>
          </a:p>
          <a:p>
            <a:pPr marL="0" indent="0">
              <a:buNone/>
            </a:pPr>
            <a:r>
              <a:rPr lang="cs-CZ" sz="2000" i="1" dirty="0" smtClean="0">
                <a:solidFill>
                  <a:srgbClr val="7030A0"/>
                </a:solidFill>
              </a:rPr>
              <a:t>   </a:t>
            </a:r>
            <a:r>
              <a:rPr lang="cs-CZ" b="1" i="1" dirty="0" smtClean="0">
                <a:solidFill>
                  <a:srgbClr val="7030A0"/>
                </a:solidFill>
              </a:rPr>
              <a:t>DAT </a:t>
            </a:r>
            <a:r>
              <a:rPr lang="cs-CZ" sz="2000" dirty="0"/>
              <a:t>(= že)     </a:t>
            </a:r>
            <a:r>
              <a:rPr lang="cs-CZ" b="1" i="1" dirty="0" smtClean="0">
                <a:solidFill>
                  <a:srgbClr val="7030A0"/>
                </a:solidFill>
              </a:rPr>
              <a:t>-      OMDAT     -    ZODAT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b="1" i="1" dirty="0">
                <a:solidFill>
                  <a:srgbClr val="C00000"/>
                </a:solidFill>
              </a:rPr>
              <a:t> </a:t>
            </a:r>
            <a:r>
              <a:rPr lang="cs-CZ" b="1" i="1" dirty="0" smtClean="0">
                <a:solidFill>
                  <a:srgbClr val="C00000"/>
                </a:solidFill>
              </a:rPr>
              <a:t> </a:t>
            </a:r>
            <a:r>
              <a:rPr lang="cs-CZ" b="1" i="1" dirty="0" smtClean="0">
                <a:solidFill>
                  <a:srgbClr val="0070C0"/>
                </a:solidFill>
              </a:rPr>
              <a:t>ALS - TOEN - WANNEER  - ZODRA - TERWIJL - VOORDAT - NADAT – SINDS </a:t>
            </a:r>
            <a:r>
              <a:rPr lang="cs-CZ" sz="2000" dirty="0" smtClean="0"/>
              <a:t>(ČASOVÉ)</a:t>
            </a:r>
          </a:p>
          <a:p>
            <a:pPr marL="0" indent="0">
              <a:buNone/>
            </a:pPr>
            <a:endParaRPr lang="cs-CZ" sz="11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accent2">
                    <a:lumMod val="75000"/>
                  </a:schemeClr>
                </a:solidFill>
              </a:rPr>
              <a:t>  WIE  - WAT  - DIE /DAT </a:t>
            </a:r>
            <a:r>
              <a:rPr lang="cs-CZ" sz="2000" dirty="0"/>
              <a:t>(= VZTAŽNÉ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  OF   </a:t>
            </a:r>
            <a:r>
              <a:rPr lang="cs-CZ" sz="2000" dirty="0" smtClean="0"/>
              <a:t>(= zda ) </a:t>
            </a:r>
            <a:r>
              <a:rPr lang="cs-CZ" sz="2000" b="1" dirty="0" smtClean="0">
                <a:solidFill>
                  <a:srgbClr val="00B050"/>
                </a:solidFill>
              </a:rPr>
              <a:t>- </a:t>
            </a:r>
            <a:r>
              <a:rPr lang="cs-CZ" sz="2000" dirty="0" smtClean="0"/>
              <a:t> </a:t>
            </a:r>
            <a:r>
              <a:rPr lang="cs-CZ" b="1" dirty="0">
                <a:solidFill>
                  <a:srgbClr val="00B050"/>
                </a:solidFill>
              </a:rPr>
              <a:t>ALS </a:t>
            </a:r>
            <a:r>
              <a:rPr lang="cs-CZ" dirty="0"/>
              <a:t>(</a:t>
            </a:r>
            <a:r>
              <a:rPr lang="cs-CZ" sz="2000" dirty="0"/>
              <a:t>=</a:t>
            </a:r>
            <a:r>
              <a:rPr lang="cs-CZ" dirty="0"/>
              <a:t> </a:t>
            </a:r>
            <a:r>
              <a:rPr lang="cs-CZ" sz="2000" dirty="0"/>
              <a:t>pokud</a:t>
            </a:r>
            <a:r>
              <a:rPr lang="cs-CZ" sz="2000" dirty="0" smtClean="0"/>
              <a:t>) </a:t>
            </a:r>
            <a:r>
              <a:rPr lang="cs-CZ" sz="2000" b="1" dirty="0">
                <a:solidFill>
                  <a:srgbClr val="00B050"/>
                </a:solidFill>
              </a:rPr>
              <a:t>-</a:t>
            </a:r>
            <a:r>
              <a:rPr lang="cs-CZ" sz="1600" dirty="0"/>
              <a:t> </a:t>
            </a:r>
            <a:r>
              <a:rPr lang="cs-CZ" sz="2000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ALS </a:t>
            </a:r>
            <a:r>
              <a:rPr lang="cs-CZ" b="1" dirty="0">
                <a:solidFill>
                  <a:srgbClr val="00B050"/>
                </a:solidFill>
              </a:rPr>
              <a:t>OF 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sz="2000" dirty="0"/>
              <a:t>(= </a:t>
            </a:r>
            <a:r>
              <a:rPr lang="cs-CZ" sz="2000" dirty="0" smtClean="0"/>
              <a:t>jakoby)  </a:t>
            </a:r>
            <a:r>
              <a:rPr lang="cs-CZ" b="1" dirty="0" smtClean="0">
                <a:solidFill>
                  <a:srgbClr val="00B050"/>
                </a:solidFill>
              </a:rPr>
              <a:t>-</a:t>
            </a: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b="1" dirty="0" smtClean="0">
                <a:solidFill>
                  <a:srgbClr val="00B050"/>
                </a:solidFill>
              </a:rPr>
              <a:t>INDIEN    -  </a:t>
            </a:r>
            <a:r>
              <a:rPr lang="cs-CZ" b="1" dirty="0">
                <a:solidFill>
                  <a:srgbClr val="00B050"/>
                </a:solidFill>
              </a:rPr>
              <a:t>ZOALS  - HOEWEL - ….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3000" i="1" dirty="0" smtClean="0"/>
              <a:t>Ze </a:t>
            </a:r>
            <a:r>
              <a:rPr lang="cs-CZ" sz="3000" i="1" dirty="0" err="1" smtClean="0"/>
              <a:t>zei</a:t>
            </a:r>
            <a:r>
              <a:rPr lang="cs-CZ" sz="3000" i="1" dirty="0" smtClean="0"/>
              <a:t> </a:t>
            </a:r>
            <a:r>
              <a:rPr lang="cs-CZ" sz="3000" b="1" i="1" u="sng" dirty="0" smtClean="0"/>
              <a:t>dat</a:t>
            </a:r>
            <a:r>
              <a:rPr lang="cs-CZ" sz="3000" i="1" dirty="0" smtClean="0"/>
              <a:t> ze </a:t>
            </a:r>
            <a:r>
              <a:rPr lang="cs-CZ" sz="3000" i="1" dirty="0" err="1" smtClean="0"/>
              <a:t>vanavond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niet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naar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feestje</a:t>
            </a:r>
            <a:r>
              <a:rPr lang="cs-CZ" sz="3000" i="1" dirty="0" smtClean="0"/>
              <a:t> </a:t>
            </a:r>
            <a:r>
              <a:rPr lang="cs-CZ" sz="3000" b="1" i="1" u="sng" dirty="0" err="1" smtClean="0"/>
              <a:t>zal</a:t>
            </a:r>
            <a:r>
              <a:rPr lang="cs-CZ" sz="3000" b="1" i="1" u="sng" dirty="0" smtClean="0"/>
              <a:t> </a:t>
            </a:r>
            <a:r>
              <a:rPr lang="cs-CZ" sz="3000" b="1" i="1" u="sng" dirty="0" err="1" smtClean="0"/>
              <a:t>kunnen</a:t>
            </a:r>
            <a:r>
              <a:rPr lang="cs-CZ" sz="3000" b="1" i="1" u="sng" dirty="0" smtClean="0"/>
              <a:t> </a:t>
            </a:r>
            <a:r>
              <a:rPr lang="cs-CZ" sz="3000" b="1" i="1" u="sng" dirty="0" err="1" smtClean="0"/>
              <a:t>komen</a:t>
            </a:r>
            <a:r>
              <a:rPr lang="cs-CZ" sz="3000" b="1" i="1" u="sng" dirty="0" smtClean="0"/>
              <a:t>. </a:t>
            </a:r>
          </a:p>
          <a:p>
            <a:r>
              <a:rPr lang="cs-CZ" sz="3000" i="1" dirty="0" smtClean="0"/>
              <a:t>Dit </a:t>
            </a:r>
            <a:r>
              <a:rPr lang="cs-CZ" sz="3000" i="1" dirty="0" err="1" smtClean="0"/>
              <a:t>is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meisje</a:t>
            </a:r>
            <a:r>
              <a:rPr lang="cs-CZ" sz="3000" i="1" dirty="0" smtClean="0"/>
              <a:t> </a:t>
            </a:r>
            <a:r>
              <a:rPr lang="cs-CZ" sz="3000" b="1" i="1" u="sng" dirty="0" smtClean="0"/>
              <a:t>dat </a:t>
            </a:r>
            <a:r>
              <a:rPr lang="cs-CZ" sz="3000" i="1" dirty="0" smtClean="0"/>
              <a:t>met </a:t>
            </a:r>
            <a:r>
              <a:rPr lang="cs-CZ" sz="3000" i="1" dirty="0" err="1" smtClean="0"/>
              <a:t>ons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vorige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week</a:t>
            </a:r>
            <a:r>
              <a:rPr lang="cs-CZ" sz="3000" i="1" dirty="0" smtClean="0"/>
              <a:t> in de les </a:t>
            </a:r>
            <a:r>
              <a:rPr lang="cs-CZ" sz="3000" b="1" i="1" u="sng" dirty="0" err="1" smtClean="0"/>
              <a:t>zat</a:t>
            </a:r>
            <a:r>
              <a:rPr lang="cs-CZ" sz="3000" b="1" i="1" u="sng" dirty="0" smtClean="0"/>
              <a:t>. </a:t>
            </a:r>
          </a:p>
          <a:p>
            <a:r>
              <a:rPr lang="cs-CZ" sz="3000" b="1" i="1" u="sng" dirty="0" err="1" smtClean="0"/>
              <a:t>Toen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ik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ongeveer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tien</a:t>
            </a:r>
            <a:r>
              <a:rPr lang="cs-CZ" sz="3000" i="1" dirty="0" smtClean="0"/>
              <a:t> </a:t>
            </a:r>
            <a:r>
              <a:rPr lang="cs-CZ" sz="3000" b="1" i="1" u="sng" dirty="0" err="1" smtClean="0"/>
              <a:t>was</a:t>
            </a:r>
            <a:r>
              <a:rPr lang="cs-CZ" sz="3000" i="1" dirty="0" smtClean="0"/>
              <a:t>, </a:t>
            </a:r>
            <a:r>
              <a:rPr lang="cs-CZ" sz="3000" i="1" u="sng" dirty="0" err="1" smtClean="0"/>
              <a:t>zwom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ik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elke</a:t>
            </a:r>
            <a:r>
              <a:rPr lang="cs-CZ" sz="3000" i="1" dirty="0"/>
              <a:t> </a:t>
            </a:r>
            <a:r>
              <a:rPr lang="cs-CZ" sz="3000" i="1" dirty="0" err="1" smtClean="0"/>
              <a:t>ochtend</a:t>
            </a:r>
            <a:r>
              <a:rPr lang="cs-CZ" sz="3000" i="1" dirty="0" smtClean="0"/>
              <a:t> in de </a:t>
            </a:r>
            <a:r>
              <a:rPr lang="cs-CZ" sz="3000" i="1" dirty="0" err="1" smtClean="0"/>
              <a:t>zee</a:t>
            </a:r>
            <a:r>
              <a:rPr lang="cs-CZ" sz="3000" i="1" dirty="0" smtClean="0"/>
              <a:t>.</a:t>
            </a:r>
          </a:p>
          <a:p>
            <a:r>
              <a:rPr lang="cs-CZ" sz="3000" b="1" i="1" u="sng" dirty="0" err="1" smtClean="0"/>
              <a:t>Als</a:t>
            </a:r>
            <a:r>
              <a:rPr lang="cs-CZ" sz="3000" i="1" dirty="0" smtClean="0"/>
              <a:t> je </a:t>
            </a:r>
            <a:r>
              <a:rPr lang="cs-CZ" sz="3000" i="1" dirty="0" err="1" smtClean="0"/>
              <a:t>naar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hotel </a:t>
            </a:r>
            <a:r>
              <a:rPr lang="cs-CZ" sz="3000" b="1" i="1" u="sng" dirty="0" err="1" smtClean="0"/>
              <a:t>aankomt</a:t>
            </a:r>
            <a:r>
              <a:rPr lang="cs-CZ" sz="3000" i="1" dirty="0" smtClean="0"/>
              <a:t>, </a:t>
            </a:r>
            <a:r>
              <a:rPr lang="cs-CZ" sz="3000" i="1" u="sng" dirty="0" smtClean="0"/>
              <a:t>bel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me</a:t>
            </a:r>
            <a:r>
              <a:rPr lang="cs-CZ" sz="3000" i="1" dirty="0"/>
              <a:t> </a:t>
            </a:r>
            <a:r>
              <a:rPr lang="cs-CZ" sz="3000" i="1" dirty="0" err="1" smtClean="0"/>
              <a:t>nog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even</a:t>
            </a:r>
            <a:r>
              <a:rPr lang="cs-CZ" sz="3000" i="1" dirty="0" smtClean="0"/>
              <a:t> op. </a:t>
            </a:r>
          </a:p>
          <a:p>
            <a:r>
              <a:rPr lang="nl-NL" sz="3000" i="1" dirty="0" smtClean="0"/>
              <a:t>Zaterdag </a:t>
            </a:r>
            <a:r>
              <a:rPr lang="nl-NL" sz="3000" i="1" dirty="0"/>
              <a:t>gaan we lekker fietsen, </a:t>
            </a:r>
            <a:r>
              <a:rPr lang="nl-NL" sz="3000" b="1" i="1" u="sng" dirty="0"/>
              <a:t>zoals</a:t>
            </a:r>
            <a:r>
              <a:rPr lang="nl-NL" sz="3000" i="1" dirty="0"/>
              <a:t> </a:t>
            </a:r>
            <a:r>
              <a:rPr lang="nl-NL" sz="3000" i="1" dirty="0" smtClean="0"/>
              <a:t>we</a:t>
            </a:r>
            <a:r>
              <a:rPr lang="cs-CZ" sz="3000" i="1" dirty="0" smtClean="0"/>
              <a:t> </a:t>
            </a:r>
            <a:r>
              <a:rPr lang="nl-NL" sz="3000" i="1" dirty="0" smtClean="0"/>
              <a:t>dat </a:t>
            </a:r>
            <a:r>
              <a:rPr lang="nl-NL" sz="3000" i="1" dirty="0"/>
              <a:t>vorige week ook </a:t>
            </a:r>
            <a:r>
              <a:rPr lang="nl-NL" sz="3000" b="1" i="1" u="sng" dirty="0"/>
              <a:t>deden</a:t>
            </a:r>
            <a:r>
              <a:rPr lang="nl-NL" sz="3000" i="1" dirty="0"/>
              <a:t>.</a:t>
            </a:r>
            <a:endParaRPr lang="cs-CZ" sz="3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4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cs-CZ" sz="1000" b="1" dirty="0">
              <a:solidFill>
                <a:srgbClr val="00B050"/>
              </a:solidFill>
            </a:endParaRPr>
          </a:p>
          <a:p>
            <a:endParaRPr lang="cs-CZ" sz="2400" i="1" dirty="0" smtClean="0"/>
          </a:p>
          <a:p>
            <a:pPr marL="0" indent="0">
              <a:buNone/>
            </a:pPr>
            <a:endParaRPr lang="cs-CZ" sz="5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4800" b="1" dirty="0">
              <a:solidFill>
                <a:srgbClr val="00B050"/>
              </a:solidFill>
            </a:endParaRPr>
          </a:p>
        </p:txBody>
      </p:sp>
      <p:pic>
        <p:nvPicPr>
          <p:cNvPr id="6" name="Obrázek 5" descr="Fiets Fietsen Cyclus De · Gratis foto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21" y="4587766"/>
            <a:ext cx="2364507" cy="16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3127" y="129307"/>
            <a:ext cx="8896927" cy="8497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+mn-lt"/>
              </a:rPr>
              <a:t>VEDLEJŠÍ VĚTY -  PODŘADNÉ SPOJKY 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64" y="1099127"/>
            <a:ext cx="12016509" cy="575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LET OP!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POKUD ZAČÍNÁTE VEDLEJŠÍ VĚTOU – NÁSLEDUJE V HLAVNÍ VĚTE INVERZE! </a:t>
            </a:r>
          </a:p>
          <a:p>
            <a:pPr marL="0" indent="0">
              <a:buNone/>
            </a:pPr>
            <a:endParaRPr lang="cs-CZ" b="1" i="1" dirty="0">
              <a:solidFill>
                <a:srgbClr val="7030A0"/>
              </a:solidFill>
            </a:endParaRPr>
          </a:p>
          <a:p>
            <a:r>
              <a:rPr lang="cs-CZ" sz="3000" b="1" i="1" u="sng" dirty="0" err="1" smtClean="0"/>
              <a:t>Toen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ik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ongeveer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tien</a:t>
            </a:r>
            <a:r>
              <a:rPr lang="cs-CZ" sz="3000" i="1" dirty="0" smtClean="0"/>
              <a:t> </a:t>
            </a:r>
            <a:r>
              <a:rPr lang="cs-CZ" sz="3000" b="1" i="1" u="sng" dirty="0" err="1" smtClean="0"/>
              <a:t>was</a:t>
            </a:r>
            <a:r>
              <a:rPr lang="cs-CZ" sz="3000" i="1" dirty="0" smtClean="0"/>
              <a:t>, </a:t>
            </a:r>
            <a:r>
              <a:rPr lang="cs-CZ" sz="3000" b="1" i="1" u="sng" dirty="0" err="1" smtClean="0">
                <a:solidFill>
                  <a:srgbClr val="FF0000"/>
                </a:solidFill>
              </a:rPr>
              <a:t>zwom</a:t>
            </a:r>
            <a:r>
              <a:rPr lang="cs-CZ" sz="3000" i="1" dirty="0" smtClean="0"/>
              <a:t> </a:t>
            </a:r>
            <a:r>
              <a:rPr lang="cs-CZ" sz="3000" i="1" u="sng" dirty="0" err="1" smtClean="0"/>
              <a:t>ik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elke</a:t>
            </a:r>
            <a:r>
              <a:rPr lang="cs-CZ" sz="3000" i="1" dirty="0"/>
              <a:t> </a:t>
            </a:r>
            <a:r>
              <a:rPr lang="cs-CZ" sz="3000" i="1" dirty="0" err="1" smtClean="0"/>
              <a:t>ochtend</a:t>
            </a:r>
            <a:r>
              <a:rPr lang="cs-CZ" sz="3000" i="1" dirty="0" smtClean="0"/>
              <a:t> in de </a:t>
            </a:r>
            <a:r>
              <a:rPr lang="cs-CZ" sz="3000" i="1" dirty="0" err="1" smtClean="0"/>
              <a:t>zee</a:t>
            </a:r>
            <a:r>
              <a:rPr lang="cs-CZ" sz="3000" i="1" dirty="0" smtClean="0"/>
              <a:t>.</a:t>
            </a:r>
          </a:p>
          <a:p>
            <a:endParaRPr lang="cs-CZ" sz="3000" i="1" dirty="0" smtClean="0"/>
          </a:p>
          <a:p>
            <a:r>
              <a:rPr lang="cs-CZ" sz="3000" b="1" i="1" u="sng" dirty="0" err="1" smtClean="0"/>
              <a:t>Als</a:t>
            </a:r>
            <a:r>
              <a:rPr lang="cs-CZ" sz="3000" i="1" dirty="0" smtClean="0"/>
              <a:t> je </a:t>
            </a:r>
            <a:r>
              <a:rPr lang="cs-CZ" sz="3000" i="1" dirty="0" err="1" smtClean="0"/>
              <a:t>naar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het</a:t>
            </a:r>
            <a:r>
              <a:rPr lang="cs-CZ" sz="3000" i="1" dirty="0" smtClean="0"/>
              <a:t> hotel </a:t>
            </a:r>
            <a:r>
              <a:rPr lang="cs-CZ" sz="3000" b="1" i="1" u="sng" dirty="0" err="1" smtClean="0"/>
              <a:t>aankomt</a:t>
            </a:r>
            <a:r>
              <a:rPr lang="cs-CZ" sz="3000" i="1" dirty="0" smtClean="0"/>
              <a:t>, </a:t>
            </a:r>
            <a:r>
              <a:rPr lang="cs-CZ" sz="3000" b="1" i="1" u="sng" dirty="0" smtClean="0">
                <a:solidFill>
                  <a:srgbClr val="FF0000"/>
                </a:solidFill>
              </a:rPr>
              <a:t>bel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me</a:t>
            </a:r>
            <a:r>
              <a:rPr lang="cs-CZ" sz="3000" i="1" dirty="0"/>
              <a:t> </a:t>
            </a:r>
            <a:r>
              <a:rPr lang="cs-CZ" sz="3000" i="1" dirty="0" err="1" smtClean="0"/>
              <a:t>nog</a:t>
            </a:r>
            <a:r>
              <a:rPr lang="cs-CZ" sz="3000" i="1" dirty="0" smtClean="0"/>
              <a:t> </a:t>
            </a:r>
            <a:r>
              <a:rPr lang="cs-CZ" sz="3000" i="1" dirty="0" err="1" smtClean="0"/>
              <a:t>even</a:t>
            </a:r>
            <a:r>
              <a:rPr lang="cs-CZ" sz="3000" i="1" dirty="0" smtClean="0"/>
              <a:t> op. </a:t>
            </a:r>
          </a:p>
          <a:p>
            <a:endParaRPr lang="cs-CZ" sz="3000" i="1" dirty="0" smtClean="0"/>
          </a:p>
          <a:p>
            <a:r>
              <a:rPr lang="cs-CZ" sz="3000" b="1" i="1" u="sng" dirty="0" err="1"/>
              <a:t>Omdat</a:t>
            </a:r>
            <a:r>
              <a:rPr lang="cs-CZ" sz="3000" i="1" dirty="0"/>
              <a:t> de docente </a:t>
            </a:r>
            <a:r>
              <a:rPr lang="cs-CZ" sz="3000" i="1" dirty="0" err="1"/>
              <a:t>alles</a:t>
            </a:r>
            <a:r>
              <a:rPr lang="cs-CZ" sz="3000" i="1" dirty="0"/>
              <a:t> </a:t>
            </a:r>
            <a:r>
              <a:rPr lang="cs-CZ" sz="3000" i="1" dirty="0" err="1"/>
              <a:t>heel</a:t>
            </a:r>
            <a:r>
              <a:rPr lang="cs-CZ" sz="3000" i="1" dirty="0"/>
              <a:t>  </a:t>
            </a:r>
            <a:r>
              <a:rPr lang="cs-CZ" sz="3000" i="1" dirty="0" err="1"/>
              <a:t>goed</a:t>
            </a:r>
            <a:r>
              <a:rPr lang="cs-CZ" sz="3000" i="1" dirty="0"/>
              <a:t> </a:t>
            </a:r>
            <a:r>
              <a:rPr lang="cs-CZ" sz="3000" b="1" i="1" u="sng" dirty="0" err="1"/>
              <a:t>heeft</a:t>
            </a:r>
            <a:r>
              <a:rPr lang="cs-CZ" sz="3000" b="1" i="1" u="sng" dirty="0"/>
              <a:t> </a:t>
            </a:r>
            <a:r>
              <a:rPr lang="cs-CZ" sz="3000" b="1" i="1" u="sng" dirty="0" err="1"/>
              <a:t>uitgelegd</a:t>
            </a:r>
            <a:r>
              <a:rPr lang="cs-CZ" sz="3000" i="1" dirty="0"/>
              <a:t>, </a:t>
            </a:r>
            <a:r>
              <a:rPr lang="cs-CZ" sz="3000" b="1" i="1" u="sng" dirty="0" err="1">
                <a:solidFill>
                  <a:srgbClr val="FF0000"/>
                </a:solidFill>
              </a:rPr>
              <a:t>hebben</a:t>
            </a:r>
            <a:r>
              <a:rPr lang="cs-CZ" sz="3000" i="1" dirty="0"/>
              <a:t>  </a:t>
            </a:r>
            <a:r>
              <a:rPr lang="cs-CZ" sz="3000" i="1" u="sng" dirty="0"/>
              <a:t>de </a:t>
            </a:r>
            <a:r>
              <a:rPr lang="cs-CZ" sz="3000" i="1" u="sng" dirty="0" err="1"/>
              <a:t>studenten</a:t>
            </a:r>
            <a:r>
              <a:rPr lang="cs-CZ" sz="3000" i="1" u="sng" dirty="0"/>
              <a:t> </a:t>
            </a:r>
            <a:r>
              <a:rPr lang="cs-CZ" sz="3000" i="1" dirty="0" err="1"/>
              <a:t>het</a:t>
            </a:r>
            <a:r>
              <a:rPr lang="cs-CZ" sz="3000" i="1" dirty="0"/>
              <a:t> </a:t>
            </a:r>
            <a:r>
              <a:rPr lang="cs-CZ" sz="3000" i="1" dirty="0" err="1"/>
              <a:t>wel</a:t>
            </a:r>
            <a:r>
              <a:rPr lang="cs-CZ" sz="3000" i="1" dirty="0"/>
              <a:t> </a:t>
            </a:r>
            <a:r>
              <a:rPr lang="cs-CZ" sz="3000" i="1" dirty="0" err="1"/>
              <a:t>onder</a:t>
            </a:r>
            <a:r>
              <a:rPr lang="cs-CZ" sz="3000" i="1" dirty="0"/>
              <a:t> de </a:t>
            </a:r>
            <a:r>
              <a:rPr lang="cs-CZ" sz="3000" i="1" dirty="0" err="1" smtClean="0"/>
              <a:t>knie</a:t>
            </a:r>
            <a:r>
              <a:rPr lang="en-US" sz="3000" i="1" dirty="0" smtClean="0"/>
              <a:t>.</a:t>
            </a:r>
            <a:endParaRPr lang="cs-CZ" sz="3000" i="1" dirty="0"/>
          </a:p>
          <a:p>
            <a:endParaRPr lang="cs-CZ" sz="3000" i="1" dirty="0" smtClean="0"/>
          </a:p>
          <a:p>
            <a:pPr marL="0" indent="0">
              <a:buNone/>
            </a:pPr>
            <a:endParaRPr lang="cs-CZ" sz="4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cs-CZ" sz="1000" b="1" dirty="0">
              <a:solidFill>
                <a:srgbClr val="00B050"/>
              </a:solidFill>
            </a:endParaRPr>
          </a:p>
          <a:p>
            <a:endParaRPr lang="cs-CZ" sz="2400" i="1" dirty="0" smtClean="0"/>
          </a:p>
          <a:p>
            <a:pPr marL="0" indent="0">
              <a:buNone/>
            </a:pPr>
            <a:endParaRPr lang="cs-CZ" sz="5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1570</Words>
  <Application>Microsoft Office PowerPoint</Application>
  <PresentationFormat>Širokoúhlá obrazovka</PresentationFormat>
  <Paragraphs>211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Algerian</vt:lpstr>
      <vt:lpstr>Arial</vt:lpstr>
      <vt:lpstr>Arial Black</vt:lpstr>
      <vt:lpstr>Berlin Sans FB</vt:lpstr>
      <vt:lpstr>Broadway</vt:lpstr>
      <vt:lpstr>Calibri</vt:lpstr>
      <vt:lpstr>Calibri Light</vt:lpstr>
      <vt:lpstr>Wingdings</vt:lpstr>
      <vt:lpstr>Motiv Office</vt:lpstr>
      <vt:lpstr>         SYNTAXIS - VOLGORDE</vt:lpstr>
      <vt:lpstr>HOOFDZIN MET TWEE WERKWOORDEN</vt:lpstr>
      <vt:lpstr>Prezentace aplikace PowerPoint</vt:lpstr>
      <vt:lpstr>OEFENING  maak ten minste twee volgordevarianten:</vt:lpstr>
      <vt:lpstr>OEFENING  maak ten minste twee volgordevarianten:</vt:lpstr>
      <vt:lpstr>Syntactische relaties</vt:lpstr>
      <vt:lpstr>VOEGWOORDEN – SOUŘADNÉ SPOJKY</vt:lpstr>
      <vt:lpstr>VOEGWOORDEN – PODŘADNÉ SPOJKY</vt:lpstr>
      <vt:lpstr>VEDLEJŠÍ VĚTY -  PODŘADNÉ SPOJKY </vt:lpstr>
      <vt:lpstr>onderschikkende voegwoorden</vt:lpstr>
      <vt:lpstr> Kies het juiste voegwoord: </vt:lpstr>
      <vt:lpstr>Oefening – onderschikkende voegwoorden</vt:lpstr>
      <vt:lpstr>Vul in: BOVENDIEN, DUS, ECHTER, DAAROM, TOCH 2x</vt:lpstr>
      <vt:lpstr>OEFENING</vt:lpstr>
      <vt:lpstr>Volgorde - nakijk</vt:lpstr>
      <vt:lpstr>raadsels – raad het woord! </vt:lpstr>
      <vt:lpstr>BEDANKT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SYNTAXIS - VOLGORDE</dc:title>
  <dc:creator>Rezková, Iva</dc:creator>
  <cp:lastModifiedBy>Rezková, Iva</cp:lastModifiedBy>
  <cp:revision>9</cp:revision>
  <dcterms:created xsi:type="dcterms:W3CDTF">2024-12-05T06:12:59Z</dcterms:created>
  <dcterms:modified xsi:type="dcterms:W3CDTF">2024-12-11T08:18:39Z</dcterms:modified>
</cp:coreProperties>
</file>