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sldIdLst>
    <p:sldId id="256" r:id="rId5"/>
    <p:sldId id="285" r:id="rId6"/>
    <p:sldId id="259" r:id="rId7"/>
    <p:sldId id="287" r:id="rId8"/>
    <p:sldId id="298" r:id="rId9"/>
    <p:sldId id="300" r:id="rId10"/>
    <p:sldId id="295" r:id="rId11"/>
    <p:sldId id="299" r:id="rId12"/>
    <p:sldId id="296" r:id="rId13"/>
    <p:sldId id="286" r:id="rId14"/>
    <p:sldId id="291" r:id="rId15"/>
    <p:sldId id="292" r:id="rId16"/>
    <p:sldId id="293" r:id="rId17"/>
    <p:sldId id="294" r:id="rId18"/>
    <p:sldId id="257" r:id="rId19"/>
    <p:sldId id="289" r:id="rId20"/>
    <p:sldId id="277" r:id="rId21"/>
    <p:sldId id="290" r:id="rId22"/>
    <p:sldId id="284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rolímková, Adéla" initials="JA" lastIdx="1" clrIdx="0">
    <p:extLst>
      <p:ext uri="{19B8F6BF-5375-455C-9EA6-DF929625EA0E}">
        <p15:presenceInfo xmlns:p15="http://schemas.microsoft.com/office/powerpoint/2012/main" userId="Jarolímková, Adél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olímková, Adéla" userId="999f5e52-b3b5-4322-ac6a-365c09c88039" providerId="ADAL" clId="{D3184C3D-677C-43E7-9107-1A9D90EB92F2}"/>
    <pc:docChg chg="modSld">
      <pc:chgData name="Jarolímková, Adéla" userId="999f5e52-b3b5-4322-ac6a-365c09c88039" providerId="ADAL" clId="{D3184C3D-677C-43E7-9107-1A9D90EB92F2}" dt="2024-05-02T06:43:12.070" v="13" actId="20577"/>
      <pc:docMkLst>
        <pc:docMk/>
      </pc:docMkLst>
      <pc:sldChg chg="modSp mod">
        <pc:chgData name="Jarolímková, Adéla" userId="999f5e52-b3b5-4322-ac6a-365c09c88039" providerId="ADAL" clId="{D3184C3D-677C-43E7-9107-1A9D90EB92F2}" dt="2024-05-02T06:43:12.070" v="13" actId="20577"/>
        <pc:sldMkLst>
          <pc:docMk/>
          <pc:sldMk cId="550469591" sldId="290"/>
        </pc:sldMkLst>
        <pc:spChg chg="mod">
          <ac:chgData name="Jarolímková, Adéla" userId="999f5e52-b3b5-4322-ac6a-365c09c88039" providerId="ADAL" clId="{D3184C3D-677C-43E7-9107-1A9D90EB92F2}" dt="2024-05-02T06:43:12.070" v="13" actId="20577"/>
          <ac:spMkLst>
            <pc:docMk/>
            <pc:sldMk cId="550469591" sldId="290"/>
            <ac:spMk id="3" creationId="{00000000-0000-0000-0000-000000000000}"/>
          </ac:spMkLst>
        </pc:spChg>
      </pc:sldChg>
    </pc:docChg>
  </pc:docChgLst>
  <pc:docChgLst>
    <pc:chgData name="Jarolímková, Adéla" userId="999f5e52-b3b5-4322-ac6a-365c09c88039" providerId="ADAL" clId="{1F5EDD84-5008-4073-B555-C5E7941EEA0F}"/>
    <pc:docChg chg="custSel addSld delSld modSld sldOrd">
      <pc:chgData name="Jarolímková, Adéla" userId="999f5e52-b3b5-4322-ac6a-365c09c88039" providerId="ADAL" clId="{1F5EDD84-5008-4073-B555-C5E7941EEA0F}" dt="2022-04-27T13:47:07.164" v="1723" actId="20577"/>
      <pc:docMkLst>
        <pc:docMk/>
      </pc:docMkLst>
      <pc:sldChg chg="ord">
        <pc:chgData name="Jarolímková, Adéla" userId="999f5e52-b3b5-4322-ac6a-365c09c88039" providerId="ADAL" clId="{1F5EDD84-5008-4073-B555-C5E7941EEA0F}" dt="2022-04-27T13:46:03.433" v="1721"/>
        <pc:sldMkLst>
          <pc:docMk/>
          <pc:sldMk cId="2122742571" sldId="295"/>
        </pc:sldMkLst>
      </pc:sldChg>
      <pc:sldChg chg="modSp mod">
        <pc:chgData name="Jarolímková, Adéla" userId="999f5e52-b3b5-4322-ac6a-365c09c88039" providerId="ADAL" clId="{1F5EDD84-5008-4073-B555-C5E7941EEA0F}" dt="2022-04-27T12:30:31.963" v="163" actId="20577"/>
        <pc:sldMkLst>
          <pc:docMk/>
          <pc:sldMk cId="2873741808" sldId="296"/>
        </pc:sldMkLst>
        <pc:spChg chg="mod">
          <ac:chgData name="Jarolímková, Adéla" userId="999f5e52-b3b5-4322-ac6a-365c09c88039" providerId="ADAL" clId="{1F5EDD84-5008-4073-B555-C5E7941EEA0F}" dt="2022-04-27T12:30:31.963" v="163" actId="20577"/>
          <ac:spMkLst>
            <pc:docMk/>
            <pc:sldMk cId="2873741808" sldId="296"/>
            <ac:spMk id="3" creationId="{00000000-0000-0000-0000-000000000000}"/>
          </ac:spMkLst>
        </pc:spChg>
      </pc:sldChg>
      <pc:sldChg chg="modSp del mod">
        <pc:chgData name="Jarolímková, Adéla" userId="999f5e52-b3b5-4322-ac6a-365c09c88039" providerId="ADAL" clId="{1F5EDD84-5008-4073-B555-C5E7941EEA0F}" dt="2022-04-27T13:45:52.618" v="1719" actId="47"/>
        <pc:sldMkLst>
          <pc:docMk/>
          <pc:sldMk cId="235994024" sldId="297"/>
        </pc:sldMkLst>
        <pc:spChg chg="mod">
          <ac:chgData name="Jarolímková, Adéla" userId="999f5e52-b3b5-4322-ac6a-365c09c88039" providerId="ADAL" clId="{1F5EDD84-5008-4073-B555-C5E7941EEA0F}" dt="2022-04-27T12:45:21.380" v="177" actId="20577"/>
          <ac:spMkLst>
            <pc:docMk/>
            <pc:sldMk cId="235994024" sldId="297"/>
            <ac:spMk id="6" creationId="{00000000-0000-0000-0000-000000000000}"/>
          </ac:spMkLst>
        </pc:spChg>
      </pc:sldChg>
      <pc:sldChg chg="addSp delSp modSp mod modClrScheme chgLayout">
        <pc:chgData name="Jarolímková, Adéla" userId="999f5e52-b3b5-4322-ac6a-365c09c88039" providerId="ADAL" clId="{1F5EDD84-5008-4073-B555-C5E7941EEA0F}" dt="2022-04-27T13:45:43.183" v="1717" actId="6549"/>
        <pc:sldMkLst>
          <pc:docMk/>
          <pc:sldMk cId="1846546256" sldId="298"/>
        </pc:sldMkLst>
        <pc:spChg chg="add mod">
          <ac:chgData name="Jarolímková, Adéla" userId="999f5e52-b3b5-4322-ac6a-365c09c88039" providerId="ADAL" clId="{1F5EDD84-5008-4073-B555-C5E7941EEA0F}" dt="2022-04-27T13:45:43.183" v="1717" actId="6549"/>
          <ac:spMkLst>
            <pc:docMk/>
            <pc:sldMk cId="1846546256" sldId="298"/>
            <ac:spMk id="3" creationId="{92866807-335E-45BC-BC78-4B1E5E25FE85}"/>
          </ac:spMkLst>
        </pc:spChg>
        <pc:spChg chg="add mod">
          <ac:chgData name="Jarolímková, Adéla" userId="999f5e52-b3b5-4322-ac6a-365c09c88039" providerId="ADAL" clId="{1F5EDD84-5008-4073-B555-C5E7941EEA0F}" dt="2022-04-27T13:44:55.193" v="1711"/>
          <ac:spMkLst>
            <pc:docMk/>
            <pc:sldMk cId="1846546256" sldId="298"/>
            <ac:spMk id="4" creationId="{C9D73598-F508-42F2-84BD-5D56F5B4D790}"/>
          </ac:spMkLst>
        </pc:spChg>
        <pc:spChg chg="add mod">
          <ac:chgData name="Jarolímková, Adéla" userId="999f5e52-b3b5-4322-ac6a-365c09c88039" providerId="ADAL" clId="{1F5EDD84-5008-4073-B555-C5E7941EEA0F}" dt="2022-04-27T13:45:24.041" v="1716" actId="404"/>
          <ac:spMkLst>
            <pc:docMk/>
            <pc:sldMk cId="1846546256" sldId="298"/>
            <ac:spMk id="5" creationId="{2AA962D7-12E9-499C-90C6-14FD701CE413}"/>
          </ac:spMkLst>
        </pc:spChg>
        <pc:picChg chg="del">
          <ac:chgData name="Jarolímková, Adéla" userId="999f5e52-b3b5-4322-ac6a-365c09c88039" providerId="ADAL" clId="{1F5EDD84-5008-4073-B555-C5E7941EEA0F}" dt="2022-04-27T13:44:40.115" v="1677" actId="478"/>
          <ac:picMkLst>
            <pc:docMk/>
            <pc:sldMk cId="1846546256" sldId="298"/>
            <ac:picMk id="2" creationId="{00000000-0000-0000-0000-000000000000}"/>
          </ac:picMkLst>
        </pc:picChg>
      </pc:sldChg>
      <pc:sldChg chg="addSp delSp modSp new mod modClrScheme chgLayout">
        <pc:chgData name="Jarolímková, Adéla" userId="999f5e52-b3b5-4322-ac6a-365c09c88039" providerId="ADAL" clId="{1F5EDD84-5008-4073-B555-C5E7941EEA0F}" dt="2022-04-27T13:43:18.033" v="1676" actId="20577"/>
        <pc:sldMkLst>
          <pc:docMk/>
          <pc:sldMk cId="725025285" sldId="299"/>
        </pc:sldMkLst>
        <pc:spChg chg="add del mod ord">
          <ac:chgData name="Jarolímková, Adéla" userId="999f5e52-b3b5-4322-ac6a-365c09c88039" providerId="ADAL" clId="{1F5EDD84-5008-4073-B555-C5E7941EEA0F}" dt="2022-04-27T12:45:49.571" v="180" actId="700"/>
          <ac:spMkLst>
            <pc:docMk/>
            <pc:sldMk cId="725025285" sldId="299"/>
            <ac:spMk id="2" creationId="{9D1CD7F2-5372-4D43-AB5A-64223C9A5C83}"/>
          </ac:spMkLst>
        </pc:spChg>
        <pc:spChg chg="add mod ord">
          <ac:chgData name="Jarolímková, Adéla" userId="999f5e52-b3b5-4322-ac6a-365c09c88039" providerId="ADAL" clId="{1F5EDD84-5008-4073-B555-C5E7941EEA0F}" dt="2022-04-27T13:43:18.033" v="1676" actId="20577"/>
          <ac:spMkLst>
            <pc:docMk/>
            <pc:sldMk cId="725025285" sldId="299"/>
            <ac:spMk id="3" creationId="{1B8C7AE1-068D-4FBB-B6A9-511B4B63159A}"/>
          </ac:spMkLst>
        </pc:spChg>
        <pc:spChg chg="add mod ord">
          <ac:chgData name="Jarolímková, Adéla" userId="999f5e52-b3b5-4322-ac6a-365c09c88039" providerId="ADAL" clId="{1F5EDD84-5008-4073-B555-C5E7941EEA0F}" dt="2022-04-27T13:24:04.809" v="976" actId="20577"/>
          <ac:spMkLst>
            <pc:docMk/>
            <pc:sldMk cId="725025285" sldId="299"/>
            <ac:spMk id="4" creationId="{F40AE954-57C3-4533-BC6E-7E1C0EB557CC}"/>
          </ac:spMkLst>
        </pc:spChg>
      </pc:sldChg>
      <pc:sldChg chg="addSp delSp modSp new mod modClrScheme chgLayout">
        <pc:chgData name="Jarolímková, Adéla" userId="999f5e52-b3b5-4322-ac6a-365c09c88039" providerId="ADAL" clId="{1F5EDD84-5008-4073-B555-C5E7941EEA0F}" dt="2022-04-27T13:47:07.164" v="1723" actId="20577"/>
        <pc:sldMkLst>
          <pc:docMk/>
          <pc:sldMk cId="3611517300" sldId="300"/>
        </pc:sldMkLst>
        <pc:spChg chg="add del mod">
          <ac:chgData name="Jarolímková, Adéla" userId="999f5e52-b3b5-4322-ac6a-365c09c88039" providerId="ADAL" clId="{1F5EDD84-5008-4073-B555-C5E7941EEA0F}" dt="2022-04-27T13:27:07.152" v="979" actId="700"/>
          <ac:spMkLst>
            <pc:docMk/>
            <pc:sldMk cId="3611517300" sldId="300"/>
            <ac:spMk id="2" creationId="{6C1D4612-FB90-471C-B558-D20E8E7CE883}"/>
          </ac:spMkLst>
        </pc:spChg>
        <pc:spChg chg="add del mod">
          <ac:chgData name="Jarolímková, Adéla" userId="999f5e52-b3b5-4322-ac6a-365c09c88039" providerId="ADAL" clId="{1F5EDD84-5008-4073-B555-C5E7941EEA0F}" dt="2022-04-27T13:27:07.152" v="979" actId="700"/>
          <ac:spMkLst>
            <pc:docMk/>
            <pc:sldMk cId="3611517300" sldId="300"/>
            <ac:spMk id="3" creationId="{8E9D682F-43FF-48DF-BFAC-483C0655FA7E}"/>
          </ac:spMkLst>
        </pc:spChg>
        <pc:spChg chg="add del mod ord">
          <ac:chgData name="Jarolímková, Adéla" userId="999f5e52-b3b5-4322-ac6a-365c09c88039" providerId="ADAL" clId="{1F5EDD84-5008-4073-B555-C5E7941EEA0F}" dt="2022-04-27T13:27:10.399" v="980" actId="478"/>
          <ac:spMkLst>
            <pc:docMk/>
            <pc:sldMk cId="3611517300" sldId="300"/>
            <ac:spMk id="4" creationId="{2A92CFF4-0B85-4C1F-B4D5-D50F716D741C}"/>
          </ac:spMkLst>
        </pc:spChg>
        <pc:spChg chg="add mod ord">
          <ac:chgData name="Jarolímková, Adéla" userId="999f5e52-b3b5-4322-ac6a-365c09c88039" providerId="ADAL" clId="{1F5EDD84-5008-4073-B555-C5E7941EEA0F}" dt="2022-04-27T13:42:46.230" v="1642" actId="27636"/>
          <ac:spMkLst>
            <pc:docMk/>
            <pc:sldMk cId="3611517300" sldId="300"/>
            <ac:spMk id="5" creationId="{19EC1557-6290-4601-8F5D-5F3AF10CD753}"/>
          </ac:spMkLst>
        </pc:spChg>
        <pc:spChg chg="add mod ord">
          <ac:chgData name="Jarolímková, Adéla" userId="999f5e52-b3b5-4322-ac6a-365c09c88039" providerId="ADAL" clId="{1F5EDD84-5008-4073-B555-C5E7941EEA0F}" dt="2022-04-27T13:47:07.164" v="1723" actId="20577"/>
          <ac:spMkLst>
            <pc:docMk/>
            <pc:sldMk cId="3611517300" sldId="300"/>
            <ac:spMk id="6" creationId="{55FCC1BE-3702-46F5-8EF1-86DF6617A8F8}"/>
          </ac:spMkLst>
        </pc:spChg>
      </pc:sldChg>
    </pc:docChg>
  </pc:docChgLst>
  <pc:docChgLst>
    <pc:chgData name="Jarolímková, Adéla" userId="999f5e52-b3b5-4322-ac6a-365c09c88039" providerId="ADAL" clId="{87900D5F-A017-40DD-A73D-76A0E1076ECD}"/>
    <pc:docChg chg="custSel addSld modSld">
      <pc:chgData name="Jarolímková, Adéla" userId="999f5e52-b3b5-4322-ac6a-365c09c88039" providerId="ADAL" clId="{87900D5F-A017-40DD-A73D-76A0E1076ECD}" dt="2021-04-06T14:36:15.754" v="958" actId="20577"/>
      <pc:docMkLst>
        <pc:docMk/>
      </pc:docMkLst>
      <pc:sldChg chg="modSp mod">
        <pc:chgData name="Jarolímková, Adéla" userId="999f5e52-b3b5-4322-ac6a-365c09c88039" providerId="ADAL" clId="{87900D5F-A017-40DD-A73D-76A0E1076ECD}" dt="2021-04-06T12:34:10.038" v="266" actId="21"/>
        <pc:sldMkLst>
          <pc:docMk/>
          <pc:sldMk cId="90180621" sldId="258"/>
        </pc:sldMkLst>
        <pc:spChg chg="mod">
          <ac:chgData name="Jarolímková, Adéla" userId="999f5e52-b3b5-4322-ac6a-365c09c88039" providerId="ADAL" clId="{87900D5F-A017-40DD-A73D-76A0E1076ECD}" dt="2021-04-06T12:34:10.038" v="266" actId="21"/>
          <ac:spMkLst>
            <pc:docMk/>
            <pc:sldMk cId="90180621" sldId="258"/>
            <ac:spMk id="3" creationId="{00000000-0000-0000-0000-00000000000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50:36.550" v="630" actId="20577"/>
        <pc:sldMkLst>
          <pc:docMk/>
          <pc:sldMk cId="289971408" sldId="259"/>
        </pc:sldMkLst>
        <pc:spChg chg="mod">
          <ac:chgData name="Jarolímková, Adéla" userId="999f5e52-b3b5-4322-ac6a-365c09c88039" providerId="ADAL" clId="{87900D5F-A017-40DD-A73D-76A0E1076ECD}" dt="2021-04-06T12:34:18.426" v="285" actId="20577"/>
          <ac:spMkLst>
            <pc:docMk/>
            <pc:sldMk cId="289971408" sldId="259"/>
            <ac:spMk id="2" creationId="{597A56F1-40B8-4291-8144-AEEA337BE880}"/>
          </ac:spMkLst>
        </pc:spChg>
        <pc:spChg chg="mod">
          <ac:chgData name="Jarolímková, Adéla" userId="999f5e52-b3b5-4322-ac6a-365c09c88039" providerId="ADAL" clId="{87900D5F-A017-40DD-A73D-76A0E1076ECD}" dt="2021-04-06T12:50:36.550" v="630" actId="20577"/>
          <ac:spMkLst>
            <pc:docMk/>
            <pc:sldMk cId="289971408" sldId="259"/>
            <ac:spMk id="3" creationId="{7E592DC3-0F65-4D04-B43A-AE5E556CF6CC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8:58.584" v="546" actId="313"/>
        <pc:sldMkLst>
          <pc:docMk/>
          <pc:sldMk cId="885664138" sldId="260"/>
        </pc:sldMkLst>
        <pc:spChg chg="mod">
          <ac:chgData name="Jarolímková, Adéla" userId="999f5e52-b3b5-4322-ac6a-365c09c88039" providerId="ADAL" clId="{87900D5F-A017-40DD-A73D-76A0E1076ECD}" dt="2021-04-06T12:47:53.848" v="386" actId="20577"/>
          <ac:spMkLst>
            <pc:docMk/>
            <pc:sldMk cId="885664138" sldId="260"/>
            <ac:spMk id="2" creationId="{64CDA24E-843A-4EBF-A89E-2A14C097374B}"/>
          </ac:spMkLst>
        </pc:spChg>
        <pc:spChg chg="mod">
          <ac:chgData name="Jarolímková, Adéla" userId="999f5e52-b3b5-4322-ac6a-365c09c88039" providerId="ADAL" clId="{87900D5F-A017-40DD-A73D-76A0E1076ECD}" dt="2021-04-06T12:48:58.584" v="546" actId="313"/>
          <ac:spMkLst>
            <pc:docMk/>
            <pc:sldMk cId="885664138" sldId="260"/>
            <ac:spMk id="3" creationId="{38AD6749-614A-4B98-96A1-B5B4C975F720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2:49:55.771" v="619" actId="20577"/>
        <pc:sldMkLst>
          <pc:docMk/>
          <pc:sldMk cId="900752947" sldId="261"/>
        </pc:sldMkLst>
        <pc:spChg chg="mod">
          <ac:chgData name="Jarolímková, Adéla" userId="999f5e52-b3b5-4322-ac6a-365c09c88039" providerId="ADAL" clId="{87900D5F-A017-40DD-A73D-76A0E1076ECD}" dt="2021-04-06T12:49:30.318" v="582" actId="20577"/>
          <ac:spMkLst>
            <pc:docMk/>
            <pc:sldMk cId="900752947" sldId="261"/>
            <ac:spMk id="2" creationId="{6C58044A-B118-449F-B3D0-70AE44705FE5}"/>
          </ac:spMkLst>
        </pc:spChg>
        <pc:spChg chg="mod">
          <ac:chgData name="Jarolímková, Adéla" userId="999f5e52-b3b5-4322-ac6a-365c09c88039" providerId="ADAL" clId="{87900D5F-A017-40DD-A73D-76A0E1076ECD}" dt="2021-04-06T12:49:55.771" v="619" actId="20577"/>
          <ac:spMkLst>
            <pc:docMk/>
            <pc:sldMk cId="900752947" sldId="261"/>
            <ac:spMk id="3" creationId="{3AC724BB-A65B-4A9C-A438-3CC15694071F}"/>
          </ac:spMkLst>
        </pc:spChg>
      </pc:sldChg>
      <pc:sldChg chg="modSp new mod">
        <pc:chgData name="Jarolímková, Adéla" userId="999f5e52-b3b5-4322-ac6a-365c09c88039" providerId="ADAL" clId="{87900D5F-A017-40DD-A73D-76A0E1076ECD}" dt="2021-04-06T14:36:15.754" v="958" actId="20577"/>
        <pc:sldMkLst>
          <pc:docMk/>
          <pc:sldMk cId="2059669674" sldId="262"/>
        </pc:sldMkLst>
        <pc:spChg chg="mod">
          <ac:chgData name="Jarolímková, Adéla" userId="999f5e52-b3b5-4322-ac6a-365c09c88039" providerId="ADAL" clId="{87900D5F-A017-40DD-A73D-76A0E1076ECD}" dt="2021-04-06T12:51:01.779" v="653" actId="313"/>
          <ac:spMkLst>
            <pc:docMk/>
            <pc:sldMk cId="2059669674" sldId="262"/>
            <ac:spMk id="2" creationId="{F7231F23-EC26-4AA7-BA4C-F211D0263DD7}"/>
          </ac:spMkLst>
        </pc:spChg>
        <pc:spChg chg="mod">
          <ac:chgData name="Jarolímková, Adéla" userId="999f5e52-b3b5-4322-ac6a-365c09c88039" providerId="ADAL" clId="{87900D5F-A017-40DD-A73D-76A0E1076ECD}" dt="2021-04-06T14:36:15.754" v="958" actId="20577"/>
          <ac:spMkLst>
            <pc:docMk/>
            <pc:sldMk cId="2059669674" sldId="262"/>
            <ac:spMk id="3" creationId="{3D6D216D-8E9D-4ACC-8FC7-82514CB2D91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481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3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34925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699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145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4756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18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755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62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8729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4789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678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3472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44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84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108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657BD6-80B5-431D-A6DA-251F39B5D414}" type="datetimeFigureOut">
              <a:rPr lang="cs-CZ" smtClean="0"/>
              <a:t>02.05.2024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9E44049-9A85-4776-AD7A-EACA472264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0759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jama.jamanetwork.com/article.aspx?doi=10.1001/jama.280.15.1347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ipk.nkp.cz/legislativa/01_LegPod/osirela-dila/osirela-dila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knihovnarevue.nkp.cz/archiv/2021-2/recenzovane-prispevky/teorie-dokumentu-od-antilopy-k-informacni-architekture#15" TargetMode="External"/><Relationship Id="rId2" Type="http://schemas.openxmlformats.org/officeDocument/2006/relationships/hyperlink" Target="https://knihovnarevue.nkp.cz/archiv/2021-2/recenzovane-prispevky/teorie-dokumentu-od-antilopy-k-informacni-architekture#1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knihovnarevue.nkp.cz/archiv/2021-2/recenzovane-prispevky/teorie-dokumentu-od-antilopy-k-informacni-architekture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Citování a seznam použité literatury</a:t>
            </a:r>
          </a:p>
        </p:txBody>
      </p:sp>
    </p:spTree>
    <p:extLst>
      <p:ext uri="{BB962C8B-B14F-4D97-AF65-F5344CB8AC3E}">
        <p14:creationId xmlns:p14="http://schemas.microsoft.com/office/powerpoint/2010/main" val="15991165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68EB4-9503-4619-A31D-25385D22B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odlišíme cizí myšlenky od vlastních?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092227-370C-4E3E-B0CD-56FCC7C4F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Odkazy v textu + seznam použité literatury</a:t>
            </a:r>
          </a:p>
          <a:p>
            <a:r>
              <a:rPr lang="cs-CZ" dirty="0"/>
              <a:t>Uvedením odkazu na pramen</a:t>
            </a:r>
          </a:p>
          <a:p>
            <a:pPr lvl="1"/>
            <a:r>
              <a:rPr lang="cs-CZ" dirty="0"/>
              <a:t>umožníme čtenáři identifikovat, z čeho jsme čerpali</a:t>
            </a:r>
          </a:p>
          <a:p>
            <a:pPr lvl="1"/>
            <a:r>
              <a:rPr lang="cs-CZ" dirty="0"/>
              <a:t>dodržíme tak ustanovení autorského zákona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umožníme zkoumání rozvoje vědy pomocí citační analýzy</a:t>
            </a:r>
          </a:p>
          <a:p>
            <a:endParaRPr lang="cs-CZ" dirty="0"/>
          </a:p>
          <a:p>
            <a:r>
              <a:rPr lang="cs-CZ" dirty="0"/>
              <a:t>Kdy nemusíme uvádět odkaz?</a:t>
            </a:r>
          </a:p>
          <a:p>
            <a:pPr lvl="1"/>
            <a:r>
              <a:rPr lang="cs-CZ" dirty="0"/>
              <a:t>neoddiskutovatelné události (založení Univerzity Karlovy, vznik České republiky)</a:t>
            </a:r>
          </a:p>
          <a:p>
            <a:pPr lvl="1"/>
            <a:r>
              <a:rPr lang="cs-CZ" dirty="0"/>
              <a:t>všeobecné vzdělání – fakta vyučovaná na ZŠ, SŠ, informace běžně se vyskytující ve sdělovacích prostředcích</a:t>
            </a:r>
          </a:p>
          <a:p>
            <a:pPr lvl="1"/>
            <a:r>
              <a:rPr lang="cs-CZ" dirty="0"/>
              <a:t>základní poznatky oboru – nejobtížněji odlišitelné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87087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Citační styl x metoda citování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Citační styl = pravidla určující podobu citací a bibliografických citací</a:t>
            </a:r>
          </a:p>
          <a:p>
            <a:pPr lvl="1"/>
            <a:r>
              <a:rPr lang="cs-CZ" dirty="0"/>
              <a:t>Pro účely bakalářské práce norma ISO 690 </a:t>
            </a:r>
          </a:p>
          <a:p>
            <a:r>
              <a:rPr lang="cs-CZ" dirty="0"/>
              <a:t>Metoda citování = způsob odkazování z textu do seznamu literatury</a:t>
            </a:r>
          </a:p>
          <a:p>
            <a:pPr lvl="1"/>
            <a:r>
              <a:rPr lang="cs-CZ" dirty="0"/>
              <a:t>Pro bakalářskou práci</a:t>
            </a:r>
          </a:p>
          <a:p>
            <a:pPr lvl="2"/>
            <a:r>
              <a:rPr lang="cs-CZ" dirty="0"/>
              <a:t>Harvardský systém (metoda prvku a data)</a:t>
            </a:r>
          </a:p>
          <a:p>
            <a:pPr lvl="2"/>
            <a:r>
              <a:rPr lang="cs-CZ" dirty="0"/>
              <a:t>Metoda průběžných poznámek</a:t>
            </a:r>
          </a:p>
          <a:p>
            <a:pPr lvl="1"/>
            <a:r>
              <a:rPr lang="cs-CZ" dirty="0"/>
              <a:t>Výběr – jednoduchost, přehlednost, ohled na čtenáře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754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Harvardský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(Příjmení autora/autorů, rok vydání, rozsah stran)</a:t>
            </a:r>
          </a:p>
          <a:p>
            <a:pPr lvl="1"/>
            <a:r>
              <a:rPr lang="cs-CZ" dirty="0"/>
              <a:t>Dvě a více děl téhož autora vydaná ve stejném roce odlišíme písmeny </a:t>
            </a:r>
            <a:r>
              <a:rPr lang="cs-CZ" dirty="0" err="1"/>
              <a:t>a,b</a:t>
            </a:r>
            <a:r>
              <a:rPr lang="cs-CZ" dirty="0"/>
              <a:t>… - 2005a, 2005b…</a:t>
            </a:r>
          </a:p>
          <a:p>
            <a:pPr lvl="1"/>
            <a:r>
              <a:rPr lang="cs-CZ" dirty="0"/>
              <a:t>Číslo strany/stran, z nichž bylo citováno, uvádíme vždy, pokud je to možné</a:t>
            </a:r>
          </a:p>
          <a:p>
            <a:pPr lvl="1"/>
            <a:r>
              <a:rPr lang="cs-CZ" dirty="0"/>
              <a:t>V případě chybějícího autora uvedeme do odkazu název nebo část názvu (zejména elektronické zdroje)</a:t>
            </a:r>
          </a:p>
          <a:p>
            <a:r>
              <a:rPr lang="cs-CZ" dirty="0"/>
              <a:t>Autorství (jméno autora) je v textu uvedeno – odkaz umístíme za něj:</a:t>
            </a:r>
          </a:p>
          <a:p>
            <a:pPr marL="457200" lvl="1" indent="0">
              <a:buNone/>
            </a:pPr>
            <a:r>
              <a:rPr lang="cs-CZ" dirty="0"/>
              <a:t>Z tohoto dokumentu vychází i dělení výzkumných dat, které ve svých pracích navrhuje 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Borgmanová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 (2012).</a:t>
            </a:r>
          </a:p>
          <a:p>
            <a:r>
              <a:rPr lang="cs-CZ" dirty="0"/>
              <a:t>Autorství není ve větě vyjádřeno, odkaz umístíme na konec parafráze/citátu:</a:t>
            </a:r>
          </a:p>
          <a:p>
            <a:pPr marL="457200" lvl="1" indent="0">
              <a:buNone/>
            </a:pPr>
            <a:r>
              <a:rPr lang="cs-CZ" dirty="0"/>
              <a:t> …případně do fází extrakce a transformace dle dalších zdrojů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b="1" dirty="0" err="1">
                <a:solidFill>
                  <a:schemeClr val="accent1">
                    <a:lumMod val="75000"/>
                  </a:schemeClr>
                </a:solidFill>
              </a:rPr>
              <a:t>Lemire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, 2011).</a:t>
            </a:r>
          </a:p>
        </p:txBody>
      </p:sp>
    </p:spTree>
    <p:extLst>
      <p:ext uri="{BB962C8B-B14F-4D97-AF65-F5344CB8AC3E}">
        <p14:creationId xmlns:p14="http://schemas.microsoft.com/office/powerpoint/2010/main" val="16419455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Harvardský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86335"/>
            <a:ext cx="8596668" cy="3880773"/>
          </a:xfrm>
        </p:spPr>
        <p:txBody>
          <a:bodyPr>
            <a:noAutofit/>
          </a:bodyPr>
          <a:lstStyle/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Margaret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Coletti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Howard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Bleich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(2001) </a:t>
            </a:r>
            <a:r>
              <a:rPr lang="cs-CZ" sz="1400" dirty="0"/>
              <a:t>nazývají MeSH ve svém přehledovém článku o jeho vývoji klíčem k odemykání lékařské literatury. Byla provedena řada studií porovnávajících vyhledávání v databázi Medline s využitím deskriptorů MeSH a s využitím klíčových slov, které prokázaly, že vyhledávání prostřednictvím deskriptorů MeSH zlepšuje zejména úplnost, ale i přesnost vyhledávání 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Lowe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1994)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cs-CZ" sz="1400" dirty="0"/>
              <a:t>Studie způsobů vyhledávání koncových uživatelů, tj. uživatelů bez průpravy ve vyhledávání, však ukázaly, že tito uživatelé výhody MeSH často nevyužívají 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Wildemuth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Moore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1995,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Hersh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Hickam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, 1998)</a:t>
            </a:r>
            <a:r>
              <a:rPr lang="cs-CZ" sz="1400" dirty="0"/>
              <a:t>. </a:t>
            </a:r>
          </a:p>
          <a:p>
            <a:pPr lvl="0"/>
            <a:endParaRPr lang="cs-CZ" sz="1400" dirty="0"/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COLETTI, Margaret H. a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Howard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L. BLEICH, 2001.</a:t>
            </a:r>
            <a:r>
              <a:rPr lang="cs-CZ" sz="1400" b="1" dirty="0">
                <a:solidFill>
                  <a:srgbClr val="FFC000"/>
                </a:solidFill>
              </a:rPr>
              <a:t> </a:t>
            </a:r>
            <a:r>
              <a:rPr lang="cs-CZ" sz="1400" dirty="0" err="1"/>
              <a:t>Medical</a:t>
            </a:r>
            <a:r>
              <a:rPr lang="cs-CZ" sz="1400" dirty="0"/>
              <a:t> </a:t>
            </a:r>
            <a:r>
              <a:rPr lang="cs-CZ" sz="1400" dirty="0" err="1"/>
              <a:t>Subject</a:t>
            </a:r>
            <a:r>
              <a:rPr lang="cs-CZ" sz="1400" dirty="0"/>
              <a:t> </a:t>
            </a:r>
            <a:r>
              <a:rPr lang="cs-CZ" sz="1400" dirty="0" err="1"/>
              <a:t>Headings</a:t>
            </a:r>
            <a:r>
              <a:rPr lang="cs-CZ" sz="1400" dirty="0"/>
              <a:t> </a:t>
            </a:r>
            <a:r>
              <a:rPr lang="cs-CZ" sz="1400" dirty="0" err="1"/>
              <a:t>used</a:t>
            </a:r>
            <a:r>
              <a:rPr lang="cs-CZ" sz="1400" dirty="0"/>
              <a:t> to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biomedical</a:t>
            </a:r>
            <a:r>
              <a:rPr lang="cs-CZ" sz="1400" dirty="0"/>
              <a:t> literatury. </a:t>
            </a:r>
            <a:r>
              <a:rPr lang="cs-CZ" sz="1400" i="1" dirty="0" err="1"/>
              <a:t>Journal</a:t>
            </a:r>
            <a:r>
              <a:rPr lang="cs-CZ" sz="1400" i="1" dirty="0"/>
              <a:t> </a:t>
            </a:r>
            <a:r>
              <a:rPr lang="cs-CZ" sz="1400" i="1" dirty="0" err="1"/>
              <a:t>of</a:t>
            </a:r>
            <a:r>
              <a:rPr lang="cs-CZ" sz="1400" i="1" dirty="0"/>
              <a:t> </a:t>
            </a:r>
            <a:r>
              <a:rPr lang="cs-CZ" sz="1400" i="1" dirty="0" err="1"/>
              <a:t>the</a:t>
            </a:r>
            <a:r>
              <a:rPr lang="cs-CZ" sz="1400" i="1" dirty="0"/>
              <a:t> </a:t>
            </a:r>
            <a:r>
              <a:rPr lang="cs-CZ" sz="1400" i="1" dirty="0" err="1"/>
              <a:t>American</a:t>
            </a:r>
            <a:r>
              <a:rPr lang="cs-CZ" sz="1400" i="1" dirty="0"/>
              <a:t> </a:t>
            </a:r>
            <a:r>
              <a:rPr lang="cs-CZ" sz="1400" i="1" dirty="0" err="1"/>
              <a:t>Medical</a:t>
            </a:r>
            <a:r>
              <a:rPr lang="cs-CZ" sz="1400" i="1" dirty="0"/>
              <a:t> </a:t>
            </a:r>
            <a:r>
              <a:rPr lang="cs-CZ" sz="1400" i="1" dirty="0" err="1"/>
              <a:t>Informatics</a:t>
            </a:r>
            <a:r>
              <a:rPr lang="cs-CZ" sz="1400" i="1" dirty="0"/>
              <a:t> </a:t>
            </a:r>
            <a:r>
              <a:rPr lang="cs-CZ" sz="1400" i="1" dirty="0" err="1"/>
              <a:t>Association</a:t>
            </a:r>
            <a:r>
              <a:rPr lang="cs-CZ" sz="1400" dirty="0"/>
              <a:t>. 2001, vol. 8, no. 4, p. 317-323. ISSN 1067-5027.</a:t>
            </a:r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HERSH, William R. a David H. HICKAM, 1998.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 err="1"/>
              <a:t>How</a:t>
            </a:r>
            <a:r>
              <a:rPr lang="cs-CZ" sz="1400" dirty="0"/>
              <a:t> </a:t>
            </a:r>
            <a:r>
              <a:rPr lang="cs-CZ" sz="1400" dirty="0" err="1"/>
              <a:t>Well</a:t>
            </a:r>
            <a:r>
              <a:rPr lang="cs-CZ" sz="1400" dirty="0"/>
              <a:t> Do </a:t>
            </a:r>
            <a:r>
              <a:rPr lang="cs-CZ" sz="1400" dirty="0" err="1"/>
              <a:t>Physicians</a:t>
            </a:r>
            <a:r>
              <a:rPr lang="cs-CZ" sz="1400" dirty="0"/>
              <a:t> Use </a:t>
            </a:r>
            <a:r>
              <a:rPr lang="cs-CZ" sz="1400" dirty="0" err="1"/>
              <a:t>Electronic</a:t>
            </a:r>
            <a:r>
              <a:rPr lang="cs-CZ" sz="1400" dirty="0"/>
              <a:t> </a:t>
            </a:r>
            <a:r>
              <a:rPr lang="cs-CZ" sz="1400" dirty="0" err="1"/>
              <a:t>Information</a:t>
            </a:r>
            <a:r>
              <a:rPr lang="cs-CZ" sz="1400" dirty="0"/>
              <a:t> </a:t>
            </a:r>
            <a:r>
              <a:rPr lang="cs-CZ" sz="1400" dirty="0" err="1"/>
              <a:t>Retrieval</a:t>
            </a:r>
            <a:r>
              <a:rPr lang="cs-CZ" sz="1400" dirty="0"/>
              <a:t> Systems?. </a:t>
            </a:r>
            <a:r>
              <a:rPr lang="cs-CZ" sz="1400" i="1" dirty="0"/>
              <a:t>JAMA</a:t>
            </a:r>
            <a:r>
              <a:rPr lang="cs-CZ" sz="1400" dirty="0"/>
              <a:t> [online]. 1998-10-21, vol. 280, </a:t>
            </a:r>
            <a:r>
              <a:rPr lang="cs-CZ" sz="1400" dirty="0" err="1"/>
              <a:t>issue</a:t>
            </a:r>
            <a:r>
              <a:rPr lang="cs-CZ" sz="1400" dirty="0"/>
              <a:t> 15, s. 1347- [cit. 2015-02-12]. DOI: 10.1001/jama.280.15.1347. Dostupné z: </a:t>
            </a:r>
            <a:r>
              <a:rPr lang="cs-CZ" sz="1400" u="sng" dirty="0">
                <a:hlinkClick r:id="rId2"/>
              </a:rPr>
              <a:t>http://jama.jamanetwork.com/article.aspx?doi=10.1001/jama.280.15.1347</a:t>
            </a:r>
            <a:endParaRPr lang="cs-CZ" sz="1400" dirty="0"/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LOWE, Henry J. a G. </a:t>
            </a:r>
            <a:r>
              <a:rPr lang="cs-CZ" sz="1400" b="1" dirty="0" err="1">
                <a:solidFill>
                  <a:schemeClr val="accent1">
                    <a:lumMod val="75000"/>
                  </a:schemeClr>
                </a:solidFill>
              </a:rPr>
              <a:t>Octo</a:t>
            </a: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 BARNETT, 1994. </a:t>
            </a:r>
            <a:r>
              <a:rPr lang="cs-CZ" sz="1400" dirty="0" err="1"/>
              <a:t>Understanding</a:t>
            </a:r>
            <a:r>
              <a:rPr lang="cs-CZ" sz="1400" dirty="0"/>
              <a:t> and </a:t>
            </a:r>
            <a:r>
              <a:rPr lang="cs-CZ" sz="1400" dirty="0" err="1"/>
              <a:t>using</a:t>
            </a:r>
            <a:r>
              <a:rPr lang="cs-CZ" sz="1400" dirty="0"/>
              <a:t> </a:t>
            </a:r>
            <a:r>
              <a:rPr lang="cs-CZ" sz="1400" dirty="0" err="1"/>
              <a:t>the</a:t>
            </a:r>
            <a:r>
              <a:rPr lang="cs-CZ" sz="1400" dirty="0"/>
              <a:t> </a:t>
            </a:r>
            <a:r>
              <a:rPr lang="cs-CZ" sz="1400" dirty="0" err="1"/>
              <a:t>Medical</a:t>
            </a:r>
            <a:r>
              <a:rPr lang="cs-CZ" sz="1400" dirty="0"/>
              <a:t> </a:t>
            </a:r>
            <a:r>
              <a:rPr lang="cs-CZ" sz="1400" dirty="0" err="1"/>
              <a:t>Subject</a:t>
            </a:r>
            <a:r>
              <a:rPr lang="cs-CZ" sz="1400" dirty="0"/>
              <a:t> </a:t>
            </a:r>
            <a:r>
              <a:rPr lang="cs-CZ" sz="1400" dirty="0" err="1"/>
              <a:t>Headings</a:t>
            </a:r>
            <a:r>
              <a:rPr lang="cs-CZ" sz="1400" dirty="0"/>
              <a:t> (MeSH) </a:t>
            </a:r>
            <a:r>
              <a:rPr lang="cs-CZ" sz="1400" dirty="0" err="1"/>
              <a:t>vocabulary</a:t>
            </a:r>
            <a:r>
              <a:rPr lang="cs-CZ" sz="1400" dirty="0"/>
              <a:t> to </a:t>
            </a:r>
            <a:r>
              <a:rPr lang="cs-CZ" sz="1400" dirty="0" err="1"/>
              <a:t>perform</a:t>
            </a:r>
            <a:r>
              <a:rPr lang="cs-CZ" sz="1400" dirty="0"/>
              <a:t> </a:t>
            </a:r>
            <a:r>
              <a:rPr lang="cs-CZ" sz="1400" dirty="0" err="1"/>
              <a:t>literature</a:t>
            </a:r>
            <a:r>
              <a:rPr lang="cs-CZ" sz="1400" dirty="0"/>
              <a:t> </a:t>
            </a:r>
            <a:r>
              <a:rPr lang="cs-CZ" sz="1400" dirty="0" err="1"/>
              <a:t>searches</a:t>
            </a:r>
            <a:r>
              <a:rPr lang="cs-CZ" sz="1400" dirty="0"/>
              <a:t>. </a:t>
            </a:r>
            <a:r>
              <a:rPr lang="cs-CZ" sz="1400" i="1" dirty="0"/>
              <a:t>JAMA</a:t>
            </a:r>
            <a:r>
              <a:rPr lang="cs-CZ" sz="1400" dirty="0"/>
              <a:t>. 1994, vol. 271, no. 14, p. 1103-1108. ISSN 0098-7484.</a:t>
            </a:r>
          </a:p>
          <a:p>
            <a:pPr marL="118872" indent="0">
              <a:buNone/>
            </a:pPr>
            <a:r>
              <a:rPr lang="cs-CZ" sz="1400" b="1" dirty="0">
                <a:solidFill>
                  <a:schemeClr val="accent1">
                    <a:lumMod val="75000"/>
                  </a:schemeClr>
                </a:solidFill>
              </a:rPr>
              <a:t>WILDEMUTH, Barbara B. A Margaret E. MOORE, 1995.</a:t>
            </a:r>
            <a:r>
              <a:rPr lang="cs-CZ" sz="14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1400" dirty="0"/>
              <a:t>End-user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behaviors</a:t>
            </a:r>
            <a:r>
              <a:rPr lang="cs-CZ" sz="1400" dirty="0"/>
              <a:t> and </a:t>
            </a:r>
            <a:r>
              <a:rPr lang="cs-CZ" sz="1400" dirty="0" err="1"/>
              <a:t>their</a:t>
            </a:r>
            <a:r>
              <a:rPr lang="cs-CZ" sz="1400" dirty="0"/>
              <a:t> </a:t>
            </a:r>
            <a:r>
              <a:rPr lang="cs-CZ" sz="1400" dirty="0" err="1"/>
              <a:t>relationship</a:t>
            </a:r>
            <a:r>
              <a:rPr lang="cs-CZ" sz="1400" dirty="0"/>
              <a:t> to </a:t>
            </a:r>
            <a:r>
              <a:rPr lang="cs-CZ" sz="1400" dirty="0" err="1"/>
              <a:t>search</a:t>
            </a:r>
            <a:r>
              <a:rPr lang="cs-CZ" sz="1400" dirty="0"/>
              <a:t> </a:t>
            </a:r>
            <a:r>
              <a:rPr lang="cs-CZ" sz="1400" dirty="0" err="1"/>
              <a:t>effectiveness</a:t>
            </a:r>
            <a:r>
              <a:rPr lang="cs-CZ" sz="1400" dirty="0"/>
              <a:t>. </a:t>
            </a:r>
            <a:r>
              <a:rPr lang="cs-CZ" sz="1400" i="1" dirty="0"/>
              <a:t>Bull Med </a:t>
            </a:r>
            <a:r>
              <a:rPr lang="cs-CZ" sz="1400" i="1" dirty="0" err="1"/>
              <a:t>Libr</a:t>
            </a:r>
            <a:r>
              <a:rPr lang="cs-CZ" sz="1400" i="1" dirty="0"/>
              <a:t> </a:t>
            </a:r>
            <a:r>
              <a:rPr lang="cs-CZ" sz="1400" i="1" dirty="0" err="1"/>
              <a:t>Assoc</a:t>
            </a:r>
            <a:r>
              <a:rPr lang="cs-CZ" sz="1400" dirty="0"/>
              <a:t>. 1995, vol. 83., no. 3, p. 294-304. ISSN 0025-7338.</a:t>
            </a:r>
          </a:p>
          <a:p>
            <a:pPr marL="118872" indent="0">
              <a:buNone/>
            </a:pPr>
            <a:endParaRPr lang="cs-CZ" sz="900" dirty="0"/>
          </a:p>
          <a:p>
            <a:pPr marL="118872" indent="0">
              <a:buNone/>
            </a:pPr>
            <a:endParaRPr lang="cs-CZ" sz="900" dirty="0"/>
          </a:p>
        </p:txBody>
      </p:sp>
    </p:spTree>
    <p:extLst>
      <p:ext uri="{BB962C8B-B14F-4D97-AF65-F5344CB8AC3E}">
        <p14:creationId xmlns:p14="http://schemas.microsoft.com/office/powerpoint/2010/main" val="3882268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poznámek</a:t>
            </a:r>
          </a:p>
        </p:txBody>
      </p:sp>
      <p:pic>
        <p:nvPicPr>
          <p:cNvPr id="13" name="Zástupný symbol pro obsah 12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7129" y="1689690"/>
            <a:ext cx="4159077" cy="4625975"/>
          </a:xfrm>
        </p:spPr>
      </p:pic>
    </p:spTree>
    <p:extLst>
      <p:ext uri="{BB962C8B-B14F-4D97-AF65-F5344CB8AC3E}">
        <p14:creationId xmlns:p14="http://schemas.microsoft.com/office/powerpoint/2010/main" val="905127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Prohřešky proti citační etice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Necitujeme dílo, které jsme použili</a:t>
            </a:r>
          </a:p>
          <a:p>
            <a:r>
              <a:rPr lang="cs-CZ" dirty="0"/>
              <a:t>Citujeme dílo, které jsme nepoužili</a:t>
            </a:r>
          </a:p>
          <a:p>
            <a:r>
              <a:rPr lang="cs-CZ" dirty="0"/>
              <a:t>Citujeme vlastní dílo (</a:t>
            </a:r>
            <a:r>
              <a:rPr lang="cs-CZ" dirty="0" err="1"/>
              <a:t>autocitace</a:t>
            </a:r>
            <a:r>
              <a:rPr lang="cs-CZ" dirty="0"/>
              <a:t>), které nemá souvislost s novým dílem</a:t>
            </a:r>
          </a:p>
          <a:p>
            <a:r>
              <a:rPr lang="cs-CZ" dirty="0"/>
              <a:t>Citujeme nepřesně</a:t>
            </a:r>
          </a:p>
          <a:p>
            <a:r>
              <a:rPr lang="cs-CZ" dirty="0"/>
              <a:t>Plagiátorství – vydávání cizího díla za vlastní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0472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Problematické situace - citování cizojazyčného díla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318327"/>
            <a:ext cx="8596668" cy="4045528"/>
          </a:xfrm>
        </p:spPr>
        <p:txBody>
          <a:bodyPr>
            <a:normAutofit/>
          </a:bodyPr>
          <a:lstStyle/>
          <a:p>
            <a:r>
              <a:rPr lang="cs-CZ" dirty="0"/>
              <a:t>Přímá citace</a:t>
            </a:r>
          </a:p>
          <a:p>
            <a:pPr lvl="1"/>
            <a:r>
              <a:rPr lang="cs-CZ" dirty="0"/>
              <a:t>text přeložíme co nejpřesněji a doplníme poznámkou, že se jedná o vlastní překlad</a:t>
            </a:r>
          </a:p>
          <a:p>
            <a:pPr lvl="1"/>
            <a:r>
              <a:rPr lang="cs-CZ" dirty="0"/>
              <a:t>do poznámky (pod čarou) uvedeme původní text</a:t>
            </a:r>
          </a:p>
          <a:p>
            <a:r>
              <a:rPr lang="cs-CZ" dirty="0"/>
              <a:t>Parafráze</a:t>
            </a:r>
          </a:p>
          <a:p>
            <a:pPr lvl="1"/>
            <a:r>
              <a:rPr lang="cs-CZ" dirty="0"/>
              <a:t>není třeba uvádět poznámku o překladu</a:t>
            </a:r>
          </a:p>
          <a:p>
            <a:pPr marL="0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7676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E3B7B6-AA44-47FA-8090-3D623BEE3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Problematické situace – citování elektronických zdrojů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8B646FC-F920-4E8F-B5BD-EEE1DD672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/>
              <a:t>norma některé údaje označuje jako povinné, ale často nejsou dostupné – datum vydání, místo vydání apod. – </a:t>
            </a:r>
            <a:r>
              <a:rPr lang="cs-CZ" b="1" dirty="0"/>
              <a:t>vynecháváme</a:t>
            </a:r>
          </a:p>
          <a:p>
            <a:r>
              <a:rPr lang="cs-CZ" dirty="0"/>
              <a:t>nemůžeme se rozhodnout, o jaký typ dokumentu se jedná – použijeme obecný model</a:t>
            </a:r>
          </a:p>
          <a:p>
            <a:r>
              <a:rPr lang="cs-CZ" dirty="0"/>
              <a:t>rozlišení autor x nakladatel u korporací</a:t>
            </a:r>
          </a:p>
          <a:p>
            <a:r>
              <a:rPr lang="cs-CZ" dirty="0"/>
              <a:t>Jak odkázat v textu webovou stránku, která nemá autora? – odkaz v textu a záhlaví záznamu se musí shodovat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99342" y="4272677"/>
            <a:ext cx="8075240" cy="258532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Stránka: </a:t>
            </a:r>
            <a:r>
              <a:rPr lang="cs-CZ" dirty="0">
                <a:hlinkClick r:id="rId2"/>
              </a:rPr>
              <a:t>https://ipk.nkp.cz/legislativa/01_LegPod/osirela-dila/osirela-dila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Od 15. prosince 2015 je uživatelské rozhraní celoevropské databáze osiřelých děl dostupné ve všech úředních jazycích EU včetně češtiny (</a:t>
            </a:r>
            <a:r>
              <a:rPr lang="cs-CZ" dirty="0">
                <a:solidFill>
                  <a:srgbClr val="FF0000"/>
                </a:solidFill>
              </a:rPr>
              <a:t>Osiřelá díla, 2018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Osiřelá díla, 2018</a:t>
            </a:r>
            <a:r>
              <a:rPr lang="cs-CZ" dirty="0"/>
              <a:t>. </a:t>
            </a:r>
            <a:r>
              <a:rPr lang="cs-CZ" i="1" dirty="0"/>
              <a:t>Informace pro knihovny </a:t>
            </a:r>
            <a:r>
              <a:rPr lang="en-GB" dirty="0"/>
              <a:t>[</a:t>
            </a:r>
            <a:r>
              <a:rPr lang="cs-CZ" dirty="0"/>
              <a:t>online</a:t>
            </a:r>
            <a:r>
              <a:rPr lang="en-GB" dirty="0"/>
              <a:t>]</a:t>
            </a:r>
            <a:r>
              <a:rPr lang="cs-CZ" dirty="0"/>
              <a:t>. Národní knihovna ČR, 14.06.2018 </a:t>
            </a:r>
            <a:r>
              <a:rPr lang="en-GB" dirty="0"/>
              <a:t>[cit.2020-11-12]</a:t>
            </a:r>
            <a:r>
              <a:rPr lang="cs-CZ" dirty="0"/>
              <a:t>. Dostupné z: </a:t>
            </a:r>
            <a:r>
              <a:rPr lang="cs-CZ" dirty="0">
                <a:hlinkClick r:id="rId2"/>
              </a:rPr>
              <a:t>https://ipk.nkp.cz/legislativa/01_LegPod/osirela-dila/osirela-dila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51072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situace – sekundární citace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Sekundární citace - přebírání citace z jiného zdroje</a:t>
            </a:r>
          </a:p>
          <a:p>
            <a:pPr lvl="1"/>
            <a:r>
              <a:rPr lang="cs-CZ" dirty="0"/>
              <a:t>Není zakázáno, ale nedoporučuje se</a:t>
            </a:r>
          </a:p>
          <a:p>
            <a:pPr lvl="1"/>
            <a:r>
              <a:rPr lang="cs-CZ" dirty="0"/>
              <a:t>V seznamu literatury citujeme pouze dokument, z něhož jsme citaci převzali</a:t>
            </a:r>
          </a:p>
          <a:p>
            <a:pPr lvl="1"/>
            <a:r>
              <a:rPr lang="cs-CZ" dirty="0"/>
              <a:t>V </a:t>
            </a:r>
            <a:r>
              <a:rPr lang="cs-CZ"/>
              <a:t>textu uvedeme </a:t>
            </a:r>
            <a:r>
              <a:rPr lang="cs-CZ" dirty="0"/>
              <a:t>odkaz na původní dílo i dílo, z něhož jsme čerpali (</a:t>
            </a:r>
            <a:r>
              <a:rPr lang="cs-CZ" dirty="0" err="1"/>
              <a:t>McLuhan</a:t>
            </a:r>
            <a:r>
              <a:rPr lang="cs-CZ" dirty="0"/>
              <a:t>, 1991, cit. dle Jonák, 2003)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04695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Problematické situace - převzatý obrázek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944" y="1644378"/>
            <a:ext cx="3977640" cy="2549347"/>
          </a:xfrm>
        </p:spPr>
      </p:pic>
      <p:sp>
        <p:nvSpPr>
          <p:cNvPr id="5" name="TextovéPole 4"/>
          <p:cNvSpPr txBox="1"/>
          <p:nvPr/>
        </p:nvSpPr>
        <p:spPr>
          <a:xfrm>
            <a:off x="794327" y="4461164"/>
            <a:ext cx="39716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Obr. 4. </a:t>
            </a:r>
            <a:r>
              <a:rPr lang="pl-PL" dirty="0"/>
              <a:t>Hypotézy v modelu založeném na hodnotách </a:t>
            </a:r>
            <a:r>
              <a:rPr lang="cs-CZ" dirty="0"/>
              <a:t>(</a:t>
            </a:r>
            <a:r>
              <a:rPr lang="cs-CZ" dirty="0" err="1"/>
              <a:t>Wilms</a:t>
            </a:r>
            <a:r>
              <a:rPr lang="cs-CZ" dirty="0"/>
              <a:t>, 2020)</a:t>
            </a:r>
          </a:p>
        </p:txBody>
      </p:sp>
      <p:sp>
        <p:nvSpPr>
          <p:cNvPr id="6" name="Obdélník 5"/>
          <p:cNvSpPr/>
          <p:nvPr/>
        </p:nvSpPr>
        <p:spPr>
          <a:xfrm>
            <a:off x="5209309" y="3491667"/>
            <a:ext cx="6096000" cy="2585323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>
            <a:spAutoFit/>
          </a:bodyPr>
          <a:lstStyle/>
          <a:p>
            <a:r>
              <a:rPr lang="cs-CZ" dirty="0"/>
              <a:t>Seznam literatury</a:t>
            </a:r>
          </a:p>
          <a:p>
            <a:r>
              <a:rPr lang="cs-CZ" dirty="0"/>
              <a:t>…</a:t>
            </a:r>
          </a:p>
          <a:p>
            <a:r>
              <a:rPr lang="cs-CZ" dirty="0"/>
              <a:t>28. WILMS, Konstantin L., Stefan STIEGLITZ, </a:t>
            </a:r>
            <a:r>
              <a:rPr lang="cs-CZ" dirty="0" err="1"/>
              <a:t>Björn</a:t>
            </a:r>
            <a:r>
              <a:rPr lang="cs-CZ" dirty="0"/>
              <a:t> ROSS a Christian MESKE, 2020. A </a:t>
            </a:r>
            <a:r>
              <a:rPr lang="cs-CZ" dirty="0" err="1"/>
              <a:t>value-based</a:t>
            </a:r>
            <a:r>
              <a:rPr lang="cs-CZ" dirty="0"/>
              <a:t> </a:t>
            </a:r>
            <a:r>
              <a:rPr lang="cs-CZ" dirty="0" err="1"/>
              <a:t>perspective</a:t>
            </a:r>
            <a:r>
              <a:rPr lang="cs-CZ" dirty="0"/>
              <a:t> on </a:t>
            </a:r>
            <a:r>
              <a:rPr lang="cs-CZ" dirty="0" err="1"/>
              <a:t>supporting</a:t>
            </a:r>
            <a:r>
              <a:rPr lang="cs-CZ" dirty="0"/>
              <a:t> and </a:t>
            </a:r>
            <a:r>
              <a:rPr lang="cs-CZ" dirty="0" err="1"/>
              <a:t>hindering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data management. </a:t>
            </a:r>
            <a:r>
              <a:rPr lang="cs-CZ" i="1" dirty="0"/>
              <a:t>International </a:t>
            </a:r>
            <a:r>
              <a:rPr lang="cs-CZ" i="1" dirty="0" err="1"/>
              <a:t>Journal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Management</a:t>
            </a:r>
            <a:r>
              <a:rPr lang="cs-CZ" dirty="0"/>
              <a:t> [online]. </a:t>
            </a:r>
            <a:r>
              <a:rPr lang="cs-CZ" b="1" dirty="0"/>
              <a:t>54</a:t>
            </a:r>
            <a:r>
              <a:rPr lang="cs-CZ" dirty="0"/>
              <a:t> [cit. 2021-04-14]. ISSN 02684012. Dostupné z: doi:10.1016/j.ijinfomgt.2020.102174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209309" y="1441723"/>
            <a:ext cx="4719783" cy="1754326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cs-CZ" dirty="0"/>
              <a:t>Seznam obrázků</a:t>
            </a:r>
          </a:p>
          <a:p>
            <a:endParaRPr lang="cs-CZ" dirty="0"/>
          </a:p>
          <a:p>
            <a:r>
              <a:rPr lang="cs-CZ" dirty="0"/>
              <a:t>Obr. 1. </a:t>
            </a:r>
          </a:p>
          <a:p>
            <a:endParaRPr lang="cs-CZ" dirty="0"/>
          </a:p>
          <a:p>
            <a:r>
              <a:rPr lang="cs-CZ" dirty="0"/>
              <a:t>Obr. 4 </a:t>
            </a:r>
            <a:r>
              <a:rPr lang="pl-PL" dirty="0"/>
              <a:t>Hypotézy v modelu založeném na hodnotách </a:t>
            </a:r>
            <a:r>
              <a:rPr lang="cs-CZ" dirty="0"/>
              <a:t>……………………………………………..15</a:t>
            </a:r>
          </a:p>
        </p:txBody>
      </p:sp>
    </p:spTree>
    <p:extLst>
      <p:ext uri="{BB962C8B-B14F-4D97-AF65-F5344CB8AC3E}">
        <p14:creationId xmlns:p14="http://schemas.microsoft.com/office/powerpoint/2010/main" val="1476453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Potřebujeme cizí myšlenky?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Podpora naší argumentace nebo doplnění myšlenky</a:t>
            </a:r>
          </a:p>
          <a:p>
            <a:r>
              <a:rPr lang="cs-CZ" dirty="0"/>
              <a:t>Prokázání znalosti problematiky, prezentace stavu poznání v dané oblasti</a:t>
            </a:r>
          </a:p>
          <a:p>
            <a:r>
              <a:rPr lang="cs-CZ" dirty="0"/>
              <a:t>Polemika s názorem jiného autora</a:t>
            </a:r>
          </a:p>
          <a:p>
            <a:endParaRPr lang="cs-CZ" dirty="0"/>
          </a:p>
          <a:p>
            <a:endParaRPr lang="cs-CZ" dirty="0"/>
          </a:p>
          <a:p>
            <a:pPr marL="11887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0690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 citace - příklady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Přímá (doslovná) citace/citát</a:t>
            </a:r>
          </a:p>
          <a:p>
            <a:pPr marL="118872" indent="0">
              <a:buNone/>
            </a:pPr>
            <a:r>
              <a:rPr lang="cs-CZ" dirty="0"/>
              <a:t>ČSN ISO 14721 definuje data jako: „</a:t>
            </a:r>
            <a:r>
              <a:rPr lang="cs-CZ" i="1" dirty="0"/>
              <a:t>opakovaně interpretovatelná vyjádření informací ve formalizované podobě vhodné pro komunikaci, interpretaci nebo zpracování; mezi příklady dat patří posloupnost bitů, tabulka s čísly, znaky na stránce, nahrávka zvuků pořízená mluvčím nebo vzorek měsíční horniny.</a:t>
            </a:r>
            <a:r>
              <a:rPr lang="cs-CZ" dirty="0"/>
              <a:t>“</a:t>
            </a:r>
            <a:r>
              <a:rPr lang="cs-CZ" baseline="30000" dirty="0"/>
              <a:t>6</a:t>
            </a:r>
            <a:r>
              <a:rPr lang="cs-CZ" dirty="0"/>
              <a:t> 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Parafráze</a:t>
            </a:r>
          </a:p>
          <a:p>
            <a:pPr marL="118872" indent="0">
              <a:buNone/>
            </a:pPr>
            <a:r>
              <a:rPr lang="cs-CZ" dirty="0"/>
              <a:t>Priscilla </a:t>
            </a:r>
            <a:r>
              <a:rPr lang="cs-CZ" dirty="0" err="1"/>
              <a:t>Caplan</a:t>
            </a:r>
            <a:r>
              <a:rPr lang="cs-CZ" dirty="0"/>
              <a:t> (2010) navrhuje pyramidové schéma popisující oblasti, na něž by se instituce při práci s digitálními objekty měla soustředit.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7667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/>
              <a:t>Citace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Problémy</a:t>
            </a:r>
          </a:p>
          <a:p>
            <a:pPr lvl="1"/>
            <a:r>
              <a:rPr lang="cs-CZ" dirty="0"/>
              <a:t>Příliš mnoho citací narušuje souvislý výklad</a:t>
            </a:r>
          </a:p>
          <a:p>
            <a:pPr lvl="1"/>
            <a:r>
              <a:rPr lang="cs-CZ" dirty="0"/>
              <a:t>Seskupení citací bez dostatečného komentáře</a:t>
            </a:r>
          </a:p>
          <a:p>
            <a:pPr lvl="1"/>
            <a:r>
              <a:rPr lang="cs-CZ" dirty="0"/>
              <a:t>Komentář opakuje informaci z citace</a:t>
            </a:r>
          </a:p>
          <a:p>
            <a:r>
              <a:rPr lang="cs-CZ" dirty="0"/>
              <a:t>Použití citace</a:t>
            </a:r>
          </a:p>
          <a:p>
            <a:pPr lvl="1"/>
            <a:r>
              <a:rPr lang="cs-CZ" dirty="0"/>
              <a:t>Výklad se k ní váže - vysvětlujeme ji, bez uvedení citace by další text nedával smysl</a:t>
            </a:r>
          </a:p>
          <a:p>
            <a:pPr lvl="1"/>
            <a:r>
              <a:rPr lang="cs-CZ" dirty="0"/>
              <a:t>Podpora vlastní argumentace nebo kritiky – originální myšlenka, zajímavě formulovaná, účinek na čtenáře</a:t>
            </a:r>
          </a:p>
          <a:p>
            <a:pPr lvl="1"/>
            <a:r>
              <a:rPr lang="cs-CZ" dirty="0"/>
              <a:t>Přeformulováním by došlo ke ztrátě informační hodnoty – zejména definice</a:t>
            </a:r>
          </a:p>
        </p:txBody>
      </p:sp>
    </p:spTree>
    <p:extLst>
      <p:ext uri="{BB962C8B-B14F-4D97-AF65-F5344CB8AC3E}">
        <p14:creationId xmlns:p14="http://schemas.microsoft.com/office/powerpoint/2010/main" val="3072345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92866807-335E-45BC-BC78-4B1E5E25FE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přímé citace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D73598-F508-42F2-84BD-5D56F5B4D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0" i="0" dirty="0">
                <a:solidFill>
                  <a:srgbClr val="696969"/>
                </a:solidFill>
                <a:effectLst/>
                <a:latin typeface="Arial" panose="020B0604020202020204" pitchFamily="34" charset="0"/>
              </a:rPr>
              <a:t>Problém jak operačních, tak popisných i výčtových (typologických) určení dokumentu ovšem spočívá v tom, že jejich použitelnost je omezena hranicemi příslušného oboru či oblasti užití a nelze je zobecňovat. Totéž lze říci o definicích dokumentu, jež pro svoji potřebu zformulovaly jednotlivé obory. Kupříkladu podle českého archivního zákona je dokumentem „každá písemná, obrazová, zvuková nebo jiná zaznamenaná informace, ať již v podobě analogové či digitální, která byla vytvořena původcem nebo byla původci doručena“</a:t>
            </a:r>
            <a:r>
              <a:rPr lang="cs-CZ" b="0" i="0" u="none" strike="noStrike" baseline="30000" dirty="0">
                <a:solidFill>
                  <a:srgbClr val="008689"/>
                </a:solidFill>
                <a:effectLst/>
                <a:latin typeface="Arial" panose="020B0604020202020204" pitchFamily="34" charset="0"/>
                <a:hlinkClick r:id="rId2"/>
              </a:rPr>
              <a:t>14</a:t>
            </a:r>
            <a:r>
              <a:rPr lang="cs-CZ" b="0" i="0" dirty="0">
                <a:solidFill>
                  <a:srgbClr val="696969"/>
                </a:solidFill>
                <a:effectLst/>
                <a:latin typeface="Arial" panose="020B0604020202020204" pitchFamily="34" charset="0"/>
              </a:rPr>
              <a:t>, což je definice, která by byla obtížně aplikovatelná například v prostředí knihoven. Naopak archivy by těžko využily definici dokumentu vypracovanou pro potřeby knihoven, která jej nahlíží z opačného konce komunikačního řetězce a považuje za dokument „jakýkoliv předmět, který byl zhotoven tiskem nebo jiným způsobem a lze jej katalogizovat nebo indexovat.“</a:t>
            </a:r>
            <a:r>
              <a:rPr lang="cs-CZ" b="0" i="0" u="none" strike="noStrike" baseline="30000" dirty="0">
                <a:solidFill>
                  <a:srgbClr val="008689"/>
                </a:solidFill>
                <a:effectLst/>
                <a:latin typeface="Arial" panose="020B0604020202020204" pitchFamily="34" charset="0"/>
                <a:hlinkClick r:id="rId3"/>
              </a:rPr>
              <a:t>15</a:t>
            </a: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AA962D7-12E9-499C-90C6-14FD701CE413}"/>
              </a:ext>
            </a:extLst>
          </p:cNvPr>
          <p:cNvSpPr txBox="1"/>
          <p:nvPr/>
        </p:nvSpPr>
        <p:spPr>
          <a:xfrm>
            <a:off x="677334" y="5836024"/>
            <a:ext cx="10358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0" i="0" dirty="0">
                <a:solidFill>
                  <a:srgbClr val="212529"/>
                </a:solidFill>
                <a:effectLst/>
                <a:latin typeface="-apple-system"/>
              </a:rPr>
              <a:t>KUČEROVÁ, Helena. Teorie dokumentu: od antilopy k informační architektuře. </a:t>
            </a:r>
            <a:r>
              <a:rPr lang="cs-CZ" sz="1200" b="0" i="1" dirty="0">
                <a:solidFill>
                  <a:srgbClr val="212529"/>
                </a:solidFill>
                <a:effectLst/>
                <a:latin typeface="-apple-system"/>
              </a:rPr>
              <a:t>Knihovna: knihovnická revue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-apple-system"/>
              </a:rPr>
              <a:t>. 2021, </a:t>
            </a:r>
            <a:r>
              <a:rPr lang="cs-CZ" sz="1200" b="1" i="0" dirty="0">
                <a:solidFill>
                  <a:srgbClr val="212529"/>
                </a:solidFill>
                <a:effectLst/>
                <a:latin typeface="-apple-system"/>
              </a:rPr>
              <a:t>32</a:t>
            </a:r>
            <a:r>
              <a:rPr lang="cs-CZ" sz="1200" b="0" i="0" dirty="0">
                <a:solidFill>
                  <a:srgbClr val="212529"/>
                </a:solidFill>
                <a:effectLst/>
                <a:latin typeface="-apple-system"/>
              </a:rPr>
              <a:t>(2), 5–34. ISSN 1801-3252. Dostupné z: </a:t>
            </a:r>
            <a:r>
              <a:rPr lang="cs-CZ" sz="1200" b="0" i="0" u="sng" dirty="0">
                <a:solidFill>
                  <a:srgbClr val="0A477E"/>
                </a:solidFill>
                <a:effectLst/>
                <a:latin typeface="-apple-system"/>
                <a:hlinkClick r:id="rId4"/>
              </a:rPr>
              <a:t>https://knihovnarevue.nkp.cz/archiv/2021-2/recenzovane-prispevky/teorie-dokumentu-od-antilopy-k-informacni-architekture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1846546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5FCC1BE-3702-46F5-8EF1-86DF6617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přímé citace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EC1557-6290-4601-8F5D-5F3AF10CD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Píšete o historii portálu Knihovny.cz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Podpora silných centrálních služeb byla jednou z priorit Koncepce rozvoje knihoven v České republice na léta 2011–2015. Jedním z cílů této koncepce bylo konkrétně „</a:t>
            </a:r>
            <a:r>
              <a:rPr lang="cs-CZ" i="1" dirty="0"/>
              <a:t>vytvořit jednotné rozhraní systému knihoven s cílem zprostředkování všech nabízených služeb z každé knihovny</a:t>
            </a:r>
            <a:r>
              <a:rPr lang="cs-CZ" dirty="0"/>
              <a:t>“ (Koncepce rozvoje…, 2015)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Píšete o Koncepci rozvoje knihoven…</a:t>
            </a:r>
          </a:p>
          <a:p>
            <a:pPr marL="0" indent="0">
              <a:buNone/>
            </a:pPr>
            <a:r>
              <a:rPr lang="cs-CZ" dirty="0"/>
              <a:t>Vize koncepce knihoven na léta 2011-2015 byla formulována takto:</a:t>
            </a:r>
          </a:p>
          <a:p>
            <a:pPr marL="0" indent="0">
              <a:buNone/>
            </a:pPr>
            <a:r>
              <a:rPr lang="cs-CZ" i="1" dirty="0"/>
              <a:t>Klient říká: „V krásné, přívětivé a pohodlné knihovně rychle obsloužen příjemným,</a:t>
            </a:r>
          </a:p>
          <a:p>
            <a:pPr marL="0" indent="0">
              <a:buNone/>
            </a:pPr>
            <a:r>
              <a:rPr lang="cs-CZ" i="1" dirty="0"/>
              <a:t>kvalifikovaným, očividně spokojeným a motivovaným personálem nebo z pohodlí</a:t>
            </a:r>
          </a:p>
          <a:p>
            <a:pPr marL="0" indent="0">
              <a:buNone/>
            </a:pPr>
            <a:r>
              <a:rPr lang="cs-CZ" i="1" dirty="0"/>
              <a:t>domova bez ohledu na národnost či handicap, v kteroukoliv denní či noční dobu získám</a:t>
            </a:r>
          </a:p>
          <a:p>
            <a:pPr marL="0" indent="0">
              <a:buNone/>
            </a:pPr>
            <a:r>
              <a:rPr lang="cs-CZ" i="1" dirty="0"/>
              <a:t>bezplatně požadovanou kvalitní službu“ </a:t>
            </a:r>
            <a:r>
              <a:rPr lang="cs-CZ" dirty="0"/>
              <a:t>(Koncepce rozvoje…, 2015)</a:t>
            </a:r>
          </a:p>
          <a:p>
            <a:pPr marL="0" indent="0">
              <a:buNone/>
            </a:pPr>
            <a:r>
              <a:rPr lang="cs-CZ" dirty="0"/>
              <a:t>Změnu v uvažování knihovníků ilustruje již označení „klient“ místo tradičně používaného čtenář či uživatel. </a:t>
            </a:r>
          </a:p>
        </p:txBody>
      </p:sp>
    </p:spTree>
    <p:extLst>
      <p:ext uri="{BB962C8B-B14F-4D97-AF65-F5344CB8AC3E}">
        <p14:creationId xmlns:p14="http://schemas.microsoft.com/office/powerpoint/2010/main" val="3611517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Citace nebo parafráze?</a:t>
            </a:r>
            <a:br>
              <a:rPr lang="cs-CZ" dirty="0"/>
            </a:br>
            <a:r>
              <a:rPr lang="cs-CZ" dirty="0" err="1"/>
              <a:t>Parafáze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Stručnější, snazší pro začlenění</a:t>
            </a:r>
          </a:p>
          <a:p>
            <a:r>
              <a:rPr lang="cs-CZ" dirty="0"/>
              <a:t>Pozor na významové posuny</a:t>
            </a:r>
          </a:p>
          <a:p>
            <a:r>
              <a:rPr lang="cs-CZ" dirty="0"/>
              <a:t>Stručné vyjádření hlavní myšlenky (neparafrázovat jednotlivé věty)</a:t>
            </a:r>
          </a:p>
        </p:txBody>
      </p:sp>
    </p:spTree>
    <p:extLst>
      <p:ext uri="{BB962C8B-B14F-4D97-AF65-F5344CB8AC3E}">
        <p14:creationId xmlns:p14="http://schemas.microsoft.com/office/powerpoint/2010/main" val="2122742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>
            <a:extLst>
              <a:ext uri="{FF2B5EF4-FFF2-40B4-BE49-F238E27FC236}">
                <a16:creationId xmlns:a16="http://schemas.microsoft.com/office/drawing/2014/main" id="{1B8C7AE1-068D-4FBB-B6A9-511B4B631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Využití poznámek z aktivního čtení – parafráze - začlenění do textu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40AE954-57C3-4533-BC6E-7E1C0EB557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Píšete o důvodech </a:t>
            </a:r>
            <a:r>
              <a:rPr lang="cs-CZ" dirty="0" err="1"/>
              <a:t>self</a:t>
            </a:r>
            <a:r>
              <a:rPr lang="cs-CZ" dirty="0"/>
              <a:t>- </a:t>
            </a:r>
            <a:r>
              <a:rPr lang="cs-CZ" dirty="0" err="1"/>
              <a:t>publishingu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Některé důvody, proč autoři publikují své knihy sami uvádí např. Pokorný (2018), jehož studie vychází z výsledků kvalitativního výzkumu formou polostrukturovaných rozhovorů s celkem 11 autory. Podle jeho zjištění se </a:t>
            </a:r>
            <a:r>
              <a:rPr lang="cs-CZ" sz="2000" dirty="0"/>
              <a:t>a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-apple-system"/>
              </a:rPr>
              <a:t>utoři pro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-apple-system"/>
              </a:rPr>
              <a:t>self-publishing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-apple-system"/>
              </a:rPr>
              <a:t> rozhodují proto, že ze začátku jsou odmítáni nakladateli nebo nakladatele ani nekontaktují, </a:t>
            </a:r>
            <a:r>
              <a:rPr lang="cs-CZ" sz="2000" b="0" i="0" dirty="0" err="1">
                <a:solidFill>
                  <a:srgbClr val="212529"/>
                </a:solidFill>
                <a:effectLst/>
                <a:latin typeface="-apple-system"/>
              </a:rPr>
              <a:t>self-publishing</a:t>
            </a:r>
            <a:r>
              <a:rPr lang="cs-CZ" sz="2000" b="0" i="0" dirty="0">
                <a:solidFill>
                  <a:srgbClr val="212529"/>
                </a:solidFill>
                <a:effectLst/>
                <a:latin typeface="-apple-system"/>
              </a:rPr>
              <a:t> je jednoduchý a levnější. </a:t>
            </a:r>
          </a:p>
          <a:p>
            <a:pPr marL="0" indent="0">
              <a:buNone/>
            </a:pPr>
            <a:endParaRPr lang="cs-CZ" sz="2000" dirty="0">
              <a:solidFill>
                <a:srgbClr val="212529"/>
              </a:solidFill>
              <a:latin typeface="-apple-system"/>
            </a:endParaRPr>
          </a:p>
          <a:p>
            <a:r>
              <a:rPr lang="cs-CZ" sz="2000" dirty="0">
                <a:solidFill>
                  <a:srgbClr val="212529"/>
                </a:solidFill>
                <a:latin typeface="-apple-system"/>
              </a:rPr>
              <a:t>Píšete o dopadech pandemie na knižní trh: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212529"/>
                </a:solidFill>
                <a:latin typeface="-apple-system"/>
              </a:rPr>
              <a:t>Nyní se podívejme na to, zda pandemie ovlivnila trh s elektronickými knihami. Podle </a:t>
            </a:r>
            <a:r>
              <a:rPr lang="cs-CZ" sz="2000" dirty="0" err="1">
                <a:solidFill>
                  <a:srgbClr val="212529"/>
                </a:solidFill>
                <a:latin typeface="-apple-system"/>
              </a:rPr>
              <a:t>Pavelekové</a:t>
            </a:r>
            <a:r>
              <a:rPr lang="cs-CZ" sz="2000" dirty="0">
                <a:solidFill>
                  <a:srgbClr val="212529"/>
                </a:solidFill>
                <a:latin typeface="-apple-system"/>
              </a:rPr>
              <a:t> (2020), která vychází z průzkumu na Slovensku během první vlny pandemie, vzrostl prodej čteček, což mohlo podle ní posléze pozitivní pozitivně projevit na prodeji samotných e-knih. Halada a </a:t>
            </a:r>
            <a:r>
              <a:rPr lang="cs-CZ" sz="2000" dirty="0" err="1">
                <a:solidFill>
                  <a:srgbClr val="212529"/>
                </a:solidFill>
                <a:latin typeface="-apple-system"/>
              </a:rPr>
              <a:t>Prázová</a:t>
            </a:r>
            <a:r>
              <a:rPr lang="cs-CZ" sz="2000" dirty="0">
                <a:solidFill>
                  <a:srgbClr val="212529"/>
                </a:solidFill>
                <a:latin typeface="-apple-system"/>
              </a:rPr>
              <a:t> (2021) však uvádějí, že </a:t>
            </a:r>
            <a:r>
              <a:rPr lang="cs-CZ" sz="2000" dirty="0" err="1">
                <a:solidFill>
                  <a:srgbClr val="212529"/>
                </a:solidFill>
                <a:latin typeface="-apple-system"/>
              </a:rPr>
              <a:t>koronavirová</a:t>
            </a:r>
            <a:r>
              <a:rPr lang="cs-CZ" sz="2000" dirty="0">
                <a:solidFill>
                  <a:srgbClr val="212529"/>
                </a:solidFill>
                <a:latin typeface="-apple-system"/>
              </a:rPr>
              <a:t> pandemie prodej a distribuci e-knih na knižním trhu příliš neovlivnila. Své závěry opírají o výsledky z dotazníkového šetření a hloubkové rozhovory, které prováděli s nakladateli.</a:t>
            </a:r>
          </a:p>
        </p:txBody>
      </p:sp>
    </p:spTree>
    <p:extLst>
      <p:ext uri="{BB962C8B-B14F-4D97-AF65-F5344CB8AC3E}">
        <p14:creationId xmlns:p14="http://schemas.microsoft.com/office/powerpoint/2010/main" val="7250252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Cvičení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7862"/>
            <a:ext cx="8596668" cy="4895993"/>
          </a:xfrm>
        </p:spPr>
        <p:txBody>
          <a:bodyPr/>
          <a:lstStyle/>
          <a:p>
            <a:r>
              <a:rPr lang="cs-CZ" dirty="0"/>
              <a:t>Úryvek z článku (Lorenz et al., 2018)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Chcete ve své práci citovat informace získané z úryvku. Jakou formu (citát/parafráze) využijete, jestliže dotyčná část vaší práce pojednává </a:t>
            </a:r>
          </a:p>
          <a:p>
            <a:pPr lvl="1"/>
            <a:r>
              <a:rPr lang="cs-CZ" dirty="0"/>
              <a:t>obecně o neformálních místech získávání informací</a:t>
            </a:r>
          </a:p>
          <a:p>
            <a:pPr lvl="1"/>
            <a:r>
              <a:rPr lang="cs-CZ" dirty="0"/>
              <a:t>o kavárnách jako místech získávání informací</a:t>
            </a:r>
          </a:p>
          <a:p>
            <a:pPr lvl="1"/>
            <a:r>
              <a:rPr lang="cs-CZ" dirty="0"/>
              <a:t>o neformálních místech získávání informací a chcete čtenáře něčím překvapit</a:t>
            </a:r>
          </a:p>
          <a:p>
            <a:pPr lvl="1"/>
            <a:endParaRPr lang="cs-CZ" dirty="0"/>
          </a:p>
        </p:txBody>
      </p:sp>
      <p:pic>
        <p:nvPicPr>
          <p:cNvPr id="4" name="Obrázek 3" descr="Výřez obrazovky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7788315" cy="233192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723007" y="6133022"/>
            <a:ext cx="96981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/>
              <a:t>LORENZ, Michal, Elena KUBALÍKOVÁ, Veronika WÖLFELOVÁ, Viera VOZÁROVÁ a Nikoleta HABARTOVÁ. Konference jako informační zázemí pro setkání s informací. </a:t>
            </a:r>
            <a:r>
              <a:rPr lang="cs-CZ" sz="1200" i="1" dirty="0"/>
              <a:t>ProInflow</a:t>
            </a:r>
            <a:r>
              <a:rPr lang="cs-CZ" sz="1200" dirty="0"/>
              <a:t> [online]. 2018, </a:t>
            </a:r>
            <a:r>
              <a:rPr lang="cs-CZ" sz="1200" b="1" dirty="0"/>
              <a:t>10</a:t>
            </a:r>
            <a:r>
              <a:rPr lang="cs-CZ" sz="1200" dirty="0"/>
              <a:t>(1) [cit. 2021-03-24]. ISSN 1804-2406. Dostupné z: doi:10.5817/ProIn2018-1-3</a:t>
            </a:r>
          </a:p>
        </p:txBody>
      </p:sp>
    </p:spTree>
    <p:extLst>
      <p:ext uri="{BB962C8B-B14F-4D97-AF65-F5344CB8AC3E}">
        <p14:creationId xmlns:p14="http://schemas.microsoft.com/office/powerpoint/2010/main" val="2873741808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04154ce8-de10-43e5-bac2-7607c4efa26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D26EE836CA0DF45885804509ECFD775" ma:contentTypeVersion="18" ma:contentTypeDescription="Vytvoří nový dokument" ma:contentTypeScope="" ma:versionID="1f3cf51fb97561f3c4d9c5039a491c96">
  <xsd:schema xmlns:xsd="http://www.w3.org/2001/XMLSchema" xmlns:xs="http://www.w3.org/2001/XMLSchema" xmlns:p="http://schemas.microsoft.com/office/2006/metadata/properties" xmlns:ns3="ad9319be-0f24-4bac-9f91-d45c695379bf" xmlns:ns4="04154ce8-de10-43e5-bac2-7607c4efa263" targetNamespace="http://schemas.microsoft.com/office/2006/metadata/properties" ma:root="true" ma:fieldsID="31f8f2b5693505f56a016e0025926af2" ns3:_="" ns4:_="">
    <xsd:import namespace="ad9319be-0f24-4bac-9f91-d45c695379bf"/>
    <xsd:import namespace="04154ce8-de10-43e5-bac2-7607c4efa26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Location" minOccurs="0"/>
                <xsd:element ref="ns4:MediaServiceSearchProperties" minOccurs="0"/>
                <xsd:element ref="ns4:_activity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9319be-0f24-4bac-9f91-d45c695379b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154ce8-de10-43e5-bac2-7607c4efa26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CAA0B06-784F-4029-8521-0F42CB4E5C2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0E9E85-236E-493A-A79E-03EC801E94CC}">
  <ds:schemaRefs>
    <ds:schemaRef ds:uri="http://purl.org/dc/terms/"/>
    <ds:schemaRef ds:uri="ad9319be-0f24-4bac-9f91-d45c695379b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04154ce8-de10-43e5-bac2-7607c4efa263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78EB2E7-C211-4A5C-B4A8-4B9A814C905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9319be-0f24-4bac-9f91-d45c695379bf"/>
    <ds:schemaRef ds:uri="04154ce8-de10-43e5-bac2-7607c4efa26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6027</TotalTime>
  <Words>1786</Words>
  <Application>Microsoft Office PowerPoint</Application>
  <PresentationFormat>Širokoúhlá obrazovka</PresentationFormat>
  <Paragraphs>132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5" baseType="lpstr">
      <vt:lpstr>-apple-system</vt:lpstr>
      <vt:lpstr>Arial</vt:lpstr>
      <vt:lpstr>Trebuchet MS</vt:lpstr>
      <vt:lpstr>Wingdings</vt:lpstr>
      <vt:lpstr>Wingdings 3</vt:lpstr>
      <vt:lpstr>Fazeta</vt:lpstr>
      <vt:lpstr>Citování a seznam použité literatury</vt:lpstr>
      <vt:lpstr>Potřebujeme cizí myšlenky?</vt:lpstr>
      <vt:lpstr>Způsob citace - příklady</vt:lpstr>
      <vt:lpstr>Citace nebo parafráze? Citace </vt:lpstr>
      <vt:lpstr>Využití přímé citace</vt:lpstr>
      <vt:lpstr>Využití přímé citace</vt:lpstr>
      <vt:lpstr>Citace nebo parafráze? Parafáze</vt:lpstr>
      <vt:lpstr>Využití poznámek z aktivního čtení – parafráze - začlenění do textu</vt:lpstr>
      <vt:lpstr>Cvičení</vt:lpstr>
      <vt:lpstr>Jak odlišíme cizí myšlenky od vlastních?</vt:lpstr>
      <vt:lpstr>Citační styl x metoda citování</vt:lpstr>
      <vt:lpstr>Harvardský systém</vt:lpstr>
      <vt:lpstr>Harvardský systém</vt:lpstr>
      <vt:lpstr>Metoda poznámek</vt:lpstr>
      <vt:lpstr>Prohřešky proti citační etice</vt:lpstr>
      <vt:lpstr>Problematické situace - citování cizojazyčného díla </vt:lpstr>
      <vt:lpstr>Problematické situace – citování elektronických zdrojů</vt:lpstr>
      <vt:lpstr>Problematické situace – sekundární citace</vt:lpstr>
      <vt:lpstr>Problematické situace - převzatý obrázek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výzkumu, výzkumné metody</dc:title>
  <dc:creator>Jarolímková, Adéla</dc:creator>
  <cp:lastModifiedBy>Jarolímková, Adéla</cp:lastModifiedBy>
  <cp:revision>71</cp:revision>
  <dcterms:created xsi:type="dcterms:W3CDTF">2021-03-15T15:30:47Z</dcterms:created>
  <dcterms:modified xsi:type="dcterms:W3CDTF">2024-05-02T06:43:17Z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0x0101005D26EE836CA0DF45885804509ECFD775</vt:lpwstr>
  </property>
</Properties>
</file>